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27"/>
  </p:notesMasterIdLst>
  <p:sldIdLst>
    <p:sldId id="256" r:id="rId3"/>
    <p:sldId id="257" r:id="rId4"/>
    <p:sldId id="258" r:id="rId5"/>
    <p:sldId id="263" r:id="rId6"/>
    <p:sldId id="306" r:id="rId7"/>
    <p:sldId id="260" r:id="rId8"/>
    <p:sldId id="266" r:id="rId9"/>
    <p:sldId id="293" r:id="rId10"/>
    <p:sldId id="264" r:id="rId11"/>
    <p:sldId id="265" r:id="rId12"/>
    <p:sldId id="304" r:id="rId13"/>
    <p:sldId id="285" r:id="rId14"/>
    <p:sldId id="294" r:id="rId15"/>
    <p:sldId id="295" r:id="rId16"/>
    <p:sldId id="296" r:id="rId17"/>
    <p:sldId id="297" r:id="rId18"/>
    <p:sldId id="298" r:id="rId19"/>
    <p:sldId id="292" r:id="rId20"/>
    <p:sldId id="305" r:id="rId21"/>
    <p:sldId id="269" r:id="rId22"/>
    <p:sldId id="307" r:id="rId23"/>
    <p:sldId id="308" r:id="rId24"/>
    <p:sldId id="309" r:id="rId25"/>
    <p:sldId id="310" r:id="rId26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9A3"/>
    <a:srgbClr val="DAEFC3"/>
    <a:srgbClr val="C7EFF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89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2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1 604 597,8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51-4513-9844-BDB4C20A79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1 864 208,9 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51-4513-9844-BDB4C20A79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2 107 399,3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51-4513-9844-BDB4C20A797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lang="ru-RU" sz="12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2 107 399,3 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ru-RU" sz="12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51-4513-9844-BDB4C20A79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2 078 129,6 </a:t>
                    </a:r>
                    <a:endParaRPr lang="en-US" sz="1200" u="none" strike="noStrike" kern="1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D51-4513-9844-BDB4C20A79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2 154 138,7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51-4513-9844-BDB4C20A797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2 302 281,3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2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2017 г.</c:v>
                </c:pt>
                <c:pt idx="1">
                  <c:v>исполнено в 2018 г.</c:v>
                </c:pt>
                <c:pt idx="2">
                  <c:v>уточненный план 2019 г.</c:v>
                </c:pt>
                <c:pt idx="3">
                  <c:v>ожидаемое исполнение 2019 г.</c:v>
                </c:pt>
                <c:pt idx="4">
                  <c:v>план 2020 г.</c:v>
                </c:pt>
                <c:pt idx="5">
                  <c:v>план 2021 г.</c:v>
                </c:pt>
                <c:pt idx="6">
                  <c:v>план 2022 г.</c:v>
                </c:pt>
              </c:strCache>
            </c:strRef>
          </c:cat>
          <c:val>
            <c:numRef>
              <c:f>Лист1!$B$2:$B$8</c:f>
              <c:numCache>
                <c:formatCode>#,#00</c:formatCode>
                <c:ptCount val="7"/>
                <c:pt idx="0">
                  <c:v>1604597.8</c:v>
                </c:pt>
                <c:pt idx="1">
                  <c:v>1864208.9</c:v>
                </c:pt>
                <c:pt idx="2">
                  <c:v>2107399.2999999998</c:v>
                </c:pt>
                <c:pt idx="3">
                  <c:v>2107399.2999999998</c:v>
                </c:pt>
                <c:pt idx="4">
                  <c:v>2078129.6</c:v>
                </c:pt>
                <c:pt idx="5">
                  <c:v>2154138.7000000002</c:v>
                </c:pt>
                <c:pt idx="6">
                  <c:v>2302281.2999999998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51-4513-9844-BDB4C20A7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b="0" i="0" u="none" strike="noStrike" kern="1200" baseline="0" dirty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1 797 792,3</a:t>
                    </a:r>
                    <a:endParaRPr lang="en-US" sz="1200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51-4513-9844-BDB4C20A79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1 763 251,3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51-4513-9844-BDB4C20A79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3 180 839,8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51-4513-9844-BDB4C20A797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0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b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3 180 839,8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0" i="0" u="none" strike="noStrike" kern="1200" baseline="0">
                      <a:solidFill>
                        <a:schemeClr val="tx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51-4513-9844-BDB4C20A7970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fld id="{B978A249-7042-4223-B9DD-B8E26D151090}" type="CELLRANGE">
                      <a:rPr lang="en-US" sz="12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defRPr>
                      </a:pPr>
                      <a:t>[ДИАПАЗОН ЯЧЕЕК]</a:t>
                    </a:fld>
                    <a:r>
                      <a:rPr lang="en-US" sz="12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1200" b="0" i="0" u="none" strike="noStrike" kern="1200" baseline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3 161 667,4 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D51-4513-9844-BDB4C20A797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fld id="{84C4137E-6393-4628-9E49-BB9B0BB08DC9}" type="CELLRANGE">
                      <a:rPr lang="en-US" sz="1200" b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defRPr>
                      </a:pPr>
                      <a:t>[ДИАПАЗОН ЯЧЕЕК]</a:t>
                    </a:fld>
                    <a:r>
                      <a:rPr lang="en-US" sz="1200" b="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 </a:t>
                    </a:r>
                    <a:r>
                      <a:rPr lang="en-US" sz="1200" b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3 258 710,6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D51-4513-9844-BDB4C20A797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2 766 314,4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2017 г.</c:v>
                </c:pt>
                <c:pt idx="1">
                  <c:v>исполнено в 2018 г.</c:v>
                </c:pt>
                <c:pt idx="2">
                  <c:v>уточненный план 2019 г.</c:v>
                </c:pt>
                <c:pt idx="3">
                  <c:v>ожидаемое исполнение 2019 г.</c:v>
                </c:pt>
                <c:pt idx="4">
                  <c:v>план 2020 г.</c:v>
                </c:pt>
                <c:pt idx="5">
                  <c:v>план 2021 г.</c:v>
                </c:pt>
                <c:pt idx="6">
                  <c:v>план 2022 г.</c:v>
                </c:pt>
              </c:strCache>
            </c:strRef>
          </c:cat>
          <c:val>
            <c:numRef>
              <c:f>Лист1!$C$2:$C$8</c:f>
              <c:numCache>
                <c:formatCode>#,#00</c:formatCode>
                <c:ptCount val="7"/>
                <c:pt idx="0">
                  <c:v>1797792.3</c:v>
                </c:pt>
                <c:pt idx="1">
                  <c:v>1763251.3</c:v>
                </c:pt>
                <c:pt idx="2">
                  <c:v>3180839.8</c:v>
                </c:pt>
                <c:pt idx="3">
                  <c:v>3180839.8</c:v>
                </c:pt>
                <c:pt idx="4">
                  <c:v>3161667.4</c:v>
                </c:pt>
                <c:pt idx="5">
                  <c:v>3258710.6</c:v>
                </c:pt>
                <c:pt idx="6">
                  <c:v>2766314.4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Лист1!$A$9:$F$9</c15:f>
                <c15:dlblRangeCache>
                  <c:ptCount val="6"/>
                </c15:dlblRangeCache>
              </c15:datalabelsRange>
            </c:ext>
            <c:ext xmlns:c16="http://schemas.microsoft.com/office/drawing/2014/chart" uri="{C3380CC4-5D6E-409C-BE32-E72D297353CC}">
              <c16:uniqueId val="{0000000F-7D51-4513-9844-BDB4C20A7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00877696"/>
        <c:axId val="600876712"/>
      </c:barChart>
      <c:catAx>
        <c:axId val="600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0876712"/>
        <c:crosses val="autoZero"/>
        <c:auto val="1"/>
        <c:lblAlgn val="ctr"/>
        <c:lblOffset val="100"/>
        <c:noMultiLvlLbl val="0"/>
      </c:catAx>
      <c:valAx>
        <c:axId val="600876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00" sourceLinked="1"/>
        <c:majorTickMark val="none"/>
        <c:minorTickMark val="none"/>
        <c:tickLblPos val="nextTo"/>
        <c:crossAx val="60087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20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E-48BF-8ACD-A9A93E1FB1A2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E-48BF-8ACD-A9A93E1FB1A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E-48BF-8ACD-A9A93E1FB1A2}"/>
              </c:ext>
            </c:extLst>
          </c:dPt>
          <c:dLbls>
            <c:dLbl>
              <c:idx val="0"/>
              <c:layout>
                <c:manualLayout>
                  <c:x val="-0.23633815934298535"/>
                  <c:y val="9.63083349337430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28,7%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35750571501143"/>
                      <c:h val="7.1585365853658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2CE-48BF-8ACD-A9A93E1FB1A2}"/>
                </c:ext>
              </c:extLst>
            </c:dLbl>
            <c:dLbl>
              <c:idx val="1"/>
              <c:layout>
                <c:manualLayout>
                  <c:x val="-0.18883032766065533"/>
                  <c:y val="-7.78372063248191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11,0%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CE-48BF-8ACD-A9A93E1FB1A2}"/>
                </c:ext>
              </c:extLst>
            </c:dLbl>
            <c:dLbl>
              <c:idx val="2"/>
              <c:layout>
                <c:manualLayout>
                  <c:x val="0.24369020404707475"/>
                  <c:y val="1.64675756993789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CE-48BF-8ACD-A9A93E1FB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1501300</c:v>
                </c:pt>
                <c:pt idx="1">
                  <c:v>576829.6</c:v>
                </c:pt>
                <c:pt idx="2">
                  <c:v>3161667.4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CE-48BF-8ACD-A9A93E1FB1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21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0A-40A7-80C2-005463E4493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0A-40A7-80C2-005463E44930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0A-40A7-80C2-005463E44930}"/>
              </c:ext>
            </c:extLst>
          </c:dPt>
          <c:dLbls>
            <c:dLbl>
              <c:idx val="0"/>
              <c:layout>
                <c:manualLayout>
                  <c:x val="-0.22558589450512234"/>
                  <c:y val="8.41130529415530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0A-40A7-80C2-005463E44930}"/>
                </c:ext>
              </c:extLst>
            </c:dLbl>
            <c:dLbl>
              <c:idx val="1"/>
              <c:layout>
                <c:manualLayout>
                  <c:x val="-0.14581957497248335"/>
                  <c:y val="-8.190224697522573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0A-40A7-80C2-005463E44930}"/>
                </c:ext>
              </c:extLst>
            </c:dLbl>
            <c:dLbl>
              <c:idx val="2"/>
              <c:layout>
                <c:manualLayout>
                  <c:x val="0.28132461264922531"/>
                  <c:y val="2.05326163497855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0A-40A7-80C2-005463E44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1638093.2</c:v>
                </c:pt>
                <c:pt idx="1">
                  <c:v>516045.5</c:v>
                </c:pt>
                <c:pt idx="2">
                  <c:v>3258710.6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0A-40A7-80C2-005463E4493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2022</a:t>
            </a:r>
          </a:p>
        </c:rich>
      </c:tx>
      <c:layout>
        <c:manualLayout>
          <c:xMode val="edge"/>
          <c:yMode val="edge"/>
          <c:x val="0.38779569892473131"/>
          <c:y val="0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57-4A78-915D-F7F7F7DB6EED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57-4A78-915D-F7F7F7DB6EED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57-4A78-915D-F7F7F7DB6EED}"/>
              </c:ext>
            </c:extLst>
          </c:dPt>
          <c:dLbls>
            <c:dLbl>
              <c:idx val="0"/>
              <c:layout>
                <c:manualLayout>
                  <c:x val="-0.2417149267631869"/>
                  <c:y val="7.59829716407401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57-4A78-915D-F7F7F7DB6EED}"/>
                </c:ext>
              </c:extLst>
            </c:dLbl>
            <c:dLbl>
              <c:idx val="1"/>
              <c:layout>
                <c:manualLayout>
                  <c:x val="-0.13506688680044049"/>
                  <c:y val="-0.1152083862014836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9,9%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57-4A78-915D-F7F7F7DB6EED}"/>
                </c:ext>
              </c:extLst>
            </c:dLbl>
            <c:dLbl>
              <c:idx val="2"/>
              <c:layout>
                <c:manualLayout>
                  <c:x val="0.27057192447718231"/>
                  <c:y val="4.44227678477371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54,6%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57-4A78-915D-F7F7F7DB6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1799838</c:v>
                </c:pt>
                <c:pt idx="1">
                  <c:v>502443.3</c:v>
                </c:pt>
                <c:pt idx="2">
                  <c:v>2766314.4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57-4A78-915D-F7F7F7DB6E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8689115091811529"/>
          <c:w val="1"/>
          <c:h val="0.553904734027923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FFC489">
                  <a:alpha val="96863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AF-4CEF-8F9C-9EC5DB227608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9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AF-4CEF-8F9C-9EC5DB227608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AF-4CEF-8F9C-9EC5DB227608}"/>
              </c:ext>
            </c:extLst>
          </c:dPt>
          <c:dPt>
            <c:idx val="3"/>
            <c:bubble3D val="0"/>
            <c:spPr>
              <a:solidFill>
                <a:srgbClr val="66CCFF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 prst="angle"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AF-4CEF-8F9C-9EC5DB227608}"/>
              </c:ext>
            </c:extLst>
          </c:dPt>
          <c:dPt>
            <c:idx val="4"/>
            <c:bubble3D val="0"/>
            <c:spPr>
              <a:solidFill>
                <a:srgbClr val="7030A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6AF-4CEF-8F9C-9EC5DB227608}"/>
              </c:ext>
            </c:extLst>
          </c:dPt>
          <c:dPt>
            <c:idx val="5"/>
            <c:bubble3D val="0"/>
            <c:spPr>
              <a:solidFill>
                <a:srgbClr val="CCFF66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6AF-4CEF-8F9C-9EC5DB227608}"/>
              </c:ext>
            </c:extLst>
          </c:dPt>
          <c:dPt>
            <c:idx val="6"/>
            <c:bubble3D val="0"/>
            <c:spPr>
              <a:solidFill>
                <a:srgbClr val="FF505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6AF-4CEF-8F9C-9EC5DB227608}"/>
              </c:ext>
            </c:extLst>
          </c:dPt>
          <c:dPt>
            <c:idx val="7"/>
            <c:bubble3D val="0"/>
            <c:spPr>
              <a:solidFill>
                <a:srgbClr val="CC99FF">
                  <a:alpha val="89804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6AF-4CEF-8F9C-9EC5DB227608}"/>
              </c:ext>
            </c:extLst>
          </c:dPt>
          <c:dLbls>
            <c:dLbl>
              <c:idx val="0"/>
              <c:layout>
                <c:manualLayout>
                  <c:x val="0.17170818357012974"/>
                  <c:y val="-8.255467435106152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прибыль, доходы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29,5%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F-4CEF-8F9C-9EC5DB227608}"/>
                </c:ext>
              </c:extLst>
            </c:dLbl>
            <c:dLbl>
              <c:idx val="1"/>
              <c:layout>
                <c:manualLayout>
                  <c:x val="0.14630711420000236"/>
                  <c:y val="-1.53126453545831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товары (работы, услуги), реализуемые на территории РФ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F-4CEF-8F9C-9EC5DB227608}"/>
                </c:ext>
              </c:extLst>
            </c:dLbl>
            <c:dLbl>
              <c:idx val="2"/>
              <c:layout>
                <c:manualLayout>
                  <c:x val="5.9565363184498676E-2"/>
                  <c:y val="6.289474414649466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совокупный доход 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23,2%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AF-4CEF-8F9C-9EC5DB227608}"/>
                </c:ext>
              </c:extLst>
            </c:dLbl>
            <c:dLbl>
              <c:idx val="3"/>
              <c:layout>
                <c:manualLayout>
                  <c:x val="4.7437447338128262E-2"/>
                  <c:y val="5.620559456911108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Налоги на имущество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18,4%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F-4CEF-8F9C-9EC5DB227608}"/>
                </c:ext>
              </c:extLst>
            </c:dLbl>
            <c:dLbl>
              <c:idx val="4"/>
              <c:layout>
                <c:manualLayout>
                  <c:x val="-0.11848163979718711"/>
                  <c:y val="0.1025462127692504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Иные сборы (госпошлина, экология, штрафы, санкции, возмещение ущерба, прочие неналоговые доходы)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3,6%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F-4CEF-8F9C-9EC5DB227608}"/>
                </c:ext>
              </c:extLst>
            </c:dLbl>
            <c:dLbl>
              <c:idx val="5"/>
              <c:layout>
                <c:manualLayout>
                  <c:x val="-0.12851013847661838"/>
                  <c:y val="-1.542808790961080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использования имущества, находящегося в муниципальной собственности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19,0%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AF-4CEF-8F9C-9EC5DB227608}"/>
                </c:ext>
              </c:extLst>
            </c:dLbl>
            <c:dLbl>
              <c:idx val="6"/>
              <c:layout>
                <c:manualLayout>
                  <c:x val="4.921943449666173E-3"/>
                  <c:y val="-4.807204624767538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оказания  платных услуг и компенсации затрат государства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AF-4CEF-8F9C-9EC5DB227608}"/>
                </c:ext>
              </c:extLst>
            </c:dLbl>
            <c:dLbl>
              <c:idx val="7"/>
              <c:layout>
                <c:manualLayout>
                  <c:x val="0.21157454731491002"/>
                  <c:y val="-2.741497834558415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продажи материальных и нематериальных активов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5,4%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F-4CEF-8F9C-9EC5DB227608}"/>
                </c:ext>
              </c:extLst>
            </c:dLbl>
            <c:spPr>
              <a:gradFill>
                <a:gsLst>
                  <a:gs pos="0">
                    <a:srgbClr val="C0EDF8"/>
                  </a:gs>
                  <a:gs pos="74000">
                    <a:srgbClr val="FFFFD1"/>
                  </a:gs>
                  <a:gs pos="83000">
                    <a:srgbClr val="FFFFD1"/>
                  </a:gs>
                  <a:gs pos="100000">
                    <a:schemeClr val="accent4">
                      <a:lumMod val="30000"/>
                      <a:lumOff val="70000"/>
                    </a:schemeClr>
                  </a:gs>
                </a:gsLst>
                <a:lin ang="2700000" scaled="1"/>
              </a:gradFill>
              <a:ln w="12700" cap="flat" cmpd="sng" algn="ctr">
                <a:noFill/>
                <a:round/>
              </a:ln>
              <a:effectLst/>
              <a:scene3d>
                <a:camera prst="orthographicFront"/>
                <a:lightRig rig="threePt" dir="t"/>
              </a:scene3d>
              <a:sp3d prstMaterial="flat">
                <a:bevelT/>
                <a:bevelB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Иные сборы (госпошлина, экология, штрафы, санкции, возмещение ущерба, прочие неналоговые доходы)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оказания  платных услуг и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Лист1!$B$2:$B$9</c:f>
              <c:numCache>
                <c:formatCode>#,#00</c:formatCode>
                <c:ptCount val="8"/>
                <c:pt idx="0">
                  <c:v>28.6</c:v>
                </c:pt>
                <c:pt idx="1">
                  <c:v>0.4</c:v>
                </c:pt>
                <c:pt idx="2">
                  <c:v>20.399999999999999</c:v>
                </c:pt>
                <c:pt idx="3">
                  <c:v>18.2</c:v>
                </c:pt>
                <c:pt idx="4">
                  <c:v>2</c:v>
                </c:pt>
                <c:pt idx="5">
                  <c:v>23.9</c:v>
                </c:pt>
                <c:pt idx="6">
                  <c:v>0.60000000000000031</c:v>
                </c:pt>
                <c:pt idx="7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6AF-4CEF-8F9C-9EC5DB22760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5BD8-0531-46F7-88F9-27B0204D4881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41EF8-81A9-4A72-8927-F2846589E1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4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D17B2-16C7-49C3-9124-25664BB2AC8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1E7B-0856-46EF-BF53-0266FA6D5C93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A17-BBE7-47D6-8A1B-3B459713B193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E63A-1337-4F08-A2D4-7FABD279D7C7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B76-B174-4638-B755-63878360F092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8924-FB78-4CBD-8ADB-7E6DAD50CD28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5DE-BE00-4CA0-B322-EAA66A611B83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69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C603-0172-4CF5-9AF3-D4E8BE3DA828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7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CC3C-8805-4A50-BAB9-9D1591DE87BC}" type="datetime1">
              <a:rPr lang="ru-RU" smtClean="0"/>
              <a:t>10.02.2020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60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0E74-548A-4872-8F8C-8FA8BD08C1CF}" type="datetime1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0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1574-F872-4006-A66B-7070D3391486}" type="datetime1">
              <a:rPr lang="ru-RU" smtClean="0"/>
              <a:t>10.02.2020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E5B7-98A6-47BE-B952-BD4424489251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F6A-C413-428C-85C1-C5CCAB3599FE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60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0A9B-9BF6-4289-8249-3008D66EE3FE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93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700E-AE97-428C-A4D1-2B5D619FB207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7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3DBB-BEDC-4ABD-B88B-5CAC2B4BFE75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5D49-8A56-4291-9FD3-73D237F4EDDD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167B-0F33-4464-9AC7-93F41ABBF46B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5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7213-6B52-40ED-AE7F-AE25B1591522}" type="datetime1">
              <a:rPr lang="ru-RU" smtClean="0"/>
              <a:t>10.02.2020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DE9C-70F3-453D-8800-C11DAD735040}" type="datetime1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686E-8613-4A11-8AB0-0095880EE47A}" type="datetime1">
              <a:rPr lang="ru-RU" smtClean="0"/>
              <a:t>10.02.2020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1B34-FC17-4507-8E52-8DF24A989AE0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F34E-8289-4FD0-B89D-9C9C68981209}" type="datetime1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2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6745-3B40-4461-B640-8AE9DE0C3B28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7C552A-DBAE-4BE7-A89F-CBAE99D7898D}" type="datetime1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olgopfu@yandex.ru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2">
                <a:lumMod val="20000"/>
                <a:lumOff val="80000"/>
              </a:schemeClr>
            </a:gs>
            <a:gs pos="100000">
              <a:schemeClr val="accent6">
                <a:lumMod val="20000"/>
                <a:lumOff val="80000"/>
              </a:schemeClr>
            </a:gs>
            <a:gs pos="76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CCA48-5D75-46BE-A785-924B0B2A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337444"/>
            <a:ext cx="9068586" cy="13885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A73B4-16B2-446C-870A-BF4DF75C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07840"/>
            <a:ext cx="9070848" cy="1540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На основании решения Совета депутатов городского округа Долгопрудный Московской области от «18» декабря 2019 года № 35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«О бюджете городского округа Долгопрудный на 2020 год и плановый период 2021 и 2022 годов»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321D606D-A969-4325-A9FB-4013EB33A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06610" y="651926"/>
            <a:ext cx="1378779" cy="168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61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DA343-B600-4B02-861D-8ED118BD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10" y="254379"/>
            <a:ext cx="11153833" cy="721360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Структура налоговых и неналоговых доходов бюджета городского округа Долгопрудный в 2020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A38509-4130-49B6-9031-B6CDF504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00114"/>
            <a:ext cx="12192000" cy="857885"/>
          </a:xfrm>
          <a:gradFill flip="none" rotWithShape="1">
            <a:gsLst>
              <a:gs pos="0">
                <a:srgbClr val="FBD8D5">
                  <a:lumMod val="93000"/>
                  <a:alpha val="78000"/>
                </a:srgbClr>
              </a:gs>
              <a:gs pos="74000">
                <a:srgbClr val="FFFFD1"/>
              </a:gs>
              <a:gs pos="83000">
                <a:srgbClr val="FFFFD1"/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solidFill>
              <a:srgbClr val="FFC489"/>
            </a:solidFill>
          </a:ln>
          <a:effectLst/>
          <a:scene3d>
            <a:camera prst="orthographicFront"/>
            <a:lightRig rig="glow" dir="t"/>
          </a:scene3d>
          <a:sp3d extrusionH="76200" prstMaterial="metal">
            <a:bevelT/>
            <a:bevelB/>
            <a:extrusionClr>
              <a:srgbClr val="FBD8D5"/>
            </a:extrusionClr>
          </a:sp3d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i="1" dirty="0"/>
              <a:t>Основными доходными источниками бюджета городского округа являются налог на доходы физических лиц, налог, взимаемый в связи с применением упрощенной системы налогообложения, земельный налог, доходы от арендной платы за земельные участки.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4A3C70-E7DD-4239-8476-755C1E46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1058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6AB2E3D-1D8E-44CF-9449-F1BC7FE7D4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8379343"/>
              </p:ext>
            </p:extLst>
          </p:nvPr>
        </p:nvGraphicFramePr>
        <p:xfrm>
          <a:off x="526010" y="1110121"/>
          <a:ext cx="10507752" cy="475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099579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01DC1F-00E4-4615-A0B4-0014E1147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об удельном объеме налоговых и неналоговых доходов бюджета городского округа Долгопрудный в расчете на душу населения в 2018 г. в сравнении с другими муниципальными образованиями Московской области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105AA6-2965-4049-A9C7-0CBADE5F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EF73254-8263-48C1-8034-919F17C75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953630"/>
              </p:ext>
            </p:extLst>
          </p:nvPr>
        </p:nvGraphicFramePr>
        <p:xfrm>
          <a:off x="427989" y="2299071"/>
          <a:ext cx="11550651" cy="311073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200616">
                  <a:extLst>
                    <a:ext uri="{9D8B030D-6E8A-4147-A177-3AD203B41FA5}">
                      <a16:colId xmlns:a16="http://schemas.microsoft.com/office/drawing/2014/main" val="643613135"/>
                    </a:ext>
                  </a:extLst>
                </a:gridCol>
                <a:gridCol w="1601517">
                  <a:extLst>
                    <a:ext uri="{9D8B030D-6E8A-4147-A177-3AD203B41FA5}">
                      <a16:colId xmlns:a16="http://schemas.microsoft.com/office/drawing/2014/main" val="261675854"/>
                    </a:ext>
                  </a:extLst>
                </a:gridCol>
                <a:gridCol w="2160484">
                  <a:extLst>
                    <a:ext uri="{9D8B030D-6E8A-4147-A177-3AD203B41FA5}">
                      <a16:colId xmlns:a16="http://schemas.microsoft.com/office/drawing/2014/main" val="599130585"/>
                    </a:ext>
                  </a:extLst>
                </a:gridCol>
                <a:gridCol w="1909788">
                  <a:extLst>
                    <a:ext uri="{9D8B030D-6E8A-4147-A177-3AD203B41FA5}">
                      <a16:colId xmlns:a16="http://schemas.microsoft.com/office/drawing/2014/main" val="2107986122"/>
                    </a:ext>
                  </a:extLst>
                </a:gridCol>
                <a:gridCol w="1615975">
                  <a:extLst>
                    <a:ext uri="{9D8B030D-6E8A-4147-A177-3AD203B41FA5}">
                      <a16:colId xmlns:a16="http://schemas.microsoft.com/office/drawing/2014/main" val="168111679"/>
                    </a:ext>
                  </a:extLst>
                </a:gridCol>
                <a:gridCol w="2062271">
                  <a:extLst>
                    <a:ext uri="{9D8B030D-6E8A-4147-A177-3AD203B41FA5}">
                      <a16:colId xmlns:a16="http://schemas.microsoft.com/office/drawing/2014/main" val="381973610"/>
                    </a:ext>
                  </a:extLst>
                </a:gridCol>
              </a:tblGrid>
              <a:tr h="664918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Виды доходов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Долгопрудный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сравнении с другими муниципальными образованиями Московской области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04366"/>
                  </a:ext>
                </a:extLst>
              </a:tr>
              <a:tr h="1911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Жуковский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Лыткарино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Реутов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Дзержинский</a:t>
                      </a:r>
                    </a:p>
                  </a:txBody>
                  <a:tcPr marL="7507" marR="7507" marT="7507" marB="0" anchor="ctr"/>
                </a:tc>
                <a:extLst>
                  <a:ext uri="{0D108BD9-81ED-4DB2-BD59-A6C34878D82A}">
                    <a16:rowId xmlns:a16="http://schemas.microsoft.com/office/drawing/2014/main" val="2634160387"/>
                  </a:ext>
                </a:extLst>
              </a:tr>
              <a:tr h="5338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Налоговые и неналоговые доходы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16644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14414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15923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13388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15927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32658298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E1CA08-5B64-47A2-8019-508F82B09AE9}"/>
              </a:ext>
            </a:extLst>
          </p:cNvPr>
          <p:cNvSpPr/>
          <p:nvPr/>
        </p:nvSpPr>
        <p:spPr>
          <a:xfrm>
            <a:off x="11047423" y="1960517"/>
            <a:ext cx="931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(рублей)</a:t>
            </a:r>
          </a:p>
        </p:txBody>
      </p:sp>
    </p:spTree>
    <p:extLst>
      <p:ext uri="{BB962C8B-B14F-4D97-AF65-F5344CB8AC3E}">
        <p14:creationId xmlns:p14="http://schemas.microsoft.com/office/powerpoint/2010/main" val="3904163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48000">
              <a:schemeClr val="accent4">
                <a:lumMod val="20000"/>
                <a:lumOff val="80000"/>
              </a:schemeClr>
            </a:gs>
            <a:gs pos="77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AD4E9-D82F-4937-B966-75BB34EF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44" y="188913"/>
            <a:ext cx="11046130" cy="4247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 ставках налогов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BFFA3D-41E7-4407-98F1-9FCD13BCA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44" y="729355"/>
            <a:ext cx="5872425" cy="60579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Налог на имущество </a:t>
            </a:r>
          </a:p>
          <a:p>
            <a:pPr marL="0" indent="0">
              <a:buNone/>
            </a:pPr>
            <a:r>
              <a:rPr lang="ru-RU" sz="1100" dirty="0"/>
              <a:t>В соответствии с главой 32 Налогового кодекса Российской Федерации, решением Совета депутатов </a:t>
            </a:r>
            <a:r>
              <a:rPr lang="ru-RU" sz="1100" dirty="0" err="1"/>
              <a:t>г.Долгопрудного</a:t>
            </a:r>
            <a:r>
              <a:rPr lang="ru-RU" sz="1100" dirty="0"/>
              <a:t> от 19.11.2014 № 24-нр «О налоге на имущество физических лиц на территории городского округа Долгопрудный» определены </a:t>
            </a:r>
            <a:r>
              <a:rPr lang="ru-RU" sz="1100" b="1" dirty="0"/>
              <a:t>налоговые ставки в процентах от кадастровой стоимости: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не превышает 300 млн. рублей: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Квартиры, части квартир, комнаты - 0,1 %.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Жилые дома, части жилых домов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Объекты незавершенного строительства в случае, если проектируемым назначением таких объектов является жилой дом,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Единые недвижимые комплексы, в состав которых входит хотя бы один жилой дом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Гаражи и </a:t>
            </a:r>
            <a:r>
              <a:rPr lang="ru-RU" sz="1100" dirty="0" err="1"/>
              <a:t>машино</a:t>
            </a:r>
            <a:r>
              <a:rPr lang="ru-RU" sz="1100" dirty="0"/>
              <a:t>-места, в том числе расположенные в объектах налогообложения, указанных в подпункте 2 пункта 2 статьи 406 Налогового кодекса Российской Федерации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Хозяйственные строения или сооружения, площадь каждого из которых не превышает 50 квадратных метров и которые расположены на земельных участках, предоставленных для ведения личного подсобного, дачного хозяйства, огородничества, садоводства или индивидуального жилищного строительства, - 0,3 %.</a:t>
            </a:r>
          </a:p>
          <a:p>
            <a:r>
              <a:rPr lang="ru-RU" sz="1100" b="1" dirty="0"/>
              <a:t>Объектов налогообложения, включенных в перечень, определяемый в соответствии с пунктом 7 статьи 378.2 Налогового кодекса Российской Федерации, в отношении объектов налогообложения, предусмотренных абзацем вторым пункта 10 статьи 378.2 Налогового кодекса Российской Федерации</a:t>
            </a:r>
            <a:r>
              <a:rPr lang="ru-RU" sz="1100" dirty="0"/>
              <a:t>, - в 2015 году - 1,5 %, в 2016 году - 2 %; в 2017 году - 1,5 %; в 2018 году и последующие годы - 2 %.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превышает 300 млн. рублей, </a:t>
            </a:r>
            <a:r>
              <a:rPr lang="ru-RU" sz="1100" dirty="0"/>
              <a:t>- 2 %.</a:t>
            </a:r>
          </a:p>
          <a:p>
            <a:r>
              <a:rPr lang="ru-RU" sz="1100" b="1" dirty="0"/>
              <a:t>Прочих объектов налогообложения </a:t>
            </a:r>
            <a:r>
              <a:rPr lang="ru-RU" sz="1100" dirty="0"/>
              <a:t>- 0,5 %.</a:t>
            </a:r>
          </a:p>
          <a:p>
            <a:endParaRPr lang="ru-RU" sz="115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66DD3F-5CFA-438A-AB0E-70A181A22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932" y="620713"/>
            <a:ext cx="5730242" cy="5872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Земельный налог</a:t>
            </a:r>
          </a:p>
          <a:p>
            <a:pPr marL="0" indent="0">
              <a:buNone/>
            </a:pPr>
            <a:r>
              <a:rPr lang="ru-RU" sz="1050" dirty="0"/>
              <a:t>В соответствии с главой 31 Налогового кодекса Российской Федерации, решением Совета депутатов </a:t>
            </a:r>
            <a:r>
              <a:rPr lang="ru-RU" sz="1050" dirty="0" err="1"/>
              <a:t>г.Долгопрудного</a:t>
            </a:r>
            <a:r>
              <a:rPr lang="ru-RU" sz="1050" dirty="0"/>
              <a:t> от 22.06.2012 № 95-нр «О земельном налоге на территории городского округа Долгопрудный» определены </a:t>
            </a:r>
            <a:r>
              <a:rPr lang="ru-RU" sz="1050" b="1" dirty="0"/>
              <a:t>налоговые ставки в процентах от кадастровой стоимости земельных участков:</a:t>
            </a:r>
          </a:p>
          <a:p>
            <a:r>
              <a:rPr lang="ru-RU" sz="1050" b="1" dirty="0"/>
              <a:t>0,3 %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жилищным фондом (за исключением земельных участков, занятых индивидуальными жилыми домами)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 фонду и объектам инженерной инфраструктуры жилищно-коммунального комплекса) или приобретенных (предоставленных) для жилищного строительства (за исключением приобретенных (предоставленных) для индивидуального жилищного строительства);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ограниченных в обороте в соответствии с законодательством Российской Федерации, предоставленных для обеспечения обороны, безопасности и таможенных нужд.</a:t>
            </a:r>
          </a:p>
          <a:p>
            <a:r>
              <a:rPr lang="ru-RU" sz="1050" b="1" dirty="0"/>
              <a:t>0,2 %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индивидуальными жилыми домами или приобретенных (предоставленных) для индивидуального жилищного строительства и личного подсобного хозяйства.</a:t>
            </a:r>
          </a:p>
          <a:p>
            <a:r>
              <a:rPr lang="ru-RU" sz="1050" b="1" dirty="0"/>
              <a:t>0,25 %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приобретенных (предоставленных) для садоводства, огородничества или животноводства, а также дачного хозяйства.</a:t>
            </a:r>
          </a:p>
          <a:p>
            <a:r>
              <a:rPr lang="ru-RU" sz="1050" b="1" dirty="0"/>
              <a:t>1,5 % в отношении прочих земельных участков.</a:t>
            </a:r>
          </a:p>
        </p:txBody>
      </p:sp>
      <p:pic>
        <p:nvPicPr>
          <p:cNvPr id="6" name="Picture 3" descr="dolgoprudnyi">
            <a:extLst>
              <a:ext uri="{FF2B5EF4-FFF2-40B4-BE49-F238E27FC236}">
                <a16:creationId xmlns:a16="http://schemas.microsoft.com/office/drawing/2014/main" id="{8159AF9F-D47D-4965-A349-AC617DEC5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D87070-E5A5-427B-9BE8-DF26682B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D36482-E545-4752-BF39-427B37F2BDAB}"/>
              </a:ext>
            </a:extLst>
          </p:cNvPr>
          <p:cNvSpPr/>
          <p:nvPr/>
        </p:nvSpPr>
        <p:spPr>
          <a:xfrm>
            <a:off x="823865" y="188913"/>
            <a:ext cx="11088813" cy="75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000" dirty="0" err="1">
                <a:latin typeface="Century Gothic" panose="020B0502020202020204" pitchFamily="34" charset="0"/>
                <a:ea typeface="+mj-ea"/>
                <a:cs typeface="+mj-cs"/>
              </a:rPr>
              <a:t>г.Долгопрудного</a:t>
            </a: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pic>
        <p:nvPicPr>
          <p:cNvPr id="3" name="Picture 3" descr="dolgoprudnyi">
            <a:extLst>
              <a:ext uri="{FF2B5EF4-FFF2-40B4-BE49-F238E27FC236}">
                <a16:creationId xmlns:a16="http://schemas.microsoft.com/office/drawing/2014/main" id="{74493AC2-4D83-4BB6-AC3C-28EB6D82D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FD3055D-C4DD-45AC-BD26-B30141801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12174"/>
              </p:ext>
            </p:extLst>
          </p:nvPr>
        </p:nvGraphicFramePr>
        <p:xfrm>
          <a:off x="250824" y="1461670"/>
          <a:ext cx="11661854" cy="487192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1175">
                  <a:extLst>
                    <a:ext uri="{9D8B030D-6E8A-4147-A177-3AD203B41FA5}">
                      <a16:colId xmlns:a16="http://schemas.microsoft.com/office/drawing/2014/main" val="4200352176"/>
                    </a:ext>
                  </a:extLst>
                </a:gridCol>
                <a:gridCol w="9073316">
                  <a:extLst>
                    <a:ext uri="{9D8B030D-6E8A-4147-A177-3AD203B41FA5}">
                      <a16:colId xmlns:a16="http://schemas.microsoft.com/office/drawing/2014/main" val="1587017537"/>
                    </a:ext>
                  </a:extLst>
                </a:gridCol>
                <a:gridCol w="2207363">
                  <a:extLst>
                    <a:ext uri="{9D8B030D-6E8A-4147-A177-3AD203B41FA5}">
                      <a16:colId xmlns:a16="http://schemas.microsoft.com/office/drawing/2014/main" val="4051240676"/>
                    </a:ext>
                  </a:extLst>
                </a:gridCol>
              </a:tblGrid>
              <a:tr h="556076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 row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(% освобождения от уплаты)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9743369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2529124174"/>
                  </a:ext>
                </a:extLst>
              </a:tr>
              <a:tr h="128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3618703404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2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014089476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3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Инвалиды 1 и 2 групп, инвалиды с детства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595513802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755491736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316037600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4098003882"/>
                  </a:ext>
                </a:extLst>
              </a:tr>
              <a:tr h="172366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659587648"/>
                  </a:ext>
                </a:extLst>
              </a:tr>
              <a:tr h="22784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614230698"/>
                  </a:ext>
                </a:extLst>
              </a:tr>
              <a:tr h="128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9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35081698"/>
                  </a:ext>
                </a:extLst>
              </a:tr>
              <a:tr h="5380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902918041"/>
                  </a:ext>
                </a:extLst>
              </a:tr>
              <a:tr h="16140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059884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781719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312406136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1800A4D-489A-45C5-BEA4-A494F3B6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7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9059C7-81DE-4EF7-95CC-67F5B5F9E5FE}"/>
              </a:ext>
            </a:extLst>
          </p:cNvPr>
          <p:cNvSpPr/>
          <p:nvPr/>
        </p:nvSpPr>
        <p:spPr>
          <a:xfrm>
            <a:off x="823865" y="188914"/>
            <a:ext cx="11088813" cy="7254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000" dirty="0" err="1">
                <a:latin typeface="Century Gothic" panose="020B0502020202020204" pitchFamily="34" charset="0"/>
                <a:ea typeface="+mj-ea"/>
                <a:cs typeface="+mj-cs"/>
              </a:rPr>
              <a:t>г.Долгопрудного</a:t>
            </a: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2D031D1-8333-43E1-9BC3-E15C57009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66763"/>
              </p:ext>
            </p:extLst>
          </p:nvPr>
        </p:nvGraphicFramePr>
        <p:xfrm>
          <a:off x="250825" y="1461670"/>
          <a:ext cx="11661851" cy="476028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1175">
                  <a:extLst>
                    <a:ext uri="{9D8B030D-6E8A-4147-A177-3AD203B41FA5}">
                      <a16:colId xmlns:a16="http://schemas.microsoft.com/office/drawing/2014/main" val="4200352176"/>
                    </a:ext>
                  </a:extLst>
                </a:gridCol>
                <a:gridCol w="9064260">
                  <a:extLst>
                    <a:ext uri="{9D8B030D-6E8A-4147-A177-3AD203B41FA5}">
                      <a16:colId xmlns:a16="http://schemas.microsoft.com/office/drawing/2014/main" val="1587017537"/>
                    </a:ext>
                  </a:extLst>
                </a:gridCol>
                <a:gridCol w="2216416">
                  <a:extLst>
                    <a:ext uri="{9D8B030D-6E8A-4147-A177-3AD203B41FA5}">
                      <a16:colId xmlns:a16="http://schemas.microsoft.com/office/drawing/2014/main" val="4051240676"/>
                    </a:ext>
                  </a:extLst>
                </a:gridCol>
              </a:tblGrid>
              <a:tr h="530092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 row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(% освобождения от уплаты)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974336956"/>
                  </a:ext>
                </a:extLst>
              </a:tr>
              <a:tr h="190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2529124174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849414757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Жертвы политических репрессий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572044316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065056941"/>
                  </a:ext>
                </a:extLst>
              </a:tr>
              <a:tr h="170022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460117273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41613570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19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572954395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Земельные участки под закрытыми для эксплуатации полигонами твердых бытовых отходов</a:t>
                      </a: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391884146"/>
                  </a:ext>
                </a:extLst>
              </a:tr>
            </a:tbl>
          </a:graphicData>
        </a:graphic>
      </p:graphicFrame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61887F39-BCEE-4FE2-B2F9-A88CF8491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269886-8EFD-4A6A-8AB1-7C1C4DCA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16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7757-5958-4376-B607-08577C5FE448}"/>
              </a:ext>
            </a:extLst>
          </p:cNvPr>
          <p:cNvSpPr txBox="1">
            <a:spLocks/>
          </p:cNvSpPr>
          <p:nvPr/>
        </p:nvSpPr>
        <p:spPr>
          <a:xfrm>
            <a:off x="832918" y="97958"/>
            <a:ext cx="11108256" cy="8309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pic>
        <p:nvPicPr>
          <p:cNvPr id="3" name="Picture 3" descr="dolgoprudnyi">
            <a:extLst>
              <a:ext uri="{FF2B5EF4-FFF2-40B4-BE49-F238E27FC236}">
                <a16:creationId xmlns:a16="http://schemas.microsoft.com/office/drawing/2014/main" id="{EA03BC97-EB5D-4DC2-9610-DD0C6E9F2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1BC0180-3228-4967-9574-937CDD16A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656582"/>
              </p:ext>
            </p:extLst>
          </p:nvPr>
        </p:nvGraphicFramePr>
        <p:xfrm>
          <a:off x="250826" y="928955"/>
          <a:ext cx="11690349" cy="544595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55344">
                  <a:extLst>
                    <a:ext uri="{9D8B030D-6E8A-4147-A177-3AD203B41FA5}">
                      <a16:colId xmlns:a16="http://schemas.microsoft.com/office/drawing/2014/main" val="977943186"/>
                    </a:ext>
                  </a:extLst>
                </a:gridCol>
                <a:gridCol w="8291387">
                  <a:extLst>
                    <a:ext uri="{9D8B030D-6E8A-4147-A177-3AD203B41FA5}">
                      <a16:colId xmlns:a16="http://schemas.microsoft.com/office/drawing/2014/main" val="911656782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3919429410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1806947170"/>
                    </a:ext>
                  </a:extLst>
                </a:gridCol>
              </a:tblGrid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льготников 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Сумма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тыс.руб</a:t>
                      </a:r>
                      <a:r>
                        <a:rPr lang="ru-RU" sz="1100" dirty="0">
                          <a:effectLst/>
                        </a:rPr>
                        <a:t>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974814708"/>
                  </a:ext>
                </a:extLst>
              </a:tr>
              <a:tr h="56872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grid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14085"/>
                  </a:ext>
                </a:extLst>
              </a:tr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701477199"/>
                  </a:ext>
                </a:extLst>
              </a:tr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239,0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06219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                                                                        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Инвалиды 1 и 2 групп, инвалиды с детства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349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1 861,0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770235146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24164850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28,0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32167349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96205076"/>
                  </a:ext>
                </a:extLst>
              </a:tr>
              <a:tr h="24039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847018148"/>
                  </a:ext>
                </a:extLst>
              </a:tr>
              <a:tr h="33867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306,0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842129255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70861157"/>
                  </a:ext>
                </a:extLst>
              </a:tr>
              <a:tr h="6263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531940493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5 286,0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11848321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896EBD-F614-4262-875E-406AFF7D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9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810AA5F-897F-4C85-96F2-A81532915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7983"/>
              </p:ext>
            </p:extLst>
          </p:nvPr>
        </p:nvGraphicFramePr>
        <p:xfrm>
          <a:off x="250825" y="633489"/>
          <a:ext cx="11690349" cy="613953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55344">
                  <a:extLst>
                    <a:ext uri="{9D8B030D-6E8A-4147-A177-3AD203B41FA5}">
                      <a16:colId xmlns:a16="http://schemas.microsoft.com/office/drawing/2014/main" val="977943186"/>
                    </a:ext>
                  </a:extLst>
                </a:gridCol>
                <a:gridCol w="8291387">
                  <a:extLst>
                    <a:ext uri="{9D8B030D-6E8A-4147-A177-3AD203B41FA5}">
                      <a16:colId xmlns:a16="http://schemas.microsoft.com/office/drawing/2014/main" val="911656782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3919429410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1806947170"/>
                    </a:ext>
                  </a:extLst>
                </a:gridCol>
              </a:tblGrid>
              <a:tr h="261068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льготников 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Сумма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тыс.руб</a:t>
                      </a:r>
                      <a:r>
                        <a:rPr lang="ru-RU" sz="1100" dirty="0">
                          <a:effectLst/>
                        </a:rPr>
                        <a:t>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974814708"/>
                  </a:ext>
                </a:extLst>
              </a:tr>
              <a:tr h="56872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grid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14085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897294706"/>
                  </a:ext>
                </a:extLst>
              </a:tr>
              <a:tr h="4384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4078781560"/>
                  </a:ext>
                </a:extLst>
              </a:tr>
              <a:tr h="486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370,0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56201868"/>
                  </a:ext>
                </a:extLst>
              </a:tr>
              <a:tr h="6748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Жертвы политических репрессий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0940330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558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2 038,0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4210403818"/>
                  </a:ext>
                </a:extLst>
              </a:tr>
              <a:tr h="8791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735155138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6 572,0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201501613"/>
                  </a:ext>
                </a:extLst>
              </a:tr>
              <a:tr h="36420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908116913"/>
                  </a:ext>
                </a:extLst>
              </a:tr>
              <a:tr h="36420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Земельные участки под закрытыми для эксплуатации полигонами твердых бытовых отходов.</a:t>
                      </a: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7 842,0</a:t>
                      </a: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150352774"/>
                  </a:ext>
                </a:extLst>
              </a:tr>
            </a:tbl>
          </a:graphicData>
        </a:graphic>
      </p:graphicFrame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6F0BA3F3-2031-4286-982C-CE430D3B8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762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5C68174D-B171-4DAF-90E6-9176DD019E7D}"/>
              </a:ext>
            </a:extLst>
          </p:cNvPr>
          <p:cNvSpPr txBox="1">
            <a:spLocks/>
          </p:cNvSpPr>
          <p:nvPr/>
        </p:nvSpPr>
        <p:spPr>
          <a:xfrm>
            <a:off x="832918" y="97958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183DCBE-EDB7-4549-BECF-809A710BC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76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3019A0-E4EE-4D69-A9FD-5BE4AA019C48}"/>
              </a:ext>
            </a:extLst>
          </p:cNvPr>
          <p:cNvSpPr/>
          <p:nvPr/>
        </p:nvSpPr>
        <p:spPr>
          <a:xfrm>
            <a:off x="250825" y="1078654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Земельный налог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выпадающих доходов по земельному налогу за 2018 год согласно отчету 5-МН по решению Совета депутатов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г.Долгопрудного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от 22.06.2012              № 95-нр « О земельном налоге на территории городского округа Долгопрудный» (далее – решение № 95-нр) составляет  24 559,0 тыс. руб., что составляет 9,9 % от суммы налога, подлежащей уплате в бюджет.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физическим лицам в соответствии с решением № 95-нр составляет 4 859,0 тыс. руб. или 13,9 % от суммы начисленного физическим лицам налога. 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по земельному налогу юридическим лицам в соответствии с решением № 95-нр составляет   19 700,0 тыс. руб., что составляет 9,3 % от суммы налога, подлежащей уплате в бюджет юридическими лицами.</a:t>
            </a:r>
          </a:p>
        </p:txBody>
      </p:sp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9245700A-932E-4E06-840D-FDF4ACB33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92D3A704-4000-4343-9800-FA89D1778974}"/>
              </a:ext>
            </a:extLst>
          </p:cNvPr>
          <p:cNvSpPr txBox="1">
            <a:spLocks/>
          </p:cNvSpPr>
          <p:nvPr/>
        </p:nvSpPr>
        <p:spPr>
          <a:xfrm>
            <a:off x="250824" y="3867401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spcAft>
                <a:spcPts val="0"/>
              </a:spcAft>
              <a:defRPr sz="1400" b="1"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 на имущество физических лиц </a:t>
            </a:r>
          </a:p>
          <a:p>
            <a:r>
              <a:rPr lang="ru-RU" b="0" dirty="0"/>
              <a:t>Льготы по налогу на имущество физических лиц установлены  статьей 407 Налогового  Кодекса Российской Федерации.  Дополнительно с 2018 года согласно решению Совета депутатов </a:t>
            </a:r>
            <a:r>
              <a:rPr lang="ru-RU" b="0" dirty="0" err="1"/>
              <a:t>г.Долгопрудного</a:t>
            </a:r>
            <a:r>
              <a:rPr lang="ru-RU" b="0" dirty="0"/>
              <a:t> от 19.11.2014 № 24-нр «О налоге на имущество физических лиц на территории городского округа Долгопрудный Московской области» 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 в отношении одного объекта налогообложения жилого назначения по выбору налогоплательщика: комната, квартира, индивидуальный жилой дом. Льгота установлена в размере 100%, в 2018 физические лица за льготой не обращались.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D4CF338-8510-4F77-A420-5A1700B93D2D}"/>
              </a:ext>
            </a:extLst>
          </p:cNvPr>
          <p:cNvSpPr txBox="1">
            <a:spLocks/>
          </p:cNvSpPr>
          <p:nvPr/>
        </p:nvSpPr>
        <p:spPr>
          <a:xfrm>
            <a:off x="832917" y="196774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AC13263-6CCE-4559-8F53-B08FDC5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6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D00DFD6-280A-4B9B-B4F6-BD1364655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85437"/>
              </p:ext>
            </p:extLst>
          </p:nvPr>
        </p:nvGraphicFramePr>
        <p:xfrm>
          <a:off x="250825" y="890596"/>
          <a:ext cx="11690347" cy="54287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99784">
                  <a:extLst>
                    <a:ext uri="{9D8B030D-6E8A-4147-A177-3AD203B41FA5}">
                      <a16:colId xmlns:a16="http://schemas.microsoft.com/office/drawing/2014/main" val="952724533"/>
                    </a:ext>
                  </a:extLst>
                </a:gridCol>
                <a:gridCol w="7817207">
                  <a:extLst>
                    <a:ext uri="{9D8B030D-6E8A-4147-A177-3AD203B41FA5}">
                      <a16:colId xmlns:a16="http://schemas.microsoft.com/office/drawing/2014/main" val="44552817"/>
                    </a:ext>
                  </a:extLst>
                </a:gridCol>
                <a:gridCol w="1741180">
                  <a:extLst>
                    <a:ext uri="{9D8B030D-6E8A-4147-A177-3AD203B41FA5}">
                      <a16:colId xmlns:a16="http://schemas.microsoft.com/office/drawing/2014/main" val="1976235772"/>
                    </a:ext>
                  </a:extLst>
                </a:gridCol>
                <a:gridCol w="1632176">
                  <a:extLst>
                    <a:ext uri="{9D8B030D-6E8A-4147-A177-3AD203B41FA5}">
                      <a16:colId xmlns:a16="http://schemas.microsoft.com/office/drawing/2014/main" val="1360819136"/>
                    </a:ext>
                  </a:extLst>
                </a:gridCol>
              </a:tblGrid>
              <a:tr h="372170">
                <a:tc rowSpan="2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муниципальных программ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Исполнено</a:t>
                      </a:r>
                      <a:br>
                        <a:rPr lang="ru-RU" sz="1200" b="1" u="none" strike="noStrike" dirty="0">
                          <a:effectLst/>
                        </a:rPr>
                      </a:br>
                      <a:r>
                        <a:rPr lang="ru-RU" sz="1200" b="1" u="none" strike="noStrike" dirty="0">
                          <a:effectLst/>
                        </a:rPr>
                        <a:t>в 2017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Исполнено</a:t>
                      </a:r>
                      <a:br>
                        <a:rPr lang="ru-RU" sz="1200" b="1" u="none" strike="noStrike" dirty="0">
                          <a:effectLst/>
                        </a:rPr>
                      </a:br>
                      <a:r>
                        <a:rPr lang="ru-RU" sz="1200" b="1" u="none" strike="noStrike" dirty="0">
                          <a:effectLst/>
                        </a:rPr>
                        <a:t>в 2018 г.</a:t>
                      </a: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128844"/>
                  </a:ext>
                </a:extLst>
              </a:tr>
              <a:tr h="251264">
                <a:tc v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тыс. руб.</a:t>
                      </a: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304607"/>
                  </a:ext>
                </a:extLst>
              </a:tr>
              <a:tr h="247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«Культура городского округа Долгопрудный 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188 129,0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215 653,5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361219005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«Образование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2 015 975,1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2 277 362,8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682806910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«Дополнительные меры социальной поддержки населения городского округа 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74 197,2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76 840,1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538085002"/>
                  </a:ext>
                </a:extLst>
              </a:tr>
              <a:tr h="2574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«Спорт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165 612,4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141 636,5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854557193"/>
                  </a:ext>
                </a:extLst>
              </a:tr>
              <a:tr h="2363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«Экология и окружающая среда городского округа Долгопрудный на 2017 - 2021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21 652,0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29 813,7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025104388"/>
                  </a:ext>
                </a:extLst>
              </a:tr>
              <a:tr h="2642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«Безопасность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20 289,4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22 491,5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806317113"/>
                  </a:ext>
                </a:extLst>
              </a:tr>
              <a:tr h="224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 «Жилище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20 689,4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17 768,5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526788923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«Содержание и развитие жилищно-коммунального хозяйства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107 957,2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77 797,2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36552614"/>
                  </a:ext>
                </a:extLst>
              </a:tr>
              <a:tr h="238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«Предпринимательство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7 446,2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7 722,0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471401770"/>
                  </a:ext>
                </a:extLst>
              </a:tr>
              <a:tr h="25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«Муниципальное управление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339 923,7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396 970,9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594159418"/>
                  </a:ext>
                </a:extLst>
              </a:tr>
              <a:tr h="4190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«Развитие системы информирования населения городского округа Долгопрудный о деятельности органов местного самоуправления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22 409,9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24 797,5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454506472"/>
                  </a:ext>
                </a:extLst>
              </a:tr>
              <a:tr h="3360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«Внутренняя политика органов местного самоуправления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15 364,5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11 164,0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985981972"/>
                  </a:ext>
                </a:extLst>
              </a:tr>
              <a:tr h="3834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«Развитие и функционирование дорожно-транспортного комплекса, благоустройство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424 877,4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288 583,6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482708979"/>
                  </a:ext>
                </a:extLst>
              </a:tr>
              <a:tr h="372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«Энергосбережение и повышение энергетической эффективности городского округа Долгопрудный на 2014–2020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12 369,7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224,8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915674429"/>
                  </a:ext>
                </a:extLst>
              </a:tr>
              <a:tr h="191800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i="0" u="none" strike="noStrike" dirty="0">
                        <a:effectLst/>
                        <a:latin typeface="Arial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3 436 893,1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3 588 826,7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852615108"/>
                  </a:ext>
                </a:extLst>
              </a:tr>
              <a:tr h="191800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Непрограммные расходы</a:t>
                      </a:r>
                      <a:endParaRPr lang="ru-RU" sz="1200" b="1" i="0" u="none" strike="noStrike" dirty="0">
                        <a:effectLst/>
                        <a:latin typeface="Arial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30 819,7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23 508,0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501238244"/>
                  </a:ext>
                </a:extLst>
              </a:tr>
              <a:tr h="21928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Всего расходы: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461" marR="5231" marT="523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3 467 712,8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3 612 334,7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167236173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5D5D88C-537A-4FDD-B275-9F12103FF6E2}"/>
              </a:ext>
            </a:extLst>
          </p:cNvPr>
          <p:cNvSpPr txBox="1">
            <a:spLocks/>
          </p:cNvSpPr>
          <p:nvPr/>
        </p:nvSpPr>
        <p:spPr>
          <a:xfrm>
            <a:off x="752863" y="94754"/>
            <a:ext cx="1143913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Расходы бюджета городского округа Долгопрудный за 2017 и 2018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1997BCC1-5810-45E9-8666-E7740D94F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81CFFC-6D43-4A6C-A1A7-2F5DCBC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8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247FE9-E567-4001-8457-A57904BD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470E75F-7B0E-41B7-BE42-348BE7BEC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398068"/>
              </p:ext>
            </p:extLst>
          </p:nvPr>
        </p:nvGraphicFramePr>
        <p:xfrm>
          <a:off x="198730" y="893181"/>
          <a:ext cx="11808393" cy="5490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6">
                  <a:extLst>
                    <a:ext uri="{9D8B030D-6E8A-4147-A177-3AD203B41FA5}">
                      <a16:colId xmlns:a16="http://schemas.microsoft.com/office/drawing/2014/main" val="2054227315"/>
                    </a:ext>
                  </a:extLst>
                </a:gridCol>
                <a:gridCol w="9572823">
                  <a:extLst>
                    <a:ext uri="{9D8B030D-6E8A-4147-A177-3AD203B41FA5}">
                      <a16:colId xmlns:a16="http://schemas.microsoft.com/office/drawing/2014/main" val="464910325"/>
                    </a:ext>
                  </a:extLst>
                </a:gridCol>
                <a:gridCol w="1651694">
                  <a:extLst>
                    <a:ext uri="{9D8B030D-6E8A-4147-A177-3AD203B41FA5}">
                      <a16:colId xmlns:a16="http://schemas.microsoft.com/office/drawing/2014/main" val="3303580882"/>
                    </a:ext>
                  </a:extLst>
                </a:gridCol>
              </a:tblGrid>
              <a:tr h="35987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b">
                    <a:solidFill>
                      <a:srgbClr val="B0C6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Наименования муниципальных программ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Уточненный план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2019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699545"/>
                  </a:ext>
                </a:extLst>
              </a:tr>
              <a:tr h="5706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62888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«Культура городского округа Долгопрудный 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242 880,2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16778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«Образование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2 500 384,5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548845006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«Дополнительные меры социальной поддержки населения городского округа 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82 501,9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67671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«Спорт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101 394,0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538227055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«Экология и окружающая среда городского округа Долгопрудный 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1 116 597,0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24505"/>
                  </a:ext>
                </a:extLst>
              </a:tr>
              <a:tr h="2890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marR="27114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«Безопасность городского округа Долгопрудный на 2019–2023 годы»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37 141,9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95722914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«Жилище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52 479,6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6620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«Развитие инженерной инфраструктуры и энергоэффективности городского округа Долгопрудный на 2019-2023 годы»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92 961,6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237288020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«Предпринимательство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9 033,3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54185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«Управление имуществом и финансами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332 710,8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5516578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«Цифровой городской округ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112 723,6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44088"/>
                  </a:ext>
                </a:extLst>
              </a:tr>
              <a:tr h="586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 в городском округе Долгопрудный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64 184,9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839855839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«Развитие и функционирование дорожно-транспортного комплекса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238 095,5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36896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«Формирование современной комфортной городской среды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393 685,3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706166910"/>
                  </a:ext>
                </a:extLst>
              </a:tr>
              <a:tr h="2123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5 376 774,1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8827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Непрограммные расходы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41 184,6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562104171"/>
                  </a:ext>
                </a:extLst>
              </a:tr>
              <a:tr h="218104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 расходы: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DBEF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 panose="020B0604020202020204" pitchFamily="34" charset="0"/>
                        </a:rPr>
                        <a:t>     5 417 958,7   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37474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D9FE0C2-5CB4-4AA2-9D45-C659869F077B}"/>
              </a:ext>
            </a:extLst>
          </p:cNvPr>
          <p:cNvSpPr txBox="1">
            <a:spLocks/>
          </p:cNvSpPr>
          <p:nvPr/>
        </p:nvSpPr>
        <p:spPr>
          <a:xfrm>
            <a:off x="832915" y="94754"/>
            <a:ext cx="1117420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0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Century Gothic" panose="020B0502020202020204" pitchFamily="34" charset="0"/>
              </a:rPr>
              <a:t>Расходы бюджета городского округа Долгопрудный за 2019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7" name="Picture 3" descr="dolgoprudnyi">
            <a:extLst>
              <a:ext uri="{FF2B5EF4-FFF2-40B4-BE49-F238E27FC236}">
                <a16:creationId xmlns:a16="http://schemas.microsoft.com/office/drawing/2014/main" id="{0C75A4F9-0007-40AF-999B-B44A40D69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793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0D6C310-E86C-4E16-80F9-9402966B3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121416"/>
              </p:ext>
            </p:extLst>
          </p:nvPr>
        </p:nvGraphicFramePr>
        <p:xfrm>
          <a:off x="254260" y="969908"/>
          <a:ext cx="11697334" cy="5546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3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9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087">
                  <a:extLst>
                    <a:ext uri="{9D8B030D-6E8A-4147-A177-3AD203B41FA5}">
                      <a16:colId xmlns:a16="http://schemas.microsoft.com/office/drawing/2014/main" val="880587304"/>
                    </a:ext>
                  </a:extLst>
                </a:gridCol>
                <a:gridCol w="813285">
                  <a:extLst>
                    <a:ext uri="{9D8B030D-6E8A-4147-A177-3AD203B41FA5}">
                      <a16:colId xmlns:a16="http://schemas.microsoft.com/office/drawing/2014/main" val="3502586167"/>
                    </a:ext>
                  </a:extLst>
                </a:gridCol>
                <a:gridCol w="12605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455">
                  <a:extLst>
                    <a:ext uri="{9D8B030D-6E8A-4147-A177-3AD203B41FA5}">
                      <a16:colId xmlns:a16="http://schemas.microsoft.com/office/drawing/2014/main" val="1707612564"/>
                    </a:ext>
                  </a:extLst>
                </a:gridCol>
                <a:gridCol w="1362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0282">
                  <a:extLst>
                    <a:ext uri="{9D8B030D-6E8A-4147-A177-3AD203B41FA5}">
                      <a16:colId xmlns:a16="http://schemas.microsoft.com/office/drawing/2014/main" val="2652406763"/>
                    </a:ext>
                  </a:extLst>
                </a:gridCol>
              </a:tblGrid>
              <a:tr h="1800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показателя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Единица измерения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Отчет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Оценка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7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2018 год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2019 год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640286"/>
                  </a:ext>
                </a:extLst>
              </a:tr>
              <a:tr h="354891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ЧИСЛЕННОСТЬ ПОСТОЯННОГО НАСЕЛЕНИЯ, НА КОНЕЦ ГОДА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112 007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114 575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116 997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117 143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119 355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119 675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121 853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122 325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245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ОТГРУЖЕННЫХ ТОВАРОВ СОБСТВЕННОГО ПРОИЗВОДСТВА, ВЫПОЛНЕННЫХ РАБОТ И УСЛУГ СОБСТВЕННЫМИ СИЛАМИ ПО ПРОМЫШЛЕННЫМ ВИДАМ ДЕЯТЕЛЬНОСТИ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26,2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28,8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30,4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32,8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891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ПРИБЫЛЬ ПО ПОЛНОМУ КРУГУ ОРГАНИЗАЦИЙ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СРЕДНЕМЕСЯЧНАЯ ЗАРАБОТНАЯ ПЛАТА ПО ПОЛНОМУ КРУГУ ОРГАНИЗАЦИЙ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тыс. рублей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60,4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65,4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67,9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69,0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77,5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СРЕДНЕМЕСЯЧНАЯ ЗАРАБОТНАЯ ПЛАТА ПО КРУПНЫМ И СРЕДНИМ ОРГАНИЗАЦИЯМ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тыс. рублей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74,6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81,5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86,8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92,8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ИНВЕСТИЦИЙ В ОСНОВНОЙ КАПИТАЛ ЗА СЧЕТ ВСЕХ ИСТОЧНИКОВ ФИНАНСИРОВАНИЯ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11,9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12,6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14,4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53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СОЗДАНО НОВЫХ РАБОЧИХ МЕСТ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единица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825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864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917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928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ЧИСЛЕННОСТЬ ОФИЦИАЛЬНО ЗАРЕГИСТИРОВАННЫХ БЕЗРАБОТНЫХ, НА КОНЕЦ ГОДА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823111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ВВОД В ЭКСПЛУАТАЦИЮ ЖИЛЫХ ДОМОВ, ПОСТРОЕННЫХ ЗА СЧЕТ ВСЕХ ИСТОЧНИКОВ ФИНАНСИРОВАНИЯ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тыс. кв. м общей </a:t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r>
                        <a:rPr lang="ru-RU" sz="1100" u="none" strike="noStrike" dirty="0">
                          <a:effectLst/>
                        </a:rPr>
                        <a:t>площади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39,2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43,0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31,3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33,1</a:t>
                      </a:r>
                    </a:p>
                  </a:txBody>
                  <a:tcPr marL="5454" marR="5454" marT="5454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873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04438-DDBC-45BF-BB83-A3E368A53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63" y="145610"/>
            <a:ext cx="11615595" cy="5341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800" dirty="0">
                <a:latin typeface="Century Gothic" panose="020B0502020202020204" pitchFamily="34" charset="0"/>
              </a:rPr>
              <a:t>Расходы бюджета городского округа Долгопрудный на 2020 год и плановый период 2021 и 2022 гг., сформированные по муниципальным программам и непрограммным направлениям деятельности: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13FBAEE-60DE-42EF-AA5F-544D621F5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5308"/>
              </p:ext>
            </p:extLst>
          </p:nvPr>
        </p:nvGraphicFramePr>
        <p:xfrm>
          <a:off x="73291" y="860616"/>
          <a:ext cx="12045418" cy="58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71">
                  <a:extLst>
                    <a:ext uri="{9D8B030D-6E8A-4147-A177-3AD203B41FA5}">
                      <a16:colId xmlns:a16="http://schemas.microsoft.com/office/drawing/2014/main" val="3038087298"/>
                    </a:ext>
                  </a:extLst>
                </a:gridCol>
                <a:gridCol w="6983166">
                  <a:extLst>
                    <a:ext uri="{9D8B030D-6E8A-4147-A177-3AD203B41FA5}">
                      <a16:colId xmlns:a16="http://schemas.microsoft.com/office/drawing/2014/main" val="2756780485"/>
                    </a:ext>
                  </a:extLst>
                </a:gridCol>
                <a:gridCol w="1367073">
                  <a:extLst>
                    <a:ext uri="{9D8B030D-6E8A-4147-A177-3AD203B41FA5}">
                      <a16:colId xmlns:a16="http://schemas.microsoft.com/office/drawing/2014/main" val="3715216646"/>
                    </a:ext>
                  </a:extLst>
                </a:gridCol>
                <a:gridCol w="1095470">
                  <a:extLst>
                    <a:ext uri="{9D8B030D-6E8A-4147-A177-3AD203B41FA5}">
                      <a16:colId xmlns:a16="http://schemas.microsoft.com/office/drawing/2014/main" val="1496127964"/>
                    </a:ext>
                  </a:extLst>
                </a:gridCol>
                <a:gridCol w="1104522">
                  <a:extLst>
                    <a:ext uri="{9D8B030D-6E8A-4147-A177-3AD203B41FA5}">
                      <a16:colId xmlns:a16="http://schemas.microsoft.com/office/drawing/2014/main" val="3641791589"/>
                    </a:ext>
                  </a:extLst>
                </a:gridCol>
                <a:gridCol w="1086416">
                  <a:extLst>
                    <a:ext uri="{9D8B030D-6E8A-4147-A177-3AD203B41FA5}">
                      <a16:colId xmlns:a16="http://schemas.microsoft.com/office/drawing/2014/main" val="61368577"/>
                    </a:ext>
                  </a:extLst>
                </a:gridCol>
              </a:tblGrid>
              <a:tr h="29635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Наименования муниципальных программ (непрограммных направлений деятельности)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j-lt"/>
                        </a:rPr>
                        <a:t>2020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2021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2022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5648135"/>
                  </a:ext>
                </a:extLst>
              </a:tr>
              <a:tr h="55390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тыс. рублей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удельный вес в общем объеме расходов, %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76586336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4 709,0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4 709,0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4 709,0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83245273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169 944,3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169 944,3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170 107,8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4700058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2 718 890,9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51,9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2 751 857,9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2 637 219,9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39466871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79 112,4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81 220,1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82 018,2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663227569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88 908,5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77 508,5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77 508,5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46819714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1 003,0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1 003,0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1 003,0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890759443"/>
                  </a:ext>
                </a:extLst>
              </a:tr>
              <a:tr h="257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495 685,3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3 613,7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3 613,7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1320947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32 017,8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32 017,8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32 017,8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74185209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19 556,8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8 162,8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4 139,0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9859962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96 586,5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175 386,5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1 347,0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2035347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700,0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21500424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435 078,8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432 020,8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432 020,8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230133394"/>
                  </a:ext>
                </a:extLst>
              </a:tr>
              <a:tr h="4215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71 965,9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effectLst/>
                          <a:latin typeface="+mj-lt"/>
                        </a:rPr>
                        <a:t>1,4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70 455,7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71 570,7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08573128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195 100,6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191 384,6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172 774,6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654357720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116 789,9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162 904,1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168 816,6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96684557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948,0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948,0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948,0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503093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395 091,8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280 564,1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150 676,0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50989228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292 353,4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889 240,8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700 000,0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835646753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Итого по муниципальным программам: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5 214 442,9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99,5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5 333 641,7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4 711 190,6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9648577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Непрограммные расходы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25 354,1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25 354,1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25 354,1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159131539"/>
                  </a:ext>
                </a:extLst>
              </a:tr>
              <a:tr h="25746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Всего расходы: 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5 239 797,0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5 358 995,8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4 736 544,7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23602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8891BB-5166-4966-A2B2-507D4C4B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29827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60838"/>
      </p:ext>
    </p:extLst>
  </p:cSld>
  <p:clrMapOvr>
    <a:masterClrMapping/>
  </p:clrMapOvr>
  <p:transition spd="med">
    <p:spli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1DD2E-04DC-4BF3-8F0E-F61E1385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0" y="159976"/>
            <a:ext cx="11346873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Century Gothic" panose="020B0502020202020204" pitchFamily="34" charset="0"/>
              </a:rPr>
              <a:t>Информация о расходах бюджета с учетом интересов целевых групп пользователей</a:t>
            </a:r>
            <a:br>
              <a:rPr lang="ru-RU" sz="2000" dirty="0">
                <a:latin typeface="Century Gothic" panose="020B0502020202020204" pitchFamily="34" charset="0"/>
              </a:rPr>
            </a:b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412-48F2-4A84-89D8-04BD7B70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21</a:t>
            </a:fld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D4622CF-814C-486A-A552-AFC5897A3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7452657"/>
              </p:ext>
            </p:extLst>
          </p:nvPr>
        </p:nvGraphicFramePr>
        <p:xfrm>
          <a:off x="282389" y="525101"/>
          <a:ext cx="11550490" cy="609271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1016">
                  <a:extLst>
                    <a:ext uri="{9D8B030D-6E8A-4147-A177-3AD203B41FA5}">
                      <a16:colId xmlns:a16="http://schemas.microsoft.com/office/drawing/2014/main" val="3173738563"/>
                    </a:ext>
                  </a:extLst>
                </a:gridCol>
                <a:gridCol w="4939333">
                  <a:extLst>
                    <a:ext uri="{9D8B030D-6E8A-4147-A177-3AD203B41FA5}">
                      <a16:colId xmlns:a16="http://schemas.microsoft.com/office/drawing/2014/main" val="1175069003"/>
                    </a:ext>
                  </a:extLst>
                </a:gridCol>
                <a:gridCol w="1086945">
                  <a:extLst>
                    <a:ext uri="{9D8B030D-6E8A-4147-A177-3AD203B41FA5}">
                      <a16:colId xmlns:a16="http://schemas.microsoft.com/office/drawing/2014/main" val="3513692141"/>
                    </a:ext>
                  </a:extLst>
                </a:gridCol>
                <a:gridCol w="1598976">
                  <a:extLst>
                    <a:ext uri="{9D8B030D-6E8A-4147-A177-3AD203B41FA5}">
                      <a16:colId xmlns:a16="http://schemas.microsoft.com/office/drawing/2014/main" val="154824804"/>
                    </a:ext>
                  </a:extLst>
                </a:gridCol>
                <a:gridCol w="1679824">
                  <a:extLst>
                    <a:ext uri="{9D8B030D-6E8A-4147-A177-3AD203B41FA5}">
                      <a16:colId xmlns:a16="http://schemas.microsoft.com/office/drawing/2014/main" val="1561384155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3694796067"/>
                    </a:ext>
                  </a:extLst>
                </a:gridCol>
              </a:tblGrid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Наименование мер социальной поддержки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Численность представителей целевой группы (чел.)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Плановые значения на 2020 год (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тыс.руб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.)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2021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2022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84114"/>
                  </a:ext>
                </a:extLst>
              </a:tr>
              <a:tr h="18967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Выплата стипендии студентам  и ординаторам, обучающимся по целевому направлению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47590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Дню знаний для детей из многодетных, неполных, малоимущих семей, семей, оказавшихся в трудной жизненной ситуации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207927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Социальные новогодние елки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43123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Мероприятие, посвященное Всемирному Дню борьбы с сахарным диабетом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903099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Организация выплаты пенсии за выслугу лет лицам, замещающим муниципальные должности и должности муниципальной службы, в связи с выходом на пенсию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68048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единовременной социальной помощи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728466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социальной помощи жителям города, находящимся на социальном обслуживании в рамках Международного дня пожилого человека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40061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помощи на приобретение лекарственных препаратов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032286"/>
                  </a:ext>
                </a:extLst>
              </a:tr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образования, имеющим место жительства и работающим в микрорайонах Шереметьевский, Хлебниково, Павельцево, пользовавшихся льготой по </a:t>
                      </a:r>
                    </a:p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095488"/>
                  </a:ext>
                </a:extLst>
              </a:tr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здравоохранения,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1074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 выплата участникам, инвалидам Великой Отечественной войны и приравненных к ним лицам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967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457694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при рождении третьего и последующих детей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651675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Единовременные выплаты врачам-педиатрам участковым и  врачам-терапевтам участковым, трудоустроившимся в ГБУЗ МО "ДЦГБ" 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1 265,0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028790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Предоставление молодым семьям социальных выплат на приобретение жилья или строительство индивидуального жилого дома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семей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5 015,8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1 319,8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80116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социальных расходов медицинским работникам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2 400,0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827453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Расходы на выплаты лицам, удостоенным звания Почетного гражданина городского округа Долгопрудный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831773"/>
                  </a:ext>
                </a:extLst>
              </a:tr>
              <a:tr h="4730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государственной поддержки в решении жилищной проблемы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13 201,0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4 401,0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3 901,0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87984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донорам, безвозмездно сдающим кровь и (или) ее компоненты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2378" marR="2378" marT="237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92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9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A00A8-EBF9-40D1-B306-E246F00F1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99428"/>
            <a:ext cx="10515600" cy="75687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</a:t>
            </a:r>
            <a:br>
              <a:rPr lang="ru-RU" sz="2800" dirty="0">
                <a:latin typeface="Century Gothic" panose="020B0502020202020204" pitchFamily="34" charset="0"/>
              </a:rPr>
            </a:br>
            <a:r>
              <a:rPr lang="ru-RU" sz="2800" dirty="0">
                <a:latin typeface="Century Gothic" panose="020B0502020202020204" pitchFamily="34" charset="0"/>
              </a:rPr>
              <a:t>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FE2A4-596D-41A0-9B8B-63F029BD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8" y="1513840"/>
            <a:ext cx="10917172" cy="4527549"/>
          </a:xfr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В 2019 году введены в эксплуатацию новые социальные объекты: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Детский сад на 120 мест в микрорайоне Центральный, который стал филиалом дошкольного образовательного учреждения №17.</a:t>
            </a:r>
          </a:p>
          <a:p>
            <a:r>
              <a:rPr lang="ru-RU" dirty="0"/>
              <a:t>Начальная школа физико-математического лицея №5 на 300 мест на ул. Дирижабельная.</a:t>
            </a:r>
          </a:p>
          <a:p>
            <a:r>
              <a:rPr lang="ru-RU" dirty="0"/>
              <a:t>Школа в микрорайоне Новые Водники на 550 мест.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6ECBA9-D340-4907-8F65-4BD7D0FE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FAD5514D-E3F3-407B-92D8-02AA7750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089" y="299427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5197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03466-61F1-461D-A7E7-68688B56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881" y="416410"/>
            <a:ext cx="10515600" cy="49006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C7980-36F9-47C6-91C1-25B1C2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00315A1-B245-44B0-91C0-1C57B51F5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20980"/>
              </p:ext>
            </p:extLst>
          </p:nvPr>
        </p:nvGraphicFramePr>
        <p:xfrm>
          <a:off x="250824" y="1987379"/>
          <a:ext cx="11667713" cy="1021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76203764"/>
                    </a:ext>
                  </a:extLst>
                </a:gridCol>
                <a:gridCol w="1107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Строительство общеобразовательной школы на 550 мест в мкр. Центральный 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123 500,00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ctr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мкр. Центральный , К. 44 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будет построена школа на 550 мест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Объект 1">
            <a:extLst>
              <a:ext uri="{FF2B5EF4-FFF2-40B4-BE49-F238E27FC236}">
                <a16:creationId xmlns:a16="http://schemas.microsoft.com/office/drawing/2014/main" id="{404A1DD0-79EE-4D96-9406-3A1892304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013560"/>
              </p:ext>
            </p:extLst>
          </p:nvPr>
        </p:nvGraphicFramePr>
        <p:xfrm>
          <a:off x="250822" y="1242018"/>
          <a:ext cx="11667713" cy="73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1010982057"/>
                    </a:ext>
                  </a:extLst>
                </a:gridCol>
                <a:gridCol w="1107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инвестиционных проектов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2020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2021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2022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Срок реализации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Адрес местоположения объекта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Планируемый результат реализации проекта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начало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окончание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F3C3C14-9E55-464B-9D1F-16A22E163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77685"/>
              </p:ext>
            </p:extLst>
          </p:nvPr>
        </p:nvGraphicFramePr>
        <p:xfrm>
          <a:off x="250823" y="3009319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705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105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75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к зданию АОУ гимназия №13 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123 800,80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301 000,90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Молодежная, д. 10А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111 420,00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270 900,80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12 380,80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30 100,10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EDC8160-FEEE-4CE5-9EA0-FA848655D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38851"/>
              </p:ext>
            </p:extLst>
          </p:nvPr>
        </p:nvGraphicFramePr>
        <p:xfrm>
          <a:off x="250823" y="4730529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25">
                  <a:extLst>
                    <a:ext uri="{9D8B030D-6E8A-4147-A177-3AD203B41FA5}">
                      <a16:colId xmlns:a16="http://schemas.microsoft.com/office/drawing/2014/main" val="2018685379"/>
                    </a:ext>
                  </a:extLst>
                </a:gridCol>
                <a:gridCol w="1087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Пристройка на 1500 мест к МБОУ СОШ № 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Лихачевское шоссе, </a:t>
                      </a:r>
                    </a:p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д. 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665 000,0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95709B3E-DBA6-40F6-87EC-0933B554F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271246"/>
              </p:ext>
            </p:extLst>
          </p:nvPr>
        </p:nvGraphicFramePr>
        <p:xfrm>
          <a:off x="250821" y="3869924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314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300 мест к зданию АОУ СОШ № 14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118 552,6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288 239,9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Новый бульвар, д. 21, корп. 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106 697,40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259 415,9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11 855,20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28 824,00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Picture 3" descr="dolgoprudnyi">
            <a:extLst>
              <a:ext uri="{FF2B5EF4-FFF2-40B4-BE49-F238E27FC236}">
                <a16:creationId xmlns:a16="http://schemas.microsoft.com/office/drawing/2014/main" id="{70C2BEB4-E81C-47D0-BE25-E99886B4A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481" y="32030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6892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chemeClr val="accent4">
                <a:lumMod val="20000"/>
                <a:lumOff val="80000"/>
              </a:schemeClr>
            </a:gs>
            <a:gs pos="100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21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Финансовое управление администрации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г.о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. Долгопрудного</a:t>
            </a: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Адрес местонахождения: </a:t>
            </a:r>
            <a:r>
              <a:rPr lang="ru-RU" dirty="0"/>
              <a:t>Московская область, г. Долгопрудный, Пацаева проспект, 17</a:t>
            </a:r>
          </a:p>
          <a:p>
            <a:endParaRPr lang="en-US" b="1" dirty="0"/>
          </a:p>
          <a:p>
            <a:r>
              <a:rPr lang="ru-RU" b="1" dirty="0"/>
              <a:t>Начальник Управления </a:t>
            </a:r>
            <a:r>
              <a:rPr lang="ru-RU" dirty="0"/>
              <a:t>- Миронова Ольга Викторовна</a:t>
            </a:r>
          </a:p>
          <a:p>
            <a:endParaRPr lang="en-US" b="1" dirty="0"/>
          </a:p>
          <a:p>
            <a:r>
              <a:rPr lang="ru-RU" b="1" dirty="0"/>
              <a:t>Контактные телефоны: </a:t>
            </a:r>
            <a:r>
              <a:rPr lang="ru-RU" dirty="0"/>
              <a:t>8(495) 408-81-57</a:t>
            </a:r>
            <a:endParaRPr lang="ru-RU" b="1" dirty="0"/>
          </a:p>
          <a:p>
            <a:r>
              <a:rPr lang="ru-RU" dirty="0"/>
              <a:t>                                           8(495) 408-40-15</a:t>
            </a:r>
          </a:p>
          <a:p>
            <a:endParaRPr lang="ru-RU" dirty="0"/>
          </a:p>
          <a:p>
            <a:r>
              <a:rPr lang="en-US" b="1" dirty="0"/>
              <a:t>e-mail: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dolgopfu@yandex.ru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Режим работы</a:t>
            </a:r>
            <a:r>
              <a:rPr lang="ru-RU" dirty="0"/>
              <a:t>: понедельник – четверг с 09:00 до 18:00</a:t>
            </a:r>
          </a:p>
          <a:p>
            <a:r>
              <a:rPr lang="ru-RU" dirty="0"/>
              <a:t>                            пятница с 09:00 до 17:00</a:t>
            </a:r>
          </a:p>
          <a:p>
            <a:r>
              <a:rPr lang="ru-RU" dirty="0"/>
              <a:t>                            обед с 13:00 - 14:00</a:t>
            </a:r>
          </a:p>
          <a:p>
            <a:r>
              <a:rPr lang="ru-RU" dirty="0"/>
              <a:t>                            суббота и воскресенье – выходной </a:t>
            </a:r>
            <a:br>
              <a:rPr lang="ru-RU" dirty="0"/>
            </a:br>
            <a:endParaRPr lang="ru-RU" dirty="0"/>
          </a:p>
        </p:txBody>
      </p:sp>
      <p:pic>
        <p:nvPicPr>
          <p:cNvPr id="7" name="Picture 3" descr="dolgoprudnyi">
            <a:extLst>
              <a:ext uri="{FF2B5EF4-FFF2-40B4-BE49-F238E27FC236}">
                <a16:creationId xmlns:a16="http://schemas.microsoft.com/office/drawing/2014/main" id="{096F7662-7451-45B2-BC9E-5333A8DCE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188913"/>
            <a:ext cx="7064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www.dolya.su/img/content_img/mosk2.jpg">
            <a:extLst>
              <a:ext uri="{FF2B5EF4-FFF2-40B4-BE49-F238E27FC236}">
                <a16:creationId xmlns:a16="http://schemas.microsoft.com/office/drawing/2014/main" id="{FB13E36E-D1BC-44D6-9689-0EABA9F5F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315" y="3498574"/>
            <a:ext cx="2758560" cy="2055129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Century Gothic" panose="020B0502020202020204" pitchFamily="34" charset="0"/>
                <a:ea typeface="+mj-ea"/>
                <a:cs typeface="+mj-cs"/>
              </a:rPr>
              <a:t>Контактная информация для граждан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2560"/>
            <a:ext cx="10058400" cy="579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понятия, используемые в бюджетном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822960"/>
            <a:ext cx="11673840" cy="575903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</a:t>
            </a:r>
            <a:r>
              <a:rPr lang="ru-RU" sz="2500" dirty="0"/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система</a:t>
            </a:r>
            <a:r>
              <a:rPr lang="ru-RU" sz="2500" dirty="0"/>
              <a:t> 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Текущий финансовый год</a:t>
            </a:r>
            <a:r>
              <a:rPr lang="ru-RU" sz="2500" dirty="0"/>
              <a:t> - год,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Очередной финансовый год </a:t>
            </a:r>
            <a:r>
              <a:rPr lang="ru-RU" sz="2500" dirty="0"/>
              <a:t>- год, следующий за текущим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Плановый период </a:t>
            </a:r>
            <a:r>
              <a:rPr lang="ru-RU" sz="2500" dirty="0"/>
              <a:t>- два финансовых года, следующие за очередным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Отчетный финансовый год</a:t>
            </a:r>
            <a:r>
              <a:rPr lang="ru-RU" sz="2500" dirty="0"/>
              <a:t> - год, предшествующий текущему финансовому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Доходы бюджета </a:t>
            </a:r>
            <a:r>
              <a:rPr lang="ru-RU" sz="2500" dirty="0"/>
              <a:t>- поступающие в бюджет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Расходы бюджета </a:t>
            </a:r>
            <a:r>
              <a:rPr lang="ru-RU" sz="2500" dirty="0"/>
              <a:t>- выплачиваемые из бюджета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Дефицит бюджета </a:t>
            </a:r>
            <a:r>
              <a:rPr lang="ru-RU" sz="2500" dirty="0"/>
              <a:t>- превышение расходов бюджета над его доходами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Профицит бюджета </a:t>
            </a:r>
            <a:r>
              <a:rPr lang="ru-RU" sz="2500" dirty="0"/>
              <a:t>- превышение доходов бюджета над его расходами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Сводная бюджетная роспись </a:t>
            </a:r>
            <a:r>
              <a:rPr lang="ru-RU" sz="2500" dirty="0"/>
              <a:t>- документ,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роспись </a:t>
            </a:r>
            <a:r>
              <a:rPr lang="ru-RU" sz="2500" dirty="0"/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ассигнования </a:t>
            </a:r>
            <a:r>
              <a:rPr lang="ru-RU" sz="2500" dirty="0"/>
              <a:t>- 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обязательства </a:t>
            </a:r>
            <a:r>
              <a:rPr lang="ru-RU" sz="2500" dirty="0"/>
              <a:t>– расходные обязательства, подлежащие исполнению в соответствующем финансовом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Главный распорядитель бюджетных средств (ГРБС) </a:t>
            </a:r>
            <a:r>
              <a:rPr lang="ru-RU" sz="2500" dirty="0"/>
              <a:t>- 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Получатель бюджетных средств - </a:t>
            </a:r>
            <a:r>
              <a:rPr lang="ru-RU" sz="2500" dirty="0"/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Остатки бюджетных средств на счете </a:t>
            </a:r>
            <a:r>
              <a:rPr lang="ru-RU" sz="2500" dirty="0"/>
              <a:t>- 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509D-A09E-4903-AC76-47B64A2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5C57661F-B2B1-4F5C-A5BA-3FA02C8F7456}" type="slidenum">
              <a:rPr lang="ru-RU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38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C73AF-0C2D-49B8-A3F0-C9E73E0C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0"/>
            <a:ext cx="11917680" cy="453854"/>
          </a:xfr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Основные задачи и приоритеты бюджетной политики на 2020 год и на плановый период 2021 и 2022 годов: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81DAF-54F0-426F-A98B-95DE6F76A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453854"/>
            <a:ext cx="11917680" cy="4525553"/>
          </a:xfr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поддержание достигнутого уровня заработной платы отдельных категорий работников бюджетной сферы;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эффективности функционирования контрактной системы в части совершенствования системы организации закупок товаров, работ, услуг для обеспечения муниципальных нужд;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увязка муниципальных заданий на оказание муниципальных услуг с целями муниципальных программ;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ответственности муниципальных учреждений за невыполнение муниципальных заданий, в том числе установление требований об обязательном возврате средств субсидии в бюджет в случае недостижения объемных показателей, установленных в муниципальном задании;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усиление контроля за выполнением учреждениями муниципальных заданий на оказание услуг, включая проведение оценки соответствия качества фактически оказанных услуг установленным требованиям;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обеспечение выполнения приоритетных показателей муниципальных программ, в том числе направленных на достижение соответствующих результатов национальных проектов;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обеспечение долгосрочной сбалансированности и устойчивости бюджета городского округа;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последовательное наращивание темпов экономического развития, в том числе за счет стимулирования инвестиционной активности;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безусловное исполнение принятых социальных обязательств;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эффективности бюджетных расходов и обеспечение открытости и прозрачности бюджетного процесса с размещением на официальном сайте администрации городского округа «бюджета для граждан»;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недопущение образования просроченной кредиторской задолженности по принятым обязательствам.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514A01-222B-475C-AA46-DD8E3C1EB17E}"/>
              </a:ext>
            </a:extLst>
          </p:cNvPr>
          <p:cNvSpPr/>
          <p:nvPr/>
        </p:nvSpPr>
        <p:spPr>
          <a:xfrm>
            <a:off x="137160" y="5046090"/>
            <a:ext cx="11917680" cy="2641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Приоритетные направления бюджетной политики в области управления муниципальным долгом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8924DE-DCE5-4B05-9D55-915BDF1CE477}"/>
              </a:ext>
            </a:extLst>
          </p:cNvPr>
          <p:cNvSpPr/>
          <p:nvPr/>
        </p:nvSpPr>
        <p:spPr>
          <a:xfrm>
            <a:off x="137160" y="5534225"/>
            <a:ext cx="5542280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безусловное соблюдение требований бюджетного законодательства в части параметров дефицита бюджета и муниципального долга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055AFFC-24F0-41FF-A529-8E7203202195}"/>
              </a:ext>
            </a:extLst>
          </p:cNvPr>
          <p:cNvSpPr/>
          <p:nvPr/>
        </p:nvSpPr>
        <p:spPr>
          <a:xfrm>
            <a:off x="6167438" y="5534225"/>
            <a:ext cx="5787813" cy="116955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привлечение временно не используемых остатков средств на счетах, открытых в Финансовом управлении для операций со средствами бюджетных и автономных учреждений для покрытия временных кассовых разрывов, возникающих при исполнении бюджета городского округа Долгопрудный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F10F31F3-6C98-4422-B590-1009E5ED8FA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2908300" y="5310250"/>
            <a:ext cx="3187700" cy="2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CA48091C-7379-40E7-977C-98E12F7EA211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6096000" y="5310250"/>
            <a:ext cx="2965345" cy="2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01AFC23-D631-4528-B753-64AF47C1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E4EB6E89-BA87-4003-BD23-6BDF40F3EBED}" type="slidenum">
              <a:rPr lang="ru-RU" sz="1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AB8CD60-247D-4E64-AB1A-9511420877D4}"/>
              </a:ext>
            </a:extLst>
          </p:cNvPr>
          <p:cNvSpPr/>
          <p:nvPr/>
        </p:nvSpPr>
        <p:spPr>
          <a:xfrm>
            <a:off x="137160" y="6152217"/>
            <a:ext cx="5542280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обеспечение соответствия расходных обязательств реальным доходным источникам и источникам покрытия дефицита бюджета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889DE3A-B5AB-48EF-A746-F08B6F42FBD9}"/>
              </a:ext>
            </a:extLst>
          </p:cNvPr>
          <p:cNvCxnSpPr>
            <a:cxnSpLocks/>
            <a:stCxn id="4" idx="2"/>
            <a:endCxn id="17" idx="3"/>
          </p:cNvCxnSpPr>
          <p:nvPr/>
        </p:nvCxnSpPr>
        <p:spPr>
          <a:xfrm flipH="1">
            <a:off x="5679440" y="5310250"/>
            <a:ext cx="416560" cy="1103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348005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E98575-BF45-433A-9C20-A25C047A1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1699"/>
            <a:ext cx="12192000" cy="2805063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4">
                  <a:lumMod val="20000"/>
                  <a:lumOff val="80000"/>
                </a:schemeClr>
              </a:gs>
              <a:gs pos="40000">
                <a:schemeClr val="accent4">
                  <a:lumMod val="20000"/>
                  <a:lumOff val="80000"/>
                </a:schemeClr>
              </a:gs>
              <a:gs pos="91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С 2020 года планируется реализация 18 муниципальных программ, разработанных в  соответствии с формой типового бюджета муниципального образования Московской области, внедренной Министерством экономики и финансов Московской области в целях унификации и оптимизации процесса согласования муниципальных бюджетов на 2020 год и на плановый период 2021 и 2022.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A78FE84-FDCC-43AF-BF2F-71768998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54" y="116137"/>
            <a:ext cx="10515600" cy="132556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Основные направления бюджетной и налоговой политики на 2020 год и на плановый период 2021 и 2022 годов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1631729-FBD9-4DA0-94B9-6B1A78D287A2}"/>
              </a:ext>
            </a:extLst>
          </p:cNvPr>
          <p:cNvSpPr/>
          <p:nvPr/>
        </p:nvSpPr>
        <p:spPr>
          <a:xfrm>
            <a:off x="0" y="4246762"/>
            <a:ext cx="12192000" cy="22351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63000">
                <a:srgbClr val="C6EEF9"/>
              </a:gs>
              <a:gs pos="40000">
                <a:srgbClr val="C0EDF8"/>
              </a:gs>
              <a:gs pos="91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ru-RU" sz="2400" dirty="0"/>
              <a:t>Типовой бюджет предполагает стандартизацию программ, подпрограмм, основных мероприятий и направлений расходования с учетом вопросов местного значения органов местного самоуправления, установленных Федеральным законом от 06.10.2003 № 131-ФЗ «Об общих принципах организации местного самоуправления в Российской Федерации».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DCD81F9-D234-42AF-8698-88ED46E4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77413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BFDF32E-C0DB-4E97-8579-255528AD337C}"/>
              </a:ext>
            </a:extLst>
          </p:cNvPr>
          <p:cNvSpPr txBox="1">
            <a:spLocks/>
          </p:cNvSpPr>
          <p:nvPr/>
        </p:nvSpPr>
        <p:spPr>
          <a:xfrm>
            <a:off x="250824" y="877675"/>
            <a:ext cx="11698241" cy="788164"/>
          </a:xfrm>
          <a:prstGeom prst="rect">
            <a:avLst/>
          </a:prstGeom>
          <a:solidFill>
            <a:schemeClr val="accent4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Century Gothic" panose="020B0502020202020204" pitchFamily="34" charset="0"/>
              </a:rPr>
              <a:t>Бюджет на 2020 год и плановый период 2021 и 2022 годов утвержден решением Совета депутатов городского округа Долгопрудный Московской области от «18» декабря 2019 года № 35</a:t>
            </a:r>
          </a:p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entury Gothic" panose="020B0502020202020204" pitchFamily="34" charset="0"/>
            </a:endParaRPr>
          </a:p>
          <a:p>
            <a:pPr marL="201168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4DC4D9-D3C8-4F75-BA18-0149785A45C9}"/>
              </a:ext>
            </a:extLst>
          </p:cNvPr>
          <p:cNvSpPr txBox="1">
            <a:spLocks/>
          </p:cNvSpPr>
          <p:nvPr/>
        </p:nvSpPr>
        <p:spPr>
          <a:xfrm>
            <a:off x="873760" y="160760"/>
            <a:ext cx="11075306" cy="461665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effectLst/>
                <a:latin typeface="Century Gothic" panose="020B0502020202020204" pitchFamily="34" charset="0"/>
              </a:rPr>
              <a:t>Основные характеристики бюджета городского округа Долгопрудный</a:t>
            </a: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D40406BB-36E1-4F07-8368-58E61D744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426077"/>
              </p:ext>
            </p:extLst>
          </p:nvPr>
        </p:nvGraphicFramePr>
        <p:xfrm>
          <a:off x="250824" y="2359412"/>
          <a:ext cx="11706132" cy="29173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387">
                  <a:extLst>
                    <a:ext uri="{9D8B030D-6E8A-4147-A177-3AD203B41FA5}">
                      <a16:colId xmlns:a16="http://schemas.microsoft.com/office/drawing/2014/main" val="3431088041"/>
                    </a:ext>
                  </a:extLst>
                </a:gridCol>
                <a:gridCol w="1117599">
                  <a:extLst>
                    <a:ext uri="{9D8B030D-6E8A-4147-A177-3AD203B41FA5}">
                      <a16:colId xmlns:a16="http://schemas.microsoft.com/office/drawing/2014/main" val="2950022372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731470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6642367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4510457"/>
                    </a:ext>
                  </a:extLst>
                </a:gridCol>
                <a:gridCol w="1076962">
                  <a:extLst>
                    <a:ext uri="{9D8B030D-6E8A-4147-A177-3AD203B41FA5}">
                      <a16:colId xmlns:a16="http://schemas.microsoft.com/office/drawing/2014/main" val="2544822589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88353163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52079103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28933895"/>
                    </a:ext>
                  </a:extLst>
                </a:gridCol>
                <a:gridCol w="966104">
                  <a:extLst>
                    <a:ext uri="{9D8B030D-6E8A-4147-A177-3AD203B41FA5}">
                      <a16:colId xmlns:a16="http://schemas.microsoft.com/office/drawing/2014/main" val="2537692044"/>
                    </a:ext>
                  </a:extLst>
                </a:gridCol>
              </a:tblGrid>
              <a:tr h="8961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Параметры бюджета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2017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56917"/>
                  </a:ext>
                </a:extLst>
              </a:tr>
              <a:tr h="230511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2020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2021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2022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62652111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доходов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3 402 390,1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5 239 797,0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09186479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 расходов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3 467 712,8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3 612 334,7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5 417 958,7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5 417 958,7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5 239 797,0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46770848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Дефицит «-» / Профицит «+»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-65 322,7 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15 125,5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-129 719,6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-129 719,6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3402707"/>
                  </a:ext>
                </a:extLst>
              </a:tr>
            </a:tbl>
          </a:graphicData>
        </a:graphic>
      </p:graphicFrame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6DF0AF8A-B17B-4784-A4B8-39C244D8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33" y="5395550"/>
            <a:ext cx="11706132" cy="338554"/>
          </a:xfrm>
          <a:prstGeom prst="rect">
            <a:avLst/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1600" dirty="0"/>
              <a:t>Муниципальные заимствования в 2020 году и плановом периоде 2021 и 2022 годов не запланированы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8222F-98E2-4E0E-9265-F6EE77CD0740}"/>
              </a:ext>
            </a:extLst>
          </p:cNvPr>
          <p:cNvSpPr/>
          <p:nvPr/>
        </p:nvSpPr>
        <p:spPr>
          <a:xfrm>
            <a:off x="250824" y="1737353"/>
            <a:ext cx="11706132" cy="367472"/>
          </a:xfrm>
          <a:prstGeom prst="rect">
            <a:avLst/>
          </a:prstGeom>
          <a:solidFill>
            <a:schemeClr val="accent1">
              <a:lumMod val="40000"/>
              <a:lumOff val="6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/>
          <a:p>
            <a:pPr lvl="1"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Основные характеристики бюджета городского округа Долгопрудный 2017-2022 гг.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7A5D47-7D2C-4782-8867-2225B4DBDD46}"/>
              </a:ext>
            </a:extLst>
          </p:cNvPr>
          <p:cNvSpPr/>
          <p:nvPr/>
        </p:nvSpPr>
        <p:spPr>
          <a:xfrm>
            <a:off x="10997783" y="2086689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A94F6C35-E26A-45C2-A35F-8D8AF88F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7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690AA4-EBC1-452D-8A72-C4412AB3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1D9CF2A-49DE-4BE6-8521-E311DE40F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69301"/>
              </p:ext>
            </p:extLst>
          </p:nvPr>
        </p:nvGraphicFramePr>
        <p:xfrm>
          <a:off x="274318" y="1594871"/>
          <a:ext cx="11673841" cy="206965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09507">
                  <a:extLst>
                    <a:ext uri="{9D8B030D-6E8A-4147-A177-3AD203B41FA5}">
                      <a16:colId xmlns:a16="http://schemas.microsoft.com/office/drawing/2014/main" val="4161677615"/>
                    </a:ext>
                  </a:extLst>
                </a:gridCol>
                <a:gridCol w="1140279">
                  <a:extLst>
                    <a:ext uri="{9D8B030D-6E8A-4147-A177-3AD203B41FA5}">
                      <a16:colId xmlns:a16="http://schemas.microsoft.com/office/drawing/2014/main" val="2787440657"/>
                    </a:ext>
                  </a:extLst>
                </a:gridCol>
                <a:gridCol w="1158972">
                  <a:extLst>
                    <a:ext uri="{9D8B030D-6E8A-4147-A177-3AD203B41FA5}">
                      <a16:colId xmlns:a16="http://schemas.microsoft.com/office/drawing/2014/main" val="2205677832"/>
                    </a:ext>
                  </a:extLst>
                </a:gridCol>
                <a:gridCol w="1196358">
                  <a:extLst>
                    <a:ext uri="{9D8B030D-6E8A-4147-A177-3AD203B41FA5}">
                      <a16:colId xmlns:a16="http://schemas.microsoft.com/office/drawing/2014/main" val="283380301"/>
                    </a:ext>
                  </a:extLst>
                </a:gridCol>
                <a:gridCol w="1079528">
                  <a:extLst>
                    <a:ext uri="{9D8B030D-6E8A-4147-A177-3AD203B41FA5}">
                      <a16:colId xmlns:a16="http://schemas.microsoft.com/office/drawing/2014/main" val="885610543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val="1517910416"/>
                    </a:ext>
                  </a:extLst>
                </a:gridCol>
                <a:gridCol w="568787">
                  <a:extLst>
                    <a:ext uri="{9D8B030D-6E8A-4147-A177-3AD203B41FA5}">
                      <a16:colId xmlns:a16="http://schemas.microsoft.com/office/drawing/2014/main" val="2168018087"/>
                    </a:ext>
                  </a:extLst>
                </a:gridCol>
                <a:gridCol w="1086483">
                  <a:extLst>
                    <a:ext uri="{9D8B030D-6E8A-4147-A177-3AD203B41FA5}">
                      <a16:colId xmlns:a16="http://schemas.microsoft.com/office/drawing/2014/main" val="1742181491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745138396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3387468951"/>
                    </a:ext>
                  </a:extLst>
                </a:gridCol>
              </a:tblGrid>
              <a:tr h="4558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2017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2018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 2019 г. 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2078"/>
                  </a:ext>
                </a:extLst>
              </a:tr>
              <a:tr h="4735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2020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2021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2022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29211327"/>
                  </a:ext>
                </a:extLst>
              </a:tr>
              <a:tr h="2676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Доходы (всего)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3 402 390,1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5 239 797,0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1959642"/>
                  </a:ext>
                </a:extLst>
              </a:tr>
              <a:tr h="4375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 налоговые и неналоговые до</a:t>
                      </a:r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1 604 597,8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1 864 208,9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2 107 399,3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2 107 399,3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2 078 129,6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2 154 138,7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2 302 281,3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483463138"/>
                  </a:ext>
                </a:extLst>
              </a:tr>
              <a:tr h="38311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Безвозмездные поступления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1 797 792,3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1 763 251,3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3 180 839,8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3 180 839,8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3 161 667,4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3 258 710,6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2 766 314,4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9821288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BC95A5B-0887-4ED5-90B1-72FCD29D8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7671358"/>
              </p:ext>
            </p:extLst>
          </p:nvPr>
        </p:nvGraphicFramePr>
        <p:xfrm>
          <a:off x="1173479" y="3664526"/>
          <a:ext cx="9875520" cy="301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F2E1BC-0795-4F76-85B7-D5CFAE15D137}"/>
              </a:ext>
            </a:extLst>
          </p:cNvPr>
          <p:cNvSpPr/>
          <p:nvPr/>
        </p:nvSpPr>
        <p:spPr>
          <a:xfrm>
            <a:off x="11048999" y="1288647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1706DF7-1D40-4CF9-ACE7-73EFF93E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18" y="792480"/>
            <a:ext cx="11673841" cy="36933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доходной части бюджета городского округа 2017-2022 гг.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770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D8306E8-3A63-4B64-9781-B8B7E9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704257"/>
              </p:ext>
            </p:extLst>
          </p:nvPr>
        </p:nvGraphicFramePr>
        <p:xfrm>
          <a:off x="142240" y="674451"/>
          <a:ext cx="11798935" cy="5942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1705">
                  <a:extLst>
                    <a:ext uri="{9D8B030D-6E8A-4147-A177-3AD203B41FA5}">
                      <a16:colId xmlns:a16="http://schemas.microsoft.com/office/drawing/2014/main" val="3222767154"/>
                    </a:ext>
                  </a:extLst>
                </a:gridCol>
                <a:gridCol w="2016273">
                  <a:extLst>
                    <a:ext uri="{9D8B030D-6E8A-4147-A177-3AD203B41FA5}">
                      <a16:colId xmlns:a16="http://schemas.microsoft.com/office/drawing/2014/main" val="3791012846"/>
                    </a:ext>
                  </a:extLst>
                </a:gridCol>
                <a:gridCol w="1706897">
                  <a:extLst>
                    <a:ext uri="{9D8B030D-6E8A-4147-A177-3AD203B41FA5}">
                      <a16:colId xmlns:a16="http://schemas.microsoft.com/office/drawing/2014/main" val="2940397298"/>
                    </a:ext>
                  </a:extLst>
                </a:gridCol>
                <a:gridCol w="1941383">
                  <a:extLst>
                    <a:ext uri="{9D8B030D-6E8A-4147-A177-3AD203B41FA5}">
                      <a16:colId xmlns:a16="http://schemas.microsoft.com/office/drawing/2014/main" val="3251176488"/>
                    </a:ext>
                  </a:extLst>
                </a:gridCol>
                <a:gridCol w="1771122">
                  <a:extLst>
                    <a:ext uri="{9D8B030D-6E8A-4147-A177-3AD203B41FA5}">
                      <a16:colId xmlns:a16="http://schemas.microsoft.com/office/drawing/2014/main" val="2891066209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1306445178"/>
                    </a:ext>
                  </a:extLst>
                </a:gridCol>
              </a:tblGrid>
              <a:tr h="252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кода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Исполнено в 2018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2019 г.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2020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2021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2022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44750"/>
                  </a:ext>
                </a:extLst>
              </a:tr>
              <a:tr h="19075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НАЛОГОВЫЕ И НЕНАЛОГОВЫЕ ДОХОДЫ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1 864 208,9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2 107 399,3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2 078 129,6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2 154 138,7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2 302 281,3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0815807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доходы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515 931,0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565 817,5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612 726,0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661 744,0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705 419,0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05854706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Акцизы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7 773,0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8 496,6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9 488,0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9 497,0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9 176,0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10553951"/>
                  </a:ext>
                </a:extLst>
              </a:tr>
              <a:tr h="176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Налоги на совокупный доход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319 943,3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396 373,1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482 929,0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550 618,2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661 500,0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70719619"/>
                  </a:ext>
                </a:extLst>
              </a:tr>
              <a:tr h="2475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имущество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54 902,8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70 012,0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81 409,0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100 800,0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5421946"/>
                  </a:ext>
                </a:extLst>
              </a:tr>
              <a:tr h="234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Земельный налог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322 986,2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271 052,2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300 100,0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305 000,0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307 100,0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155880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Государственная пошлина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12 741,1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13 045,0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14 648,0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15 234,0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15 843,0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6621742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Задолженность и перерасчеты по отмененным налогам, сборам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2698739382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Доходы, получаемые в виде арендной платы за земельные участки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363 216,9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342 060,3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336 834,6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316 674,9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316 674,9 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736847594"/>
                  </a:ext>
                </a:extLst>
              </a:tr>
              <a:tr h="19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сдачи в аренду имущества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28 756,2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29 817,8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30 090,2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33 105,3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36 397,9 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2982021700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Платежи от государственных и муниципальных унитарных предприятий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4 145,9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299,8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44,0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19245138"/>
                  </a:ext>
                </a:extLst>
              </a:tr>
              <a:tr h="510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доходы от использования имущества и прав, находящихся в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24 812,4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29 847,2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28 538,5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27 486,0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27 667,5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3249563569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Плата за негативное воздействие на окружающую среду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1 370,5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1 161,6  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589,0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58230821"/>
                  </a:ext>
                </a:extLst>
              </a:tr>
              <a:tr h="343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доходы от оказания платных услуг и компенсации затрат государства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11 860,3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10 456,3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9 739,3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11 200,1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12 880,2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193288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квартир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105 505,1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191 961,8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93 799,7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76 149,4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71 149,4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0018508"/>
                  </a:ext>
                </a:extLst>
              </a:tr>
              <a:tr h="36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реализации имущества, находящегося в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45 405,1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64 437,7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17 965,3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6 816,8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6 433,4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481575641"/>
                  </a:ext>
                </a:extLst>
              </a:tr>
              <a:tr h="510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земельных участков, государственная собственность на которые не разграничена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10 099,8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16 178,2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090895108"/>
                  </a:ext>
                </a:extLst>
              </a:tr>
              <a:tr h="21624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Штрафы, санкции, возмещение ущерба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3 309,4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4 266,6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450,0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477,0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207016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неналоговые доходы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31 448,6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92 115,6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58 779,0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43 504,0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33560819"/>
                  </a:ext>
                </a:extLst>
              </a:tr>
              <a:tr h="1769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Безвозмездные поступления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1 763 251,3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3 180 839,8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3 161 667,4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3 258 710,6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2 766 314,4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76700"/>
                  </a:ext>
                </a:extLst>
              </a:tr>
              <a:tr h="200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3 627 460,2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5 288 239,1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5 239 797,0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5 412 849,3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5 068 595,7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945885"/>
                  </a:ext>
                </a:extLst>
              </a:tr>
            </a:tbl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2EC007FA-AD0B-42EF-8536-C4124DE04336}"/>
              </a:ext>
            </a:extLst>
          </p:cNvPr>
          <p:cNvSpPr txBox="1">
            <a:spLocks/>
          </p:cNvSpPr>
          <p:nvPr/>
        </p:nvSpPr>
        <p:spPr>
          <a:xfrm>
            <a:off x="142240" y="54922"/>
            <a:ext cx="11798936" cy="3579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 lnSpcReduction="10000"/>
          </a:bodyPr>
          <a:lstStyle>
            <a:defPPr>
              <a:defRPr lang="en-US"/>
            </a:defPPr>
            <a:lvl1pPr algn="ctr"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Основные источники формирования доходной части бюджета городского округа Долгопрудный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C9514B-8BCF-4E42-BE21-AF63FE6259C3}"/>
              </a:ext>
            </a:extLst>
          </p:cNvPr>
          <p:cNvSpPr/>
          <p:nvPr/>
        </p:nvSpPr>
        <p:spPr>
          <a:xfrm>
            <a:off x="11145765" y="412841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BF1CC-BA41-448D-B47F-92C06713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12379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63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ED300D6-4E93-42D5-8838-81EB3D31B728}"/>
              </a:ext>
            </a:extLst>
          </p:cNvPr>
          <p:cNvSpPr/>
          <p:nvPr/>
        </p:nvSpPr>
        <p:spPr>
          <a:xfrm>
            <a:off x="0" y="6210579"/>
            <a:ext cx="12192000" cy="64633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</a:rPr>
              <a:t>Налоговые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и неналоговые доходы бюджета городского округа в 2020 году составят  39,7 % от общих доходов, </a:t>
            </a: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</a:rPr>
              <a:t>в 2021 году 39,8 %, в 2022 году 45,4 %.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36F0B-EC3F-4428-8D30-E8DE6832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59323"/>
            <a:ext cx="10515600" cy="1158240"/>
          </a:xfr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 defTabSz="457200"/>
            <a:r>
              <a:rPr lang="ru-RU" sz="2400" dirty="0"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Доходная часть бюджета городского округа Долгопрудный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AA984F-8BB7-4A45-972C-9E75C320B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530032"/>
              </p:ext>
            </p:extLst>
          </p:nvPr>
        </p:nvGraphicFramePr>
        <p:xfrm>
          <a:off x="844550" y="1239520"/>
          <a:ext cx="105156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0919997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27687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852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2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Наименование дохода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2020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2021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466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1 501 300,0 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1 638 093,2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1 799 838,0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4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576 829,6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516 045,5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502 443,3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7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Безвозмездные поступления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3 161 667,4 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3 258 710,6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2 766 314,4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ИТОГО доходов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5 239 797,0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5 412 849,3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5 068 595,7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7076392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042ABB-4B41-47A9-A49C-47AD3AF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178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88DBFE-FDE9-4263-88B4-EFD69876DA62}"/>
              </a:ext>
            </a:extLst>
          </p:cNvPr>
          <p:cNvSpPr/>
          <p:nvPr/>
        </p:nvSpPr>
        <p:spPr>
          <a:xfrm>
            <a:off x="10015482" y="900966"/>
            <a:ext cx="13319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(тыс. рублей)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20612B4-A7E3-45DC-A7F1-747D156051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9698514"/>
              </p:ext>
            </p:extLst>
          </p:nvPr>
        </p:nvGraphicFramePr>
        <p:xfrm>
          <a:off x="932181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A9F1DB2-DDB8-416E-85B4-6F4D801BAF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570607"/>
              </p:ext>
            </p:extLst>
          </p:nvPr>
        </p:nvGraphicFramePr>
        <p:xfrm>
          <a:off x="4921250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537BC05-6BA2-4D94-A64F-9092461B20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9900329"/>
              </p:ext>
            </p:extLst>
          </p:nvPr>
        </p:nvGraphicFramePr>
        <p:xfrm>
          <a:off x="8808027" y="3109158"/>
          <a:ext cx="2362200" cy="3180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04614512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6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2543</TotalTime>
  <Words>5774</Words>
  <Application>Microsoft Office PowerPoint</Application>
  <PresentationFormat>Широкоэкранный</PresentationFormat>
  <Paragraphs>1199</Paragraphs>
  <Slides>24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6_HDOfficeLightV0</vt:lpstr>
      <vt:lpstr>HDOfficeLightV0</vt:lpstr>
      <vt:lpstr>БЮДЖЕТ ДЛЯ ГРАЖДАН</vt:lpstr>
      <vt:lpstr>Основные показатели социально-экономического развития </vt:lpstr>
      <vt:lpstr>Основные понятия, используемые в бюджетном процессе</vt:lpstr>
      <vt:lpstr>Основные задачи и приоритеты бюджетной политики на 2020 год и на плановый период 2021 и 2022 годов:</vt:lpstr>
      <vt:lpstr>Основные направления бюджетной и налоговой политики на 2020 год и на плановый период 2021 и 2022 годов </vt:lpstr>
      <vt:lpstr>Презентация PowerPoint</vt:lpstr>
      <vt:lpstr>Динамика доходной части бюджета городского округа 2017-2022 гг. </vt:lpstr>
      <vt:lpstr>Презентация PowerPoint</vt:lpstr>
      <vt:lpstr>Доходная часть бюджета городского округа Долгопрудный</vt:lpstr>
      <vt:lpstr>Структура налоговых и неналоговых доходов бюджета городского округа Долгопрудный в 2020 году</vt:lpstr>
      <vt:lpstr>Информация об удельном объеме налоговых и неналоговых доходов бюджета городского округа Долгопрудный в расчете на душу населения в 2018 г. в сравнении с другими муниципальными образованиями Московской области</vt:lpstr>
      <vt:lpstr>Информация о ставках налогов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Расходы бюджета городского округа Долгопрудный на 2020 год и плановый период 2021 и 2022 гг., сформированные по муниципальным программам и непрограммным направлениям деятельности: </vt:lpstr>
      <vt:lpstr>Информация о расходах бюджета с учетом интересов целевых групп пользователей </vt:lpstr>
      <vt:lpstr>Информация об общественно значимых проектах,  реализуемых на территории г.о. Долгопрудный</vt:lpstr>
      <vt:lpstr>Информация об общественно значимых проектах, реализуемых на территории г.о. Долгопрудный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KEW3</dc:creator>
  <cp:lastModifiedBy>KEW3</cp:lastModifiedBy>
  <cp:revision>120</cp:revision>
  <cp:lastPrinted>2020-01-13T11:38:58Z</cp:lastPrinted>
  <dcterms:created xsi:type="dcterms:W3CDTF">2020-01-09T08:17:52Z</dcterms:created>
  <dcterms:modified xsi:type="dcterms:W3CDTF">2020-02-10T06:27:06Z</dcterms:modified>
</cp:coreProperties>
</file>