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notesSlides/notesSlide2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theme/themeOverride1.xml" ContentType="application/vnd.openxmlformats-officedocument.themeOverr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08" r:id="rId1"/>
    <p:sldMasterId id="2147483720" r:id="rId2"/>
  </p:sldMasterIdLst>
  <p:notesMasterIdLst>
    <p:notesMasterId r:id="rId30"/>
  </p:notesMasterIdLst>
  <p:sldIdLst>
    <p:sldId id="256" r:id="rId3"/>
    <p:sldId id="257" r:id="rId4"/>
    <p:sldId id="258" r:id="rId5"/>
    <p:sldId id="262" r:id="rId6"/>
    <p:sldId id="311" r:id="rId7"/>
    <p:sldId id="260" r:id="rId8"/>
    <p:sldId id="266" r:id="rId9"/>
    <p:sldId id="293" r:id="rId10"/>
    <p:sldId id="312" r:id="rId11"/>
    <p:sldId id="265" r:id="rId12"/>
    <p:sldId id="315" r:id="rId13"/>
    <p:sldId id="316" r:id="rId14"/>
    <p:sldId id="317" r:id="rId15"/>
    <p:sldId id="318" r:id="rId16"/>
    <p:sldId id="279" r:id="rId17"/>
    <p:sldId id="285" r:id="rId18"/>
    <p:sldId id="314" r:id="rId19"/>
    <p:sldId id="294" r:id="rId20"/>
    <p:sldId id="295" r:id="rId21"/>
    <p:sldId id="298" r:id="rId22"/>
    <p:sldId id="313" r:id="rId23"/>
    <p:sldId id="319" r:id="rId24"/>
    <p:sldId id="269" r:id="rId25"/>
    <p:sldId id="307" r:id="rId26"/>
    <p:sldId id="308" r:id="rId27"/>
    <p:sldId id="309" r:id="rId28"/>
    <p:sldId id="310" r:id="rId29"/>
  </p:sldIdLst>
  <p:sldSz cx="12192000" cy="6858000"/>
  <p:notesSz cx="6797675" cy="98742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EFC3"/>
    <a:srgbClr val="C7EFF9"/>
    <a:srgbClr val="FFCCFF"/>
    <a:srgbClr val="FFE9A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92" d="100"/>
          <a:sy n="92" d="100"/>
        </p:scale>
        <p:origin x="655" y="6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34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viewProps" Target="view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notesMaster" Target="notesMasters/notes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4"/>
    </mc:Choice>
    <mc:Fallback>
      <c:style val="4"/>
    </mc:Fallback>
  </mc:AlternateContent>
  <c:chart>
    <c:autoTitleDeleted val="1"/>
    <c:plotArea>
      <c:layout>
        <c:manualLayout>
          <c:layoutTarget val="inner"/>
          <c:xMode val="edge"/>
          <c:yMode val="edge"/>
          <c:x val="2.7006172839506171E-2"/>
          <c:y val="7.2165081436949552E-2"/>
          <c:w val="0.9717078189300411"/>
          <c:h val="0.6602293610948553"/>
        </c:manualLayout>
      </c:layout>
      <c:bar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налоговые и неналоговые доходы</c:v>
                </c:pt>
              </c:strCache>
            </c:strRef>
          </c:tx>
          <c:spPr>
            <a:solidFill>
              <a:schemeClr val="accent2">
                <a:shade val="76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lang="ru-RU" sz="1200" b="0" i="0" u="none" strike="noStrike" kern="1200" baseline="0">
                      <a:solidFill>
                        <a:prstClr val="black">
                          <a:lumMod val="75000"/>
                          <a:lumOff val="25000"/>
                        </a:prstClr>
                      </a:solidFill>
                      <a:effectLst>
                        <a:outerShdw blurRad="38100" dist="38100" dir="2700000" algn="tl">
                          <a:srgbClr val="000000">
                            <a:alpha val="43137"/>
                          </a:srgbClr>
                        </a:outerShdw>
                      </a:effectLst>
                      <a:latin typeface="+mj-lt"/>
                      <a:ea typeface="+mn-ea"/>
                      <a:cs typeface="+mn-cs"/>
                    </a:defRPr>
                  </a:pPr>
                  <a:endParaRPr lang="ru-RU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ctr" rtl="0">
                  <a:defRPr lang="ru-RU" sz="1200" b="0" i="0" u="none" strike="noStrike" kern="1200" baseline="0">
                    <a:solidFill>
                      <a:prstClr val="black">
                        <a:lumMod val="75000"/>
                        <a:lumOff val="25000"/>
                      </a:prstClr>
                    </a:solidFill>
                    <a:effectLst>
                      <a:outerShdw blurRad="38100" dist="38100" dir="2700000" algn="tl">
                        <a:srgbClr val="000000">
                          <a:alpha val="43137"/>
                        </a:srgbClr>
                      </a:outerShdw>
                    </a:effectLst>
                    <a:latin typeface="+mj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2018 г.</c:v>
                </c:pt>
                <c:pt idx="1">
                  <c:v>исполнено в 2019 г.</c:v>
                </c:pt>
                <c:pt idx="2">
                  <c:v>уточненный план 2020 г.</c:v>
                </c:pt>
                <c:pt idx="3">
                  <c:v>ожидаемое исполнение 2020 г.</c:v>
                </c:pt>
                <c:pt idx="4">
                  <c:v>план 2021 г.</c:v>
                </c:pt>
                <c:pt idx="5">
                  <c:v>план 2022 г.</c:v>
                </c:pt>
                <c:pt idx="6">
                  <c:v>план 2023 г.</c:v>
                </c:pt>
              </c:strCache>
            </c:strRef>
          </c:cat>
          <c:val>
            <c:numRef>
              <c:f>Лист1!$B$2:$B$8</c:f>
              <c:numCache>
                <c:formatCode>#,#00</c:formatCode>
                <c:ptCount val="7"/>
                <c:pt idx="0">
                  <c:v>1864208.9</c:v>
                </c:pt>
                <c:pt idx="1">
                  <c:v>2105703.4</c:v>
                </c:pt>
                <c:pt idx="2">
                  <c:v>1960743.1</c:v>
                </c:pt>
                <c:pt idx="3">
                  <c:v>1960743.1</c:v>
                </c:pt>
                <c:pt idx="4">
                  <c:v>2067128.9</c:v>
                </c:pt>
                <c:pt idx="5">
                  <c:v>2062725.4</c:v>
                </c:pt>
                <c:pt idx="6">
                  <c:v>2172887.6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7D51-4513-9844-BDB4C20A7970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безвозмездные поступления</c:v>
                </c:pt>
              </c:strCache>
            </c:strRef>
          </c:tx>
          <c:spPr>
            <a:solidFill>
              <a:schemeClr val="accent2">
                <a:tint val="77000"/>
                <a:alpha val="70000"/>
              </a:schemeClr>
            </a:solidFill>
            <a:ln>
              <a:noFill/>
            </a:ln>
            <a:effectLst/>
          </c:spPr>
          <c:invertIfNegative val="0"/>
          <c:dLbls>
            <c:dLbl>
              <c:idx val="0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D51-4513-9844-BDB4C20A7970}"/>
                </c:ext>
              </c:extLst>
            </c:dLbl>
            <c:dLbl>
              <c:idx val="1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D51-4513-9844-BDB4C20A7970}"/>
                </c:ext>
              </c:extLst>
            </c:dLbl>
            <c:dLbl>
              <c:idx val="2"/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D51-4513-9844-BDB4C20A7970}"/>
                </c:ext>
              </c:extLst>
            </c:dLbl>
            <c:dLbl>
              <c:idx val="3"/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D51-4513-9844-BDB4C20A7970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fld id="{5B415BF6-F403-4F1C-A2B3-83394CEDEB18}" type="CELLRANGE">
                      <a:rPr lang="en-US" sz="1100" b="0" baseline="0">
                        <a:effectLst/>
                      </a:rPr>
                      <a:pPr/>
                      <a:t>[ДИАПАЗОН ЯЧЕЕК]</a:t>
                    </a:fld>
                    <a:r>
                      <a:rPr lang="en-US" sz="1100" b="0" baseline="0" dirty="0">
                        <a:effectLst/>
                      </a:rPr>
                      <a:t> 2195905.8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C-7D51-4513-9844-BDB4C20A7970}"/>
                </c:ext>
              </c:extLst>
            </c:dLbl>
            <c:dLbl>
              <c:idx val="5"/>
              <c:tx>
                <c:rich>
                  <a:bodyPr rot="0" spcFirstLastPara="1" vertOverflow="ellipsis" vert="horz" wrap="square" lIns="38100" tIns="19050" rIns="38100" bIns="19050" anchor="ctr" anchorCtr="0">
                    <a:spAutoFit/>
                  </a:bodyPr>
                  <a:lstStyle/>
                  <a:p>
                    <a:pPr marL="0" marR="0" lvl="0" indent="0" algn="ctr" defTabSz="914400" rtl="0" eaLnBrk="1" fontAlgn="auto" latinLnBrk="0" hangingPunct="1">
                      <a:lnSpc>
                        <a:spcPct val="100000"/>
                      </a:lnSpc>
                      <a:spcBef>
                        <a:spcPts val="0"/>
                      </a:spcBef>
                      <a:spcAft>
                        <a:spcPts val="0"/>
                      </a:spcAft>
                      <a:buClrTx/>
                      <a:buSzTx/>
                      <a:buFontTx/>
                      <a:buNone/>
                      <a:tabLst/>
                      <a:defRPr sz="110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fld id="{347D574C-3615-431C-B2A9-020D3ADF333E}" type="CELLRANGE">
                      <a:rPr lang="en-US"/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 sz="1100">
                          <a:solidFill>
                            <a:schemeClr val="tx1"/>
                          </a:solidFill>
                          <a:effectLst/>
                        </a:defRPr>
                      </a:pPr>
                      <a:t>[ДИАПАЗОН ЯЧЕЕК]</a:t>
                    </a:fld>
                    <a:r>
                      <a:rPr lang="en-US" baseline="0"/>
                      <a:t> 2609296.6</a:t>
                    </a:r>
                  </a:p>
                </c:rich>
              </c:tx>
              <c:numFmt formatCode="0.0" sourceLinked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 marL="0" marR="0" lvl="0" indent="0" algn="ctr" defTabSz="914400" rtl="0" eaLnBrk="1" fontAlgn="auto" latinLnBrk="0" hangingPunct="1">
                    <a:lnSpc>
                      <a:spcPct val="100000"/>
                    </a:lnSpc>
                    <a:spcBef>
                      <a:spcPts val="0"/>
                    </a:spcBef>
                    <a:spcAft>
                      <a:spcPts val="0"/>
                    </a:spcAft>
                    <a:buClrTx/>
                    <a:buSzTx/>
                    <a:buFontTx/>
                    <a:buNone/>
                    <a:tabLst/>
                    <a:defRPr sz="110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>
                  <c15:dlblFieldTable/>
                  <c15:showDataLabelsRange val="1"/>
                </c:ext>
                <c:ext xmlns:c16="http://schemas.microsoft.com/office/drawing/2014/chart" uri="{C3380CC4-5D6E-409C-BE32-E72D297353CC}">
                  <c16:uniqueId val="{0000000D-7D51-4513-9844-BDB4C20A7970}"/>
                </c:ext>
              </c:extLst>
            </c:dLbl>
            <c:dLbl>
              <c:idx val="6"/>
              <c:tx>
                <c:rich>
                  <a:bodyPr/>
                  <a:lstStyle/>
                  <a:p>
                    <a:r>
                      <a:rPr lang="en-US" dirty="0"/>
                      <a:t>2301287.5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separator> </c:separator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D51-4513-9844-BDB4C20A7970}"/>
                </c:ext>
              </c:extLst>
            </c:dLbl>
            <c:numFmt formatCode="0.0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eparator> </c:separator>
            <c:showLeaderLines val="0"/>
            <c:extLst>
              <c:ext xmlns:c15="http://schemas.microsoft.com/office/drawing/2012/chart" uri="{CE6537A1-D6FC-4f65-9D91-7224C49458BB}">
                <c15:showDataLabelsRange val="1"/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Лист1!$A$2:$A$8</c:f>
              <c:strCache>
                <c:ptCount val="7"/>
                <c:pt idx="0">
                  <c:v>исполнено в 2018 г.</c:v>
                </c:pt>
                <c:pt idx="1">
                  <c:v>исполнено в 2019 г.</c:v>
                </c:pt>
                <c:pt idx="2">
                  <c:v>уточненный план 2020 г.</c:v>
                </c:pt>
                <c:pt idx="3">
                  <c:v>ожидаемое исполнение 2020 г.</c:v>
                </c:pt>
                <c:pt idx="4">
                  <c:v>план 2021 г.</c:v>
                </c:pt>
                <c:pt idx="5">
                  <c:v>план 2022 г.</c:v>
                </c:pt>
                <c:pt idx="6">
                  <c:v>план 2023 г.</c:v>
                </c:pt>
              </c:strCache>
            </c:strRef>
          </c:cat>
          <c:val>
            <c:numRef>
              <c:f>Лист1!$C$2:$C$8</c:f>
              <c:numCache>
                <c:formatCode>#,#00</c:formatCode>
                <c:ptCount val="7"/>
                <c:pt idx="0">
                  <c:v>1763251.3</c:v>
                </c:pt>
                <c:pt idx="1">
                  <c:v>3091885.4</c:v>
                </c:pt>
                <c:pt idx="2">
                  <c:v>2785778.5</c:v>
                </c:pt>
                <c:pt idx="3">
                  <c:v>2785778.5</c:v>
                </c:pt>
                <c:pt idx="4">
                  <c:v>2197929.4</c:v>
                </c:pt>
                <c:pt idx="5">
                  <c:v>2609049</c:v>
                </c:pt>
                <c:pt idx="6">
                  <c:v>2297919.5</c:v>
                </c:pt>
              </c:numCache>
            </c:numRef>
          </c:val>
          <c:extLst>
            <c:ext xmlns:c15="http://schemas.microsoft.com/office/drawing/2012/chart" uri="{02D57815-91ED-43cb-92C2-25804820EDAC}">
              <c15:datalabelsRange>
                <c15:f>Лист1!$A$9:$F$9</c15:f>
                <c15:dlblRangeCache>
                  <c:ptCount val="6"/>
                </c15:dlblRangeCache>
              </c15:datalabelsRange>
            </c:ext>
            <c:ext xmlns:c16="http://schemas.microsoft.com/office/drawing/2014/chart" uri="{C3380CC4-5D6E-409C-BE32-E72D297353CC}">
              <c16:uniqueId val="{0000000F-7D51-4513-9844-BDB4C20A797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50"/>
        <c:overlap val="100"/>
        <c:axId val="600877696"/>
        <c:axId val="600876712"/>
      </c:barChart>
      <c:catAx>
        <c:axId val="6008776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  <a:headEnd type="none" w="sm" len="sm"/>
            <a:tailEnd type="none" w="sm" len="sm"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ru-RU"/>
          </a:p>
        </c:txPr>
        <c:crossAx val="600876712"/>
        <c:crosses val="autoZero"/>
        <c:auto val="1"/>
        <c:lblAlgn val="ctr"/>
        <c:lblOffset val="100"/>
        <c:noMultiLvlLbl val="0"/>
      </c:catAx>
      <c:valAx>
        <c:axId val="600876712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0">
                    <a:schemeClr val="tx1">
                      <a:lumMod val="5000"/>
                      <a:lumOff val="95000"/>
                    </a:schemeClr>
                  </a:gs>
                  <a:gs pos="100000">
                    <a:schemeClr val="tx1">
                      <a:lumMod val="15000"/>
                      <a:lumOff val="85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#,#00" sourceLinked="1"/>
        <c:majorTickMark val="none"/>
        <c:minorTickMark val="none"/>
        <c:tickLblPos val="nextTo"/>
        <c:crossAx val="60087769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22902793979456271"/>
          <c:y val="0.90939333150650159"/>
          <c:w val="0.53937210394996926"/>
          <c:h val="9.060666849349836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21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2020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2CE-48BF-8ACD-A9A93E1FB1A2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2CE-48BF-8ACD-A9A93E1FB1A2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2CE-48BF-8ACD-A9A93E1FB1A2}"/>
              </c:ext>
            </c:extLst>
          </c:dPt>
          <c:dLbls>
            <c:dLbl>
              <c:idx val="0"/>
              <c:layout>
                <c:manualLayout>
                  <c:x val="-0.17719858606383879"/>
                  <c:y val="9.6308334933743078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35,1%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491956650579961"/>
                      <c:h val="0.1313008130081300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2CE-48BF-8ACD-A9A93E1FB1A2}"/>
                </c:ext>
              </c:extLst>
            </c:dLbl>
            <c:dLbl>
              <c:idx val="1"/>
              <c:layout>
                <c:manualLayout>
                  <c:x val="-0.19689463212259767"/>
                  <c:y val="-0.12255249343832021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13,4%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104859876386417"/>
                      <c:h val="9.0650406504065029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2CE-48BF-8ACD-A9A93E1FB1A2}"/>
                </c:ext>
              </c:extLst>
            </c:dLbl>
            <c:dLbl>
              <c:idx val="2"/>
              <c:layout>
                <c:manualLayout>
                  <c:x val="0.21412031157395647"/>
                  <c:y val="1.0370174764739773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51,5%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803784607569216"/>
                      <c:h val="7.8455284552845506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2CE-48BF-8ACD-A9A93E1FB1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1497821.1</c:v>
                </c:pt>
                <c:pt idx="1">
                  <c:v>569307.9</c:v>
                </c:pt>
                <c:pt idx="2">
                  <c:v>2197929.4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2CE-48BF-8ACD-A9A93E1FB1A2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en-US" dirty="0"/>
              <a:t>20</a:t>
            </a:r>
            <a:r>
              <a:rPr lang="ru-RU" dirty="0"/>
              <a:t>22</a:t>
            </a:r>
            <a:endParaRPr lang="en-US" dirty="0"/>
          </a:p>
        </c:rich>
      </c:tx>
      <c:layout>
        <c:manualLayout>
          <c:xMode val="edge"/>
          <c:yMode val="edge"/>
          <c:x val="0.38241935483870981"/>
          <c:y val="4.0650406504065054E-3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2021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040A-40A7-80C2-005463E44930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040A-40A7-80C2-005463E44930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040A-40A7-80C2-005463E44930}"/>
              </c:ext>
            </c:extLst>
          </c:dPt>
          <c:dLbls>
            <c:dLbl>
              <c:idx val="0"/>
              <c:layout>
                <c:manualLayout>
                  <c:x val="-0.1718226653119973"/>
                  <c:y val="0.10850329684399203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33,8%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362924392515448"/>
                      <c:h val="0.13487804878048781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040A-40A7-80C2-005463E44930}"/>
                </c:ext>
              </c:extLst>
            </c:dLbl>
            <c:dLbl>
              <c:idx val="1"/>
              <c:layout>
                <c:manualLayout>
                  <c:x val="-0.16732452798238939"/>
                  <c:y val="-0.1001946098201140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dirty="0"/>
                      <a:t>10,4%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793031919397173"/>
                      <c:h val="8.658536585365853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040A-40A7-80C2-005463E44930}"/>
                </c:ext>
              </c:extLst>
            </c:dLbl>
            <c:dLbl>
              <c:idx val="2"/>
              <c:layout>
                <c:manualLayout>
                  <c:x val="0.20336741173482345"/>
                  <c:y val="-2.4182830804686001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55,8%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631741596816523"/>
                      <c:h val="8.1666666666666665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040A-40A7-80C2-005463E44930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1567593</c:v>
                </c:pt>
                <c:pt idx="1">
                  <c:v>483132.4</c:v>
                </c:pt>
                <c:pt idx="2">
                  <c:v>2609049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0A-40A7-80C2-005463E44930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62" b="1" i="0" u="none" strike="noStrike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r>
              <a:rPr lang="ru-RU" dirty="0"/>
              <a:t>2023</a:t>
            </a:r>
          </a:p>
        </c:rich>
      </c:tx>
      <c:layout>
        <c:manualLayout>
          <c:xMode val="edge"/>
          <c:yMode val="edge"/>
          <c:x val="0.38779569892473131"/>
          <c:y val="0"/>
        </c:manualLayout>
      </c:layout>
      <c:overlay val="0"/>
      <c:spPr>
        <a:solidFill>
          <a:srgbClr val="FBD8D5"/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62" b="1" i="0" u="none" strike="noStrike" kern="1200" spc="0" baseline="0">
              <a:solidFill>
                <a:schemeClr val="tx1"/>
              </a:solidFill>
              <a:latin typeface="+mn-lt"/>
              <a:ea typeface="+mn-ea"/>
              <a:cs typeface="+mn-cs"/>
            </a:defRPr>
          </a:pPr>
          <a:endParaRPr lang="ru-RU"/>
        </a:p>
      </c:txPr>
    </c:title>
    <c:autoTitleDeleted val="0"/>
    <c:plotArea>
      <c:layout/>
      <c:pie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2022</c:v>
                </c:pt>
              </c:strCache>
            </c:strRef>
          </c:tx>
          <c:dPt>
            <c:idx val="0"/>
            <c:bubble3D val="0"/>
            <c:spPr>
              <a:solidFill>
                <a:srgbClr val="45CBEB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9057-4A78-915D-F7F7F7DB6EED}"/>
              </c:ext>
            </c:extLst>
          </c:dPt>
          <c:dPt>
            <c:idx val="1"/>
            <c:bubble3D val="0"/>
            <c:spPr>
              <a:solidFill>
                <a:schemeClr val="accent6">
                  <a:lumMod val="60000"/>
                  <a:lumOff val="40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9057-4A78-915D-F7F7F7DB6EED}"/>
              </c:ext>
            </c:extLst>
          </c:dPt>
          <c:dPt>
            <c:idx val="2"/>
            <c:bubble3D val="0"/>
            <c:spPr>
              <a:solidFill>
                <a:srgbClr val="FFC000"/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9057-4A78-915D-F7F7F7DB6EED}"/>
              </c:ext>
            </c:extLst>
          </c:dPt>
          <c:dLbls>
            <c:dLbl>
              <c:idx val="0"/>
              <c:layout>
                <c:manualLayout>
                  <c:x val="-0.15081978663957327"/>
                  <c:y val="9.0310592717606872E-2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37,8%</a:t>
                    </a:r>
                  </a:p>
                </c:rich>
              </c:tx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7900558801117598"/>
                      <c:h val="0.14848238142361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9057-4A78-915D-F7F7F7DB6EED}"/>
                </c:ext>
              </c:extLst>
            </c:dLbl>
            <c:dLbl>
              <c:idx val="1"/>
              <c:layout>
                <c:manualLayout>
                  <c:x val="-0.14581978663957329"/>
                  <c:y val="-0.11720519068539449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1" i="0" u="none" strike="noStrike" kern="1200" baseline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+mn-lt"/>
                        <a:ea typeface="+mn-ea"/>
                        <a:cs typeface="+mn-cs"/>
                      </a:defRPr>
                    </a:pPr>
                    <a:r>
                      <a:rPr lang="en-US" sz="1200" b="1" dirty="0"/>
                      <a:t>10,8%</a:t>
                    </a: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2793031919397166"/>
                      <c:h val="9.221243106700741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3-9057-4A78-915D-F7F7F7DB6EED}"/>
                </c:ext>
              </c:extLst>
            </c:dLbl>
            <c:dLbl>
              <c:idx val="2"/>
              <c:layout>
                <c:manualLayout>
                  <c:x val="0.21412009990686648"/>
                  <c:y val="4.9306920169643479E-4"/>
                </c:manualLayout>
              </c:layout>
              <c:tx>
                <c:rich>
                  <a:bodyPr/>
                  <a:lstStyle/>
                  <a:p>
                    <a:r>
                      <a:rPr lang="en-US" sz="1200" dirty="0"/>
                      <a:t>51,4%</a:t>
                    </a:r>
                  </a:p>
                </c:rich>
              </c:tx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5750021166708997"/>
                      <c:h val="0.148482381423617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5-9057-4A78-915D-F7F7F7DB6EE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Лист1!$A$2:$A$5</c:f>
              <c:strCache>
                <c:ptCount val="3"/>
                <c:pt idx="0">
                  <c:v> Налоговые доходы</c:v>
                </c:pt>
                <c:pt idx="1">
                  <c:v> Неналоговые доходы</c:v>
                </c:pt>
                <c:pt idx="2">
                  <c:v> Безвозмездные поступления</c:v>
                </c:pt>
              </c:strCache>
            </c:strRef>
          </c:cat>
          <c:val>
            <c:numRef>
              <c:f>Лист1!$B$2:$B$5</c:f>
              <c:numCache>
                <c:formatCode>#,##0.00</c:formatCode>
                <c:ptCount val="3"/>
                <c:pt idx="0">
                  <c:v>1690791</c:v>
                </c:pt>
                <c:pt idx="1">
                  <c:v>482096.6</c:v>
                </c:pt>
                <c:pt idx="2">
                  <c:v>2297919.5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057-4A78-915D-F7F7F7DB6EED}"/>
            </c:ext>
          </c:extLst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"/>
          <c:y val="0.28689115091811529"/>
          <c:w val="1"/>
          <c:h val="0.55390473402792317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FF0000"/>
              </a:solidFill>
            </a:ln>
            <a:effectLst/>
            <a:scene3d>
              <a:camera prst="orthographicFront"/>
              <a:lightRig rig="threePt" dir="t"/>
            </a:scene3d>
            <a:sp3d>
              <a:bevelT/>
              <a:bevelB/>
              <a:contourClr>
                <a:srgbClr val="000000"/>
              </a:contourClr>
            </a:sp3d>
          </c:spPr>
          <c:dPt>
            <c:idx val="0"/>
            <c:bubble3D val="0"/>
            <c:spPr>
              <a:solidFill>
                <a:srgbClr val="FFC489">
                  <a:alpha val="96863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F6AF-4CEF-8F9C-9EC5DB227608}"/>
              </c:ext>
            </c:extLst>
          </c:dPt>
          <c:dPt>
            <c:idx val="1"/>
            <c:bubble3D val="0"/>
            <c:spPr>
              <a:solidFill>
                <a:schemeClr val="accent2">
                  <a:lumMod val="75000"/>
                  <a:alpha val="9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F6AF-4CEF-8F9C-9EC5DB227608}"/>
              </c:ext>
            </c:extLst>
          </c:dPt>
          <c:dPt>
            <c:idx val="2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F6AF-4CEF-8F9C-9EC5DB227608}"/>
              </c:ext>
            </c:extLst>
          </c:dPt>
          <c:dPt>
            <c:idx val="3"/>
            <c:bubble3D val="0"/>
            <c:spPr>
              <a:solidFill>
                <a:srgbClr val="66CCFF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 prst="angle"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F6AF-4CEF-8F9C-9EC5DB227608}"/>
              </c:ext>
            </c:extLst>
          </c:dPt>
          <c:dPt>
            <c:idx val="4"/>
            <c:bubble3D val="0"/>
            <c:spPr>
              <a:solidFill>
                <a:srgbClr val="7030A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9-F6AF-4CEF-8F9C-9EC5DB227608}"/>
              </c:ext>
            </c:extLst>
          </c:dPt>
          <c:dPt>
            <c:idx val="5"/>
            <c:bubble3D val="0"/>
            <c:spPr>
              <a:solidFill>
                <a:srgbClr val="CCFF66"/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B-F6AF-4CEF-8F9C-9EC5DB227608}"/>
              </c:ext>
            </c:extLst>
          </c:dPt>
          <c:dPt>
            <c:idx val="6"/>
            <c:bubble3D val="0"/>
            <c:spPr>
              <a:solidFill>
                <a:srgbClr val="FF5050">
                  <a:alpha val="90000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D-F6AF-4CEF-8F9C-9EC5DB227608}"/>
              </c:ext>
            </c:extLst>
          </c:dPt>
          <c:dPt>
            <c:idx val="7"/>
            <c:bubble3D val="0"/>
            <c:spPr>
              <a:solidFill>
                <a:srgbClr val="CC99FF">
                  <a:alpha val="89804"/>
                </a:srgbClr>
              </a:solidFill>
              <a:ln w="19050">
                <a:solidFill>
                  <a:srgbClr val="FF0000"/>
                </a:solidFill>
              </a:ln>
              <a:effectLst/>
              <a:scene3d>
                <a:camera prst="orthographicFront"/>
                <a:lightRig rig="threePt" dir="t"/>
              </a:scene3d>
              <a:sp3d contourW="19050">
                <a:bevelT/>
                <a:bevelB/>
                <a:contourClr>
                  <a:srgbClr val="FF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F-F6AF-4CEF-8F9C-9EC5DB227608}"/>
              </c:ext>
            </c:extLst>
          </c:dPt>
          <c:dLbls>
            <c:dLbl>
              <c:idx val="0"/>
              <c:layout>
                <c:manualLayout>
                  <c:x val="0.17170818357012979"/>
                  <c:y val="-8.2554674351061536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прибыль, доходы </a:t>
                    </a:r>
                    <a:r>
                      <a:rPr lang="ru-RU" baseline="0" dirty="0">
                        <a:solidFill>
                          <a:schemeClr val="tx1"/>
                        </a:solidFill>
                      </a:rPr>
                      <a:t> </a:t>
                    </a: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31,7%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6AF-4CEF-8F9C-9EC5DB227608}"/>
                </c:ext>
              </c:extLst>
            </c:dLbl>
            <c:dLbl>
              <c:idx val="1"/>
              <c:layout>
                <c:manualLayout>
                  <c:x val="0.15718480984324734"/>
                  <c:y val="-1.531264535458317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товары (работы, услуги), реализуемые на территории РФ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100000">
                      <a:srgbClr val="FFFFCC"/>
                    </a:gs>
                    <a:gs pos="94000">
                      <a:srgbClr val="FFFFCC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6AF-4CEF-8F9C-9EC5DB227608}"/>
                </c:ext>
              </c:extLst>
            </c:dLbl>
            <c:dLbl>
              <c:idx val="2"/>
              <c:layout>
                <c:manualLayout>
                  <c:x val="5.9565357081134002E-2"/>
                  <c:y val="2.4875242134976439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Налоги на совокупный доход </a:t>
                    </a:r>
                    <a:endParaRPr lang="ru-RU" baseline="0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baseline="0" dirty="0">
                        <a:solidFill>
                          <a:schemeClr val="tx1"/>
                        </a:solidFill>
                      </a:rPr>
                      <a:t>21%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74000">
                      <a:srgbClr val="FFFFCC"/>
                    </a:gs>
                    <a:gs pos="100000">
                      <a:srgbClr val="FFFFA7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6AF-4CEF-8F9C-9EC5DB227608}"/>
                </c:ext>
              </c:extLst>
            </c:dLbl>
            <c:dLbl>
              <c:idx val="3"/>
              <c:layout>
                <c:manualLayout>
                  <c:x val="4.7437453796016507E-2"/>
                  <c:y val="8.558141412714072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Налоги на имущество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18,7%</a:t>
                    </a:r>
                  </a:p>
                </c:rich>
              </c:tx>
              <c:spPr>
                <a:gradFill flip="none" rotWithShape="1">
                  <a:gsLst>
                    <a:gs pos="0">
                      <a:srgbClr val="B3EBFF"/>
                    </a:gs>
                    <a:gs pos="74000">
                      <a:srgbClr val="FFFFCC"/>
                    </a:gs>
                    <a:gs pos="100000">
                      <a:srgbClr val="FFFFCC"/>
                    </a:gs>
                    <a:gs pos="100000">
                      <a:schemeClr val="accent6">
                        <a:lumMod val="30000"/>
                        <a:lumOff val="70000"/>
                      </a:schemeClr>
                    </a:gs>
                  </a:gsLst>
                  <a:lin ang="2700000" scaled="1"/>
                  <a:tileRect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6AF-4CEF-8F9C-9EC5DB227608}"/>
                </c:ext>
              </c:extLst>
            </c:dLbl>
            <c:dLbl>
              <c:idx val="4"/>
              <c:layout>
                <c:manualLayout>
                  <c:x val="-0.13056798447470022"/>
                  <c:y val="9.186409656633050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Иные сборы (госпошлина, сборы, платежи при пользовании природными ресурсами, штрафы, санкции, возмещение ущерба, прочие неналоговые доходы)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2,3%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6AF-4CEF-8F9C-9EC5DB227608}"/>
                </c:ext>
              </c:extLst>
            </c:dLbl>
            <c:dLbl>
              <c:idx val="5"/>
              <c:layout>
                <c:manualLayout>
                  <c:x val="-0.12851013847661841"/>
                  <c:y val="-1.5428087909610803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0">
                    <a:spAutoFit/>
                  </a:bodyPr>
                  <a:lstStyle/>
                  <a:p>
                    <a:pPr algn="ctr" rtl="0">
                      <a:def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Доходы от использования имущества, находящегося в муниципальной собственности </a:t>
                    </a:r>
                  </a:p>
                  <a:p>
                    <a:pPr algn="ctr" rtl="0">
                      <a:defRPr lang="ru-RU" dirty="0">
                        <a:solidFill>
                          <a:schemeClr val="tx1"/>
                        </a:solidFill>
                      </a:defRPr>
                    </a:pPr>
                    <a:r>
                      <a:rPr lang="ru-RU" sz="1330" b="1" i="0" u="none" strike="noStrike" kern="1200" baseline="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rPr>
                      <a:t>19,6%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0">
                  <a:spAutoFit/>
                </a:bodyPr>
                <a:lstStyle/>
                <a:p>
                  <a:pPr algn="ctr" rtl="0">
                    <a:defRPr lang="ru-RU" sz="1330" b="0" i="0" u="none" strike="noStrike" kern="1200" baseline="0" dirty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6AF-4CEF-8F9C-9EC5DB227608}"/>
                </c:ext>
              </c:extLst>
            </c:dLbl>
            <c:dLbl>
              <c:idx val="6"/>
              <c:layout>
                <c:manualLayout>
                  <c:x val="4.9219434496661739E-3"/>
                  <c:y val="-4.807204624767538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оказания  платных услуг и компенсации затрат государства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0,5%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6AF-4CEF-8F9C-9EC5DB227608}"/>
                </c:ext>
              </c:extLst>
            </c:dLbl>
            <c:dLbl>
              <c:idx val="7"/>
              <c:layout>
                <c:manualLayout>
                  <c:x val="0.21157454731491002"/>
                  <c:y val="-2.7414978345584155E-2"/>
                </c:manualLayout>
              </c:layout>
              <c:tx>
                <c:rich>
                  <a:bodyPr rot="0" spcFirstLastPara="1" vertOverflow="clip" horzOverflow="clip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330" b="0" i="0" u="none" strike="noStrike" kern="1200" baseline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defRPr>
                    </a:pPr>
                    <a:r>
                      <a:rPr lang="ru-RU" sz="1330" b="0" i="0" u="none" strike="noStrike" baseline="0" dirty="0">
                        <a:solidFill>
                          <a:schemeClr val="tx1"/>
                        </a:solidFill>
                        <a:effectLst/>
                      </a:rPr>
                      <a:t>Доходы от продажи материальных и нематериальных активов </a:t>
                    </a:r>
                    <a:endParaRPr lang="ru-RU" dirty="0">
                      <a:solidFill>
                        <a:schemeClr val="tx1"/>
                      </a:solidFill>
                    </a:endParaRPr>
                  </a:p>
                  <a:p>
                    <a:pPr>
                      <a:defRPr>
                        <a:solidFill>
                          <a:schemeClr val="tx1"/>
                        </a:solidFill>
                      </a:defRPr>
                    </a:pPr>
                    <a:r>
                      <a:rPr lang="ru-RU" b="1" dirty="0">
                        <a:solidFill>
                          <a:schemeClr val="tx1"/>
                        </a:solidFill>
                      </a:rPr>
                      <a:t>5,7%</a:t>
                    </a:r>
                  </a:p>
                </c:rich>
              </c:tx>
              <c:spPr>
                <a:gradFill>
                  <a:gsLst>
                    <a:gs pos="0">
                      <a:srgbClr val="C0EDF8"/>
                    </a:gs>
                    <a:gs pos="74000">
                      <a:srgbClr val="FFFFD1"/>
                    </a:gs>
                    <a:gs pos="83000">
                      <a:srgbClr val="FFFFD1"/>
                    </a:gs>
                    <a:gs pos="100000">
                      <a:schemeClr val="accent4">
                        <a:lumMod val="30000"/>
                        <a:lumOff val="70000"/>
                      </a:schemeClr>
                    </a:gs>
                  </a:gsLst>
                  <a:lin ang="2700000" scaled="1"/>
                </a:gradFill>
                <a:ln w="12700" cap="flat" cmpd="sng" algn="ctr">
                  <a:noFill/>
                  <a:round/>
                </a:ln>
                <a:effectLst/>
                <a:scene3d>
                  <a:camera prst="orthographicFront"/>
                  <a:lightRig rig="threePt" dir="t"/>
                </a:scene3d>
                <a:sp3d prstMaterial="flat">
                  <a:bevelT/>
                  <a:bevelB/>
                </a:sp3d>
              </c:spPr>
              <c:txPr>
                <a:bodyPr rot="0" spcFirstLastPara="1" vertOverflow="clip" horzOverflow="clip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330" b="0" i="0" u="none" strike="noStrike" kern="1200" baseline="0">
                      <a:solidFill>
                        <a:schemeClr val="tx1"/>
                      </a:solidFill>
                      <a:effectLst/>
                      <a:latin typeface="+mn-lt"/>
                      <a:ea typeface="+mn-ea"/>
                      <a:cs typeface="+mn-cs"/>
                    </a:defRPr>
                  </a:pPr>
                  <a:endParaRPr lang="ru-RU"/>
                </a:p>
              </c:txPr>
              <c:dLblPos val="bestFit"/>
              <c:showLegendKey val="0"/>
              <c:showVal val="0"/>
              <c:showCatName val="1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6AF-4CEF-8F9C-9EC5DB227608}"/>
                </c:ext>
              </c:extLst>
            </c:dLbl>
            <c:spPr>
              <a:gradFill>
                <a:gsLst>
                  <a:gs pos="0">
                    <a:srgbClr val="C0EDF8"/>
                  </a:gs>
                  <a:gs pos="74000">
                    <a:srgbClr val="FFFFD1"/>
                  </a:gs>
                  <a:gs pos="83000">
                    <a:srgbClr val="FFFFD1"/>
                  </a:gs>
                  <a:gs pos="100000">
                    <a:schemeClr val="accent4">
                      <a:lumMod val="30000"/>
                      <a:lumOff val="70000"/>
                    </a:schemeClr>
                  </a:gs>
                </a:gsLst>
                <a:lin ang="2700000" scaled="1"/>
              </a:gradFill>
              <a:ln w="12700" cap="flat" cmpd="sng" algn="ctr">
                <a:noFill/>
                <a:round/>
              </a:ln>
              <a:effectLst/>
              <a:scene3d>
                <a:camera prst="orthographicFront"/>
                <a:lightRig rig="threePt" dir="t"/>
              </a:scene3d>
              <a:sp3d prstMaterial="flat">
                <a:bevelT/>
                <a:bevelB/>
              </a:sp3d>
            </c:spPr>
            <c:txPr>
              <a:bodyPr rot="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330" b="0" i="0" u="none" strike="noStrike" kern="1200" baseline="0">
                    <a:solidFill>
                      <a:schemeClr val="tx1"/>
                    </a:solidFill>
                    <a:effectLst/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dLblPos val="inEnd"/>
            <c:showLegendKey val="0"/>
            <c:showVal val="0"/>
            <c:showCatName val="1"/>
            <c:showSerName val="0"/>
            <c:showPercent val="0"/>
            <c:showBubbleSize val="0"/>
            <c:showLeaderLines val="1"/>
            <c:leaderLines>
              <c:spPr>
                <a:ln w="9525">
                  <a:solidFill>
                    <a:schemeClr val="tx1">
                      <a:lumMod val="35000"/>
                      <a:lumOff val="65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Лист1!$A$2:$A$9</c:f>
              <c:strCache>
                <c:ptCount val="8"/>
                <c:pt idx="0">
                  <c:v>Налоги на прибыль, доходы</c:v>
                </c:pt>
                <c:pt idx="1">
                  <c:v>Налоги на товары (работы, услуги), реализуемые на территории РФ</c:v>
                </c:pt>
                <c:pt idx="2">
                  <c:v>Налоги на совокупный доход</c:v>
                </c:pt>
                <c:pt idx="3">
                  <c:v>Налоги на имущество</c:v>
                </c:pt>
                <c:pt idx="4">
                  <c:v>Иные сборы (госпошлина, экология, штрафы, санкции, возмещение ущерба, прочие неналоговые доходы)</c:v>
                </c:pt>
                <c:pt idx="5">
                  <c:v>Доходы от использования имущества, находящегося в государственной и муниципальной собственности</c:v>
                </c:pt>
                <c:pt idx="6">
                  <c:v>Доходы от оказания  платных услуг и компенсации затрат государства</c:v>
                </c:pt>
                <c:pt idx="7">
                  <c:v>Доходы от продажи материальных и нематериальных активов</c:v>
                </c:pt>
              </c:strCache>
            </c:strRef>
          </c:cat>
          <c:val>
            <c:numRef>
              <c:f>Лист1!$B$2:$B$9</c:f>
              <c:numCache>
                <c:formatCode>#,#00</c:formatCode>
                <c:ptCount val="8"/>
                <c:pt idx="0">
                  <c:v>31.7</c:v>
                </c:pt>
                <c:pt idx="1">
                  <c:v>0.5</c:v>
                </c:pt>
                <c:pt idx="2">
                  <c:v>21</c:v>
                </c:pt>
                <c:pt idx="3">
                  <c:v>18.7</c:v>
                </c:pt>
                <c:pt idx="4">
                  <c:v>2.2999999999999998</c:v>
                </c:pt>
                <c:pt idx="5">
                  <c:v>19.600000000000001</c:v>
                </c:pt>
                <c:pt idx="6">
                  <c:v>0.5</c:v>
                </c:pt>
                <c:pt idx="7">
                  <c:v>5.7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0-F6AF-4CEF-8F9C-9EC5DB227608}"/>
            </c:ext>
          </c:extLst>
        </c:ser>
        <c:dLbls>
          <c:showLegendKey val="0"/>
          <c:showVal val="0"/>
          <c:showCatName val="1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ru-RU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5">
  <a:schemeClr val="accent2"/>
</cs:colorStyle>
</file>

<file path=ppt/charts/colors2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2">
  <a:schemeClr val="accent2"/>
  <a:schemeClr val="accent4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05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  <a:headEnd type="none" w="sm" len="sm"/>
        <a:tailEnd type="none" w="sm" len="sm"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bg1"/>
    </cs:fontRef>
    <cs:spPr>
      <a:solidFill>
        <a:schemeClr val="tx1">
          <a:lumMod val="50000"/>
          <a:lumOff val="50000"/>
        </a:schemeClr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46000">
            <a:schemeClr val="phClr"/>
          </a:gs>
          <a:gs pos="100000">
            <a:schemeClr val="phClr">
              <a:lumMod val="20000"/>
              <a:lumOff val="80000"/>
              <a:alpha val="0"/>
            </a:schemeClr>
          </a:gs>
        </a:gsLst>
        <a:path path="circle">
          <a:fillToRect l="50000" t="-80000" r="50000" b="180000"/>
        </a:path>
      </a:gradFill>
      <a:ln w="9525" cap="flat" cmpd="sng" algn="ctr">
        <a:solidFill>
          <a:schemeClr val="phClr">
            <a:shade val="95000"/>
          </a:schemeClr>
        </a:solidFill>
        <a:round/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tx1">
                <a:lumMod val="5000"/>
                <a:lumOff val="95000"/>
              </a:schemeClr>
            </a:gs>
            <a:gs pos="100000">
              <a:schemeClr val="tx1">
                <a:lumMod val="15000"/>
                <a:lumOff val="85000"/>
              </a:schemeClr>
            </a:gs>
          </a:gsLst>
          <a:lin ang="5400000" scaled="0"/>
        </a:gra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  <a:headEnd type="none" w="sm" len="sm"/>
        <a:tailEnd type="none" w="sm" len="sm"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spc="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3">
  <cs:axisTitle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587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8100" tIns="19050" rIns="38100" bIns="19050" anchor="ctr" anchorCtr="1">
      <a:spAutoFit/>
    </cs:bodyPr>
  </cs:dataLabel>
  <cs:dataLabelCallout>
    <cs:lnRef idx="0">
      <cs:styleClr val="auto"/>
    </cs:lnRef>
    <cs:fillRef idx="0"/>
    <cs:effectRef idx="0">
      <cs:styleClr val="auto"/>
    </cs:effectRef>
    <cs:fontRef idx="minor">
      <cs:styleClr val="auto"/>
    </cs:fontRef>
    <cs:spPr>
      <a:solidFill>
        <a:schemeClr val="lt1">
          <a:alpha val="90000"/>
        </a:schemeClr>
      </a:solidFill>
      <a:ln w="12700" cap="flat" cmpd="sng" algn="ctr">
        <a:solidFill>
          <a:schemeClr val="phClr"/>
        </a:solidFill>
        <a:round/>
      </a:ln>
      <a:effectLst>
        <a:outerShdw blurRad="50800" dist="38100" dir="2700000" algn="tl" rotWithShape="0">
          <a:schemeClr val="phClr">
            <a:lumMod val="75000"/>
            <a:alpha val="40000"/>
          </a:schemeClr>
        </a:outerShdw>
      </a:effectLst>
    </cs:spPr>
    <cs:defRPr sz="1330" b="0" i="0" u="none" strike="noStrike" kern="1200" baseline="0">
      <a:effectLst/>
    </cs:defRPr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>
          <a:alpha val="70000"/>
        </a:schemeClr>
      </a:solidFill>
    </cs:spPr>
  </cs:dataPoint>
  <cs:dataPoint3D>
    <cs:lnRef idx="0">
      <cs:styleClr val="auto"/>
    </cs:lnRef>
    <cs:fillRef idx="0">
      <cs:styleClr val="auto"/>
    </cs:fillRef>
    <cs:effectRef idx="0">
      <cs:styleClr val="auto"/>
    </cs:effectRef>
    <cs:fontRef idx="minor">
      <a:schemeClr val="tx1"/>
    </cs:fontRef>
    <cs:spPr>
      <a:solidFill>
        <a:schemeClr val="phClr">
          <a:alpha val="90000"/>
        </a:schemeClr>
      </a:solidFill>
      <a:ln w="19050">
        <a:solidFill>
          <a:schemeClr val="phClr">
            <a:lumMod val="75000"/>
          </a:schemeClr>
        </a:solidFill>
      </a:ln>
      <a:effectLst>
        <a:innerShdw blurRad="114300">
          <a:schemeClr val="phClr">
            <a:lumMod val="75000"/>
          </a:schemeClr>
        </a:innerShdw>
      </a:effectLst>
      <a:scene3d>
        <a:camera prst="orthographicFront"/>
        <a:lightRig rig="threePt" dir="t"/>
      </a:scene3d>
      <a:sp3d contourW="19050" prstMaterial="flat">
        <a:contourClr>
          <a:schemeClr val="accent4">
            <a:lumMod val="75000"/>
          </a:schemeClr>
        </a:contourClr>
      </a:sp3d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50000"/>
        <a:lumOff val="50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200" b="1" kern="1200" cap="all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5875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 spc="20" baseline="0"/>
  </cs:valueAxis>
  <cs:wall>
    <cs:lnRef idx="0"/>
    <cs:fillRef idx="0"/>
    <cs:effectRef idx="0"/>
    <cs:fontRef idx="minor">
      <a:schemeClr val="dk1"/>
    </cs:fontRef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542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D4C5BD8-0531-46F7-88F9-27B0204D4881}" type="datetimeFigureOut">
              <a:rPr lang="ru-RU" smtClean="0"/>
              <a:t>09.04.2021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36563" y="1233488"/>
            <a:ext cx="5924550" cy="33337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51983"/>
            <a:ext cx="5438140" cy="388798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378824"/>
            <a:ext cx="2945659" cy="4954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41EF8-81A9-4A72-8927-F2846589E185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1662258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730716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C13ABC-28E5-454D-8B66-ED3075F422A0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0264993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F98D17B2-16C7-49C3-9124-25664BB2AC83}" type="slidenum">
              <a:rPr lang="ru-RU" smtClean="0"/>
              <a:pPr>
                <a:defRPr/>
              </a:pPr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28245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F98D17B2-16C7-49C3-9124-25664BB2AC83}" type="slidenum">
              <a:rPr kumimoji="0" lang="ru-RU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ru-RU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6341570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0D1E7B-0856-46EF-BF53-0266FA6D5C93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27790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B40A17-BBE7-47D6-8A1B-3B459713B193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65071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E8E63A-1337-4F08-A2D4-7FABD279D7C7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215243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4530"/>
            <a:ext cx="9144000" cy="2387600"/>
          </a:xfrm>
        </p:spPr>
        <p:txBody>
          <a:bodyPr anchor="b">
            <a:normAutofit/>
          </a:bodyPr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7F5EB76-B174-4638-B755-63878360F092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0143336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FE8924-FB78-4CBD-8ADB-7E6DAD50CD28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29619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AA5DE-BE00-4CA0-B322-EAA66A611B83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46933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A3C603-0172-4CF5-9AF3-D4E8BE3DA828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6797113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CBCC3C-8805-4A50-BAB9-9D1591DE87BC}" type="datetime1">
              <a:rPr lang="ru-RU" smtClean="0"/>
              <a:t>09.04.2021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746081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890E74-548A-4872-8F8C-8FA8BD08C1CF}" type="datetime1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32702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1A31574-F872-4006-A66B-7070D3391486}" type="datetime1">
              <a:rPr lang="ru-RU" smtClean="0"/>
              <a:t>09.04.2021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46260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E5B7-98A6-47BE-B952-BD4424489251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4527404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356F6A-C413-428C-85C1-C5CCAB3599FE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746014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F80A9B-9BF6-4289-8249-3008D66EE3FE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5269383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82700E-AE97-428C-A4D1-2B5D619FB207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5627162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0362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0362"/>
            <a:ext cx="7734300" cy="5811837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063DBB-BEDC-4ABD-B88B-5CAC2B4BFE75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2754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12423"/>
            <a:ext cx="10515600" cy="2851208"/>
          </a:xfrm>
        </p:spPr>
        <p:txBody>
          <a:bodyPr anchor="b">
            <a:normAutofit/>
          </a:bodyPr>
          <a:lstStyle>
            <a:lvl1pPr>
              <a:defRPr sz="60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52633"/>
            <a:ext cx="105156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25D49-8A56-4291-9FD3-73D237F4EDDD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517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45127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8800"/>
            <a:ext cx="5181600" cy="4351337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C167B-0F33-4464-9AC7-93F41ABBF46B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45722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681850"/>
            <a:ext cx="5156200" cy="825699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5127" y="2507550"/>
            <a:ext cx="5156200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851"/>
            <a:ext cx="5181601" cy="825698"/>
          </a:xfrm>
        </p:spPr>
        <p:txBody>
          <a:bodyPr anchor="b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7550"/>
            <a:ext cx="5181601" cy="3680525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E57213-6B52-40ED-AE7F-AE25B1591522}" type="datetime1">
              <a:rPr lang="ru-RU" smtClean="0"/>
              <a:t>09.04.2021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35710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18DE9C-70F3-453D-8800-C11DAD735040}" type="datetime1">
              <a:rPr lang="ru-RU" smtClean="0"/>
              <a:t>09.04.2021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18590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4686E-8613-4A11-8AB0-0095880EE47A}" type="datetime1">
              <a:rPr lang="ru-RU" smtClean="0"/>
              <a:t>09.04.2021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7636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197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399"/>
            <a:ext cx="3931920" cy="3810001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AD1B34-FC17-4507-8E52-8DF24A989AE0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474934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931920" cy="160020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1600" y="990600"/>
            <a:ext cx="6172200" cy="4876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57400"/>
            <a:ext cx="3931920" cy="3810000"/>
          </a:xfrm>
        </p:spPr>
        <p:txBody>
          <a:bodyPr>
            <a:normAutofit/>
          </a:bodyPr>
          <a:lstStyle>
            <a:lvl1pPr marL="0" indent="0">
              <a:lnSpc>
                <a:spcPct val="90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CF34E-8289-4FD0-B89D-9C9C68981209}" type="datetime1">
              <a:rPr lang="ru-RU" smtClean="0"/>
              <a:t>09.04.2021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669284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40796745-3B40-4461-B640-8AE9DE0C3B28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EB6E89-BA87-4003-BD23-6BDF40F3EBE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92745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C87C552A-DBAE-4BE7-A89F-CBAE99D7898D}" type="datetime1">
              <a:rPr lang="ru-RU" smtClean="0"/>
              <a:t>09.04.2021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57661F-B2B1-4F5C-A5BA-3FA02C8F745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33585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hyperlink" Target="mailto:dolgopfu@yandex.ru" TargetMode="External"/><Relationship Id="rId2" Type="http://schemas.openxmlformats.org/officeDocument/2006/relationships/slideLayout" Target="../slideLayouts/slideLayout18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.png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87CCA48-5D75-46BE-A785-924B0B2AC1F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61707" y="2337444"/>
            <a:ext cx="9068586" cy="1388537"/>
          </a:xfrm>
        </p:spPr>
        <p:txBody>
          <a:bodyPr>
            <a:normAutofit fontScale="90000"/>
          </a:bodyPr>
          <a:lstStyle/>
          <a:p>
            <a:r>
              <a:rPr lang="ru-RU" dirty="0">
                <a:latin typeface="Century Gothic" panose="020B0502020202020204" pitchFamily="34" charset="0"/>
              </a:rPr>
              <a:t>БЮДЖЕТ ДЛЯ ГРАЖДАН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7E5A73B4-16B2-446C-870A-BF4DF75C6C5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62100" y="4307840"/>
            <a:ext cx="9070848" cy="1540700"/>
          </a:xfrm>
        </p:spPr>
        <p:txBody>
          <a:bodyPr>
            <a:normAutofit/>
          </a:bodyPr>
          <a:lstStyle/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На основании решения Совета депутатов городского округа Долгопрудный Московской области от «18» декабря 2020 года № 85</a:t>
            </a:r>
          </a:p>
          <a:p>
            <a:pPr>
              <a:lnSpc>
                <a:spcPct val="100000"/>
              </a:lnSpc>
            </a:pPr>
            <a:r>
              <a:rPr lang="ru-RU" sz="2000" dirty="0">
                <a:latin typeface="Century Gothic" panose="020B0502020202020204" pitchFamily="34" charset="0"/>
              </a:rPr>
              <a:t>«О бюджете городского округа Долгопрудный на 2021 год и плановый период 2022 и 2023 годов»</a:t>
            </a:r>
          </a:p>
          <a:p>
            <a:endParaRPr lang="ru-RU" sz="2000" dirty="0">
              <a:latin typeface="Century Gothic" panose="020B0502020202020204" pitchFamily="34" charset="0"/>
            </a:endParaRPr>
          </a:p>
        </p:txBody>
      </p:sp>
      <p:pic>
        <p:nvPicPr>
          <p:cNvPr id="6" name="Рисунок 5">
            <a:extLst>
              <a:ext uri="{FF2B5EF4-FFF2-40B4-BE49-F238E27FC236}">
                <a16:creationId xmlns:a16="http://schemas.microsoft.com/office/drawing/2014/main" id="{74E3E947-420D-4791-BCA8-3817510FCE5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57725" y="573387"/>
            <a:ext cx="287655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610390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63DA343-B600-4B02-861D-8ED118BD1D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19050" y="273564"/>
            <a:ext cx="11153833" cy="721360"/>
          </a:xfrm>
        </p:spPr>
        <p:txBody>
          <a:bodyPr>
            <a:noAutofit/>
          </a:bodyPr>
          <a:lstStyle/>
          <a:p>
            <a:pPr algn="ctr"/>
            <a:r>
              <a:rPr lang="ru-RU" sz="3600" b="1" dirty="0"/>
              <a:t>Структура налоговых и неналоговых доходов бюджета городского округа Долгопрудный в 2021 году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3A38509-4130-49B6-9031-B6CDF5045E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541" y="6024024"/>
            <a:ext cx="12134918" cy="794068"/>
          </a:xfr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50000">
                <a:srgbClr val="FFFFCC"/>
              </a:gs>
              <a:gs pos="100000">
                <a:schemeClr val="accent5">
                  <a:lumMod val="20000"/>
                  <a:lumOff val="80000"/>
                </a:schemeClr>
              </a:gs>
            </a:gsLst>
            <a:path path="circle">
              <a:fillToRect t="100000" r="100000"/>
            </a:path>
            <a:tileRect l="-100000" b="-100000"/>
          </a:gradFill>
          <a:ln>
            <a:solidFill>
              <a:srgbClr val="FFC489"/>
            </a:solidFill>
          </a:ln>
          <a:effectLst/>
          <a:scene3d>
            <a:camera prst="orthographicFront"/>
            <a:lightRig rig="glow" dir="t"/>
          </a:scene3d>
          <a:sp3d extrusionH="76200" prstMaterial="metal">
            <a:bevelT/>
            <a:bevelB/>
            <a:extrusionClr>
              <a:srgbClr val="FBD8D5"/>
            </a:extrusionClr>
          </a:sp3d>
        </p:spPr>
        <p:txBody>
          <a:bodyPr>
            <a:normAutofit fontScale="70000" lnSpcReduction="20000"/>
          </a:bodyPr>
          <a:lstStyle/>
          <a:p>
            <a:pPr marL="0" indent="0" algn="ctr">
              <a:buNone/>
            </a:pPr>
            <a:r>
              <a:rPr lang="ru-RU" i="1" dirty="0"/>
              <a:t>Основными доходными источниками бюджета городского округа являются налог на доходы физических лиц, налог, взимаемый в связи с применением упрощенной системы налогообложения, земельный налог, доходы от арендной платы за земельные участки.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84A3C70-E7DD-4239-8476-755C1E46F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21058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10</a:t>
            </a:fld>
            <a:endParaRPr lang="ru-RU" dirty="0"/>
          </a:p>
        </p:txBody>
      </p:sp>
      <p:graphicFrame>
        <p:nvGraphicFramePr>
          <p:cNvPr id="5" name="Диаграмма 4">
            <a:extLst>
              <a:ext uri="{FF2B5EF4-FFF2-40B4-BE49-F238E27FC236}">
                <a16:creationId xmlns:a16="http://schemas.microsoft.com/office/drawing/2014/main" id="{F6AB2E3D-1D8E-44CF-9449-F1BC7FE7D451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087586717"/>
              </p:ext>
            </p:extLst>
          </p:nvPr>
        </p:nvGraphicFramePr>
        <p:xfrm>
          <a:off x="842124" y="1146870"/>
          <a:ext cx="10507752" cy="475561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pic>
        <p:nvPicPr>
          <p:cNvPr id="6" name="Объект 6">
            <a:extLst>
              <a:ext uri="{FF2B5EF4-FFF2-40B4-BE49-F238E27FC236}">
                <a16:creationId xmlns:a16="http://schemas.microsoft.com/office/drawing/2014/main" id="{CD81F42E-9182-4BBF-B1DE-1E20DC2E2B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10995799"/>
      </p:ext>
    </p:extLst>
  </p:cSld>
  <p:clrMapOvr>
    <a:masterClrMapping/>
  </p:clrMapOvr>
  <p:transition spd="slow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8)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5" grpId="0">
        <p:bldAsOne/>
      </p:bldGraphic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159653-EB15-4EEE-AB9F-16CE6DB3D7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66984"/>
            <a:ext cx="10515600" cy="503373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Прогнозируемые межбюджетные трансферты в 2021 году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1B84DC00-1C76-430B-B4F1-CD519250410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424654"/>
              </p:ext>
            </p:extLst>
          </p:nvPr>
        </p:nvGraphicFramePr>
        <p:xfrm>
          <a:off x="553153" y="950136"/>
          <a:ext cx="11099548" cy="568511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8826783">
                  <a:extLst>
                    <a:ext uri="{9D8B030D-6E8A-4147-A177-3AD203B41FA5}">
                      <a16:colId xmlns:a16="http://schemas.microsoft.com/office/drawing/2014/main" val="1832076604"/>
                    </a:ext>
                  </a:extLst>
                </a:gridCol>
                <a:gridCol w="2272765">
                  <a:extLst>
                    <a:ext uri="{9D8B030D-6E8A-4147-A177-3AD203B41FA5}">
                      <a16:colId xmlns:a16="http://schemas.microsoft.com/office/drawing/2014/main" val="3900345264"/>
                    </a:ext>
                  </a:extLst>
                </a:gridCol>
              </a:tblGrid>
              <a:tr h="17093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Субсидии от других бюджетов бюджетной системы, в том числе:</a:t>
                      </a:r>
                      <a:endParaRPr lang="ru-RU" sz="11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330 613,8   </a:t>
                      </a:r>
                      <a:endParaRPr lang="ru-RU" sz="12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807220385"/>
                  </a:ext>
                </a:extLst>
              </a:tr>
              <a:tr h="26670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софинансирование работ по капитальному ремонту и ремонту автомобильных дорог общего пользования местного значения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18 525,0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62708043"/>
                  </a:ext>
                </a:extLst>
              </a:tr>
              <a:tr h="20429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 на реализацию мероприятий по обеспечению жильем молодых семей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3 128,3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571867942"/>
                  </a:ext>
                </a:extLst>
              </a:tr>
              <a:tr h="17093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ремонт подъездов многоквартирных домов 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6 730,6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494209502"/>
                  </a:ext>
                </a:extLst>
              </a:tr>
              <a:tr h="17093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>
                          <a:effectLst/>
                        </a:rPr>
                        <a:t>на ремонт дворовых территорий</a:t>
                      </a:r>
                      <a:endParaRPr lang="ru-RU" sz="10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2 532,4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1784592466"/>
                  </a:ext>
                </a:extLst>
              </a:tr>
              <a:tr h="18059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строительство и реконструкцию объектов коммунальной инфраструктуры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45 853,6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1994998224"/>
                  </a:ext>
                </a:extLst>
              </a:tr>
              <a:tr h="18724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организацию транспортного обслуживания населения по муниципальным маршрутам регулярных перевозок по регулярным тарифам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29 975,0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2501444951"/>
                  </a:ext>
                </a:extLst>
              </a:tr>
              <a:tr h="23550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обустройство и установку детских игровых площадок на территории муниципальных образований Московской области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11 000,0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414709418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проведение капитального ремонта (ремонта) зданий (помещений), находящихся в собственности муниципальных образований Московской области, в которых располагаются городские (районные) суды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18 450,0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362118406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63 720,0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896228924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40 795,0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749901264"/>
                  </a:ext>
                </a:extLst>
              </a:tr>
              <a:tr h="17093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мероприятия по организации отдыха детей в каникулярное время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5 744,0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1013510231"/>
                  </a:ext>
                </a:extLst>
              </a:tr>
              <a:tr h="481361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обновление и техническое обслуживание (ремонт) средств (программного обеспечения и оборудования), приобретенных в рамках предоставленной субсидии на внедрение целевой модели цифровой образовательной среды в общеобразовательных организациях и профессиональных образовательных организациях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177390709"/>
                  </a:ext>
                </a:extLst>
              </a:tr>
              <a:tr h="193891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 на создание и содержание дополнительных мест для детей в возрасте от 1,5 до 7 лет в организациях, осуществляющих присмотр и уход за детьми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22 772,0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187983867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 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общеобразовательных организациях в Московской области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37 422,0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2832045239"/>
                  </a:ext>
                </a:extLst>
              </a:tr>
              <a:tr h="481361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1 851,0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2608458877"/>
                  </a:ext>
                </a:extLst>
              </a:tr>
              <a:tr h="38113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19 591,4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904816000"/>
                  </a:ext>
                </a:extLst>
              </a:tr>
              <a:tr h="28751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внедрение целевой модели цифровой образовательной среды в общеобразовательных организациях и профессиональных образовательных организациях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3408620239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2 206,7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1229447788"/>
                  </a:ext>
                </a:extLst>
              </a:tr>
              <a:tr h="32216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1000" i="1" u="none" strike="noStrike" dirty="0">
                          <a:effectLst/>
                        </a:rPr>
                        <a:t>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 </a:t>
                      </a:r>
                      <a:endParaRPr lang="ru-RU" sz="10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316,8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21" marR="3621" marT="3621" marB="0" anchor="ctr"/>
                </a:tc>
                <a:extLst>
                  <a:ext uri="{0D108BD9-81ED-4DB2-BD59-A6C34878D82A}">
                    <a16:rowId xmlns:a16="http://schemas.microsoft.com/office/drawing/2014/main" val="2135704430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7E62C63-1F44-4395-BE1A-E883B6C69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11</a:t>
            </a:fld>
            <a:endParaRPr lang="ru-RU" dirty="0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A7183AD5-BB56-4189-B639-B8F1881CBCFA}"/>
              </a:ext>
            </a:extLst>
          </p:cNvPr>
          <p:cNvSpPr/>
          <p:nvPr/>
        </p:nvSpPr>
        <p:spPr>
          <a:xfrm>
            <a:off x="10805546" y="673137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CA79808-66B6-4358-8DD9-A343BC1F2F9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333504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" name="Объект 8">
            <a:extLst>
              <a:ext uri="{FF2B5EF4-FFF2-40B4-BE49-F238E27FC236}">
                <a16:creationId xmlns:a16="http://schemas.microsoft.com/office/drawing/2014/main" id="{6DB811BC-24AB-4A05-9A77-1865A754D208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1380808"/>
              </p:ext>
            </p:extLst>
          </p:nvPr>
        </p:nvGraphicFramePr>
        <p:xfrm>
          <a:off x="424004" y="843518"/>
          <a:ext cx="11343992" cy="579711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21177">
                  <a:extLst>
                    <a:ext uri="{9D8B030D-6E8A-4147-A177-3AD203B41FA5}">
                      <a16:colId xmlns:a16="http://schemas.microsoft.com/office/drawing/2014/main" val="384828854"/>
                    </a:ext>
                  </a:extLst>
                </a:gridCol>
                <a:gridCol w="2322815">
                  <a:extLst>
                    <a:ext uri="{9D8B030D-6E8A-4147-A177-3AD203B41FA5}">
                      <a16:colId xmlns:a16="http://schemas.microsoft.com/office/drawing/2014/main" val="2204258703"/>
                    </a:ext>
                  </a:extLst>
                </a:gridCol>
              </a:tblGrid>
              <a:tr h="174367"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100" b="1" u="sng" strike="noStrike" kern="1200" dirty="0">
                          <a:solidFill>
                            <a:schemeClr val="dk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Субвенции от других бюджетов бюджетной системы, в том числе:</a:t>
                      </a: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1 865 292,0   </a:t>
                      </a:r>
                      <a:endParaRPr lang="ru-RU" sz="12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extLst>
                  <a:ext uri="{0D108BD9-81ED-4DB2-BD59-A6C34878D82A}">
                    <a16:rowId xmlns:a16="http://schemas.microsoft.com/office/drawing/2014/main" val="2743983284"/>
                  </a:ext>
                </a:extLst>
              </a:tr>
              <a:tr h="20789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полномочий по первичному воинскому учету на территориях, где отсутствуют военные комиссариаты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7 890,0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3259981929"/>
                  </a:ext>
                </a:extLst>
              </a:tr>
              <a:tr h="16480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 предоставление гражданам субсидий на оплату жилого помещения и коммунальных услуг 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50 626,0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4262374532"/>
                  </a:ext>
                </a:extLst>
              </a:tr>
              <a:tr h="187749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5 457,0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3113781096"/>
                  </a:ext>
                </a:extLst>
              </a:tr>
              <a:tr h="25546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1 686,0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97237772"/>
                  </a:ext>
                </a:extLst>
              </a:tr>
              <a:tr h="51735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239,0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863962724"/>
                  </a:ext>
                </a:extLst>
              </a:tr>
              <a:tr h="187749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государственных полномочий  Московской области  в области земельных отношений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2 952,0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1346956195"/>
                  </a:ext>
                </a:extLst>
              </a:tr>
              <a:tr h="187749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1 516,0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4147509326"/>
                  </a:ext>
                </a:extLst>
              </a:tr>
              <a:tr h="50728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956,0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3408556053"/>
                  </a:ext>
                </a:extLst>
              </a:tr>
              <a:tr h="25546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324,0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213845378"/>
                  </a:ext>
                </a:extLst>
              </a:tr>
              <a:tr h="248186"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4 025,0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909841620"/>
                  </a:ext>
                </a:extLst>
              </a:tr>
              <a:tr h="23811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8,0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3829982927"/>
                  </a:ext>
                </a:extLst>
              </a:tr>
              <a:tr h="16480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проведение Всероссийской переписи населения 2020 года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1 958,0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1169831959"/>
                  </a:ext>
                </a:extLst>
              </a:tr>
              <a:tr h="22160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662,0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3591095884"/>
                  </a:ext>
                </a:extLst>
              </a:tr>
              <a:tr h="51735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обеспечение  государственных гарантий реализации прав граждан на получение общедоступного и бесплатного дошкольного, начального общего, основного общего, среднего  общего образования  в муниципальных общеобразовательных  организациях в Московской области, обеспечение дополнительного образования  в муниципальных общеобразовательных организациях в Московской области, включая   расходы на оплату труда, приобретение учебников и учебных пособий, 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849 712,0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122421244"/>
                  </a:ext>
                </a:extLst>
              </a:tr>
              <a:tr h="45328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финансовое обеспечение получения гражданами дошкольного, начального общего, основного общего, среднего  общего образования в частных  общеобразовательных организациях в Московской области, осуществляющих образовательную деятельность по имеющим государственную аккредитацию основным общеобразовательным программам,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94 358,0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507469491"/>
                  </a:ext>
                </a:extLst>
              </a:tr>
              <a:tr h="37682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области, 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728 222,0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915844132"/>
                  </a:ext>
                </a:extLst>
              </a:tr>
              <a:tr h="27840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финансовое обеспечение получения гражданами дошкольного образования в частных дошкольных образовательных организациях в Московской области,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67 423,0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985423012"/>
                  </a:ext>
                </a:extLst>
              </a:tr>
              <a:tr h="25223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 на выплату компенсации родительской платы за присмотр и уход за детьми, осваивающими образовательные программы дошкольного образования в организациях Московской области, осуществляющих образовательную деятельность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47 278,0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991" marR="2991" marT="2991" marB="0" anchor="ctr"/>
                </a:tc>
                <a:extLst>
                  <a:ext uri="{0D108BD9-81ED-4DB2-BD59-A6C34878D82A}">
                    <a16:rowId xmlns:a16="http://schemas.microsoft.com/office/drawing/2014/main" val="2888911566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B0AE2916-0399-40D1-9748-5468F09B4F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0481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12</a:t>
            </a:fld>
            <a:endParaRPr lang="ru-RU" dirty="0"/>
          </a:p>
        </p:txBody>
      </p:sp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51853474-D071-498B-A19E-334B93D8B621}"/>
              </a:ext>
            </a:extLst>
          </p:cNvPr>
          <p:cNvSpPr/>
          <p:nvPr/>
        </p:nvSpPr>
        <p:spPr>
          <a:xfrm>
            <a:off x="11018630" y="566519"/>
            <a:ext cx="847155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200" dirty="0"/>
              <a:t>(тыс. руб.)</a:t>
            </a:r>
          </a:p>
        </p:txBody>
      </p:sp>
      <p:sp>
        <p:nvSpPr>
          <p:cNvPr id="13" name="Заголовок 1">
            <a:extLst>
              <a:ext uri="{FF2B5EF4-FFF2-40B4-BE49-F238E27FC236}">
                <a16:creationId xmlns:a16="http://schemas.microsoft.com/office/drawing/2014/main" id="{1892C01A-671A-4437-B95C-30CAD59902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66984"/>
            <a:ext cx="10515600" cy="503373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Прогнозируемые межбюджетные трансферты в 2021 году</a:t>
            </a: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82AF480D-7281-4672-94CD-C11D98238E5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430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>
            <a:extLst>
              <a:ext uri="{FF2B5EF4-FFF2-40B4-BE49-F238E27FC236}">
                <a16:creationId xmlns:a16="http://schemas.microsoft.com/office/drawing/2014/main" id="{85863A93-E742-49C5-B271-19A6C748E31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03517042"/>
              </p:ext>
            </p:extLst>
          </p:nvPr>
        </p:nvGraphicFramePr>
        <p:xfrm>
          <a:off x="217284" y="622426"/>
          <a:ext cx="11543168" cy="6024082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351413">
                  <a:extLst>
                    <a:ext uri="{9D8B030D-6E8A-4147-A177-3AD203B41FA5}">
                      <a16:colId xmlns:a16="http://schemas.microsoft.com/office/drawing/2014/main" val="1310834523"/>
                    </a:ext>
                  </a:extLst>
                </a:gridCol>
                <a:gridCol w="2324932">
                  <a:extLst>
                    <a:ext uri="{9D8B030D-6E8A-4147-A177-3AD203B41FA5}">
                      <a16:colId xmlns:a16="http://schemas.microsoft.com/office/drawing/2014/main" val="441844877"/>
                    </a:ext>
                  </a:extLst>
                </a:gridCol>
                <a:gridCol w="1866823">
                  <a:extLst>
                    <a:ext uri="{9D8B030D-6E8A-4147-A177-3AD203B41FA5}">
                      <a16:colId xmlns:a16="http://schemas.microsoft.com/office/drawing/2014/main" val="4253661568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1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Субсидии от других бюджетов бюджетной системы, в том числе:</a:t>
                      </a:r>
                      <a:endParaRPr lang="ru-RU" sz="11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737 086,6</a:t>
                      </a:r>
                      <a:endParaRPr lang="ru-RU" sz="12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424 597,5</a:t>
                      </a:r>
                      <a:endParaRPr lang="ru-RU" sz="12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561626981"/>
                  </a:ext>
                </a:extLst>
              </a:tr>
              <a:tr h="16060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софинансирование работ по капитальному ремонту и ремонту автомобильных дорог общего пользования местного значения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15 122,0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30 053,0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78072190"/>
                  </a:ext>
                </a:extLst>
              </a:tr>
              <a:tr h="27356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капитальные вложения в общеобразовательные организации в целях обеспечения односменного режима обучения (пристройка на 300 мест к зданию АОУ "СОШ  № 14" по адресу: Московская область, </a:t>
                      </a:r>
                      <a:r>
                        <a:rPr lang="ru-RU" sz="900" i="1" u="none" strike="noStrike" dirty="0" err="1">
                          <a:effectLst/>
                        </a:rPr>
                        <a:t>г.о</a:t>
                      </a:r>
                      <a:r>
                        <a:rPr lang="ru-RU" sz="900" i="1" u="none" strike="noStrike" dirty="0">
                          <a:effectLst/>
                        </a:rPr>
                        <a:t>. Долгопрудный, ул. Новый бульвар, д, 21, корп. 3 (ПИР и строительство))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261 350,9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186 317,3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120588948"/>
                  </a:ext>
                </a:extLst>
              </a:tr>
              <a:tr h="23362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капитальные вложения в объекты общего образования (пристройка на 1 500 мест к МБОУ  СОШ № 7 по адресу: Московская область, г.о. Долгопрудный, ул. Лихачевское шоссе, д. 27 (ПИР и строительство))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33 250,0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129790435"/>
                  </a:ext>
                </a:extLst>
              </a:tr>
              <a:tr h="18056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организацию транспортного обслуживания населения по муниципальным маршрутам регулярных перевозок по регулярным тарифам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7 117,0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7 285,0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521752810"/>
                  </a:ext>
                </a:extLst>
              </a:tr>
              <a:tr h="208267">
                <a:tc>
                  <a:txBody>
                    <a:bodyPr/>
                    <a:lstStyle/>
                    <a:p>
                      <a:pPr marL="171450" indent="-171450" algn="just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организацию бесплатного горячего питания обучающихся, получающих начальное общее образование в государственных и муниципальных образовательных организациях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68 397,0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68 482,0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916895416"/>
                  </a:ext>
                </a:extLst>
              </a:tr>
              <a:tr h="15215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 на реализацию мероприятий по обеспечению жильем молодых семей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3 680,0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3 675,0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703202550"/>
                  </a:ext>
                </a:extLst>
              </a:tr>
              <a:tr h="28903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государственную поддержку частных дошкольных образовательных организаций в Московской области с целью возмещения расходов на присмотр и уход, содержание имущества и арендную плату за использование помещений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40 795,0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40 795,0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891952915"/>
                  </a:ext>
                </a:extLst>
              </a:tr>
              <a:tr h="16365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мероприятия по организации отдыха детей в каникулярное время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5 744,0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5 744,0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28977660"/>
                  </a:ext>
                </a:extLst>
              </a:tr>
              <a:tr h="22517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мероприятия по проведению капитального ремонта в муниципальных общеобразовательных организациях в Московской области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70 816,0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224226265"/>
                  </a:ext>
                </a:extLst>
              </a:tr>
              <a:tr h="15520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строительство и реконструкцию объектов коммунальной инфраструктуры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174 520,1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1609902080"/>
                  </a:ext>
                </a:extLst>
              </a:tr>
              <a:tr h="13831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оснащение планшетными компьютерами общеобразовательных организаций в Московской области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6 371,0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 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1070569259"/>
                  </a:ext>
                </a:extLst>
              </a:tr>
              <a:tr h="197466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оснащение мультимедийными проекторами и экранами для мультимедийных проекторов общеобразовательных организаций в Московской области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9 715,0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683959391"/>
                  </a:ext>
                </a:extLst>
              </a:tr>
              <a:tr h="40573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обновление и техническое обслуживание (ремонт) средств (программного обеспечения и оборудования), приобретенных в рамках предоставленной субсидии на внедрение целевой модели цифровой образовательной среды в общеобразовательных организациях и профессиональных образовательных организациях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 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7915407"/>
                  </a:ext>
                </a:extLst>
              </a:tr>
              <a:tr h="537925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обновление и техническое обслуживание (ремонт) средств (программного обеспечения и оборудования), приобретенных в рамках предоставленной субсидии 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2 656,8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0,0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2369284145"/>
                  </a:ext>
                </a:extLst>
              </a:tr>
              <a:tr h="21437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 на создание и содержание дополнительных мест для детей в возрасте от 1,5 до 7 лет в организациях, осуществляющих присмотр и уход за детьми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26 713,0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14 415,0 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989037808"/>
                  </a:ext>
                </a:extLst>
              </a:tr>
              <a:tr h="34351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 на организацию питания обучающихся, получающих основное и среднее общее образование, и отдельных категорий обучающихся, получающих начальное общее образование, в муниципальных  общеобразовательных организациях в Московской области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30 686,0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30 686,0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1139593656"/>
                  </a:ext>
                </a:extLst>
              </a:tr>
              <a:tr h="43414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создание дополнительных мест для детей в возрасте от 1,5 до 3 лет любой направленности в организациях, осуществляющих образовательную деятельность (за исключением государственных, муниципальных), и у индивидуальных предпринимателей, осуществляющих образовательную деятельность по образовательным программам дошкольного образования, в том числе адаптированным, и присмотр и уход за детьми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1 851,0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1 851,0 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870847761"/>
                  </a:ext>
                </a:extLst>
              </a:tr>
              <a:tr h="343512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на государственную поддержку образовательных организаций в целях оснащения (обновления) их компьютерным, мультимедийным, презентационным оборудованием и программным обеспечением в рамках эксперимента по модернизации начального общего, основного общего и среднего общего образования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9 795,8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 0,0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423822577"/>
                  </a:ext>
                </a:extLst>
              </a:tr>
              <a:tr h="25358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>
                          <a:effectLst/>
                        </a:rPr>
                        <a:t> на поддержку творческой деятельности и укрепление материально-технической базы муниципальных театров в населенных пунктах с численностью населения до 300 тысяч человек</a:t>
                      </a:r>
                      <a:endParaRPr lang="ru-RU" sz="9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1 756,0  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1 929,8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474728251"/>
                  </a:ext>
                </a:extLst>
              </a:tr>
              <a:tr h="24207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900" i="1" u="none" strike="noStrike" dirty="0">
                          <a:effectLst/>
                        </a:rPr>
                        <a:t>на реализацию мероприятий по обеспечению доступности приоритетных объектов и услуг в приоритетных социальных сферах жизнедеятельности инвалидов и других маломобильных групп населения </a:t>
                      </a:r>
                      <a:endParaRPr lang="ru-RU" sz="9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>
                          <a:effectLst/>
                        </a:rPr>
                        <a:t>0,0</a:t>
                      </a:r>
                      <a:endParaRPr lang="ru-RU" sz="12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u="none" strike="noStrike" dirty="0">
                          <a:effectLst/>
                        </a:rPr>
                        <a:t>114,4 </a:t>
                      </a:r>
                      <a:endParaRPr lang="ru-RU" sz="12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2540" marR="2540" marT="2540" marB="0" anchor="ctr"/>
                </a:tc>
                <a:extLst>
                  <a:ext uri="{0D108BD9-81ED-4DB2-BD59-A6C34878D82A}">
                    <a16:rowId xmlns:a16="http://schemas.microsoft.com/office/drawing/2014/main" val="3943882887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7E92CA21-98A9-4426-A744-F974D1EBBC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13</a:t>
            </a:fld>
            <a:endParaRPr lang="ru-RU" dirty="0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36C481C7-DCFC-47F2-8702-A7E7718DA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84297"/>
            <a:ext cx="10330005" cy="485901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Прогнозируемые межбюджетные трансферты в 2022-23 гг.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6B72F9C-BCD4-495F-8DCC-F14CAD44B024}"/>
              </a:ext>
            </a:extLst>
          </p:cNvPr>
          <p:cNvSpPr/>
          <p:nvPr/>
        </p:nvSpPr>
        <p:spPr>
          <a:xfrm>
            <a:off x="11099549" y="344032"/>
            <a:ext cx="9687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47DE1484-E251-4BF2-8FB6-960B1B07D4F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31669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22AF65EE-05ED-4D78-AEDB-6ADBDCF74682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32088853"/>
              </p:ext>
            </p:extLst>
          </p:nvPr>
        </p:nvGraphicFramePr>
        <p:xfrm>
          <a:off x="306309" y="669956"/>
          <a:ext cx="11579382" cy="598977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616794">
                  <a:extLst>
                    <a:ext uri="{9D8B030D-6E8A-4147-A177-3AD203B41FA5}">
                      <a16:colId xmlns:a16="http://schemas.microsoft.com/office/drawing/2014/main" val="1805872114"/>
                    </a:ext>
                  </a:extLst>
                </a:gridCol>
                <a:gridCol w="3089914">
                  <a:extLst>
                    <a:ext uri="{9D8B030D-6E8A-4147-A177-3AD203B41FA5}">
                      <a16:colId xmlns:a16="http://schemas.microsoft.com/office/drawing/2014/main" val="614881550"/>
                    </a:ext>
                  </a:extLst>
                </a:gridCol>
                <a:gridCol w="1872674">
                  <a:extLst>
                    <a:ext uri="{9D8B030D-6E8A-4147-A177-3AD203B41FA5}">
                      <a16:colId xmlns:a16="http://schemas.microsoft.com/office/drawing/2014/main" val="351220938"/>
                    </a:ext>
                  </a:extLst>
                </a:gridCol>
              </a:tblGrid>
              <a:tr h="116841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00" b="1" i="0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Субвенции от других бюджетов бюджетной системы, в том числе:</a:t>
                      </a:r>
                      <a:endParaRPr lang="ru-RU" sz="10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1 872 210,0</a:t>
                      </a:r>
                      <a:endParaRPr lang="ru-RU" sz="10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1 865 290,0</a:t>
                      </a:r>
                      <a:endParaRPr lang="ru-RU" sz="10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extLst>
                  <a:ext uri="{0D108BD9-81ED-4DB2-BD59-A6C34878D82A}">
                    <a16:rowId xmlns:a16="http://schemas.microsoft.com/office/drawing/2014/main" val="2756517927"/>
                  </a:ext>
                </a:extLst>
              </a:tr>
              <a:tr h="124704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осуществление полномочий по первичному воинскому учету на территориях, где отсутствуют военные комиссариаты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7 890,0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7 890,0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540876942"/>
                  </a:ext>
                </a:extLst>
              </a:tr>
              <a:tr h="14407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предоставление гражданам субсидий на оплату жилого помещения и коммунальных услуг 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52 293,0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54 066,0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963470254"/>
                  </a:ext>
                </a:extLst>
              </a:tr>
              <a:tr h="136230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обеспечение переданных государственных полномочий в сфере образования и организации деятельности комиссий по делам несовершеннолетних и защите их прав.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5 457,0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5 457,0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56427443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обеспечение переданных государственных полномочий по  временному хранению , комплектованию, учету и использованию архивных документов, относящихся к собственности Московской области и временно  хранящихся в муниципальных архивах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1 670,0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1 671,0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514021808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ctr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 предоставление жилых помещений детям-сиротам и детям, оставшимся без попечения родителей, лицам из их числа по договорам найма специализированных жилых помещений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8 049,0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79145697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осуществление полномочий по составлению (изменению) списков кандидатов в присяжные заседатели федеральных судов общей юрисдикции в Российской Федерации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781,0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51,0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023142171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 на осуществление полномочий по обеспечению жильем отдельных категорий граждан, установленных Федеральным законом от 12 января 1995 года № 5-ФЗ "О ветеранах"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1 196,0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1 249,0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978530865"/>
                  </a:ext>
                </a:extLst>
              </a:tr>
              <a:tr h="34633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 на осуществление полномочий по обеспечению жильем отдельных категорий граждан, установленных Федеральным законом от 24 ноября 1995 года № 181-ФЗ "О социальной защите инвалидов в Российской Федерации"</a:t>
                      </a:r>
                      <a:br>
                        <a:rPr lang="ru-RU" sz="700" i="1" u="none" strike="noStrike" dirty="0">
                          <a:effectLst/>
                        </a:rPr>
                      </a:b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1 232,0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1 264,0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322533107"/>
                  </a:ext>
                </a:extLst>
              </a:tr>
              <a:tr h="13254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создание административных комиссий, уполномоченных рассматривать дела об административных правонарушениях в сфере благоустройства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662,0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662,0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214762377"/>
                  </a:ext>
                </a:extLst>
              </a:tr>
              <a:tr h="46107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осуществление отдельных государственных полномочий в части подготовки и направления уведомлений о соответствии (несоответствии) указанных в уведомлении о планируемом строительстве параметров объекта индивидуального жилищного строительства или садового дома установленным параметрам и допустимости размещения объекта индивидуального жилищного строительства или садового дома на земельном участке, уведомлений о соответствии (несоответствии) построенных или реконструированных объектов индивидуального жилищного строительства или садового дома требованиям законодательства о градостроительной деятельности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239,0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239,0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697214834"/>
                  </a:ext>
                </a:extLst>
              </a:tr>
              <a:tr h="15191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осуществление государственных полномочий  Московской области  в области земельных отношений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2 952,0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2 952,0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2684277957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осуществление переданных полномочий Московской области по организации мероприятий при осуществлении деятельности по обращению с животными без владельцев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1 516,0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1 516,0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22606807"/>
                  </a:ext>
                </a:extLst>
              </a:tr>
              <a:tr h="46107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 осуществление отдельных государственных полномочий в части присвоения адресов объектам адресации, изменения и аннулирования адресов, присвоения наименований элементам улично-дорожной сети (за исключением автомобильных дорог федерального значения, автомобильных дорог регионального или межмуниципального значения, местного значения муниципального района), наименований элементам планировочной структуры, изменения, аннулирования таких наименований, согласования переустройства и перепланировки помещений в многоквартирном доме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956,0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956,0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322142046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осуществление переданных полномочий Московской области по транспортировке в морг, включая погрузоразгрузочные работы, с мест обнаружения или происшествия умерших для производства судебно-медицинской экспертизы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324,0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324,0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973292435"/>
                  </a:ext>
                </a:extLst>
              </a:tr>
              <a:tr h="46107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обеспечение  государственных гарантий реализации прав граждан на получение общедоступного и бесплатного дошкольного, начального общего, основного общего, среднего  общего образования  в муниципальных общеобразовательных  организациях в Московской области, обеспечение дополнительного образования  в муниципальных общеобразовательных организациях в Московской области, включая   расходы на оплату труда, приобретение учебников и учебных пособий, 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849 712,0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849 712,0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619369031"/>
                  </a:ext>
                </a:extLst>
              </a:tr>
              <a:tr h="461078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финансовое обеспечение получения гражданами дошкольного, начального общего, основного общего, среднего  общего образования в частных  общеобразовательных организациях в Московской области, осуществляющих образовательную деятельность по имеющим государственную аккредитацию основным общеобразовательным программам,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94 358,0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94 358,0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2431171289"/>
                  </a:ext>
                </a:extLst>
              </a:tr>
              <a:tr h="34633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обеспечение государственных гарантий реализации прав граждан на получение общедоступного и бесплатного дошкольного образования в муниципальных дошкольных образовательных организациях в Московской области, 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728 222,0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728 222,0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355372898"/>
                  </a:ext>
                </a:extLst>
              </a:tr>
              <a:tr h="346333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на финансовое обеспечение получения гражданами дошкольного образования в частных дошкольных образовательных организациях в Московской области, включая расходы на оплату труда, приобретение учебников и учебных пособий, средств обучения, игр, игрушек (за исключением расходов на содержание зданий и оплату коммунальных услуг)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67 423,0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67 423,0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4178581439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>
                          <a:effectLst/>
                        </a:rPr>
                        <a:t> на выплату компенсации родительской платы за присмотр и уход за детьми, осваивающими образовательные программы дошкольного образования в организациях Московской области, осуществляющих образовательную деятельность</a:t>
                      </a:r>
                      <a:endParaRPr lang="ru-RU" sz="700" b="0" i="1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47 278,0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47 278,0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488076442"/>
                  </a:ext>
                </a:extLst>
              </a:tr>
              <a:tr h="144073">
                <a:tc>
                  <a:txBody>
                    <a:bodyPr/>
                    <a:lstStyle/>
                    <a:p>
                      <a:pPr marL="0" indent="0" algn="l" fontAlgn="b">
                        <a:buFont typeface="Arial" panose="020B0604020202020204" pitchFamily="34" charset="0"/>
                        <a:buNone/>
                      </a:pPr>
                      <a:r>
                        <a:rPr lang="ru-RU" sz="1000" b="1" i="0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Иные межбюджетные трансферты</a:t>
                      </a:r>
                      <a:endParaRPr lang="ru-RU" sz="100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05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b="1" u="sng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11 400,0</a:t>
                      </a:r>
                      <a:endParaRPr lang="ru-RU" sz="1050" b="1" i="0" u="sng" strike="noStrike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1584096807"/>
                  </a:ext>
                </a:extLst>
              </a:tr>
              <a:tr h="231587">
                <a:tc>
                  <a:txBody>
                    <a:bodyPr/>
                    <a:lstStyle/>
                    <a:p>
                      <a:pPr marL="171450" indent="-171450" algn="l" fontAlgn="b">
                        <a:buFont typeface="Arial" panose="020B0604020202020204" pitchFamily="34" charset="0"/>
                        <a:buChar char="•"/>
                      </a:pPr>
                      <a:r>
                        <a:rPr lang="ru-RU" sz="700" i="1" u="none" strike="noStrike" dirty="0">
                          <a:effectLst/>
                        </a:rPr>
                        <a:t>на реализацию комплекса мероприятий, связанных с эффективным использованием тренировочных площадок после проведения чемпионата мира по футболу 2018 года в Российской Федерации</a:t>
                      </a:r>
                      <a:endParaRPr lang="ru-RU" sz="700" b="0" i="1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>
                          <a:effectLst/>
                        </a:rPr>
                        <a:t>0,0</a:t>
                      </a:r>
                      <a:endParaRPr lang="ru-RU" sz="105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50" u="none" strike="noStrike" dirty="0">
                          <a:effectLst/>
                        </a:rPr>
                        <a:t>11 400,0</a:t>
                      </a:r>
                      <a:endParaRPr lang="ru-RU" sz="105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1948" marR="1948" marT="1948" marB="0" anchor="ctr"/>
                </a:tc>
                <a:extLst>
                  <a:ext uri="{0D108BD9-81ED-4DB2-BD59-A6C34878D82A}">
                    <a16:rowId xmlns:a16="http://schemas.microsoft.com/office/drawing/2014/main" val="4214056845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032522B-7EC8-4E83-8C47-23D1858D5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14</a:t>
            </a:fld>
            <a:endParaRPr lang="ru-RU" dirty="0"/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1DFB7F0-CE1B-4D5C-BE53-395FD25782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399" y="84297"/>
            <a:ext cx="10375271" cy="485901"/>
          </a:xfrm>
        </p:spPr>
        <p:txBody>
          <a:bodyPr>
            <a:noAutofit/>
          </a:bodyPr>
          <a:lstStyle/>
          <a:p>
            <a:pPr algn="ctr"/>
            <a:r>
              <a:rPr lang="ru-RU" sz="3200" dirty="0"/>
              <a:t>Прогнозируемые межбюджетные трансферты в 2022-23 гг.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1A512642-7F32-49D7-8FAB-D1003DD2C823}"/>
              </a:ext>
            </a:extLst>
          </p:cNvPr>
          <p:cNvSpPr/>
          <p:nvPr/>
        </p:nvSpPr>
        <p:spPr>
          <a:xfrm>
            <a:off x="11099549" y="344032"/>
            <a:ext cx="968720" cy="2616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C6FB2A1B-12D9-4118-B021-DAFDFEE822F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425003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E3E63860-E0CB-4338-B318-6651646A8F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200839" y="99589"/>
            <a:ext cx="10721286" cy="146666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4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dirty="0"/>
              <a:t>Информация об удельном объеме налоговых и неналоговых доходов бюджета городского округа Долгопрудный в расчете на душу населения в 2019 г. в сравнении с другими муниципальными образованиями Московской области</a:t>
            </a:r>
            <a:endParaRPr lang="ru-RU" alt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6D90AD9-CFF8-412D-9DFD-0BB73AB72D18}"/>
              </a:ext>
            </a:extLst>
          </p:cNvPr>
          <p:cNvGraphicFramePr>
            <a:graphicFrameLocks noGrp="1"/>
          </p:cNvGraphicFramePr>
          <p:nvPr/>
        </p:nvGraphicFramePr>
        <p:xfrm>
          <a:off x="250825" y="2453489"/>
          <a:ext cx="11671300" cy="3806883"/>
        </p:xfrm>
        <a:graphic>
          <a:graphicData uri="http://schemas.openxmlformats.org/drawingml/2006/table">
            <a:tbl>
              <a:tblPr>
                <a:tableStyleId>{D7AC3CCA-C797-4891-BE02-D94E43425B78}</a:tableStyleId>
              </a:tblPr>
              <a:tblGrid>
                <a:gridCol w="2310311">
                  <a:extLst>
                    <a:ext uri="{9D8B030D-6E8A-4147-A177-3AD203B41FA5}">
                      <a16:colId xmlns:a16="http://schemas.microsoft.com/office/drawing/2014/main" val="643613135"/>
                    </a:ext>
                  </a:extLst>
                </a:gridCol>
                <a:gridCol w="1548444">
                  <a:extLst>
                    <a:ext uri="{9D8B030D-6E8A-4147-A177-3AD203B41FA5}">
                      <a16:colId xmlns:a16="http://schemas.microsoft.com/office/drawing/2014/main" val="261675854"/>
                    </a:ext>
                  </a:extLst>
                </a:gridCol>
                <a:gridCol w="2214994">
                  <a:extLst>
                    <a:ext uri="{9D8B030D-6E8A-4147-A177-3AD203B41FA5}">
                      <a16:colId xmlns:a16="http://schemas.microsoft.com/office/drawing/2014/main" val="599130585"/>
                    </a:ext>
                  </a:extLst>
                </a:gridCol>
                <a:gridCol w="1866336">
                  <a:extLst>
                    <a:ext uri="{9D8B030D-6E8A-4147-A177-3AD203B41FA5}">
                      <a16:colId xmlns:a16="http://schemas.microsoft.com/office/drawing/2014/main" val="2107986122"/>
                    </a:ext>
                  </a:extLst>
                </a:gridCol>
                <a:gridCol w="1579209">
                  <a:extLst>
                    <a:ext uri="{9D8B030D-6E8A-4147-A177-3AD203B41FA5}">
                      <a16:colId xmlns:a16="http://schemas.microsoft.com/office/drawing/2014/main" val="168111679"/>
                    </a:ext>
                  </a:extLst>
                </a:gridCol>
                <a:gridCol w="2152006">
                  <a:extLst>
                    <a:ext uri="{9D8B030D-6E8A-4147-A177-3AD203B41FA5}">
                      <a16:colId xmlns:a16="http://schemas.microsoft.com/office/drawing/2014/main" val="381973610"/>
                    </a:ext>
                  </a:extLst>
                </a:gridCol>
              </a:tblGrid>
              <a:tr h="620189"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Виды доходов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Долгопрудный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600" b="1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сравнении с другими муниципальными образованиями Московской области</a:t>
                      </a:r>
                    </a:p>
                  </a:txBody>
                  <a:tcPr marL="7507" marR="7507" marT="7507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4904366"/>
                  </a:ext>
                </a:extLst>
              </a:tr>
              <a:tr h="1783319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Жуковский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Балашиха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Реутов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8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Городской округ Люберцы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634160387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Всего, в том числе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44 792,1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33 082,3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36 297,4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33 310,8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36 703,9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007628279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Налоговые и неналоговые доходы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18 146,6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17 035,9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14 568,2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16 082,9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19 720,3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132658298"/>
                  </a:ext>
                </a:extLst>
              </a:tr>
              <a:tr h="413001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6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  Безвозмездные поступления</a:t>
                      </a:r>
                    </a:p>
                  </a:txBody>
                  <a:tcPr marL="7507" marR="7507" marT="7507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26 645,5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16 046,4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21 729,2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17 227,9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i="0" u="none" strike="noStrike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16 983,6</a:t>
                      </a:r>
                    </a:p>
                  </a:txBody>
                  <a:tcPr marL="8313" marR="8313" marT="8313" marB="0" anchor="ctr">
                    <a:gradFill flip="none" rotWithShape="1">
                      <a:gsLst>
                        <a:gs pos="0">
                          <a:schemeClr val="accent1">
                            <a:lumMod val="40000"/>
                            <a:lumOff val="60000"/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lumMod val="40000"/>
                            <a:lumOff val="60000"/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lumMod val="40000"/>
                            <a:lumOff val="6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564104191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6859FC62-C295-4DB5-AD8F-48409AFB4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15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9" name="Объект 6">
            <a:extLst>
              <a:ext uri="{FF2B5EF4-FFF2-40B4-BE49-F238E27FC236}">
                <a16:creationId xmlns:a16="http://schemas.microsoft.com/office/drawing/2014/main" id="{4CE1EA3D-EFA5-4559-B462-8E29A4EB25C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BA7F85A3-6402-4BB8-B33E-54D737AF23DE}"/>
              </a:ext>
            </a:extLst>
          </p:cNvPr>
          <p:cNvSpPr/>
          <p:nvPr/>
        </p:nvSpPr>
        <p:spPr>
          <a:xfrm>
            <a:off x="11272274" y="2114935"/>
            <a:ext cx="668901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(руб.)</a:t>
            </a:r>
          </a:p>
        </p:txBody>
      </p:sp>
    </p:spTree>
    <p:extLst>
      <p:ext uri="{BB962C8B-B14F-4D97-AF65-F5344CB8AC3E}">
        <p14:creationId xmlns:p14="http://schemas.microsoft.com/office/powerpoint/2010/main" val="19773502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4">
                <a:lumMod val="20000"/>
                <a:lumOff val="80000"/>
              </a:schemeClr>
            </a:gs>
            <a:gs pos="48000">
              <a:schemeClr val="accent6">
                <a:lumMod val="40000"/>
                <a:lumOff val="60000"/>
              </a:schemeClr>
            </a:gs>
            <a:gs pos="77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D5AD4E9-D82F-4937-B966-75BB34EFA6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95044" y="188913"/>
            <a:ext cx="11046130" cy="424732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Информация о ставках налогов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7BFFA3D-41E7-4407-98F1-9FCD13BCA98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08644" y="729355"/>
            <a:ext cx="5872425" cy="605799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Налог на имущество </a:t>
            </a:r>
          </a:p>
          <a:p>
            <a:pPr marL="0" indent="0">
              <a:buNone/>
            </a:pPr>
            <a:r>
              <a:rPr lang="ru-RU" sz="1100" dirty="0"/>
              <a:t>В соответствии с главой 32 Налогового кодекса Российской Федерации, решением Совета депутатов </a:t>
            </a:r>
            <a:r>
              <a:rPr lang="ru-RU" sz="1100" dirty="0" err="1"/>
              <a:t>г.Долгопрудного</a:t>
            </a:r>
            <a:r>
              <a:rPr lang="ru-RU" sz="1100" dirty="0"/>
              <a:t> от 19.11.2014 № 24-нр «О налоге на имущество физических лиц на территории городского округа Долгопрудный» определены </a:t>
            </a:r>
            <a:r>
              <a:rPr lang="ru-RU" sz="1100" b="1" dirty="0"/>
              <a:t>налоговые ставки в процентах от кадастровой стоимости: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не превышает 300 млн. рублей: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Квартиры, части квартир, комнаты - 0,1 %.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Жилые дома, части жилых домов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Объекты незавершенного строительства в случае, если проектируемым назначением таких объектов является жилой дом,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Единые недвижимые комплексы, в состав которых входит хотя бы один жилой дом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Гаражи и </a:t>
            </a:r>
            <a:r>
              <a:rPr lang="ru-RU" sz="1100" dirty="0" err="1"/>
              <a:t>машино</a:t>
            </a:r>
            <a:r>
              <a:rPr lang="ru-RU" sz="1100" dirty="0"/>
              <a:t>-места, в том числе расположенные в объектах налогообложения, указанных в подпункте 2 пункта 2 статьи 406 Налогового кодекса Российской Федерации - 0,3 %.</a:t>
            </a:r>
          </a:p>
          <a:p>
            <a:pPr>
              <a:spcBef>
                <a:spcPts val="0"/>
              </a:spcBef>
              <a:buFont typeface="Wingdings" panose="05000000000000000000" pitchFamily="2" charset="2"/>
              <a:buChar char="Ø"/>
            </a:pPr>
            <a:r>
              <a:rPr lang="ru-RU" sz="1100" dirty="0"/>
              <a:t>Хозяйственные строения или сооружения, площадь каждого из которых не превышает 50 квадратных метров и которые расположены на земельных участках для ведения личного подсобного хозяйства, огородничества, садоводства или индивидуального жилищного строительства, - 0,3 %.</a:t>
            </a:r>
          </a:p>
          <a:p>
            <a:r>
              <a:rPr lang="ru-RU" sz="1100" b="1" dirty="0"/>
              <a:t>Объектов налогообложения, включенных в перечень, определяемый в соответствии с пунктом 7 статьи 378.2 Налогового кодекса Российской Федерации, в отношении объектов налогообложения, предусмотренных абзацем вторым пункта 10 статьи 378.2 Налогового кодекса Российской Федерации</a:t>
            </a:r>
            <a:r>
              <a:rPr lang="ru-RU" sz="1100" dirty="0"/>
              <a:t>, - в 2015 году - 1,5 %, в 2016 году - 2 %; в 2017 году - 1,5 %; в 2018 году и последующие годы - 2 %.</a:t>
            </a:r>
          </a:p>
          <a:p>
            <a:r>
              <a:rPr lang="ru-RU" sz="1100" b="1" dirty="0"/>
              <a:t>Объектов налогообложения, кадастровая стоимость каждого из которых превышает 300 млн. рублей, </a:t>
            </a:r>
            <a:r>
              <a:rPr lang="ru-RU" sz="1100" dirty="0"/>
              <a:t>- 2 %.</a:t>
            </a:r>
          </a:p>
          <a:p>
            <a:r>
              <a:rPr lang="ru-RU" sz="1100" b="1" dirty="0"/>
              <a:t>Прочих объектов налогообложения </a:t>
            </a:r>
            <a:r>
              <a:rPr lang="ru-RU" sz="1100" dirty="0"/>
              <a:t>- 0,5 %.</a:t>
            </a:r>
          </a:p>
          <a:p>
            <a:endParaRPr lang="ru-RU" sz="1150" dirty="0"/>
          </a:p>
        </p:txBody>
      </p:sp>
      <p:sp>
        <p:nvSpPr>
          <p:cNvPr id="4" name="Объект 3">
            <a:extLst>
              <a:ext uri="{FF2B5EF4-FFF2-40B4-BE49-F238E27FC236}">
                <a16:creationId xmlns:a16="http://schemas.microsoft.com/office/drawing/2014/main" id="{9666DD3F-5CFA-438A-AB0E-70A181A22CA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10932" y="620713"/>
            <a:ext cx="5730242" cy="5872175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ru-RU" sz="1400" b="1" dirty="0"/>
              <a:t>Земельный налог</a:t>
            </a:r>
          </a:p>
          <a:p>
            <a:pPr marL="0" indent="0">
              <a:buNone/>
            </a:pPr>
            <a:r>
              <a:rPr lang="ru-RU" sz="1050" dirty="0"/>
              <a:t>В соответствии с главой 31 Налогового кодекса Российской Федерации, решением Совета депутатов </a:t>
            </a:r>
            <a:r>
              <a:rPr lang="ru-RU" sz="1050" dirty="0" err="1"/>
              <a:t>г.Долгопрудного</a:t>
            </a:r>
            <a:r>
              <a:rPr lang="ru-RU" sz="1050" dirty="0"/>
              <a:t> от 22.06.2012 № 95-нр «О земельном налоге на территории городского округа Долгопрудный» определены </a:t>
            </a:r>
            <a:r>
              <a:rPr lang="ru-RU" sz="1050" b="1" dirty="0"/>
              <a:t>налоговые ставки в процентах от кадастровой стоимости земельных участков:</a:t>
            </a:r>
          </a:p>
          <a:p>
            <a:r>
              <a:rPr lang="ru-RU" sz="1050" b="1" dirty="0"/>
              <a:t>0,3 %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отнесенных к землям сельскохозяйственного назначения или к землям в составе зон сельскохозяйственного использования в городском округе Долгопрудный и используемых для сельскохозяйственного производства;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жилищным фондом (за исключением земельных участков, занятых индивидуальными жилыми домами) и объектами инженерной инфраструктуры жилищно-коммунального комплекса (за исключением доли в праве на земельный участок, приходящейся на объект, не относящийся к жилищному фонду и объектам инженерной инфраструктуры жилищно-коммунального комплекса) или приобретенных (предоставленных) для жилищного строительства (за исключением приобретенных (предоставленных) для индивидуального жилищного строительства);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ограниченных в обороте в соответствии с законодательством Российской Федерации, предоставленных для обеспечения обороны, безопасности и таможенных нужд.</a:t>
            </a:r>
          </a:p>
          <a:p>
            <a:r>
              <a:rPr lang="ru-RU" sz="1050" b="1" dirty="0"/>
              <a:t>0,2 %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занятых индивидуальными жилыми домами или приобретенных (предоставленных) для индивидуального жилищного строительства и личного подсобного хозяйства (за исключением земельных участков, приобретенных (предоставленных) для индивидуального жилищного строительства, личного подсобного хозяйства, используемых в предпринимательской деятельности).</a:t>
            </a:r>
          </a:p>
          <a:p>
            <a:r>
              <a:rPr lang="ru-RU" sz="1050" b="1" dirty="0"/>
              <a:t>0,25 % в отношении земельных участков: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ru-RU" sz="1050" dirty="0"/>
              <a:t>не используемых в предпринимательской деятельности, приобретенных (предоставленных) для ведения садоводства или огородничества, а также земельных участков общего назначения, предусмотренных Федеральным законом от 29 июля 2017 года № 217-ФЗ «О ведении гражданами садоводства и огородничества для собственных нужд и о внесении изменений в отдельные законодательные акты Российской Федерации».</a:t>
            </a:r>
          </a:p>
          <a:p>
            <a:r>
              <a:rPr lang="ru-RU" sz="1050" b="1" dirty="0"/>
              <a:t>1,5 % в отношении прочих земельных участков.</a:t>
            </a:r>
          </a:p>
        </p:txBody>
      </p:sp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CFD87070-E5A5-427B-9BE8-DF26682B2B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16</a:t>
            </a:fld>
            <a:endParaRPr lang="ru-RU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65217EBB-E8F3-456D-80D3-533CF342F52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976707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7C4886C-9325-4E7F-92C2-A52B99183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4240" y="188913"/>
            <a:ext cx="11115040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DB84A273-9F30-42D0-A9F6-17B7899F2011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250824" y="1590345"/>
          <a:ext cx="11518681" cy="518088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02999">
                  <a:extLst>
                    <a:ext uri="{9D8B030D-6E8A-4147-A177-3AD203B41FA5}">
                      <a16:colId xmlns:a16="http://schemas.microsoft.com/office/drawing/2014/main" val="1321127670"/>
                    </a:ext>
                  </a:extLst>
                </a:gridCol>
                <a:gridCol w="9400460">
                  <a:extLst>
                    <a:ext uri="{9D8B030D-6E8A-4147-A177-3AD203B41FA5}">
                      <a16:colId xmlns:a16="http://schemas.microsoft.com/office/drawing/2014/main" val="2385509948"/>
                    </a:ext>
                  </a:extLst>
                </a:gridCol>
                <a:gridCol w="1615222">
                  <a:extLst>
                    <a:ext uri="{9D8B030D-6E8A-4147-A177-3AD203B41FA5}">
                      <a16:colId xmlns:a16="http://schemas.microsoft.com/office/drawing/2014/main" val="1121755877"/>
                    </a:ext>
                  </a:extLst>
                </a:gridCol>
              </a:tblGrid>
              <a:tr h="89461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</a:endParaRP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2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3464494"/>
                  </a:ext>
                </a:extLst>
              </a:tr>
              <a:tr h="131197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2020 г.</a:t>
                      </a:r>
                      <a:endParaRPr lang="ru-RU" sz="11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67480096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Герои Советского Союза, Герои Российской Федерации, Герои Социалистического Труда и полные кавалеры орденов Славы, Трудовой Славы и «За службу Родине в Вооруженных Силах СССР»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825609417"/>
                  </a:ext>
                </a:extLst>
              </a:tr>
              <a:tr h="393239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Участники (в том числе инвалиды, ветераны) Великой Отечественной войны, а также граждане, на которых законодательством распространены социальные гарантии и льготы участников Великой Отечественной войны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358810388"/>
                  </a:ext>
                </a:extLst>
              </a:tr>
              <a:tr h="11335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Инвалиды 1 и 2 групп, инвалиды с детства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93239529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4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имеющие на иждивении трех и более несовершеннолетних детей, совокупный доход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249617175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5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Одинокие пенсионеры,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292616702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6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Родители детей-инвалидов, полученные доходы которых меньше прожиточного минимума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578114460"/>
                  </a:ext>
                </a:extLst>
              </a:tr>
              <a:tr h="44120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7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Дети-сироты и дети, оставшиеся без попечения родителей, на которых распространяется действие Федерального закона от 21.12.1996 N 159-ФЗ «О дополнительных гарантиях по социальной защите детей-сирот и детей, оставшихся без попечения родителей»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339061674"/>
                  </a:ext>
                </a:extLst>
              </a:tr>
              <a:tr h="58321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8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Граждане, подвергшиеся воздействию радиации вследствие катастрофы на Чернобыльской АЭС и других радиационных аварий на атомных объектах гражданского или военного назначения, а также в результате испытаний, учений и иных работ, связанных с любыми видами ядерных установок, включая ядерное оружие и космическую технику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450268105"/>
                  </a:ext>
                </a:extLst>
              </a:tr>
              <a:tr h="32785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9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Налогоплательщики - собственники жилых и нежилых помещений в отношении земельных участков, занятых многоквартирными жилыми домами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728784310"/>
                  </a:ext>
                </a:extLst>
              </a:tr>
              <a:tr h="14449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10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  общего пользования муниципального образования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193005910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11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предоставляемые для обеспечения деятельности органов муниципальной власти и муниципального управления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4190322513"/>
                  </a:ext>
                </a:extLst>
              </a:tr>
              <a:tr h="214497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12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находящиеся в собственности муниципального образования «Город Долгопрудный Московской области»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1349852037"/>
                  </a:ext>
                </a:extLst>
              </a:tr>
              <a:tr h="10114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13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муниципальным жилищным фондом</a:t>
                      </a:r>
                      <a:endParaRPr lang="ru-RU" sz="105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5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31459" marR="31459" marT="0" marB="0"/>
                </a:tc>
                <a:extLst>
                  <a:ext uri="{0D108BD9-81ED-4DB2-BD59-A6C34878D82A}">
                    <a16:rowId xmlns:a16="http://schemas.microsoft.com/office/drawing/2014/main" val="3685860859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5226E671-B45B-460B-B62C-7D2DD366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86524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17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E2F56E4A-C71A-423D-A7C6-7412923911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575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8B7CFA8-32C4-41D9-BF96-468E9587C9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00854" y="188913"/>
            <a:ext cx="11123506" cy="1015663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Реестр налоговых льгот по земельному налогу,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22.06.2012  № 95-нр «О земельном налоге на территории городского округа Долгопрудный»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A10AA28-AAB4-481E-99F2-7AB1C7BCEB9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41670769"/>
              </p:ext>
            </p:extLst>
          </p:nvPr>
        </p:nvGraphicFramePr>
        <p:xfrm>
          <a:off x="250825" y="1564640"/>
          <a:ext cx="11545840" cy="5261022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519322">
                  <a:extLst>
                    <a:ext uri="{9D8B030D-6E8A-4147-A177-3AD203B41FA5}">
                      <a16:colId xmlns:a16="http://schemas.microsoft.com/office/drawing/2014/main" val="1178693567"/>
                    </a:ext>
                  </a:extLst>
                </a:gridCol>
                <a:gridCol w="9407491">
                  <a:extLst>
                    <a:ext uri="{9D8B030D-6E8A-4147-A177-3AD203B41FA5}">
                      <a16:colId xmlns:a16="http://schemas.microsoft.com/office/drawing/2014/main" val="476216144"/>
                    </a:ext>
                  </a:extLst>
                </a:gridCol>
                <a:gridCol w="1619027">
                  <a:extLst>
                    <a:ext uri="{9D8B030D-6E8A-4147-A177-3AD203B41FA5}">
                      <a16:colId xmlns:a16="http://schemas.microsoft.com/office/drawing/2014/main" val="67621715"/>
                    </a:ext>
                  </a:extLst>
                </a:gridCol>
              </a:tblGrid>
              <a:tr h="885589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 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 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05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38119487"/>
                  </a:ext>
                </a:extLst>
              </a:tr>
              <a:tr h="2030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50" b="1" dirty="0">
                          <a:effectLst/>
                        </a:rPr>
                        <a:t>2021 г.</a:t>
                      </a:r>
                      <a:endParaRPr lang="ru-RU" sz="1050" b="1" dirty="0">
                        <a:effectLst/>
                        <a:latin typeface="Calibri" panose="020F0502020204030204" pitchFamily="34" charset="0"/>
                        <a:ea typeface="+mn-ea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1285983137"/>
                  </a:ext>
                </a:extLst>
              </a:tr>
              <a:tr h="97388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14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Военнослужащие, граждане, уволенные с военной службы по достижении предельного возраста пребывания на военной службе, состоянию здоровья или в связи с организационно-штатными мероприятиями и имеющие общую продолжительность военной службы двадцать лет и более, члены семей военнослужащих и сотрудников органов внутренних дел, сотрудников Государственной противопожарной службы, сотрудников учреждений и органов уголовно-исполнительной системы, потерявшие кормильца при исполнении им служебных обязанностей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70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705238927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15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Жертвы политических репрессий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946140520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16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Пенсионеры, не имеющие никакого иного дохода, кроме пенсии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70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111334300"/>
                  </a:ext>
                </a:extLst>
              </a:tr>
              <a:tr h="161144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17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Льготы в виде уменьшения исчисленной суммы земельного налога на 50 процентов в отношении одного земельного участка на территории городского округа Долгопрудный Московской области по выбору налогоплательщика, предназначенного для индивидуального жилищного строительства, личного подсобного и дачного хозяйства (строительства), садоводства и огородничества.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Налоговые льготы  предоставляются следующим категориям налогоплательщиков:</a:t>
                      </a:r>
                    </a:p>
                    <a:p>
                      <a:pPr marR="176530"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-  малоимущим семьям и малоимущим одиноко проживающим гражданам, среднегодовой доход которых ниже величины прожиточного минимума, установленного в Московской области на душу населения, имеющим в собственности, постоянном (бессрочном) пользовании или пожизненном наследуемом владении вышеуказанные земельные участки. Налоговая льгота предоставляется одному из членов семьи по одному земельному участку.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50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565528734"/>
                  </a:ext>
                </a:extLst>
              </a:tr>
              <a:tr h="203055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18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Земли, занятые государственными бюджетными учреждениями здравоохранения Московской области.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919156217"/>
                  </a:ext>
                </a:extLst>
              </a:tr>
              <a:tr h="476694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19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Государственные и муниципальные учреждения Московской области, вид деятельности которых направлен на сопровождение процедуры оформления права муниципальной собственности и собственности Московской области на объекты недвижимости, включая земельные участки.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100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2087857390"/>
                  </a:ext>
                </a:extLst>
              </a:tr>
              <a:tr h="262100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20</a:t>
                      </a:r>
                      <a:endParaRPr lang="ru-RU" sz="10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 Земельные участки под закрытыми для эксплуатации полигонами твердых бытовых отходов.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</a:rPr>
                        <a:t> </a:t>
                      </a:r>
                      <a:endParaRPr lang="ru-RU" sz="100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dirty="0">
                          <a:effectLst/>
                        </a:rPr>
                        <a:t>100</a:t>
                      </a:r>
                      <a:endParaRPr lang="ru-RU" sz="10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16680" marR="16680" marT="0" marB="0"/>
                </a:tc>
                <a:extLst>
                  <a:ext uri="{0D108BD9-81ED-4DB2-BD59-A6C34878D82A}">
                    <a16:rowId xmlns:a16="http://schemas.microsoft.com/office/drawing/2014/main" val="3270360971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1B5B8DCF-B646-4FB5-AF22-02F336315B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18</a:t>
            </a:fld>
            <a:endParaRPr lang="ru-RU" dirty="0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F709AEB-B33B-43EA-B695-1BA657D81FB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9428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5703BF44-2851-4E9F-8FC6-1B620C0AF2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3440" y="188913"/>
            <a:ext cx="11087735" cy="112383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>
              <a:lnSpc>
                <a:spcPct val="90000"/>
              </a:lnSpc>
            </a:pPr>
            <a:r>
              <a:rPr lang="ru-RU" sz="2400" dirty="0">
                <a:solidFill>
                  <a:schemeClr val="tx1"/>
                </a:solidFill>
              </a:rPr>
              <a:t> Реестр налоговых льгот по налогу на имущество физических лиц, установленных решением Совета депутатов </a:t>
            </a:r>
            <a:r>
              <a:rPr lang="ru-RU" sz="2400" dirty="0" err="1">
                <a:solidFill>
                  <a:schemeClr val="tx1"/>
                </a:solidFill>
              </a:rPr>
              <a:t>г.Долгопрудного</a:t>
            </a:r>
            <a:r>
              <a:rPr lang="ru-RU" sz="2400" dirty="0">
                <a:solidFill>
                  <a:schemeClr val="tx1"/>
                </a:solidFill>
              </a:rPr>
              <a:t> от 19.11.2014  № 24-нр «О налоге на имущество физических лиц на территории городского округа Долгопрудный Московской области»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CFC9D265-B401-488C-BFD4-DF2E874EB8D3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371192" y="1831435"/>
          <a:ext cx="11569984" cy="3421191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373158">
                  <a:extLst>
                    <a:ext uri="{9D8B030D-6E8A-4147-A177-3AD203B41FA5}">
                      <a16:colId xmlns:a16="http://schemas.microsoft.com/office/drawing/2014/main" val="1279463112"/>
                    </a:ext>
                  </a:extLst>
                </a:gridCol>
                <a:gridCol w="9181601">
                  <a:extLst>
                    <a:ext uri="{9D8B030D-6E8A-4147-A177-3AD203B41FA5}">
                      <a16:colId xmlns:a16="http://schemas.microsoft.com/office/drawing/2014/main" val="1843131260"/>
                    </a:ext>
                  </a:extLst>
                </a:gridCol>
                <a:gridCol w="2015225">
                  <a:extLst>
                    <a:ext uri="{9D8B030D-6E8A-4147-A177-3AD203B41FA5}">
                      <a16:colId xmlns:a16="http://schemas.microsoft.com/office/drawing/2014/main" val="4121513783"/>
                    </a:ext>
                  </a:extLst>
                </a:gridCol>
              </a:tblGrid>
              <a:tr h="1020730"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 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6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Наименование льготы</a:t>
                      </a:r>
                      <a:endParaRPr lang="ru-RU" sz="16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Установленный размер льготы</a:t>
                      </a:r>
                    </a:p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(% освобождения от уплаты)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26780116"/>
                  </a:ext>
                </a:extLst>
              </a:tr>
              <a:tr h="205574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</a:rPr>
                        <a:t>2020 г.</a:t>
                      </a:r>
                      <a:endParaRPr lang="ru-RU" sz="1400" b="1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35003964"/>
                  </a:ext>
                </a:extLst>
              </a:tr>
              <a:tr h="1168821">
                <a:tc>
                  <a:txBody>
                    <a:bodyPr/>
                    <a:lstStyle/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accent3">
                              <a:lumMod val="50000"/>
                            </a:schemeClr>
                          </a:solidFill>
                          <a:effectLst/>
                        </a:rPr>
                        <a:t>1</a:t>
                      </a:r>
                      <a:endParaRPr lang="ru-RU" sz="1400" dirty="0">
                        <a:solidFill>
                          <a:schemeClr val="accent3">
                            <a:lumMod val="50000"/>
                          </a:schemeClr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населения, в отношении одного объекта налогообложения жилого назначения по выбору налогоплательщика: комната, квартира, индивидуальный жилой дом.</a:t>
                      </a:r>
                    </a:p>
                    <a:p>
                      <a:pPr marR="176530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 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R="176530"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</a:rPr>
                        <a:t>100</a:t>
                      </a:r>
                      <a:endParaRPr lang="ru-RU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550630834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EE6F9DC-FD53-4708-8FF7-8249DB38DF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879975" y="6492875"/>
            <a:ext cx="1312025" cy="365125"/>
          </a:xfrm>
        </p:spPr>
        <p:txBody>
          <a:bodyPr/>
          <a:lstStyle/>
          <a:p>
            <a:fld id="{F203300F-B5E5-4D9E-9381-383162CC59FB}" type="slidenum">
              <a:rPr lang="ru-RU" smtClean="0">
                <a:solidFill>
                  <a:schemeClr val="accent6">
                    <a:lumMod val="50000"/>
                  </a:schemeClr>
                </a:solidFill>
              </a:rPr>
              <a:t>19</a:t>
            </a:fld>
            <a:endParaRPr lang="ru-RU">
              <a:solidFill>
                <a:schemeClr val="accent6">
                  <a:lumMod val="50000"/>
                </a:schemeClr>
              </a:solidFill>
            </a:endParaRPr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29337CEB-888F-497E-8B08-EAC60DD2B9A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439668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237241"/>
            <a:ext cx="10058400" cy="403781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показатели социально-экономического развития </a:t>
            </a:r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7E753F43-9FFE-4B24-8629-01A7E40120B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  <p:sp>
        <p:nvSpPr>
          <p:cNvPr id="5" name="Номер слайда 4">
            <a:extLst>
              <a:ext uri="{FF2B5EF4-FFF2-40B4-BE49-F238E27FC236}">
                <a16:creationId xmlns:a16="http://schemas.microsoft.com/office/drawing/2014/main" id="{EEDDC82F-EA33-48FF-85E8-C21A7F0EFC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728960" y="6529319"/>
            <a:ext cx="1463040" cy="274320"/>
          </a:xfrm>
        </p:spPr>
        <p:txBody>
          <a:bodyPr/>
          <a:lstStyle/>
          <a:p>
            <a:fld id="{5C57661F-B2B1-4F5C-A5BA-3FA02C8F7456}" type="slidenum">
              <a:rPr lang="ru-RU" smtClean="0"/>
              <a:t>2</a:t>
            </a:fld>
            <a:endParaRPr lang="ru-RU" dirty="0"/>
          </a:p>
        </p:txBody>
      </p:sp>
      <p:graphicFrame>
        <p:nvGraphicFramePr>
          <p:cNvPr id="8" name="Таблица 7">
            <a:extLst>
              <a:ext uri="{FF2B5EF4-FFF2-40B4-BE49-F238E27FC236}">
                <a16:creationId xmlns:a16="http://schemas.microsoft.com/office/drawing/2014/main" id="{AA357BD4-04DD-4D89-93B3-3CE498E6CF7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30846804"/>
              </p:ext>
            </p:extLst>
          </p:nvPr>
        </p:nvGraphicFramePr>
        <p:xfrm>
          <a:off x="271604" y="894079"/>
          <a:ext cx="11625756" cy="561046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195023">
                  <a:extLst>
                    <a:ext uri="{9D8B030D-6E8A-4147-A177-3AD203B41FA5}">
                      <a16:colId xmlns:a16="http://schemas.microsoft.com/office/drawing/2014/main" val="444094345"/>
                    </a:ext>
                  </a:extLst>
                </a:gridCol>
                <a:gridCol w="733773">
                  <a:extLst>
                    <a:ext uri="{9D8B030D-6E8A-4147-A177-3AD203B41FA5}">
                      <a16:colId xmlns:a16="http://schemas.microsoft.com/office/drawing/2014/main" val="259913780"/>
                    </a:ext>
                  </a:extLst>
                </a:gridCol>
                <a:gridCol w="694097">
                  <a:extLst>
                    <a:ext uri="{9D8B030D-6E8A-4147-A177-3AD203B41FA5}">
                      <a16:colId xmlns:a16="http://schemas.microsoft.com/office/drawing/2014/main" val="4088317492"/>
                    </a:ext>
                  </a:extLst>
                </a:gridCol>
                <a:gridCol w="821258">
                  <a:extLst>
                    <a:ext uri="{9D8B030D-6E8A-4147-A177-3AD203B41FA5}">
                      <a16:colId xmlns:a16="http://schemas.microsoft.com/office/drawing/2014/main" val="1361735704"/>
                    </a:ext>
                  </a:extLst>
                </a:gridCol>
                <a:gridCol w="933205">
                  <a:extLst>
                    <a:ext uri="{9D8B030D-6E8A-4147-A177-3AD203B41FA5}">
                      <a16:colId xmlns:a16="http://schemas.microsoft.com/office/drawing/2014/main" val="587384664"/>
                    </a:ext>
                  </a:extLst>
                </a:gridCol>
                <a:gridCol w="1157273">
                  <a:extLst>
                    <a:ext uri="{9D8B030D-6E8A-4147-A177-3AD203B41FA5}">
                      <a16:colId xmlns:a16="http://schemas.microsoft.com/office/drawing/2014/main" val="1818014747"/>
                    </a:ext>
                  </a:extLst>
                </a:gridCol>
                <a:gridCol w="934480">
                  <a:extLst>
                    <a:ext uri="{9D8B030D-6E8A-4147-A177-3AD203B41FA5}">
                      <a16:colId xmlns:a16="http://schemas.microsoft.com/office/drawing/2014/main" val="1275821649"/>
                    </a:ext>
                  </a:extLst>
                </a:gridCol>
                <a:gridCol w="1291527">
                  <a:extLst>
                    <a:ext uri="{9D8B030D-6E8A-4147-A177-3AD203B41FA5}">
                      <a16:colId xmlns:a16="http://schemas.microsoft.com/office/drawing/2014/main" val="3753148827"/>
                    </a:ext>
                  </a:extLst>
                </a:gridCol>
                <a:gridCol w="909710">
                  <a:extLst>
                    <a:ext uri="{9D8B030D-6E8A-4147-A177-3AD203B41FA5}">
                      <a16:colId xmlns:a16="http://schemas.microsoft.com/office/drawing/2014/main" val="3028726362"/>
                    </a:ext>
                  </a:extLst>
                </a:gridCol>
                <a:gridCol w="1173090">
                  <a:extLst>
                    <a:ext uri="{9D8B030D-6E8A-4147-A177-3AD203B41FA5}">
                      <a16:colId xmlns:a16="http://schemas.microsoft.com/office/drawing/2014/main" val="905252796"/>
                    </a:ext>
                  </a:extLst>
                </a:gridCol>
                <a:gridCol w="782320">
                  <a:extLst>
                    <a:ext uri="{9D8B030D-6E8A-4147-A177-3AD203B41FA5}">
                      <a16:colId xmlns:a16="http://schemas.microsoft.com/office/drawing/2014/main" val="252195373"/>
                    </a:ext>
                  </a:extLst>
                </a:gridCol>
              </a:tblGrid>
              <a:tr h="22059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Показатели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Единицы измерения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Отчет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Оценка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2021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latin typeface="+mn-lt"/>
                        </a:rPr>
                        <a:t>2022</a:t>
                      </a:r>
                      <a:endParaRPr lang="ru-RU" sz="1050" b="1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>
                          <a:effectLst/>
                          <a:latin typeface="+mn-lt"/>
                        </a:rPr>
                        <a:t>2023</a:t>
                      </a:r>
                      <a:endParaRPr lang="ru-RU" sz="1050" b="1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74159088"/>
                  </a:ext>
                </a:extLst>
              </a:tr>
              <a:tr h="35987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2018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2019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2020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1 (консервативный)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Прогноз вариант 2 (базовый)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3942336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Численность постоянного населения (на конец года)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112 007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116 038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118 750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121 257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121 969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123 672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125 248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125 756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127 998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054196774"/>
                  </a:ext>
                </a:extLst>
              </a:tr>
              <a:tr h="650440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Объем отгруженных товаров собственного производства, выполненных работ и услуг собственными силами по промышленным видам деятельности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млн. рублей в ценах соответствующих лет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26 249,4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39 427,9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37 467,9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38 812,0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39 212,4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40 424,0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41 419,5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41 954,9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43 782,7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968676604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marL="0" marR="0" lvl="0" indent="0" algn="l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Инвестиции в основной капитал за счет всех источников финансирования, в ценах соответствующих лет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млн. рублей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15 078,77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15 184,54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16 093,80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17 005,10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17 025,13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17 946,66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18 001,60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18 889,94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19 024,70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720615212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Ввод в действие жилых домов, построенных за счёт всех источников финансирования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тыс. кв. м общей площади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168,34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96,46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44,28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43,71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72,57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80,00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81,05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107,36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108,36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068271065"/>
                  </a:ext>
                </a:extLst>
              </a:tr>
              <a:tr h="251246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Количество созданных рабочих мест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единица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825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1 309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1 397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1 400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1 405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1 410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1 415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1 420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1 423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1893767417"/>
                  </a:ext>
                </a:extLst>
              </a:tr>
              <a:tr h="359875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Численность официально зарегистрированных безработных, на конец года</a:t>
                      </a: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человек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205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244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1 893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923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897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907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748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664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431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3815124970"/>
                  </a:ext>
                </a:extLst>
              </a:tr>
              <a:tr h="510489">
                <a:tc>
                  <a:txBody>
                    <a:bodyPr/>
                    <a:lstStyle/>
                    <a:p>
                      <a:pPr marL="0" algn="l" defTabSz="914400" rtl="0" eaLnBrk="1" fontAlgn="ctr" latinLnBrk="0" hangingPunct="1"/>
                      <a:r>
                        <a:rPr lang="ru-RU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Среднемесячная номинальная начисленная заработная плата работников (по полному кругу организаций)</a:t>
                      </a:r>
                    </a:p>
                  </a:txBody>
                  <a:tcPr marL="133541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рубль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60 415,6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68 235,9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69 563,3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72 058,4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74 282,9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75 042,0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77 919,2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78 104,5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81 615,9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813169446"/>
                  </a:ext>
                </a:extLst>
              </a:tr>
              <a:tr h="673447">
                <a:tc>
                  <a:txBody>
                    <a:bodyPr/>
                    <a:lstStyle/>
                    <a:p>
                      <a:pPr algn="l" fontAlgn="ctr"/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Справочно: Среднемесячная заработная плата работников по крупным и средним </a:t>
                      </a:r>
                      <a:r>
                        <a:rPr lang="ru-RU" sz="105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организациям</a:t>
                      </a:r>
                      <a:r>
                        <a:rPr lang="ru-RU" sz="1050" b="1" u="none" strike="noStrike" dirty="0">
                          <a:effectLst/>
                          <a:latin typeface="+mn-lt"/>
                        </a:rPr>
                        <a:t> (включая организации с численностью до 15 человек)</a:t>
                      </a:r>
                      <a:endParaRPr lang="ru-RU" sz="1050" b="1" i="0" u="none" strike="noStrike" dirty="0">
                        <a:effectLst/>
                        <a:latin typeface="+mn-lt"/>
                      </a:endParaRPr>
                    </a:p>
                  </a:txBody>
                  <a:tcPr marL="267083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рублей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74 575,6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81 975,8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83 269,3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86 561,0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89 760,9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89 990,4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>
                          <a:effectLst/>
                          <a:latin typeface="+mn-lt"/>
                        </a:rPr>
                        <a:t>94 113,6</a:t>
                      </a:r>
                      <a:endParaRPr lang="ru-RU" sz="1050" b="0" i="0" u="none" strike="noStrike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93 460,6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050" u="none" strike="noStrike" dirty="0">
                          <a:effectLst/>
                          <a:latin typeface="+mn-lt"/>
                        </a:rPr>
                        <a:t>98 480,0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5564" marR="5564" marT="5564" marB="0" anchor="ctr"/>
                </a:tc>
                <a:extLst>
                  <a:ext uri="{0D108BD9-81ED-4DB2-BD59-A6C34878D82A}">
                    <a16:rowId xmlns:a16="http://schemas.microsoft.com/office/drawing/2014/main" val="9076276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387397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B23019A0-E4EE-4D69-A9FD-5BE4AA019C48}"/>
              </a:ext>
            </a:extLst>
          </p:cNvPr>
          <p:cNvSpPr/>
          <p:nvPr/>
        </p:nvSpPr>
        <p:spPr>
          <a:xfrm>
            <a:off x="250825" y="1078654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50000"/>
              </a:lnSpc>
              <a:spcAft>
                <a:spcPts val="0"/>
              </a:spcAft>
            </a:pPr>
            <a:r>
              <a:rPr lang="ru-RU" sz="14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ea typeface="Calibri" panose="020F0502020204030204" pitchFamily="34" charset="0"/>
                <a:cs typeface="Times New Roman" panose="02020603050405020304" pitchFamily="18" charset="0"/>
              </a:rPr>
              <a:t>Земельный налог</a:t>
            </a:r>
          </a:p>
          <a:p>
            <a:pPr algn="just">
              <a:lnSpc>
                <a:spcPct val="150000"/>
              </a:lnSpc>
              <a:spcAft>
                <a:spcPts val="0"/>
              </a:spcAft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выпадающих доходов по земельному налогу за 2019 год согласно отчету 5-МН по решению Совета депутатов </a:t>
            </a:r>
            <a:r>
              <a:rPr lang="ru-RU" sz="1400" dirty="0" err="1">
                <a:ea typeface="Calibri" panose="020F0502020204030204" pitchFamily="34" charset="0"/>
                <a:cs typeface="Times New Roman" panose="02020603050405020304" pitchFamily="18" charset="0"/>
              </a:rPr>
              <a:t>г.Долгопрудного</a:t>
            </a: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 от 22.06.2012              № 95-нр « О земельном налоге на территории городского округа Долгопрудный» (далее – решение № 95-нр) составляет  26 188,0 тыс. руб., что составляет 9,9 % от суммы налога, подлежащей уплате в бюджет.</a:t>
            </a:r>
          </a:p>
          <a:p>
            <a:pPr marL="342900" indent="-342900" algn="just">
              <a:lnSpc>
                <a:spcPct val="150000"/>
              </a:lnSpc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физическим лицам в соответствии с решением № 95-нр составляет 5 011,0 тыс. руб. или 25 % от суммы начисленного физическим лицам налога. </a:t>
            </a:r>
          </a:p>
          <a:p>
            <a:pPr marL="342900" indent="-342900" algn="just">
              <a:lnSpc>
                <a:spcPct val="150000"/>
              </a:lnSpc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ru-RU" sz="1400" dirty="0">
                <a:ea typeface="Calibri" panose="020F0502020204030204" pitchFamily="34" charset="0"/>
                <a:cs typeface="Times New Roman" panose="02020603050405020304" pitchFamily="18" charset="0"/>
              </a:rPr>
              <a:t>Сумма льгот по земельному налогу юридическим лицам в соответствии с решением № 95-нр составляет   21 177,0 тыс. руб., что составляет 56 % от суммы налога, подлежащей уплате в бюджет юридическими лицами.</a:t>
            </a:r>
          </a:p>
        </p:txBody>
      </p:sp>
      <p:sp>
        <p:nvSpPr>
          <p:cNvPr id="5" name="Объект 2">
            <a:extLst>
              <a:ext uri="{FF2B5EF4-FFF2-40B4-BE49-F238E27FC236}">
                <a16:creationId xmlns:a16="http://schemas.microsoft.com/office/drawing/2014/main" id="{92D3A704-4000-4343-9800-FA89D1778974}"/>
              </a:ext>
            </a:extLst>
          </p:cNvPr>
          <p:cNvSpPr txBox="1">
            <a:spLocks/>
          </p:cNvSpPr>
          <p:nvPr/>
        </p:nvSpPr>
        <p:spPr>
          <a:xfrm>
            <a:off x="250824" y="3867401"/>
            <a:ext cx="11690349" cy="2644250"/>
          </a:xfrm>
          <a:prstGeom prst="rect">
            <a:avLst/>
          </a:prstGeom>
          <a:gradFill>
            <a:gsLst>
              <a:gs pos="0">
                <a:schemeClr val="accent4">
                  <a:lumMod val="20000"/>
                  <a:lumOff val="80000"/>
                </a:schemeClr>
              </a:gs>
              <a:gs pos="0">
                <a:schemeClr val="accent6">
                  <a:lumMod val="40000"/>
                  <a:lumOff val="60000"/>
                </a:schemeClr>
              </a:gs>
              <a:gs pos="72000">
                <a:schemeClr val="accent4">
                  <a:lumMod val="20000"/>
                  <a:lumOff val="80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  <a:lin ang="5400000" scaled="1"/>
          </a:gra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>
            <a:spAutoFit/>
          </a:bodyPr>
          <a:lstStyle>
            <a:defPPr>
              <a:defRPr lang="en-US"/>
            </a:defPPr>
            <a:lvl1pPr algn="ctr">
              <a:lnSpc>
                <a:spcPct val="150000"/>
              </a:lnSpc>
              <a:spcAft>
                <a:spcPts val="0"/>
              </a:spcAft>
              <a:defRPr sz="1400" b="1">
                <a:ea typeface="Calibri" panose="020F0502020204030204" pitchFamily="34" charset="0"/>
                <a:cs typeface="Times New Roman" panose="02020603050405020304" pitchFamily="18" charset="0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ru-RU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Налог на имущество физических лиц </a:t>
            </a:r>
          </a:p>
          <a:p>
            <a:r>
              <a:rPr lang="ru-RU" b="0" dirty="0"/>
              <a:t>Льготы по налогу на имущество физических лиц установлены  статьей 407 Налогового  Кодекса Российской Федерации.  Дополнительно с 2018 года согласно решению Совета депутатов </a:t>
            </a:r>
            <a:r>
              <a:rPr lang="ru-RU" b="0" dirty="0" err="1"/>
              <a:t>г.Долгопрудного</a:t>
            </a:r>
            <a:r>
              <a:rPr lang="ru-RU" b="0" dirty="0"/>
              <a:t> от 19.11.2014 № 24-нр «О налоге на имущество физических лиц на территории городского округа Долгопрудный Московской области» освобождается от уплаты налога на имущество физических лиц один из родителей в многодетной малоимущей семье, имеющей трех и более несовершеннолетних детей, среднедушевой доход которых ниже величины прожиточного минимума, установленной в Московской области на душу населения в отношении одного объекта налогообложения жилого назначения по выбору налогоплательщика: комната, квартира, индивидуальный жилой дом. Льгота установлена в размере 100%, в 2019 физические лица за льготой не обращались. </a:t>
            </a:r>
          </a:p>
        </p:txBody>
      </p:sp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5D4CF338-8510-4F77-A420-5A1700B93D2D}"/>
              </a:ext>
            </a:extLst>
          </p:cNvPr>
          <p:cNvSpPr txBox="1">
            <a:spLocks/>
          </p:cNvSpPr>
          <p:nvPr/>
        </p:nvSpPr>
        <p:spPr>
          <a:xfrm>
            <a:off x="832917" y="196774"/>
            <a:ext cx="11108256" cy="5355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defRPr sz="1600"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Информация об объемах предоставленных льгот, установленных решением Совета депутатов городского округа Долгопрудный Московской области 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EAC13263-6CCE-4559-8F53-B08FDC5DB0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20</a:t>
            </a:fld>
            <a:endParaRPr lang="ru-RU" dirty="0"/>
          </a:p>
        </p:txBody>
      </p:sp>
      <p:pic>
        <p:nvPicPr>
          <p:cNvPr id="7" name="Объект 6">
            <a:extLst>
              <a:ext uri="{FF2B5EF4-FFF2-40B4-BE49-F238E27FC236}">
                <a16:creationId xmlns:a16="http://schemas.microsoft.com/office/drawing/2014/main" id="{F767EC5E-E39C-4529-AB94-81AD3A7B979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869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1">
            <a:extLst>
              <a:ext uri="{FF2B5EF4-FFF2-40B4-BE49-F238E27FC236}">
                <a16:creationId xmlns:a16="http://schemas.microsoft.com/office/drawing/2014/main" id="{55D5D88C-537A-4FDD-B275-9F12103FF6E2}"/>
              </a:ext>
            </a:extLst>
          </p:cNvPr>
          <p:cNvSpPr txBox="1">
            <a:spLocks/>
          </p:cNvSpPr>
          <p:nvPr/>
        </p:nvSpPr>
        <p:spPr>
          <a:xfrm>
            <a:off x="752863" y="94754"/>
            <a:ext cx="1143913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>
                <a:latin typeface="Century Gothic" panose="020B0502020202020204" pitchFamily="34" charset="0"/>
                <a:ea typeface="+mj-ea"/>
                <a:cs typeface="+mj-cs"/>
              </a:defRPr>
            </a:lvl1pPr>
          </a:lstStyle>
          <a:p>
            <a:r>
              <a:rPr lang="ru-RU" sz="2000" dirty="0"/>
              <a:t>Расходы бюджета городского округа Долгопрудный за 2019, сформированные по муниципальным программам: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0981CFFC-6D43-4A6C-A1A7-2F5DCBCA22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26168" y="6491850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21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33DB1133-A5A6-4405-A6C1-001EDFD73D2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64CD1C85-05DA-45ED-8090-587F4F9795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15287064"/>
              </p:ext>
            </p:extLst>
          </p:nvPr>
        </p:nvGraphicFramePr>
        <p:xfrm>
          <a:off x="152266" y="1172693"/>
          <a:ext cx="11770823" cy="5157147"/>
        </p:xfrm>
        <a:graphic>
          <a:graphicData uri="http://schemas.openxmlformats.org/drawingml/2006/table">
            <a:tbl>
              <a:tblPr>
                <a:tableStyleId>{72833802-FEF1-4C79-8D5D-14CF1EAF98D9}</a:tableStyleId>
              </a:tblPr>
              <a:tblGrid>
                <a:gridCol w="552913">
                  <a:extLst>
                    <a:ext uri="{9D8B030D-6E8A-4147-A177-3AD203B41FA5}">
                      <a16:colId xmlns:a16="http://schemas.microsoft.com/office/drawing/2014/main" val="952724533"/>
                    </a:ext>
                  </a:extLst>
                </a:gridCol>
                <a:gridCol w="7186124">
                  <a:extLst>
                    <a:ext uri="{9D8B030D-6E8A-4147-A177-3AD203B41FA5}">
                      <a16:colId xmlns:a16="http://schemas.microsoft.com/office/drawing/2014/main" val="44552817"/>
                    </a:ext>
                  </a:extLst>
                </a:gridCol>
                <a:gridCol w="1344630">
                  <a:extLst>
                    <a:ext uri="{9D8B030D-6E8A-4147-A177-3AD203B41FA5}">
                      <a16:colId xmlns:a16="http://schemas.microsoft.com/office/drawing/2014/main" val="1976235772"/>
                    </a:ext>
                  </a:extLst>
                </a:gridCol>
                <a:gridCol w="1460842">
                  <a:extLst>
                    <a:ext uri="{9D8B030D-6E8A-4147-A177-3AD203B41FA5}">
                      <a16:colId xmlns:a16="http://schemas.microsoft.com/office/drawing/2014/main" val="1360819136"/>
                    </a:ext>
                  </a:extLst>
                </a:gridCol>
                <a:gridCol w="1226314">
                  <a:extLst>
                    <a:ext uri="{9D8B030D-6E8A-4147-A177-3AD203B41FA5}">
                      <a16:colId xmlns:a16="http://schemas.microsoft.com/office/drawing/2014/main" val="11002777"/>
                    </a:ext>
                  </a:extLst>
                </a:gridCol>
              </a:tblGrid>
              <a:tr h="62520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№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Наименование муниципальных программ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Уточненный план на 2019 год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Исполнение</a:t>
                      </a:r>
                      <a:b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за 2019 год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Исполнение к уточненному</a:t>
                      </a:r>
                      <a:b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</a:br>
                      <a:r>
                        <a:rPr lang="ru-RU" sz="13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плану, %</a:t>
                      </a:r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287128844"/>
                  </a:ext>
                </a:extLst>
              </a:tr>
              <a:tr h="23085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«Спорт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107 040,0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106 926,8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99,9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361219005"/>
                  </a:ext>
                </a:extLst>
              </a:tr>
              <a:tr h="27397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инженерной инфраструктуры и </a:t>
                      </a:r>
                      <a:r>
                        <a:rPr lang="ru-RU" sz="1250" b="0" i="0" u="none" strike="noStrike" dirty="0" err="1">
                          <a:solidFill>
                            <a:srgbClr val="000000"/>
                          </a:solidFill>
                          <a:latin typeface="Arial"/>
                        </a:rPr>
                        <a:t>энергоэффективности</a:t>
                      </a:r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4 852,4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4 832,7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82806910"/>
                  </a:ext>
                </a:extLst>
              </a:tr>
              <a:tr h="225982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3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 «Экология и окружающая среда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1 116 275,3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1 110 902,4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99,5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538085002"/>
                  </a:ext>
                </a:extLst>
              </a:tr>
              <a:tr h="239789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«Жилище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51 002,6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50 763,7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99,5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4557193"/>
                  </a:ext>
                </a:extLst>
              </a:tr>
              <a:tr h="220143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5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«Цифровой городской округ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127 901,3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125 524,8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98,1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025104388"/>
                  </a:ext>
                </a:extLst>
              </a:tr>
              <a:tr h="246090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6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 в городском округе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62 456,6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61 035,6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97,7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6317113"/>
                  </a:ext>
                </a:extLst>
              </a:tr>
              <a:tr h="214765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7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«Образование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2 480 720,8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2 416 652,9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97,4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526788923"/>
                  </a:ext>
                </a:extLst>
              </a:tr>
              <a:tr h="223244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8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«Культура городского округа Долгопрудный на 2019–2023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239 737,4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229 957,5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95,9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6552614"/>
                  </a:ext>
                </a:extLst>
              </a:tr>
              <a:tr h="22207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9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«Дополнительные меры социальной поддержки населения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86 336,5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82 750,2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95,8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3471401770"/>
                  </a:ext>
                </a:extLst>
              </a:tr>
              <a:tr h="23720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10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«Управление имуществом и финансами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313 504,7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298 898,5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95,3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4159418"/>
                  </a:ext>
                </a:extLst>
              </a:tr>
              <a:tr h="234721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11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«Предпринимательство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7 477,1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6 820,1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91,2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1454506472"/>
                  </a:ext>
                </a:extLst>
              </a:tr>
              <a:tr h="421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12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«Развитие и функционирование дорожно-транспортного комплекса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244 816,3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219 452,8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89,6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5981972"/>
                  </a:ext>
                </a:extLst>
              </a:tr>
              <a:tr h="421476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>
                          <a:effectLst/>
                          <a:latin typeface="Arial" pitchFamily="34" charset="0"/>
                          <a:cs typeface="Arial" pitchFamily="34" charset="0"/>
                        </a:rPr>
                        <a:t>13</a:t>
                      </a:r>
                      <a:endParaRPr lang="ru-RU" sz="1300" b="0" i="0" u="none" strike="noStrike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«Формирование современной комфортной городской среды городского округа Долгопрудный на 2019-2023 годы»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359 182,5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318 209,1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88,6</a:t>
                      </a:r>
                    </a:p>
                  </a:txBody>
                  <a:tcPr marL="9525" marR="9525" marT="9525" marB="0" anchor="b"/>
                </a:tc>
                <a:extLst>
                  <a:ext uri="{0D108BD9-81ED-4DB2-BD59-A6C34878D82A}">
                    <a16:rowId xmlns:a16="http://schemas.microsoft.com/office/drawing/2014/main" val="2482708979"/>
                  </a:ext>
                </a:extLst>
              </a:tr>
              <a:tr h="223848"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300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14</a:t>
                      </a:r>
                      <a:endParaRPr lang="ru-RU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5231" marR="5231" marT="5231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«Безопасность городского округа Долгопрудный на 2019-2023 годы»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37 089,6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31 284,1 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5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84,3</a:t>
                      </a:r>
                    </a:p>
                  </a:txBody>
                  <a:tcPr marL="9525" marR="9525" marT="9525" marB="0" anchor="b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15674429"/>
                  </a:ext>
                </a:extLst>
              </a:tr>
              <a:tr h="276364">
                <a:tc>
                  <a:txBody>
                    <a:bodyPr/>
                    <a:lstStyle/>
                    <a:p>
                      <a:pPr algn="l" fontAlgn="ctr"/>
                      <a:endParaRPr lang="ru-RU" sz="13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78461" marR="5231" marT="5231" marB="0" anchor="ctr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Всего по муниципальным программам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5 238 393,1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5 064 011,1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b="1" u="none" strike="noStrike" dirty="0">
                          <a:effectLst/>
                          <a:latin typeface="Arial" pitchFamily="34" charset="0"/>
                          <a:cs typeface="Arial" pitchFamily="34" charset="0"/>
                        </a:rPr>
                        <a:t>96,7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/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9525" marR="9525" marT="9525" marB="0" anchor="b">
                    <a:gradFill flip="none" rotWithShape="1">
                      <a:gsLst>
                        <a:gs pos="0">
                          <a:schemeClr val="accent2">
                            <a:lumMod val="60000"/>
                            <a:lumOff val="40000"/>
                            <a:tint val="66000"/>
                            <a:satMod val="160000"/>
                          </a:schemeClr>
                        </a:gs>
                        <a:gs pos="50000">
                          <a:schemeClr val="accent2">
                            <a:lumMod val="60000"/>
                            <a:lumOff val="40000"/>
                            <a:tint val="44500"/>
                            <a:satMod val="160000"/>
                          </a:schemeClr>
                        </a:gs>
                        <a:gs pos="100000">
                          <a:schemeClr val="accent2">
                            <a:lumMod val="60000"/>
                            <a:lumOff val="40000"/>
                            <a:tint val="23500"/>
                            <a:satMod val="160000"/>
                          </a:schemeClr>
                        </a:gs>
                      </a:gsLst>
                      <a:lin ang="162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316723617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2736094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59247FE9-E567-4001-8457-A57904BDE9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735222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22</a:t>
            </a:fld>
            <a:endParaRPr lang="ru-RU" dirty="0"/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id="{9470E75F-7B0E-41B7-BE42-348BE7BEC075}"/>
              </a:ext>
            </a:extLst>
          </p:cNvPr>
          <p:cNvGraphicFramePr>
            <a:graphicFrameLocks noGrp="1"/>
          </p:cNvGraphicFramePr>
          <p:nvPr/>
        </p:nvGraphicFramePr>
        <p:xfrm>
          <a:off x="198730" y="893181"/>
          <a:ext cx="11808393" cy="55379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583876">
                  <a:extLst>
                    <a:ext uri="{9D8B030D-6E8A-4147-A177-3AD203B41FA5}">
                      <a16:colId xmlns:a16="http://schemas.microsoft.com/office/drawing/2014/main" val="2054227315"/>
                    </a:ext>
                  </a:extLst>
                </a:gridCol>
                <a:gridCol w="9572823">
                  <a:extLst>
                    <a:ext uri="{9D8B030D-6E8A-4147-A177-3AD203B41FA5}">
                      <a16:colId xmlns:a16="http://schemas.microsoft.com/office/drawing/2014/main" val="464910325"/>
                    </a:ext>
                  </a:extLst>
                </a:gridCol>
                <a:gridCol w="1651694">
                  <a:extLst>
                    <a:ext uri="{9D8B030D-6E8A-4147-A177-3AD203B41FA5}">
                      <a16:colId xmlns:a16="http://schemas.microsoft.com/office/drawing/2014/main" val="3303580882"/>
                    </a:ext>
                  </a:extLst>
                </a:gridCol>
              </a:tblGrid>
              <a:tr h="311061">
                <a:tc row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b">
                    <a:solidFill>
                      <a:srgbClr val="B0C6E4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Наименования муниципальных программ (непрограммных направлений деятельности)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Уточненный план</a:t>
                      </a:r>
                      <a:b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</a:b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2020 г.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8699545"/>
                  </a:ext>
                </a:extLst>
              </a:tr>
              <a:tr h="485336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тыс. руб.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87628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            7 254,0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801677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169 414,7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4884500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2 692 766,4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55967671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86 632,4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53822705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79 334,2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562450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  1 572,5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5722914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407 088,3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47066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32 036,1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728802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         29 356,6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4454185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2 847,0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55165783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1 700,0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12044088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12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436 390,3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61129958"/>
                  </a:ext>
                </a:extLst>
              </a:tr>
              <a:tr h="24948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68 772,2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839855839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14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201 573,0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7115435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111 151,1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03836896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16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     948,0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3782362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17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518 951,2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706166910"/>
                  </a:ext>
                </a:extLst>
              </a:tr>
              <a:tr h="191767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</a:rPr>
                        <a:t>18</a:t>
                      </a: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0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          27 357,7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563020"/>
                  </a:ext>
                </a:extLst>
              </a:tr>
              <a:tr h="180615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ru-RU" sz="1200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Итого по муниципальным программам: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 4 875 145,7   </a:t>
                      </a: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78488273"/>
                  </a:ext>
                </a:extLst>
              </a:tr>
              <a:tr h="162600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endParaRPr lang="ru-RU" sz="1200" dirty="0">
                        <a:effectLst/>
                        <a:latin typeface="Times New Roman" panose="02020603050405020304" pitchFamily="18" charset="0"/>
                        <a:ea typeface="+mn-ea"/>
                      </a:endParaRPr>
                    </a:p>
                  </a:txBody>
                  <a:tcPr marL="20435" marR="20435" marT="0" marB="0" anchor="ctr">
                    <a:solidFill>
                      <a:srgbClr val="B0C6E4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b="1" dirty="0">
                          <a:effectLst/>
                        </a:rPr>
                        <a:t>Непрограммные расходы</a:t>
                      </a:r>
                      <a:endParaRPr lang="ru-RU" sz="12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73 006,9   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62104171"/>
                  </a:ext>
                </a:extLst>
              </a:tr>
              <a:tr h="188522">
                <a:tc gridSpan="2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1200" dirty="0">
                          <a:effectLst/>
                        </a:rPr>
                        <a:t> </a:t>
                      </a:r>
                      <a:r>
                        <a:rPr lang="ru-RU" sz="1400" b="1" dirty="0">
                          <a:solidFill>
                            <a:schemeClr val="tx1"/>
                          </a:solidFill>
                          <a:effectLst/>
                        </a:rPr>
                        <a:t>Всего расходы: </a:t>
                      </a:r>
                      <a:endParaRPr lang="ru-RU" sz="1400" b="1" dirty="0">
                        <a:solidFill>
                          <a:schemeClr val="tx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rgbClr val="DBEFF9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endParaRPr lang="ru-RU" sz="1400" b="1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>
                    <a:solidFill>
                      <a:schemeClr val="bg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     </a:t>
                      </a:r>
                      <a:r>
                        <a:rPr lang="ru-RU" sz="1400" b="1" i="0" u="none" strike="noStrike" dirty="0">
                          <a:effectLst/>
                          <a:latin typeface="+mn-lt"/>
                        </a:rPr>
                        <a:t>4 948 152,6  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bg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62374741"/>
                  </a:ext>
                </a:extLst>
              </a:tr>
            </a:tbl>
          </a:graphicData>
        </a:graphic>
      </p:graphicFrame>
      <p:sp>
        <p:nvSpPr>
          <p:cNvPr id="6" name="Заголовок 1">
            <a:extLst>
              <a:ext uri="{FF2B5EF4-FFF2-40B4-BE49-F238E27FC236}">
                <a16:creationId xmlns:a16="http://schemas.microsoft.com/office/drawing/2014/main" id="{AD9FE0C2-5CB4-4AA2-9D45-C659869F077B}"/>
              </a:ext>
            </a:extLst>
          </p:cNvPr>
          <p:cNvSpPr txBox="1">
            <a:spLocks/>
          </p:cNvSpPr>
          <p:nvPr/>
        </p:nvSpPr>
        <p:spPr>
          <a:xfrm>
            <a:off x="832915" y="94754"/>
            <a:ext cx="11174207" cy="7078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defPPr>
              <a:defRPr lang="en-US"/>
            </a:defPPr>
            <a:lvl1pPr algn="ctr" defTabSz="914400">
              <a:lnSpc>
                <a:spcPct val="90000"/>
              </a:lnSpc>
              <a:spcBef>
                <a:spcPct val="0"/>
              </a:spcBef>
              <a:buNone/>
              <a:defRPr sz="2000">
                <a:latin typeface="+mj-lt"/>
                <a:ea typeface="+mj-ea"/>
                <a:cs typeface="+mj-cs"/>
              </a:defRPr>
            </a:lvl1pPr>
          </a:lstStyle>
          <a:p>
            <a:r>
              <a:rPr lang="ru-RU" dirty="0">
                <a:latin typeface="Century Gothic" panose="020B0502020202020204" pitchFamily="34" charset="0"/>
              </a:rPr>
              <a:t>Расходы бюджета городского округа Долгопрудный за 2020 год, сформированные по муниципальным программам и непрограммным направлениям деятельности: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46EF4EBD-D2E2-4D5D-980D-EADE7970882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375737837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DB04438-DDBC-45BF-BB83-A3E368A531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9963" y="145610"/>
            <a:ext cx="11615595" cy="534154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1800" dirty="0">
                <a:latin typeface="Century Gothic" panose="020B0502020202020204" pitchFamily="34" charset="0"/>
              </a:rPr>
              <a:t>Расходы бюджета городского округа Долгопрудный на 2021 год и плановый период 2022 и 2023 гг., сформированные по муниципальным программам и непрограммным направлениям деятельности: 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313FBAEE-60DE-42EF-AA5F-544D621F509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79225759"/>
              </p:ext>
            </p:extLst>
          </p:nvPr>
        </p:nvGraphicFramePr>
        <p:xfrm>
          <a:off x="179963" y="803292"/>
          <a:ext cx="11808837" cy="579765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0743">
                  <a:extLst>
                    <a:ext uri="{9D8B030D-6E8A-4147-A177-3AD203B41FA5}">
                      <a16:colId xmlns:a16="http://schemas.microsoft.com/office/drawing/2014/main" val="3038087298"/>
                    </a:ext>
                  </a:extLst>
                </a:gridCol>
                <a:gridCol w="6846010">
                  <a:extLst>
                    <a:ext uri="{9D8B030D-6E8A-4147-A177-3AD203B41FA5}">
                      <a16:colId xmlns:a16="http://schemas.microsoft.com/office/drawing/2014/main" val="2756780485"/>
                    </a:ext>
                  </a:extLst>
                </a:gridCol>
                <a:gridCol w="1340223">
                  <a:extLst>
                    <a:ext uri="{9D8B030D-6E8A-4147-A177-3AD203B41FA5}">
                      <a16:colId xmlns:a16="http://schemas.microsoft.com/office/drawing/2014/main" val="3715216646"/>
                    </a:ext>
                  </a:extLst>
                </a:gridCol>
                <a:gridCol w="1073954">
                  <a:extLst>
                    <a:ext uri="{9D8B030D-6E8A-4147-A177-3AD203B41FA5}">
                      <a16:colId xmlns:a16="http://schemas.microsoft.com/office/drawing/2014/main" val="1496127964"/>
                    </a:ext>
                  </a:extLst>
                </a:gridCol>
                <a:gridCol w="1082829">
                  <a:extLst>
                    <a:ext uri="{9D8B030D-6E8A-4147-A177-3AD203B41FA5}">
                      <a16:colId xmlns:a16="http://schemas.microsoft.com/office/drawing/2014/main" val="3641791589"/>
                    </a:ext>
                  </a:extLst>
                </a:gridCol>
                <a:gridCol w="1065078">
                  <a:extLst>
                    <a:ext uri="{9D8B030D-6E8A-4147-A177-3AD203B41FA5}">
                      <a16:colId xmlns:a16="http://schemas.microsoft.com/office/drawing/2014/main" val="61368577"/>
                    </a:ext>
                  </a:extLst>
                </a:gridCol>
              </a:tblGrid>
              <a:tr h="271787"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№ п/п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rowSpan="2"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Наименования муниципальных программ (непрограммных направлений деятельности)</a:t>
                      </a:r>
                      <a:endParaRPr lang="ru-RU" sz="11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sz="1100" dirty="0">
                          <a:solidFill>
                            <a:schemeClr val="tx1"/>
                          </a:solidFill>
                          <a:latin typeface="+mj-lt"/>
                        </a:rPr>
                        <a:t>2021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2022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ru-RU" sz="1100" b="1" kern="1200" dirty="0">
                          <a:solidFill>
                            <a:schemeClr val="tx1"/>
                          </a:solidFill>
                          <a:latin typeface="+mj-lt"/>
                          <a:ea typeface="+mn-ea"/>
                          <a:cs typeface="+mn-cs"/>
                        </a:rPr>
                        <a:t>2023 год</a:t>
                      </a:r>
                    </a:p>
                  </a:txBody>
                  <a:tcPr anchor="ctr">
                    <a:gradFill flip="none" rotWithShape="1">
                      <a:gsLst>
                        <a:gs pos="0">
                          <a:schemeClr val="accent1">
                            <a:tint val="66000"/>
                            <a:satMod val="160000"/>
                          </a:schemeClr>
                        </a:gs>
                        <a:gs pos="50000">
                          <a:schemeClr val="accent1">
                            <a:tint val="44500"/>
                            <a:satMod val="160000"/>
                          </a:schemeClr>
                        </a:gs>
                        <a:gs pos="100000">
                          <a:schemeClr val="accent1">
                            <a:tint val="23500"/>
                            <a:satMod val="160000"/>
                          </a:schemeClr>
                        </a:gs>
                      </a:gsLst>
                      <a:lin ang="5400000" scaled="1"/>
                      <a:tileRect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915648135"/>
                  </a:ext>
                </a:extLst>
              </a:tr>
              <a:tr h="50799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тыс. рублей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</a:rPr>
                        <a:t>удельный вес в общем объеме расходов, %</a:t>
                      </a:r>
                      <a:endParaRPr lang="ru-RU" sz="1000" dirty="0">
                        <a:solidFill>
                          <a:schemeClr val="tx1"/>
                        </a:solidFill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сумма,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ru-RU" sz="1000" dirty="0">
                          <a:solidFill>
                            <a:schemeClr val="tx1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тыс. рублей</a:t>
                      </a:r>
                    </a:p>
                  </a:txBody>
                  <a:tcPr marL="20435" marR="20435" marT="0" marB="0" anchor="ctr"/>
                </a:tc>
                <a:extLst>
                  <a:ext uri="{0D108BD9-81ED-4DB2-BD59-A6C34878D82A}">
                    <a16:rowId xmlns:a16="http://schemas.microsoft.com/office/drawing/2014/main" val="1776586336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«Здравоохранение»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4 709,0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583245273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«Культура»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206 275,4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4,8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197 923,1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198 159,6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64700058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 dirty="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«Образование»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2 648 251,3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62,1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2 718 313,7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2 621 923,5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739466871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«Социальная защита населения»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82 100,4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1,9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83 772,8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85 634,3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166322756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5.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«Спорт»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104 000,0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2,4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104 000,0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115 400,0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046819714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сельского хозяйства»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&lt;</a:t>
                      </a:r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</a:t>
                      </a:r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1 516,0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890759443"/>
                  </a:ext>
                </a:extLst>
              </a:tr>
              <a:tr h="236121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«Экология и окружающая среда»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25 100,0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011320947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«Безопасность и обеспечение безопасности жизнедеятельности населения»     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53 474,0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1,3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28 524,0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28 524,0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57418520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9.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«Жилище»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14 284,1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19 032,5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9 414,0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979859962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10.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инженерной инфраструктуры и энергоэффективности»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72 227,2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1,7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223 873,0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1 012,0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2035347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11.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«Предпринимательство»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6 200,0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0,1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3 200,0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3 200,0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721500424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12.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«Управление имуществом и муниципальными финансами»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441 477,6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>
                          <a:effectLst/>
                          <a:latin typeface="+mn-lt"/>
                        </a:rPr>
                        <a:t>10,4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431 418,2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431 418,2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230133394"/>
                  </a:ext>
                </a:extLst>
              </a:tr>
              <a:tr h="464137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13.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институтов гражданского общества, повышение эффективности местного самоуправления и реализации молодежной политики»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67 964,1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1,6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63 009,0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62 279,0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208573128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14.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«Развитие и функционирование дорожно-транспортного комплекса»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185 137,7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119 853,7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135 849,7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654357720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15.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«Цифровое муниципальное образование»     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123 789,0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2,9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138 988,3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104 197,6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496684557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16.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«Архитектура и градостроительство»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&lt;</a:t>
                      </a:r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</a:t>
                      </a:r>
                      <a:r>
                        <a:rPr lang="en-US" sz="1200" b="1" i="0" u="none" strike="noStrike" dirty="0">
                          <a:effectLst/>
                          <a:latin typeface="+mn-lt"/>
                        </a:rPr>
                        <a:t>1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956,0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425030935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17.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«Формирование современной комфортной городской среды»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200 562,8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164 900,0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164 900,0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450989228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 b="1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18.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«Строительство объектов социальной инфраструктуры»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 dirty="0">
                          <a:effectLst/>
                          <a:latin typeface="+mn-lt"/>
                        </a:rPr>
                        <a:t>290 389,5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0" i="0" u="none" strike="noStrike">
                          <a:effectLst/>
                          <a:latin typeface="+mn-lt"/>
                        </a:rPr>
                        <a:t>242 019,2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835646753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Итого по муниципальным программам: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4 238 024,6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99,4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4 594 478,8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4 211 212,1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2196485775"/>
                  </a:ext>
                </a:extLst>
              </a:tr>
              <a:tr h="239391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Непрограммные расходы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200" b="1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25 010,1</a:t>
                      </a: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0,6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25 015,3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25 015,3</a:t>
                      </a:r>
                    </a:p>
                  </a:txBody>
                  <a:tcPr marL="8313" marR="8313" marT="8313" marB="0" anchor="b"/>
                </a:tc>
                <a:extLst>
                  <a:ext uri="{0D108BD9-81ED-4DB2-BD59-A6C34878D82A}">
                    <a16:rowId xmlns:a16="http://schemas.microsoft.com/office/drawing/2014/main" val="3159131539"/>
                  </a:ext>
                </a:extLst>
              </a:tr>
              <a:tr h="219432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000">
                          <a:solidFill>
                            <a:srgbClr val="0000FF"/>
                          </a:solidFill>
                          <a:effectLst/>
                          <a:latin typeface="+mj-lt"/>
                          <a:ea typeface="Times New Roman" panose="02020603050405020304" pitchFamily="18" charset="0"/>
                        </a:rPr>
                        <a:t> </a:t>
                      </a:r>
                      <a:endParaRPr lang="ru-RU" sz="1000">
                        <a:effectLst/>
                        <a:latin typeface="+mj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spcAft>
                          <a:spcPts val="0"/>
                        </a:spcAft>
                      </a:pPr>
                      <a:r>
                        <a:rPr lang="ru-RU" sz="1100" b="1" dirty="0">
                          <a:effectLst/>
                          <a:latin typeface="+mn-lt"/>
                          <a:ea typeface="Times New Roman" panose="02020603050405020304" pitchFamily="18" charset="0"/>
                        </a:rPr>
                        <a:t>Всего расходы: </a:t>
                      </a:r>
                      <a:endParaRPr lang="ru-RU" sz="1100" dirty="0">
                        <a:effectLst/>
                        <a:latin typeface="+mn-lt"/>
                        <a:ea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4 263 034,7</a:t>
                      </a:r>
                    </a:p>
                  </a:txBody>
                  <a:tcPr marL="8313" marR="8313" marT="8313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4 619 494,1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4 236 227,4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236024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C18891BB-5166-4966-A2B2-507D4C4B6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29827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3760838"/>
      </p:ext>
    </p:extLst>
  </p:cSld>
  <p:clrMapOvr>
    <a:masterClrMapping/>
  </p:clrMapOvr>
  <p:transition spd="med">
    <p:split/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0E1DD2E-04DC-4BF3-8F0E-F61E1385D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9490" y="159976"/>
            <a:ext cx="11346873" cy="365125"/>
          </a:xfrm>
        </p:spPr>
        <p:txBody>
          <a:bodyPr>
            <a:noAutofit/>
          </a:bodyPr>
          <a:lstStyle/>
          <a:p>
            <a:pPr algn="ctr"/>
            <a:r>
              <a:rPr lang="ru-RU" sz="2000" dirty="0">
                <a:latin typeface="Century Gothic" panose="020B0502020202020204" pitchFamily="34" charset="0"/>
              </a:rPr>
              <a:t>Информация о расходах бюджета с учетом интересов целевых групп пользователей</a:t>
            </a:r>
            <a:br>
              <a:rPr lang="ru-RU" sz="2000" dirty="0">
                <a:latin typeface="Century Gothic" panose="020B0502020202020204" pitchFamily="34" charset="0"/>
              </a:rPr>
            </a:br>
            <a:endParaRPr lang="ru-RU" sz="2000" dirty="0">
              <a:latin typeface="Century Gothic" panose="020B0502020202020204" pitchFamily="34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9AD9B412-48F2-4A84-89D8-04BD7B7059C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2FAA489-1CE0-4C0C-9A6C-7C729AC97B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24</a:t>
            </a:fld>
            <a:endParaRPr lang="ru-RU" dirty="0"/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ED4622CF-814C-486A-A552-AFC5897A375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01175180"/>
              </p:ext>
            </p:extLst>
          </p:nvPr>
        </p:nvGraphicFramePr>
        <p:xfrm>
          <a:off x="282389" y="525101"/>
          <a:ext cx="11550490" cy="6003926"/>
        </p:xfrm>
        <a:graphic>
          <a:graphicData uri="http://schemas.openxmlformats.org/drawingml/2006/table">
            <a:tbl>
              <a:tblPr>
                <a:tableStyleId>{8A107856-5554-42FB-B03E-39F5DBC370BA}</a:tableStyleId>
              </a:tblPr>
              <a:tblGrid>
                <a:gridCol w="521016">
                  <a:extLst>
                    <a:ext uri="{9D8B030D-6E8A-4147-A177-3AD203B41FA5}">
                      <a16:colId xmlns:a16="http://schemas.microsoft.com/office/drawing/2014/main" val="3173738563"/>
                    </a:ext>
                  </a:extLst>
                </a:gridCol>
                <a:gridCol w="4939333">
                  <a:extLst>
                    <a:ext uri="{9D8B030D-6E8A-4147-A177-3AD203B41FA5}">
                      <a16:colId xmlns:a16="http://schemas.microsoft.com/office/drawing/2014/main" val="1175069003"/>
                    </a:ext>
                  </a:extLst>
                </a:gridCol>
                <a:gridCol w="1086945">
                  <a:extLst>
                    <a:ext uri="{9D8B030D-6E8A-4147-A177-3AD203B41FA5}">
                      <a16:colId xmlns:a16="http://schemas.microsoft.com/office/drawing/2014/main" val="3513692141"/>
                    </a:ext>
                  </a:extLst>
                </a:gridCol>
                <a:gridCol w="1598976">
                  <a:extLst>
                    <a:ext uri="{9D8B030D-6E8A-4147-A177-3AD203B41FA5}">
                      <a16:colId xmlns:a16="http://schemas.microsoft.com/office/drawing/2014/main" val="154824804"/>
                    </a:ext>
                  </a:extLst>
                </a:gridCol>
                <a:gridCol w="1679824">
                  <a:extLst>
                    <a:ext uri="{9D8B030D-6E8A-4147-A177-3AD203B41FA5}">
                      <a16:colId xmlns:a16="http://schemas.microsoft.com/office/drawing/2014/main" val="1561384155"/>
                    </a:ext>
                  </a:extLst>
                </a:gridCol>
                <a:gridCol w="1724396">
                  <a:extLst>
                    <a:ext uri="{9D8B030D-6E8A-4147-A177-3AD203B41FA5}">
                      <a16:colId xmlns:a16="http://schemas.microsoft.com/office/drawing/2014/main" val="3694796067"/>
                    </a:ext>
                  </a:extLst>
                </a:gridCol>
              </a:tblGrid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№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Наименование мер социальной поддержки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Численность представителей целевой группы (чел.)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Плановые значения на 202</a:t>
                      </a:r>
                      <a:r>
                        <a:rPr lang="en-US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год (</a:t>
                      </a:r>
                      <a:r>
                        <a:rPr lang="ru-RU" sz="1000" b="1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тыс.руб</a:t>
                      </a:r>
                      <a:r>
                        <a:rPr lang="ru-RU" sz="1000" b="1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.)</a:t>
                      </a:r>
                      <a:endParaRPr lang="ru-RU" sz="1000" b="1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2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Плановые значения на 202</a:t>
                      </a:r>
                      <a:r>
                        <a:rPr kumimoji="0" lang="en-US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 год (</a:t>
                      </a:r>
                      <a:r>
                        <a:rPr kumimoji="0" lang="ru-RU" sz="1000" b="1" i="0" u="none" strike="noStrike" kern="1200" cap="none" spc="0" normalizeH="0" baseline="0" noProof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тыс.руб</a:t>
                      </a:r>
                      <a:r>
                        <a:rPr kumimoji="0" lang="ru-RU" sz="1000" b="1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+mn-lt"/>
                          <a:ea typeface="+mn-ea"/>
                          <a:cs typeface="+mn-cs"/>
                        </a:rPr>
                        <a:t>.)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1699384114"/>
                  </a:ext>
                </a:extLst>
              </a:tr>
              <a:tr h="193034"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l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Выплата стипендии студентам  и ординаторам, обучающимся по целевому направлению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0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000" b="0" i="0" u="none" strike="noStrike" kern="1200" noProof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576,0</a:t>
                      </a:r>
                    </a:p>
                  </a:txBody>
                  <a:tcPr marL="2378" marR="2378" marT="2378" marB="0" anchor="b"/>
                </a:tc>
                <a:extLst>
                  <a:ext uri="{0D108BD9-81ED-4DB2-BD59-A6C34878D82A}">
                    <a16:rowId xmlns:a16="http://schemas.microsoft.com/office/drawing/2014/main" val="318347590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Мероприятие, посвященное Дню знаний для детей из многодетных, неполных, малоимущих семей, семей, оказавшихся в трудной жизненной ситуации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16207927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Социальные новогодние елки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1300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340,0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4431231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Мероприятие, посвященное Всемирному Дню борьбы с сахарным диабетом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111903099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Организация выплаты пенсии за выслугу лет лицам, замещающим муниципальные должности и должности муниципальной службы, в связи с выходом на пенсию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6 459,40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6 988,00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6 988,00</a:t>
                      </a:r>
                    </a:p>
                  </a:txBody>
                  <a:tcPr marL="19685" marR="0" marT="0" marB="6985" anchor="ctr"/>
                </a:tc>
                <a:extLst>
                  <a:ext uri="{0D108BD9-81ED-4DB2-BD59-A6C34878D82A}">
                    <a16:rowId xmlns:a16="http://schemas.microsoft.com/office/drawing/2014/main" val="3667680481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единовременной социальной помощи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99728466"/>
                  </a:ext>
                </a:extLst>
              </a:tr>
              <a:tr h="289758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социальной помощи жителям города, находящимся на социальном обслуживании в рамках Международного дня пожилого человека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4400611"/>
                  </a:ext>
                </a:extLst>
              </a:tr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образования, имеющим место жительства и работающим в микрорайонах Шереметьевский, Хлебниково, Павельцево, пользовавшихся льготой по </a:t>
                      </a:r>
                    </a:p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254095488"/>
                  </a:ext>
                </a:extLst>
              </a:tr>
              <a:tr h="64104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льгот работникам здравоохранения, имеющим место жительства и работающим в микрорайонах Шереметьевский, Хлебниково, Павельцево, пользовавшихся льготой по оплате ЖКХ как житель сельской местности и утративших право на нее в связи с изменением статуса г. Долгопрудного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168,0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57421074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 выплата участникам, инвалидам Великой Отечественной войны и приравненных к ним лицам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3 605,00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3 525,00</a:t>
                      </a:r>
                    </a:p>
                  </a:txBody>
                  <a:tcPr marL="19685" marR="0" marT="0" marB="6985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0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3 445,00</a:t>
                      </a:r>
                    </a:p>
                  </a:txBody>
                  <a:tcPr marL="19685" marR="0" marT="0" marB="6985" anchor="ctr"/>
                </a:tc>
                <a:extLst>
                  <a:ext uri="{0D108BD9-81ED-4DB2-BD59-A6C34878D82A}">
                    <a16:rowId xmlns:a16="http://schemas.microsoft.com/office/drawing/2014/main" val="3588457694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при рождении третьего и последующих детей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100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5</a:t>
                      </a: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95651675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Единовременные выплаты врачам-педиатрам участковым и  врачам-терапевтам участковым, трудоустроившимся в ГБУЗ МО "ДЦГБ" 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11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1 265,0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1 265,0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7028790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Предоставление молодым семьям социальных выплат на приобретение жилья или строительство индивидуального жилого дома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семей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7 385,9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8 316,5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6 662,0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721480116"/>
                  </a:ext>
                </a:extLst>
              </a:tr>
              <a:tr h="340505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4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Компенсация социальных расходов медицинским работникам 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000" b="0" i="0" u="none" strike="noStrike" kern="1200" cap="none" spc="0" normalizeH="0" baseline="0" noProof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uLnTx/>
                          <a:uFillTx/>
                          <a:latin typeface="Calibri"/>
                          <a:ea typeface="+mn-ea"/>
                          <a:cs typeface="+mn-cs"/>
                        </a:rPr>
                        <a:t>2 400,0</a:t>
                      </a: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770827453"/>
                  </a:ext>
                </a:extLst>
              </a:tr>
              <a:tr h="321769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Расходы на выплаты лицам, удостоенным звания Почетного гражданина городского округа Долгопрудный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57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4831773"/>
                  </a:ext>
                </a:extLst>
              </a:tr>
              <a:tr h="467713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Оказание государственной поддержки в решении жилищной проблемы детей-сирот и детей, оставшихся без попечения родителей, лиц из числа детей-сирот и детей, оставшихся без попечения родителей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6 659,2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8 049,0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extLst>
                  <a:ext uri="{0D108BD9-81ED-4DB2-BD59-A6C34878D82A}">
                    <a16:rowId xmlns:a16="http://schemas.microsoft.com/office/drawing/2014/main" val="1005187984"/>
                  </a:ext>
                </a:extLst>
              </a:tr>
              <a:tr h="168347">
                <a:tc>
                  <a:txBody>
                    <a:bodyPr/>
                    <a:lstStyle/>
                    <a:p>
                      <a:pPr algn="ctr" fontAlgn="b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</a:t>
                      </a:r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</a:t>
                      </a:r>
                      <a:endParaRPr lang="ru-RU" sz="10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l" fontAlgn="t"/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Единовременная выплата донорам, безвозмездно сдающим кровь и (или) ее компоненты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15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</a:p>
                  </a:txBody>
                  <a:tcPr marL="2378" marR="2378" marT="2378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</a:t>
                      </a:r>
                      <a:r>
                        <a:rPr lang="ru-RU" sz="10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849217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196925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5DA00A8-EBF9-40D1-B306-E246F00F16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5127" y="299428"/>
            <a:ext cx="10515600" cy="756870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</a:t>
            </a:r>
            <a:br>
              <a:rPr lang="ru-RU" sz="2800" dirty="0">
                <a:latin typeface="Century Gothic" panose="020B0502020202020204" pitchFamily="34" charset="0"/>
              </a:rPr>
            </a:br>
            <a:r>
              <a:rPr lang="ru-RU" sz="2800" dirty="0">
                <a:latin typeface="Century Gothic" panose="020B0502020202020204" pitchFamily="34" charset="0"/>
              </a:rPr>
              <a:t>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84FE2A4-596D-41A0-9B8B-63F029BDCA8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94108" y="1513840"/>
            <a:ext cx="10917172" cy="4527549"/>
          </a:xfr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ru-RU" dirty="0"/>
          </a:p>
          <a:p>
            <a:pPr marL="0" indent="0" algn="ctr">
              <a:buNone/>
            </a:pPr>
            <a:r>
              <a:rPr lang="ru-RU" dirty="0"/>
              <a:t>В 2019 году введены в эксплуатацию новые социальные объекты:</a:t>
            </a:r>
          </a:p>
          <a:p>
            <a:pPr marL="0" indent="0">
              <a:buNone/>
            </a:pPr>
            <a:endParaRPr lang="ru-RU" dirty="0"/>
          </a:p>
          <a:p>
            <a:r>
              <a:rPr lang="ru-RU" dirty="0"/>
              <a:t>Детский сад на 120 мест в микрорайоне Центральный, который стал филиалом дошкольного образовательного учреждения №17.</a:t>
            </a:r>
          </a:p>
          <a:p>
            <a:r>
              <a:rPr lang="ru-RU" dirty="0"/>
              <a:t>Начальная школа физико-математического лицея №5 на 300 мест на ул. Дирижабельная.</a:t>
            </a:r>
          </a:p>
          <a:p>
            <a:r>
              <a:rPr lang="ru-RU" dirty="0"/>
              <a:t>Школа в микрорайоне Новые Водники на 550 мест.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F6ECBA9-D340-4907-8F65-4BD7D0FECF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25</a:t>
            </a:fld>
            <a:endParaRPr lang="ru-RU"/>
          </a:p>
        </p:txBody>
      </p:sp>
      <p:pic>
        <p:nvPicPr>
          <p:cNvPr id="6" name="Объект 6">
            <a:extLst>
              <a:ext uri="{FF2B5EF4-FFF2-40B4-BE49-F238E27FC236}">
                <a16:creationId xmlns:a16="http://schemas.microsoft.com/office/drawing/2014/main" id="{CE4EBDA0-C615-4D97-9DE8-894F6998DCF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519740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103466-61F1-461D-A7E7-68688B5677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275088"/>
            <a:ext cx="10515600" cy="490065"/>
          </a:xfrm>
        </p:spPr>
        <p:txBody>
          <a:bodyPr>
            <a:noAutofit/>
          </a:bodyPr>
          <a:lstStyle/>
          <a:p>
            <a:pPr algn="ctr"/>
            <a:r>
              <a:rPr lang="ru-RU" sz="2800" dirty="0">
                <a:latin typeface="Century Gothic" panose="020B0502020202020204" pitchFamily="34" charset="0"/>
              </a:rPr>
              <a:t>Информация об общественно значимых проектах, реализуемых на территории </a:t>
            </a:r>
            <a:r>
              <a:rPr lang="ru-RU" sz="2800" dirty="0" err="1">
                <a:latin typeface="Century Gothic" panose="020B0502020202020204" pitchFamily="34" charset="0"/>
              </a:rPr>
              <a:t>г.о</a:t>
            </a:r>
            <a:r>
              <a:rPr lang="ru-RU" sz="2800" dirty="0">
                <a:latin typeface="Century Gothic" panose="020B0502020202020204" pitchFamily="34" charset="0"/>
              </a:rPr>
              <a:t>. Долгопрудный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9D0C7980-36F9-47C6-91C1-25B1C2506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26</a:t>
            </a:fld>
            <a:endParaRPr lang="ru-RU"/>
          </a:p>
        </p:txBody>
      </p:sp>
      <p:graphicFrame>
        <p:nvGraphicFramePr>
          <p:cNvPr id="6" name="Объект 1">
            <a:extLst>
              <a:ext uri="{FF2B5EF4-FFF2-40B4-BE49-F238E27FC236}">
                <a16:creationId xmlns:a16="http://schemas.microsoft.com/office/drawing/2014/main" id="{404A1DD0-79EE-4D96-9406-3A1892304837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94294592"/>
              </p:ext>
            </p:extLst>
          </p:nvPr>
        </p:nvGraphicFramePr>
        <p:xfrm>
          <a:off x="262144" y="2022997"/>
          <a:ext cx="11667713" cy="7347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817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0534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787651">
                  <a:extLst>
                    <a:ext uri="{9D8B030D-6E8A-4147-A177-3AD203B41FA5}">
                      <a16:colId xmlns:a16="http://schemas.microsoft.com/office/drawing/2014/main" val="1010982057"/>
                    </a:ext>
                  </a:extLst>
                </a:gridCol>
                <a:gridCol w="110738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4401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Наименование инвестиционных проектов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 Плановые значения на 202</a:t>
                      </a:r>
                      <a:r>
                        <a:rPr lang="en-US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год (</a:t>
                      </a:r>
                      <a:r>
                        <a:rPr lang="ru-RU" sz="1200" b="1" u="none" strike="noStrike" dirty="0" err="1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тыс.руб</a:t>
                      </a:r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.)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Срок реализации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Адрес местоположения объекта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Планируемый результат реализации проекта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983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начало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окончание</a:t>
                      </a:r>
                      <a:endParaRPr lang="ru-RU" sz="1200" b="1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3220" marR="3220" marT="3220" marB="0" anchor="ctr"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" name="Таблица 8">
            <a:extLst>
              <a:ext uri="{FF2B5EF4-FFF2-40B4-BE49-F238E27FC236}">
                <a16:creationId xmlns:a16="http://schemas.microsoft.com/office/drawing/2014/main" id="{3EDC8160-FEEE-4CE5-9EA0-FA848655DC6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4817086"/>
              </p:ext>
            </p:extLst>
          </p:nvPr>
        </p:nvGraphicFramePr>
        <p:xfrm>
          <a:off x="262144" y="3625761"/>
          <a:ext cx="11667712" cy="86569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213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765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7">
                  <a:extLst>
                    <a:ext uri="{9D8B030D-6E8A-4147-A177-3AD203B41FA5}">
                      <a16:colId xmlns:a16="http://schemas.microsoft.com/office/drawing/2014/main" val="2018685379"/>
                    </a:ext>
                  </a:extLst>
                </a:gridCol>
                <a:gridCol w="108927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164223">
                <a:tc>
                  <a:txBody>
                    <a:bodyPr/>
                    <a:lstStyle/>
                    <a:p>
                      <a:pPr lvl="0" algn="l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Пристройка на 1500 мест к МБОУ СОШ № 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35 000,0</a:t>
                      </a:r>
                    </a:p>
                  </a:txBody>
                  <a:tcPr marL="8313" marR="8313" marT="8313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Лихачевское шоссе, </a:t>
                      </a:r>
                    </a:p>
                    <a:p>
                      <a:pPr lvl="0" algn="ctr" fontAlgn="t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д. 27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33 250,00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1 750,00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10" name="Таблица 9">
            <a:extLst>
              <a:ext uri="{FF2B5EF4-FFF2-40B4-BE49-F238E27FC236}">
                <a16:creationId xmlns:a16="http://schemas.microsoft.com/office/drawing/2014/main" id="{95709B3E-DBA6-40F6-87EC-0933B554FA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10532594"/>
              </p:ext>
            </p:extLst>
          </p:nvPr>
        </p:nvGraphicFramePr>
        <p:xfrm>
          <a:off x="262144" y="2757737"/>
          <a:ext cx="11667712" cy="86060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17138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14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859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805758">
                  <a:extLst>
                    <a:ext uri="{9D8B030D-6E8A-4147-A177-3AD203B41FA5}">
                      <a16:colId xmlns:a16="http://schemas.microsoft.com/office/drawing/2014/main" val="617988241"/>
                    </a:ext>
                  </a:extLst>
                </a:gridCol>
                <a:gridCol w="109605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49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601036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2475526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69314">
                <a:tc>
                  <a:txBody>
                    <a:bodyPr/>
                    <a:lstStyle/>
                    <a:p>
                      <a:pPr lvl="0" algn="l" fontAlgn="ctr"/>
                      <a:r>
                        <a:rPr lang="ru-RU" sz="110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Пристройка на 300 мест к зданию АОУ СОШ № 14</a:t>
                      </a:r>
                    </a:p>
                  </a:txBody>
                  <a:tcPr marL="3220" marR="3220" marT="322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290 389,39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207 019,19</a:t>
                      </a:r>
                    </a:p>
                  </a:txBody>
                  <a:tcPr marL="0" marR="0" marT="0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2019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2023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lvl="0" algn="ctr" fontAlgn="t"/>
                      <a:r>
                        <a:rPr lang="ru-RU" sz="1100" u="none" strike="noStrike" dirty="0" err="1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г.о</a:t>
                      </a:r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. Долгопрудный, ул. Новый бульвар, д. 21, корп. 3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капитальные вложения в общеобразовательные организации в целях обеспечения односменного режима обучения</a:t>
                      </a:r>
                    </a:p>
                  </a:txBody>
                  <a:tcPr marL="3220" marR="3220" marT="3220" marB="0" anchor="ctr">
                    <a:gradFill>
                      <a:gsLst>
                        <a:gs pos="0">
                          <a:schemeClr val="accent4">
                            <a:lumMod val="20000"/>
                            <a:lumOff val="80000"/>
                          </a:schemeClr>
                        </a:gs>
                        <a:gs pos="0">
                          <a:schemeClr val="accent6">
                            <a:lumMod val="40000"/>
                            <a:lumOff val="60000"/>
                          </a:schemeClr>
                        </a:gs>
                        <a:gs pos="72000">
                          <a:schemeClr val="accent4">
                            <a:lumMod val="20000"/>
                            <a:lumOff val="80000"/>
                          </a:schemeClr>
                        </a:gs>
                        <a:gs pos="100000">
                          <a:schemeClr val="accent4">
                            <a:lumMod val="20000"/>
                            <a:lumOff val="80000"/>
                          </a:schemeClr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6496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федеральный бюджет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МО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261</a:t>
                      </a:r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en-US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350,86</a:t>
                      </a:r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186 317,32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бюджет г.о.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29 038,60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20 701,90</a:t>
                      </a:r>
                    </a:p>
                  </a:txBody>
                  <a:tcPr marL="3220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4401">
                <a:tc>
                  <a:txBody>
                    <a:bodyPr/>
                    <a:lstStyle/>
                    <a:p>
                      <a:pPr lvl="1" algn="l" fontAlgn="ctr"/>
                      <a:r>
                        <a:rPr lang="ru-RU" sz="110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другие источники</a:t>
                      </a:r>
                      <a:endParaRPr lang="ru-RU" sz="1100" b="0" i="1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57961" marR="3220" marT="322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9525" marR="9525" marT="9525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0" marR="0" marT="0" marB="0" anchor="ctr"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pic>
        <p:nvPicPr>
          <p:cNvPr id="11" name="Объект 6">
            <a:extLst>
              <a:ext uri="{FF2B5EF4-FFF2-40B4-BE49-F238E27FC236}">
                <a16:creationId xmlns:a16="http://schemas.microsoft.com/office/drawing/2014/main" id="{7EF8B182-57F4-4CFF-B847-0CE53853D91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689212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/>
            </a:gs>
            <a:gs pos="38000">
              <a:schemeClr val="accent4">
                <a:lumMod val="20000"/>
                <a:lumOff val="80000"/>
              </a:schemeClr>
            </a:gs>
            <a:gs pos="100000">
              <a:schemeClr val="accent5">
                <a:lumMod val="20000"/>
                <a:lumOff val="80000"/>
              </a:schemeClr>
            </a:gs>
            <a:gs pos="76000">
              <a:schemeClr val="accent2">
                <a:lumMod val="20000"/>
                <a:lumOff val="8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4" name="TextBox 6"/>
          <p:cNvSpPr txBox="1">
            <a:spLocks noChangeArrowheads="1"/>
          </p:cNvSpPr>
          <p:nvPr/>
        </p:nvSpPr>
        <p:spPr bwMode="auto">
          <a:xfrm>
            <a:off x="1004888" y="1241425"/>
            <a:ext cx="10169525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Финансовое управление администрации </a:t>
            </a:r>
            <a:r>
              <a:rPr lang="ru-RU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г.о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cs typeface="Aharoni" pitchFamily="2" charset="-79"/>
              </a:rPr>
              <a:t>. Долгопрудный</a:t>
            </a:r>
          </a:p>
        </p:txBody>
      </p:sp>
      <p:sp>
        <p:nvSpPr>
          <p:cNvPr id="30725" name="Прямоугольник 7"/>
          <p:cNvSpPr>
            <a:spLocks noChangeArrowheads="1"/>
          </p:cNvSpPr>
          <p:nvPr/>
        </p:nvSpPr>
        <p:spPr bwMode="auto">
          <a:xfrm>
            <a:off x="742204" y="1981892"/>
            <a:ext cx="11087100" cy="393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b="1" dirty="0"/>
              <a:t>Адрес местонахождения: </a:t>
            </a:r>
            <a:r>
              <a:rPr lang="ru-RU" dirty="0"/>
              <a:t>Московская область, </a:t>
            </a:r>
            <a:r>
              <a:rPr lang="ru-RU" dirty="0" err="1"/>
              <a:t>г.о</a:t>
            </a:r>
            <a:r>
              <a:rPr lang="ru-RU" dirty="0"/>
              <a:t>. Долгопрудный, Пацаева проспект, 17</a:t>
            </a:r>
          </a:p>
          <a:p>
            <a:endParaRPr lang="en-US" b="1" dirty="0"/>
          </a:p>
          <a:p>
            <a:r>
              <a:rPr lang="ru-RU" b="1" dirty="0"/>
              <a:t>Начальник Управления </a:t>
            </a:r>
            <a:r>
              <a:rPr lang="ru-RU" dirty="0"/>
              <a:t>– Алексеева Марина Александровна</a:t>
            </a:r>
          </a:p>
          <a:p>
            <a:endParaRPr lang="en-US" b="1" dirty="0"/>
          </a:p>
          <a:p>
            <a:r>
              <a:rPr lang="ru-RU" b="1" dirty="0"/>
              <a:t>Контактные телефоны: </a:t>
            </a:r>
            <a:r>
              <a:rPr lang="ru-RU" dirty="0"/>
              <a:t>8(495) 408-81-57</a:t>
            </a:r>
            <a:endParaRPr lang="ru-RU" b="1" dirty="0"/>
          </a:p>
          <a:p>
            <a:r>
              <a:rPr lang="ru-RU" dirty="0"/>
              <a:t>                                           8(495) 408-40-15</a:t>
            </a:r>
          </a:p>
          <a:p>
            <a:endParaRPr lang="ru-RU" dirty="0"/>
          </a:p>
          <a:p>
            <a:r>
              <a:rPr lang="en-US" b="1" dirty="0"/>
              <a:t>e-mail:</a:t>
            </a:r>
            <a:r>
              <a:rPr lang="en-US" dirty="0"/>
              <a:t> </a:t>
            </a:r>
            <a:r>
              <a:rPr lang="en-US" dirty="0">
                <a:hlinkClick r:id="rId3"/>
              </a:rPr>
              <a:t>dolgopfu@yandex.ru</a:t>
            </a:r>
            <a:endParaRPr lang="ru-RU" dirty="0"/>
          </a:p>
          <a:p>
            <a:endParaRPr lang="ru-RU" dirty="0"/>
          </a:p>
          <a:p>
            <a:r>
              <a:rPr lang="ru-RU" b="1" dirty="0"/>
              <a:t>Режим работы</a:t>
            </a:r>
            <a:r>
              <a:rPr lang="ru-RU" dirty="0"/>
              <a:t>: понедельник – четверг с 09:00 до 18:00</a:t>
            </a:r>
          </a:p>
          <a:p>
            <a:r>
              <a:rPr lang="ru-RU" dirty="0"/>
              <a:t>                            пятница с 09:00 до 17:00</a:t>
            </a:r>
          </a:p>
          <a:p>
            <a:r>
              <a:rPr lang="ru-RU" dirty="0"/>
              <a:t>                            обед с 13:00 - 14:00</a:t>
            </a:r>
          </a:p>
          <a:p>
            <a:r>
              <a:rPr lang="ru-RU" dirty="0"/>
              <a:t>                            суббота и воскресенье – выходной </a:t>
            </a:r>
            <a:br>
              <a:rPr lang="ru-RU" dirty="0"/>
            </a:br>
            <a:endParaRPr lang="ru-RU" dirty="0"/>
          </a:p>
        </p:txBody>
      </p:sp>
      <p:sp>
        <p:nvSpPr>
          <p:cNvPr id="2" name="Прямоугольник 1">
            <a:extLst>
              <a:ext uri="{FF2B5EF4-FFF2-40B4-BE49-F238E27FC236}">
                <a16:creationId xmlns:a16="http://schemas.microsoft.com/office/drawing/2014/main" id="{CD1C7248-3646-4B85-915B-9BFAE57C695F}"/>
              </a:ext>
            </a:extLst>
          </p:cNvPr>
          <p:cNvSpPr/>
          <p:nvPr/>
        </p:nvSpPr>
        <p:spPr>
          <a:xfrm>
            <a:off x="2540441" y="458977"/>
            <a:ext cx="7098418" cy="480131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algn="ctr" defTabSz="914400">
              <a:lnSpc>
                <a:spcPct val="90000"/>
              </a:lnSpc>
              <a:spcBef>
                <a:spcPct val="0"/>
              </a:spcBef>
            </a:pPr>
            <a:r>
              <a:rPr lang="ru-RU" sz="2800" dirty="0">
                <a:latin typeface="Century Gothic" panose="020B0502020202020204" pitchFamily="34" charset="0"/>
                <a:ea typeface="+mj-ea"/>
                <a:cs typeface="+mj-cs"/>
              </a:rPr>
              <a:t>Контактная информация для граждан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id="{1F125ED0-8854-4748-968A-2BBFBFAF24A7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16561" y="3153624"/>
            <a:ext cx="2876550" cy="1981200"/>
          </a:xfrm>
          <a:prstGeom prst="rect">
            <a:avLst/>
          </a:prstGeom>
        </p:spPr>
      </p:pic>
    </p:spTree>
  </p:cSld>
  <p:clrMapOvr>
    <a:overrideClrMapping bg1="lt1" tx1="dk1" bg2="lt2" tx2="dk2" accent1="accent1" accent2="accent2" accent3="accent3" accent4="accent4" accent5="accent5" accent6="accent6" hlink="hlink" folHlink="folHlink"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859154B-BA2B-4232-A093-A36CC40B89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0" y="162560"/>
            <a:ext cx="10058400" cy="579120"/>
          </a:xfrm>
        </p:spPr>
        <p:txBody>
          <a:bodyPr>
            <a:normAutofit/>
          </a:bodyPr>
          <a:lstStyle/>
          <a:p>
            <a:pPr algn="ctr"/>
            <a:r>
              <a:rPr lang="ru-RU" sz="2400" dirty="0">
                <a:latin typeface="Century Gothic" panose="020B0502020202020204" pitchFamily="34" charset="0"/>
              </a:rPr>
              <a:t>Основные понятия, используемые в бюджетном процессе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D2006B93-810D-4B3E-8BC9-2F1E965175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9080" y="822960"/>
            <a:ext cx="11673840" cy="5759032"/>
          </a:xfrm>
          <a:gradFill flip="none" rotWithShape="1"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  <a:tileRect/>
          </a:gradFill>
        </p:spPr>
        <p:txBody>
          <a:bodyPr>
            <a:normAutofit fontScale="40000" lnSpcReduction="20000"/>
          </a:bodyPr>
          <a:lstStyle/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</a:t>
            </a:r>
            <a:r>
              <a:rPr lang="ru-RU" sz="2500" dirty="0"/>
              <a:t> - форма образования и расходования денежных средств, предназначенных для финансового обеспечения задач и функций государства и местного самоуправления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система</a:t>
            </a:r>
            <a:r>
              <a:rPr lang="ru-RU" sz="2500" dirty="0"/>
              <a:t> - основанная на экономических отношениях и государственном устройстве Российской Федерации, регулируемая законодательством Российской Федерации совокупность федерального бюджета, бюджетов субъектов Российской Федерации, местных бюджетов и бюджетов государственных внебюджетных фондов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Текущий финансовый год</a:t>
            </a:r>
            <a:r>
              <a:rPr lang="ru-RU" sz="2500" dirty="0"/>
              <a:t> - год, в котором осуществляется исполнение бюджета, составление и рассмотрение проекта бюджета на очередной финансовый год и плановый период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Очередной финансовый год </a:t>
            </a:r>
            <a:r>
              <a:rPr lang="ru-RU" sz="2500" dirty="0"/>
              <a:t>- год, следующий за текущим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Плановый период </a:t>
            </a:r>
            <a:r>
              <a:rPr lang="ru-RU" sz="2500" dirty="0"/>
              <a:t>- два финансовых года, следующие за очередным финансовым годом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Отчетный финансовый год</a:t>
            </a:r>
            <a:r>
              <a:rPr lang="ru-RU" sz="2500" dirty="0"/>
              <a:t> - год, предшествующий текущему финансовому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Доходы бюджета </a:t>
            </a:r>
            <a:r>
              <a:rPr lang="ru-RU" sz="2500" dirty="0"/>
              <a:t>- поступающие в бюджет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Расходы бюджета </a:t>
            </a:r>
            <a:r>
              <a:rPr lang="ru-RU" sz="2500" dirty="0"/>
              <a:t>- выплачиваемые из бюджета денежные средства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Дефицит бюджета </a:t>
            </a:r>
            <a:r>
              <a:rPr lang="ru-RU" sz="2500" dirty="0"/>
              <a:t>- превышение расходов бюджета над его доходами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Профицит бюджета </a:t>
            </a:r>
            <a:r>
              <a:rPr lang="ru-RU" sz="2500" dirty="0"/>
              <a:t>- превышение доходов бюджета над его расходами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Сводная бюджетная роспись </a:t>
            </a:r>
            <a:r>
              <a:rPr lang="ru-RU" sz="2500" dirty="0"/>
              <a:t>- документ, который составляется и ведется финансовым органом в целях организации исполнения бюджета по расходам бюджета и источникам финансирования дефицита бюджета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Бюджетная роспись </a:t>
            </a:r>
            <a:r>
              <a:rPr lang="ru-RU" sz="2500" dirty="0"/>
              <a:t>- документ, который составляется и ведется главным распорядителем бюджетных средств (главным администратором источников финансирования дефицита бюджета) в целях исполнения бюджета по расходам (источникам финансирования дефицита бюджета)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ассигнования </a:t>
            </a:r>
            <a:r>
              <a:rPr lang="ru-RU" sz="2500" dirty="0"/>
              <a:t>- предельные объемы денежных средств, предусмотренные в соответствующем финансовом году для исполнения бюджетных обязательств 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Бюджетные обязательства </a:t>
            </a:r>
            <a:r>
              <a:rPr lang="ru-RU" sz="2500" dirty="0"/>
              <a:t>– расходные обязательства, подлежащие исполнению в соответствующем финансовом году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Главный распорядитель бюджетных средств (ГРБС) </a:t>
            </a:r>
            <a:r>
              <a:rPr lang="ru-RU" sz="2500" dirty="0"/>
              <a:t>- орган местного самоуправления, орган местной администрации, указанный в ведомственной структуре расходов бюджета, имеющие право распределять бюджетные ассигнования и лимиты бюджетных обязательств между получателями бюджетных средств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Получатель бюджетных средств - </a:t>
            </a:r>
            <a:r>
              <a:rPr lang="ru-RU" sz="2500" dirty="0"/>
              <a:t>орган местного самоуправления, орган местной администрации, находящееся в ведении главного распорядителя бюджетных средств казенное учреждение, имеющие право на принятие и исполнение бюджетных обязательств от имени публично-правового образования за счет средств соответствующего бюджета</a:t>
            </a:r>
          </a:p>
          <a:p>
            <a:pPr>
              <a:lnSpc>
                <a:spcPct val="120000"/>
              </a:lnSpc>
              <a:spcBef>
                <a:spcPts val="600"/>
              </a:spcBef>
            </a:pPr>
            <a:r>
              <a:rPr lang="ru-RU" sz="2500" b="1" dirty="0"/>
              <a:t>Остатки бюджетных средств на счете </a:t>
            </a:r>
            <a:r>
              <a:rPr lang="ru-RU" sz="2500" dirty="0"/>
              <a:t>- средства, сформированные за счет остатков средств, образовавшихся на начало года после завершения операций по принятым обязательствам прошедшего года и экономии в расходах в текущем году. В соответствии с действующим законодательством изменение остатков средств на счетах по учету бюджета рассматривается как один из источников финансирования его дефицита</a:t>
            </a:r>
          </a:p>
          <a:p>
            <a:endParaRPr lang="ru-RU" dirty="0"/>
          </a:p>
          <a:p>
            <a:endParaRPr lang="ru-RU" dirty="0"/>
          </a:p>
          <a:p>
            <a:endParaRPr lang="ru-RU" dirty="0"/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E5CE509D-A09E-4903-AC76-47B64A2A6D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 vert="horz" lIns="91440" tIns="45720" rIns="91440" bIns="45720" rtlCol="0" anchor="b"/>
          <a:lstStyle/>
          <a:p>
            <a:fld id="{5C57661F-B2B1-4F5C-A5BA-3FA02C8F7456}" type="slidenum">
              <a:rPr lang="ru-RU"/>
              <a:pPr/>
              <a:t>3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C11C47F6-C95E-4AE5-9E1C-C23E142585C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5381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56C73AF-0C2D-49B8-A3F0-C9E73E0CE6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60" y="0"/>
            <a:ext cx="11917680" cy="1023041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dirty="0"/>
              <a:t>Основные задачи и приоритеты  бюджетной политики </a:t>
            </a:r>
            <a:br>
              <a:rPr lang="ru-RU" sz="2800" dirty="0"/>
            </a:br>
            <a:r>
              <a:rPr lang="ru-RU" sz="2800" dirty="0"/>
              <a:t>на 2021 год и на плановый период 2022 и 2023 годов:</a:t>
            </a: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1E81DAF-54F0-426F-A98B-95DE6F76A7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3910" y="1193735"/>
            <a:ext cx="11917680" cy="4469173"/>
          </a:xfrm>
          <a:gradFill>
            <a:gsLst>
              <a:gs pos="63760">
                <a:schemeClr val="accent1">
                  <a:lumMod val="40000"/>
                  <a:lumOff val="60000"/>
                </a:schemeClr>
              </a:gs>
              <a:gs pos="20000">
                <a:schemeClr val="accent6">
                  <a:tint val="9000"/>
                </a:schemeClr>
              </a:gs>
              <a:gs pos="100000">
                <a:schemeClr val="accent4">
                  <a:lumMod val="20000"/>
                  <a:lumOff val="80000"/>
                </a:schemeClr>
              </a:gs>
            </a:gsLst>
          </a:gra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horz" lIns="91440" tIns="45720" rIns="91440" bIns="45720" rtlCol="0">
            <a:noAutofit/>
          </a:bodyPr>
          <a:lstStyle/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определение четких приоритетов использования бюджетных средств с учетом текущей экономической ситуации;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реализация приоритетных проектов;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снижение неэффективных трат бюджета городского округа, обеспечение исполнения гарантированных расходных обязательств городского округа;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принятие решений, направленных на достижение в полном объеме уровня оплаты труда работников муниципальных учреждений социальной сферы в соответствии с Указом Президента Российской Федерации от 07.05.2012 № 597 «О мероприятиях по реализации государственной социальной политики»;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обеспечение выполнения ключевых и целевых показателей муниципальных программ;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r>
              <a:rPr lang="ru-RU" sz="2000" dirty="0">
                <a:solidFill>
                  <a:schemeClr val="accent5">
                    <a:lumMod val="50000"/>
                  </a:schemeClr>
                </a:solidFill>
              </a:rPr>
              <a:t>планирование в полном объеме расходов на социальные выплаты с учетом изменения численности их получателей и критериев для предоставления соответствующих социальных выплат гражданам городского округа.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  <a:p>
            <a:pPr marL="23400" indent="0" algn="ctr">
              <a:lnSpc>
                <a:spcPct val="100000"/>
              </a:lnSpc>
              <a:spcBef>
                <a:spcPts val="600"/>
              </a:spcBef>
              <a:buNone/>
            </a:pPr>
            <a:r>
              <a:rPr lang="ru-RU" sz="2000" i="1" dirty="0">
                <a:solidFill>
                  <a:schemeClr val="accent5">
                    <a:lumMod val="50000"/>
                  </a:schemeClr>
                </a:solidFill>
              </a:rPr>
              <a:t>При исполнении бюджета городского округа требуется усилить контроль в сфере закупок товаров, работ, услуг для обеспечения муниципальных нужд.</a:t>
            </a:r>
          </a:p>
          <a:p>
            <a:pPr marL="252000">
              <a:lnSpc>
                <a:spcPct val="100000"/>
              </a:lnSpc>
              <a:spcBef>
                <a:spcPts val="600"/>
              </a:spcBef>
              <a:buFont typeface="Wingdings" panose="05000000000000000000" pitchFamily="2" charset="2"/>
              <a:buChar char="Ø"/>
            </a:pPr>
            <a:endParaRPr lang="ru-RU" sz="2000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14" name="Номер слайда 13">
            <a:extLst>
              <a:ext uri="{FF2B5EF4-FFF2-40B4-BE49-F238E27FC236}">
                <a16:creationId xmlns:a16="http://schemas.microsoft.com/office/drawing/2014/main" id="{C01AFC23-D631-4528-B753-64AF47C1C4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Объект 6">
            <a:extLst>
              <a:ext uri="{FF2B5EF4-FFF2-40B4-BE49-F238E27FC236}">
                <a16:creationId xmlns:a16="http://schemas.microsoft.com/office/drawing/2014/main" id="{1722C189-B12A-41CD-ADD8-5240111645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895686"/>
      </p:ext>
    </p:extLst>
  </p:cSld>
  <p:clrMapOvr>
    <a:masterClrMapping/>
  </p:clrMapOvr>
  <p:transition spd="med">
    <p:wipe dir="d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CC869C6-B09A-4555-9DB6-EA48C33B24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52054" y="116137"/>
            <a:ext cx="10515600" cy="1325562"/>
          </a:xfrm>
        </p:spPr>
        <p:txBody>
          <a:bodyPr>
            <a:noAutofit/>
          </a:bodyPr>
          <a:lstStyle/>
          <a:p>
            <a:pPr algn="ctr"/>
            <a:r>
              <a:rPr lang="ru-RU" sz="2800" dirty="0"/>
              <a:t>Основные направления бюджетной и налоговой политики </a:t>
            </a:r>
            <a:br>
              <a:rPr lang="ru-RU" sz="2800" dirty="0"/>
            </a:br>
            <a:r>
              <a:rPr lang="ru-RU" sz="2800" dirty="0"/>
              <a:t>на 2021 год и на плановый период 2022 и 2023 годов </a:t>
            </a: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9FD866B0-9F79-4235-AB18-995EEBEFE3DC}"/>
              </a:ext>
            </a:extLst>
          </p:cNvPr>
          <p:cNvSpPr/>
          <p:nvPr/>
        </p:nvSpPr>
        <p:spPr>
          <a:xfrm>
            <a:off x="13854" y="4712677"/>
            <a:ext cx="12192000" cy="4648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0"/>
              </a:spcAft>
            </a:pPr>
            <a:r>
              <a:rPr lang="ru-RU" dirty="0">
                <a:ea typeface="Times New Roman" panose="02020603050405020304" pitchFamily="18" charset="0"/>
              </a:rPr>
              <a:t>         </a:t>
            </a:r>
            <a:endParaRPr lang="ru-RU" dirty="0">
              <a:solidFill>
                <a:srgbClr val="FF5050"/>
              </a:solidFill>
              <a:ea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255B2AE3-5284-42EC-A6B8-423CCFFA3DB2}"/>
              </a:ext>
            </a:extLst>
          </p:cNvPr>
          <p:cNvSpPr/>
          <p:nvPr/>
        </p:nvSpPr>
        <p:spPr>
          <a:xfrm>
            <a:off x="0" y="1606025"/>
            <a:ext cx="12205854" cy="1566943"/>
          </a:xfrm>
          <a:prstGeom prst="rect">
            <a:avLst/>
          </a:prstGeom>
          <a:gradFill flip="none" rotWithShape="1">
            <a:gsLst>
              <a:gs pos="45700">
                <a:srgbClr val="EBFFBC"/>
              </a:gs>
              <a:gs pos="0">
                <a:srgbClr val="CCFF66">
                  <a:tint val="66000"/>
                  <a:satMod val="160000"/>
                </a:srgbClr>
              </a:gs>
              <a:gs pos="74000">
                <a:srgbClr val="EEEEEE"/>
              </a:gs>
              <a:gs pos="99000">
                <a:schemeClr val="accent1">
                  <a:lumMod val="20000"/>
                  <a:lumOff val="80000"/>
                </a:schemeClr>
              </a:gs>
            </a:gsLst>
            <a:lin ang="5400000" scaled="1"/>
            <a:tileRect/>
          </a:gradFill>
        </p:spPr>
        <p:txBody>
          <a:bodyPr wrap="square">
            <a:spAutoFit/>
          </a:bodyPr>
          <a:lstStyle/>
          <a:p>
            <a:pPr algn="ctr"/>
            <a:r>
              <a:rPr lang="ru-RU" sz="1600" dirty="0"/>
              <a:t>Основные направления бюджетной и  налоговой  политики городского округа Долгопрудный  на 2021 год и плановый период 2022 и 2023 годов подготовлены в соответствии со статьями 172, 184.2 Бюджетного кодекса Российской Федерации, с учетом итогов реализации бюджетной и налоговой политики на период 2020-2022 годов, Положением о бюджетном процессе в городском округе Долгопрудный, утвержденным решением Совета депутатов  г. Долгопрудного от 23.09.2009  № 63-нр, а также с учетом прогноза социально-экономического развития городского округа Долгопрудный на 2021-2023 годы, утвержденного постановлением администрации городского округа Долгопрудный  от 28.10.2020 № 516-ПА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:a16="http://schemas.microsoft.com/office/drawing/2014/main" id="{6FABAF7D-E536-42A0-B214-2A2A148A03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287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5</a:t>
            </a:fld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3DF7E6F-1DAF-451F-B2AC-24472A8CA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301902"/>
            <a:ext cx="12192000" cy="1049868"/>
          </a:xfrm>
          <a:gradFill flip="none" rotWithShape="1">
            <a:gsLst>
              <a:gs pos="0">
                <a:schemeClr val="accent5">
                  <a:lumMod val="20000"/>
                  <a:lumOff val="80000"/>
                </a:schemeClr>
              </a:gs>
              <a:gs pos="50000">
                <a:srgbClr val="EEEEEE"/>
              </a:gs>
              <a:gs pos="100000">
                <a:srgbClr val="CCFF66">
                  <a:tint val="23500"/>
                  <a:satMod val="160000"/>
                </a:srgbClr>
              </a:gs>
            </a:gsLst>
            <a:lin ang="16200000" scaled="1"/>
            <a:tileRect/>
          </a:gradFill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2000" dirty="0"/>
              <a:t>Основной целью бюджетной и налоговой политики на 2021 год и на плановый период 2022 и 2023 годов остается обеспечение сбалансированности и устойчивости бюджета городского округа с учетом текущей экономической ситуации, сложившейся в России в связи с распространением новой коронавирусной инфекции COVID-19 и принятием мер по устранению ее последствий.</a:t>
            </a:r>
          </a:p>
        </p:txBody>
      </p:sp>
      <p:sp>
        <p:nvSpPr>
          <p:cNvPr id="7" name="Прямоугольник 6">
            <a:extLst>
              <a:ext uri="{FF2B5EF4-FFF2-40B4-BE49-F238E27FC236}">
                <a16:creationId xmlns:a16="http://schemas.microsoft.com/office/drawing/2014/main" id="{77F67450-3261-4B2F-B851-7547095244CC}"/>
              </a:ext>
            </a:extLst>
          </p:cNvPr>
          <p:cNvSpPr/>
          <p:nvPr/>
        </p:nvSpPr>
        <p:spPr>
          <a:xfrm>
            <a:off x="121969" y="4551386"/>
            <a:ext cx="11834241" cy="1261884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>
            <a:spAutoFit/>
          </a:bodyPr>
          <a:lstStyle/>
          <a:p>
            <a:pPr algn="just"/>
            <a:r>
              <a:rPr lang="ru-RU" sz="1900" dirty="0"/>
              <a:t>С учетом необходимости обеспечения сбалансированности и устойчивости бюджетной и налоговой системы направлениями налоговой политики на 2021 год являются: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dirty="0"/>
              <a:t>расширение доходной базы бюджета городского округа Долгопрудный;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ru-RU" sz="1900" dirty="0"/>
              <a:t>обеспечение установления налоговых льгот с обязательной оценкой эффективности их применения.</a:t>
            </a:r>
          </a:p>
        </p:txBody>
      </p:sp>
      <p:pic>
        <p:nvPicPr>
          <p:cNvPr id="8" name="Объект 6">
            <a:extLst>
              <a:ext uri="{FF2B5EF4-FFF2-40B4-BE49-F238E27FC236}">
                <a16:creationId xmlns:a16="http://schemas.microsoft.com/office/drawing/2014/main" id="{10E93E27-B144-4D3D-BCDD-46E1730C0D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0611996"/>
      </p:ext>
    </p:extLst>
  </p:cSld>
  <p:clrMapOvr>
    <a:masterClrMapping/>
  </p:clrMapOvr>
  <p:transition spd="med">
    <p:strips dir="r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3" grpId="0" uiExpand="1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2">
            <a:extLst>
              <a:ext uri="{FF2B5EF4-FFF2-40B4-BE49-F238E27FC236}">
                <a16:creationId xmlns:a16="http://schemas.microsoft.com/office/drawing/2014/main" id="{CBFDF32E-C0DB-4E97-8579-255528AD337C}"/>
              </a:ext>
            </a:extLst>
          </p:cNvPr>
          <p:cNvSpPr txBox="1">
            <a:spLocks/>
          </p:cNvSpPr>
          <p:nvPr/>
        </p:nvSpPr>
        <p:spPr>
          <a:xfrm>
            <a:off x="250824" y="877675"/>
            <a:ext cx="11698241" cy="788164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>
            <a:lvl1pPr marL="91440" indent="-9144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Char char=" 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38404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56692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74980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932688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11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13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1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17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Char char="◦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01168" lvl="1" indent="0" algn="ctr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ru-RU" dirty="0">
                <a:latin typeface="Century Gothic" panose="020B0502020202020204" pitchFamily="34" charset="0"/>
              </a:rPr>
              <a:t>Бюджет на 2021 год и плановый период 2022 и 2023 годов утвержден решением Совета депутатов городского округа Долгопрудный Московской области от «18» декабря 2020 года № 85</a:t>
            </a:r>
          </a:p>
        </p:txBody>
      </p:sp>
      <p:sp>
        <p:nvSpPr>
          <p:cNvPr id="4" name="Заголовок 1">
            <a:extLst>
              <a:ext uri="{FF2B5EF4-FFF2-40B4-BE49-F238E27FC236}">
                <a16:creationId xmlns:a16="http://schemas.microsoft.com/office/drawing/2014/main" id="{244DC4D9-D3C8-4F75-BA18-0149785A45C9}"/>
              </a:ext>
            </a:extLst>
          </p:cNvPr>
          <p:cNvSpPr txBox="1">
            <a:spLocks/>
          </p:cNvSpPr>
          <p:nvPr/>
        </p:nvSpPr>
        <p:spPr>
          <a:xfrm>
            <a:off x="873760" y="160760"/>
            <a:ext cx="11075306" cy="461665"/>
          </a:xfrm>
          <a:prstGeom prst="rect">
            <a:avLst/>
          </a:prstGeom>
          <a:noFill/>
          <a:effectLst>
            <a:softEdge rad="12700"/>
          </a:effectLst>
          <a:scene3d>
            <a:camera prst="orthographicFront"/>
            <a:lightRig rig="threePt" dir="t"/>
          </a:scene3d>
          <a:sp3d prstMaterial="plastic">
            <a:bevelT/>
            <a:bevelB/>
          </a:sp3d>
        </p:spPr>
        <p:txBody>
          <a:bodyPr wrap="square">
            <a:spAutoFit/>
          </a:bodyPr>
          <a:lstStyle>
            <a:defPPr>
              <a:defRPr lang="en-US"/>
            </a:defPPr>
            <a:lvl1pPr algn="ctr">
              <a:defRPr sz="24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ru-RU" dirty="0">
                <a:effectLst/>
                <a:latin typeface="Century Gothic" panose="020B0502020202020204" pitchFamily="34" charset="0"/>
              </a:rPr>
              <a:t>Основные характеристики бюджета городского округа Долгопрудный</a:t>
            </a:r>
          </a:p>
        </p:txBody>
      </p:sp>
      <p:graphicFrame>
        <p:nvGraphicFramePr>
          <p:cNvPr id="5" name="Объект 11">
            <a:extLst>
              <a:ext uri="{FF2B5EF4-FFF2-40B4-BE49-F238E27FC236}">
                <a16:creationId xmlns:a16="http://schemas.microsoft.com/office/drawing/2014/main" id="{D40406BB-36E1-4F07-8368-58E61D7448B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12943722"/>
              </p:ext>
            </p:extLst>
          </p:nvPr>
        </p:nvGraphicFramePr>
        <p:xfrm>
          <a:off x="250824" y="2359412"/>
          <a:ext cx="11706132" cy="291730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063387">
                  <a:extLst>
                    <a:ext uri="{9D8B030D-6E8A-4147-A177-3AD203B41FA5}">
                      <a16:colId xmlns:a16="http://schemas.microsoft.com/office/drawing/2014/main" val="3431088041"/>
                    </a:ext>
                  </a:extLst>
                </a:gridCol>
                <a:gridCol w="1117599">
                  <a:extLst>
                    <a:ext uri="{9D8B030D-6E8A-4147-A177-3AD203B41FA5}">
                      <a16:colId xmlns:a16="http://schemas.microsoft.com/office/drawing/2014/main" val="2950022372"/>
                    </a:ext>
                  </a:extLst>
                </a:gridCol>
                <a:gridCol w="1137920">
                  <a:extLst>
                    <a:ext uri="{9D8B030D-6E8A-4147-A177-3AD203B41FA5}">
                      <a16:colId xmlns:a16="http://schemas.microsoft.com/office/drawing/2014/main" val="197314701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2066423679"/>
                    </a:ext>
                  </a:extLst>
                </a:gridCol>
                <a:gridCol w="1066800">
                  <a:extLst>
                    <a:ext uri="{9D8B030D-6E8A-4147-A177-3AD203B41FA5}">
                      <a16:colId xmlns:a16="http://schemas.microsoft.com/office/drawing/2014/main" val="594510457"/>
                    </a:ext>
                  </a:extLst>
                </a:gridCol>
                <a:gridCol w="1076962">
                  <a:extLst>
                    <a:ext uri="{9D8B030D-6E8A-4147-A177-3AD203B41FA5}">
                      <a16:colId xmlns:a16="http://schemas.microsoft.com/office/drawing/2014/main" val="2544822589"/>
                    </a:ext>
                  </a:extLst>
                </a:gridCol>
                <a:gridCol w="1046480">
                  <a:extLst>
                    <a:ext uri="{9D8B030D-6E8A-4147-A177-3AD203B41FA5}">
                      <a16:colId xmlns:a16="http://schemas.microsoft.com/office/drawing/2014/main" val="1883531635"/>
                    </a:ext>
                  </a:extLst>
                </a:gridCol>
                <a:gridCol w="1005840">
                  <a:extLst>
                    <a:ext uri="{9D8B030D-6E8A-4147-A177-3AD203B41FA5}">
                      <a16:colId xmlns:a16="http://schemas.microsoft.com/office/drawing/2014/main" val="2520791032"/>
                    </a:ext>
                  </a:extLst>
                </a:gridCol>
                <a:gridCol w="1158240">
                  <a:extLst>
                    <a:ext uri="{9D8B030D-6E8A-4147-A177-3AD203B41FA5}">
                      <a16:colId xmlns:a16="http://schemas.microsoft.com/office/drawing/2014/main" val="228933895"/>
                    </a:ext>
                  </a:extLst>
                </a:gridCol>
                <a:gridCol w="966104">
                  <a:extLst>
                    <a:ext uri="{9D8B030D-6E8A-4147-A177-3AD203B41FA5}">
                      <a16:colId xmlns:a16="http://schemas.microsoft.com/office/drawing/2014/main" val="2537692044"/>
                    </a:ext>
                  </a:extLst>
                </a:gridCol>
              </a:tblGrid>
              <a:tr h="896109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Параметры бюджета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2018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Исполнено в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2019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</a:t>
                      </a:r>
                    </a:p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4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FFFFFF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lnB w="25400" cmpd="sng"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9156917"/>
                  </a:ext>
                </a:extLst>
              </a:tr>
              <a:tr h="230511">
                <a:tc vMerge="1">
                  <a:txBody>
                    <a:bodyPr/>
                    <a:lstStyle/>
                    <a:p>
                      <a:pPr algn="ctr" rtl="0" fontAlgn="ctr"/>
                      <a:endParaRPr lang="ru-RU" sz="18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 v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ru-RU" sz="1400" b="1" u="none" strike="noStrike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</a:p>
                  </a:txBody>
                  <a:tcPr marL="8313" marR="8313" marT="8313" marB="0" anchor="ctr">
                    <a:lnT w="38100" cmpd="sng">
                      <a:noFill/>
                    </a:lnT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2021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2022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effectLst/>
                        </a:rPr>
                        <a:t>2023 г.</a:t>
                      </a:r>
                      <a:endParaRPr lang="ru-RU" sz="1400" b="1" u="none" strike="noStrike" kern="1200" dirty="0">
                        <a:solidFill>
                          <a:schemeClr val="lt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062652111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доходов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5 197 588,8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4 263 034,7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4 672 022,0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4 474 175,1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091864798"/>
                  </a:ext>
                </a:extLst>
              </a:tr>
              <a:tr h="452377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Общий объем  расходов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3 612 334,7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5 113 011,2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4 948 152,6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 4 948 152,6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  4 263 034,7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4 672 022,0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4 474 175,1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846770848"/>
                  </a:ext>
                </a:extLst>
              </a:tr>
              <a:tr h="681408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Дефицит «-» / Профицит «+» 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15 125,5 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400" u="none" strike="noStrike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84 577,6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-201 631,0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-201 631,0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0,0</a:t>
                      </a:r>
                      <a:endParaRPr lang="ru-RU" sz="1400" b="0" i="0" u="none" strike="noStrike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3402707"/>
                  </a:ext>
                </a:extLst>
              </a:tr>
            </a:tbl>
          </a:graphicData>
        </a:graphic>
      </p:graphicFrame>
      <p:sp>
        <p:nvSpPr>
          <p:cNvPr id="7" name="Прямоугольник 28">
            <a:extLst>
              <a:ext uri="{FF2B5EF4-FFF2-40B4-BE49-F238E27FC236}">
                <a16:creationId xmlns:a16="http://schemas.microsoft.com/office/drawing/2014/main" id="{6DF0AF8A-B17B-4784-A4B8-39C244D8AA5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42933" y="5395550"/>
            <a:ext cx="11706132" cy="830997"/>
          </a:xfrm>
          <a:prstGeom prst="rect">
            <a:avLst/>
          </a:prstGeom>
          <a:solidFill>
            <a:srgbClr val="FFFFCC"/>
          </a:solidFill>
          <a:ln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/>
            <a:r>
              <a:rPr lang="ru-RU" altLang="ru-RU" sz="1600" dirty="0"/>
              <a:t>Муниципальный долг в 2018-2020 гг. отсутствовал</a:t>
            </a:r>
          </a:p>
          <a:p>
            <a:pPr algn="ctr"/>
            <a:r>
              <a:rPr lang="ru-RU" altLang="ru-RU" sz="1600" dirty="0"/>
              <a:t>При формировании трехлетнего бюджета муниципальный долг в 2021 году и плановом периоде 2022 и 2023 годов не запланирован</a:t>
            </a:r>
          </a:p>
        </p:txBody>
      </p:sp>
      <p:sp>
        <p:nvSpPr>
          <p:cNvPr id="3" name="Прямоугольник 2">
            <a:extLst>
              <a:ext uri="{FF2B5EF4-FFF2-40B4-BE49-F238E27FC236}">
                <a16:creationId xmlns:a16="http://schemas.microsoft.com/office/drawing/2014/main" id="{6E08222F-98E2-4E0E-9265-F6EE77CD0740}"/>
              </a:ext>
            </a:extLst>
          </p:cNvPr>
          <p:cNvSpPr/>
          <p:nvPr/>
        </p:nvSpPr>
        <p:spPr>
          <a:xfrm>
            <a:off x="250824" y="1737353"/>
            <a:ext cx="11706132" cy="367472"/>
          </a:xfrm>
          <a:prstGeom prst="rect">
            <a:avLst/>
          </a:prstGeom>
          <a:solidFill>
            <a:schemeClr val="accent3">
              <a:lumMod val="20000"/>
              <a:lumOff val="80000"/>
              <a:alpha val="66000"/>
            </a:schemeClr>
          </a:solidFill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/>
          </a:bodyPr>
          <a:lstStyle/>
          <a:p>
            <a:pPr lvl="1" algn="ctr"/>
            <a:r>
              <a:rPr lang="ru-RU" dirty="0">
                <a:solidFill>
                  <a:schemeClr val="tx1">
                    <a:lumMod val="75000"/>
                    <a:lumOff val="25000"/>
                  </a:schemeClr>
                </a:solidFill>
                <a:latin typeface="Century Gothic" panose="020B0502020202020204" pitchFamily="34" charset="0"/>
              </a:rPr>
              <a:t>Основные характеристики бюджета городского округа Долгопрудный 2018-2023 гг.</a:t>
            </a:r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9C7A5D47-7D2C-4782-8867-2225B4DBDD46}"/>
              </a:ext>
            </a:extLst>
          </p:cNvPr>
          <p:cNvSpPr/>
          <p:nvPr/>
        </p:nvSpPr>
        <p:spPr>
          <a:xfrm>
            <a:off x="10997783" y="2086689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10" name="Номер слайда 9">
            <a:extLst>
              <a:ext uri="{FF2B5EF4-FFF2-40B4-BE49-F238E27FC236}">
                <a16:creationId xmlns:a16="http://schemas.microsoft.com/office/drawing/2014/main" id="{A94F6C35-E26A-45C2-A35F-8D8AF88FF2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11" name="Объект 6">
            <a:extLst>
              <a:ext uri="{FF2B5EF4-FFF2-40B4-BE49-F238E27FC236}">
                <a16:creationId xmlns:a16="http://schemas.microsoft.com/office/drawing/2014/main" id="{29F8EF1A-B159-49C7-B3A0-AC30357252F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487002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2A690AA4-EBC1-452D-8A72-C4412AB31F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4EB6E89-BA87-4003-BD23-6BDF40F3EBED}" type="slidenum">
              <a:rPr lang="ru-RU" smtClean="0"/>
              <a:pPr/>
              <a:t>7</a:t>
            </a:fld>
            <a:endParaRPr lang="ru-RU"/>
          </a:p>
        </p:txBody>
      </p:sp>
      <p:graphicFrame>
        <p:nvGraphicFramePr>
          <p:cNvPr id="7" name="Таблица 6">
            <a:extLst>
              <a:ext uri="{FF2B5EF4-FFF2-40B4-BE49-F238E27FC236}">
                <a16:creationId xmlns:a16="http://schemas.microsoft.com/office/drawing/2014/main" id="{21D9CF2A-49DE-4BE6-8521-E311DE40FE3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79645253"/>
              </p:ext>
            </p:extLst>
          </p:nvPr>
        </p:nvGraphicFramePr>
        <p:xfrm>
          <a:off x="274318" y="1319690"/>
          <a:ext cx="11673841" cy="2496375"/>
        </p:xfrm>
        <a:graphic>
          <a:graphicData uri="http://schemas.openxmlformats.org/drawingml/2006/table">
            <a:tbl>
              <a:tblPr firstRow="1" firstCol="1" bandRow="1">
                <a:tableStyleId>{21E4AEA4-8DFA-4A89-87EB-49C32662AFE0}</a:tableStyleId>
              </a:tblPr>
              <a:tblGrid>
                <a:gridCol w="2009507">
                  <a:extLst>
                    <a:ext uri="{9D8B030D-6E8A-4147-A177-3AD203B41FA5}">
                      <a16:colId xmlns:a16="http://schemas.microsoft.com/office/drawing/2014/main" val="4161677615"/>
                    </a:ext>
                  </a:extLst>
                </a:gridCol>
                <a:gridCol w="1140279">
                  <a:extLst>
                    <a:ext uri="{9D8B030D-6E8A-4147-A177-3AD203B41FA5}">
                      <a16:colId xmlns:a16="http://schemas.microsoft.com/office/drawing/2014/main" val="2787440657"/>
                    </a:ext>
                  </a:extLst>
                </a:gridCol>
                <a:gridCol w="1158972">
                  <a:extLst>
                    <a:ext uri="{9D8B030D-6E8A-4147-A177-3AD203B41FA5}">
                      <a16:colId xmlns:a16="http://schemas.microsoft.com/office/drawing/2014/main" val="2205677832"/>
                    </a:ext>
                  </a:extLst>
                </a:gridCol>
                <a:gridCol w="1196358">
                  <a:extLst>
                    <a:ext uri="{9D8B030D-6E8A-4147-A177-3AD203B41FA5}">
                      <a16:colId xmlns:a16="http://schemas.microsoft.com/office/drawing/2014/main" val="283380301"/>
                    </a:ext>
                  </a:extLst>
                </a:gridCol>
                <a:gridCol w="1079528">
                  <a:extLst>
                    <a:ext uri="{9D8B030D-6E8A-4147-A177-3AD203B41FA5}">
                      <a16:colId xmlns:a16="http://schemas.microsoft.com/office/drawing/2014/main" val="885610543"/>
                    </a:ext>
                  </a:extLst>
                </a:gridCol>
                <a:gridCol w="1136957">
                  <a:extLst>
                    <a:ext uri="{9D8B030D-6E8A-4147-A177-3AD203B41FA5}">
                      <a16:colId xmlns:a16="http://schemas.microsoft.com/office/drawing/2014/main" val="1517910416"/>
                    </a:ext>
                  </a:extLst>
                </a:gridCol>
                <a:gridCol w="568787">
                  <a:extLst>
                    <a:ext uri="{9D8B030D-6E8A-4147-A177-3AD203B41FA5}">
                      <a16:colId xmlns:a16="http://schemas.microsoft.com/office/drawing/2014/main" val="2168018087"/>
                    </a:ext>
                  </a:extLst>
                </a:gridCol>
                <a:gridCol w="1086483">
                  <a:extLst>
                    <a:ext uri="{9D8B030D-6E8A-4147-A177-3AD203B41FA5}">
                      <a16:colId xmlns:a16="http://schemas.microsoft.com/office/drawing/2014/main" val="1742181491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745138396"/>
                    </a:ext>
                  </a:extLst>
                </a:gridCol>
                <a:gridCol w="1148485">
                  <a:extLst>
                    <a:ext uri="{9D8B030D-6E8A-4147-A177-3AD203B41FA5}">
                      <a16:colId xmlns:a16="http://schemas.microsoft.com/office/drawing/2014/main" val="3387468951"/>
                    </a:ext>
                  </a:extLst>
                </a:gridCol>
              </a:tblGrid>
              <a:tr h="455871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Показатели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2018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Исполнено в 2019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Уточненный план 2020 г. 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Ожидаемое исполнение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Отклонения от плана в 2020 г.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План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52382078"/>
                  </a:ext>
                </a:extLst>
              </a:tr>
              <a:tr h="47351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абсолютные значения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u="none" strike="noStrike" kern="1200" dirty="0">
                          <a:solidFill>
                            <a:schemeClr val="dk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в %</a:t>
                      </a:r>
                      <a:endParaRPr lang="ru-RU" dirty="0"/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2021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2022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ru-RU" sz="1400" u="none" strike="noStrike" dirty="0"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</a:rPr>
                        <a:t>2023 г.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29211327"/>
                  </a:ext>
                </a:extLst>
              </a:tr>
              <a:tr h="267652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Доходы (всего)</a:t>
                      </a:r>
                      <a:endParaRPr lang="ru-RU" sz="1400" b="1" i="1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Calibri" panose="020F050202020403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3 627 460,2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5 197 588,8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4 746 521,6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4 263 034,7 </a:t>
                      </a:r>
                      <a:endParaRPr lang="ru-RU" sz="1400" b="1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4 672 022,0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4 474 175,1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661959642"/>
                  </a:ext>
                </a:extLst>
              </a:tr>
              <a:tr h="437588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в том числе налоговые и неналоговые до</a:t>
                      </a:r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х</a:t>
                      </a:r>
                      <a:r>
                        <a:rPr lang="ru-RU" sz="1400" b="1" u="none" strike="noStrike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оды</a:t>
                      </a:r>
                      <a:endParaRPr lang="ru-RU" sz="1400" b="1" i="0" u="none" strike="noStrike" dirty="0">
                        <a:solidFill>
                          <a:srgbClr val="000000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1 864 208,9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2 105 703,4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1 960 743,1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1 960 743,1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2 067 128,9 </a:t>
                      </a:r>
                      <a:endParaRPr lang="ru-RU" sz="1400" u="none" strike="noStrike" kern="1200" dirty="0">
                        <a:solidFill>
                          <a:schemeClr val="tx1"/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2 062 725,4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2 172 887,6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1483463138"/>
                  </a:ext>
                </a:extLst>
              </a:tr>
              <a:tr h="257507">
                <a:tc>
                  <a:txBody>
                    <a:bodyPr/>
                    <a:lstStyle/>
                    <a:p>
                      <a:pPr algn="l" rtl="0" fontAlgn="b"/>
                      <a:r>
                        <a:rPr lang="ru-RU" sz="1400" b="1" u="none" strike="noStrike" kern="1200" dirty="0">
                          <a:solidFill>
                            <a:schemeClr val="lt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Безвозмездные поступления (межбюджетные трансферты)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1 763 251,3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>
                      <a:lvl1pPr marL="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1pPr>
                      <a:lvl2pPr marL="457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2pPr>
                      <a:lvl3pPr marL="914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3pPr>
                      <a:lvl4pPr marL="1371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4pPr>
                      <a:lvl5pPr marL="18288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5pPr>
                      <a:lvl6pPr marL="22860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6pPr>
                      <a:lvl7pPr marL="27432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7pPr>
                      <a:lvl8pPr marL="32004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8pPr>
                      <a:lvl9pPr marL="3657600" algn="l" defTabSz="914400" rtl="0" eaLnBrk="1" latinLnBrk="0" hangingPunct="1">
                        <a:defRPr sz="1800" kern="1200">
                          <a:solidFill>
                            <a:schemeClr val="dk1"/>
                          </a:solidFill>
                          <a:latin typeface="Calibri" panose="020F0502020204030204"/>
                        </a:defRPr>
                      </a:lvl9pPr>
                    </a:lstStyle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3 091 885,4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2 785 778,5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2 785 778,5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libri" panose="020F0502020204030204"/>
                          <a:ea typeface="+mn-ea"/>
                          <a:cs typeface="+mn-cs"/>
                        </a:rPr>
                        <a:t>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u="none" strike="noStrike" kern="1200" dirty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</a:rPr>
                        <a:t> </a:t>
                      </a:r>
                      <a:r>
                        <a:rPr lang="ru-RU" sz="14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2 195 905,8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2 609 296,6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400" u="none" strike="noStrike" kern="1200" dirty="0">
                          <a:solidFill>
                            <a:schemeClr val="tx1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+mn-lt"/>
                          <a:ea typeface="+mn-ea"/>
                          <a:cs typeface="+mn-cs"/>
                        </a:rPr>
                        <a:t>2 301 287,5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69821288"/>
                  </a:ext>
                </a:extLst>
              </a:tr>
            </a:tbl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7BC95A5B-0887-4ED5-90B1-72FCD29D898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778242061"/>
              </p:ext>
            </p:extLst>
          </p:nvPr>
        </p:nvGraphicFramePr>
        <p:xfrm>
          <a:off x="1173479" y="3664526"/>
          <a:ext cx="9875520" cy="28683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id="{A6F2E1BC-0795-4F76-85B7-D5CFAE15D137}"/>
              </a:ext>
            </a:extLst>
          </p:cNvPr>
          <p:cNvSpPr/>
          <p:nvPr/>
        </p:nvSpPr>
        <p:spPr>
          <a:xfrm>
            <a:off x="10988986" y="950358"/>
            <a:ext cx="959173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400" dirty="0"/>
              <a:t>(тыс. руб.)</a:t>
            </a:r>
          </a:p>
        </p:txBody>
      </p:sp>
      <p:sp>
        <p:nvSpPr>
          <p:cNvPr id="3" name="Заголовок 2">
            <a:extLst>
              <a:ext uri="{FF2B5EF4-FFF2-40B4-BE49-F238E27FC236}">
                <a16:creationId xmlns:a16="http://schemas.microsoft.com/office/drawing/2014/main" id="{A1706DF7-1D40-4CF9-ACE7-73EFF93E77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43208" y="792480"/>
            <a:ext cx="11404951" cy="369332"/>
          </a:xfrm>
        </p:spPr>
        <p:txBody>
          <a:bodyPr>
            <a:noAutofit/>
          </a:bodyPr>
          <a:lstStyle/>
          <a:p>
            <a:pPr algn="ctr"/>
            <a:r>
              <a:rPr lang="ru-RU" sz="3600" dirty="0"/>
              <a:t>Динамика доходной части бюджета городского округа 2018-2023 гг.</a:t>
            </a:r>
            <a:br>
              <a:rPr lang="ru-RU" sz="3600" dirty="0"/>
            </a:br>
            <a:endParaRPr lang="ru-RU" sz="3600" dirty="0"/>
          </a:p>
        </p:txBody>
      </p:sp>
      <p:pic>
        <p:nvPicPr>
          <p:cNvPr id="10" name="Объект 6">
            <a:extLst>
              <a:ext uri="{FF2B5EF4-FFF2-40B4-BE49-F238E27FC236}">
                <a16:creationId xmlns:a16="http://schemas.microsoft.com/office/drawing/2014/main" id="{28FDD45D-6C7D-46A1-AB15-39EEB4276B3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</p:spPr>
      </p:pic>
    </p:spTree>
    <p:extLst>
      <p:ext uri="{BB962C8B-B14F-4D97-AF65-F5344CB8AC3E}">
        <p14:creationId xmlns:p14="http://schemas.microsoft.com/office/powerpoint/2010/main" val="39177083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>
            <a:extLst>
              <a:ext uri="{FF2B5EF4-FFF2-40B4-BE49-F238E27FC236}">
                <a16:creationId xmlns:a16="http://schemas.microsoft.com/office/drawing/2014/main" id="{3D8306E8-3A63-4B64-9781-B8B7E9A1521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01677239"/>
              </p:ext>
            </p:extLst>
          </p:nvPr>
        </p:nvGraphicFramePr>
        <p:xfrm>
          <a:off x="206692" y="803595"/>
          <a:ext cx="11778615" cy="538023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721385">
                  <a:extLst>
                    <a:ext uri="{9D8B030D-6E8A-4147-A177-3AD203B41FA5}">
                      <a16:colId xmlns:a16="http://schemas.microsoft.com/office/drawing/2014/main" val="3222767154"/>
                    </a:ext>
                  </a:extLst>
                </a:gridCol>
                <a:gridCol w="2016273">
                  <a:extLst>
                    <a:ext uri="{9D8B030D-6E8A-4147-A177-3AD203B41FA5}">
                      <a16:colId xmlns:a16="http://schemas.microsoft.com/office/drawing/2014/main" val="3791012846"/>
                    </a:ext>
                  </a:extLst>
                </a:gridCol>
                <a:gridCol w="1706897">
                  <a:extLst>
                    <a:ext uri="{9D8B030D-6E8A-4147-A177-3AD203B41FA5}">
                      <a16:colId xmlns:a16="http://schemas.microsoft.com/office/drawing/2014/main" val="2940397298"/>
                    </a:ext>
                  </a:extLst>
                </a:gridCol>
                <a:gridCol w="1941383">
                  <a:extLst>
                    <a:ext uri="{9D8B030D-6E8A-4147-A177-3AD203B41FA5}">
                      <a16:colId xmlns:a16="http://schemas.microsoft.com/office/drawing/2014/main" val="3251176488"/>
                    </a:ext>
                  </a:extLst>
                </a:gridCol>
                <a:gridCol w="1771122">
                  <a:extLst>
                    <a:ext uri="{9D8B030D-6E8A-4147-A177-3AD203B41FA5}">
                      <a16:colId xmlns:a16="http://schemas.microsoft.com/office/drawing/2014/main" val="2891066209"/>
                    </a:ext>
                  </a:extLst>
                </a:gridCol>
                <a:gridCol w="1621555">
                  <a:extLst>
                    <a:ext uri="{9D8B030D-6E8A-4147-A177-3AD203B41FA5}">
                      <a16:colId xmlns:a16="http://schemas.microsoft.com/office/drawing/2014/main" val="1306445178"/>
                    </a:ext>
                  </a:extLst>
                </a:gridCol>
              </a:tblGrid>
              <a:tr h="252332">
                <a:tc>
                  <a:txBody>
                    <a:bodyPr/>
                    <a:lstStyle/>
                    <a:p>
                      <a:pPr algn="l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Наименование кода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Исполнено в 2019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Уточненный план 2020 г. 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2021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2022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200" b="1" i="0" u="none" strike="noStrike" dirty="0">
                          <a:effectLst/>
                          <a:latin typeface="+mn-lt"/>
                        </a:rPr>
                        <a:t>План 2023 г.</a:t>
                      </a: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09644750"/>
                  </a:ext>
                </a:extLst>
              </a:tr>
              <a:tr h="190755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НАЛОГОВЫЕ И НЕНАЛОГОВЫЕ ДОХОДЫ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2 105 703,4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1 960 743,1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 2 067 128,9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2 062 725,4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2 172 887,6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708158078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доходы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574 530,4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574 530,4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654 316,0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688 342,0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724 142,0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05854706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Акцизы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9 493,8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9 735,6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9 783,0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9 408,0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9 333,0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10553951"/>
                  </a:ext>
                </a:extLst>
              </a:tr>
              <a:tr h="1763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Налоги на совокупный доход 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393 450,3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348 449,8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434 302,0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473 884,0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546 000,0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4070719619"/>
                  </a:ext>
                </a:extLst>
              </a:tr>
              <a:tr h="2475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Налог на имущество физических лиц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68 258,5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77 904,0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109 067,0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114 615,0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120 409,0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665421946"/>
                  </a:ext>
                </a:extLst>
              </a:tr>
              <a:tr h="23422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Земельный налог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266 157,0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268 983,0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276 822,0  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276 272,0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276 272,0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6155880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Государственная пошлина, сборы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13 044,5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12 747,3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13 531,0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14 072,0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14 635,0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926621742"/>
                  </a:ext>
                </a:extLst>
              </a:tr>
              <a:tr h="362379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использования имущества, находящегося в государственной и муниципальной собственности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382 886,3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372 002,0 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404 166,8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391 694,4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391 836,8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736847594"/>
                  </a:ext>
                </a:extLst>
              </a:tr>
              <a:tr h="343218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Платежи при пользовании природными ресурсами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1 155,4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589,0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424,0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424,0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424,0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2358230821"/>
                  </a:ext>
                </a:extLst>
              </a:tr>
              <a:tr h="343036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оказания  платных услуг и компенсации затрат государства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13 438,5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12 739,3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11 200,1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12 880,0  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12 880,0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971932887"/>
                  </a:ext>
                </a:extLst>
              </a:tr>
              <a:tr h="181963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квартир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191 787,4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190 399,5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110 720,2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71 149,0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71 149,0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020018508"/>
                  </a:ext>
                </a:extLst>
              </a:tr>
              <a:tr h="36320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реализации иного имущества, находящегося в собственности городских округов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72 609,9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22 053,1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8 218,1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7 572,0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3 393,8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481575641"/>
                  </a:ext>
                </a:extLst>
              </a:tr>
              <a:tr h="35319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Доходы от продажи земельных участков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18 463,5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2 852,4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7313" marR="7313" marT="7313" marB="0" anchor="ctr"/>
                </a:tc>
                <a:extLst>
                  <a:ext uri="{0D108BD9-81ED-4DB2-BD59-A6C34878D82A}">
                    <a16:rowId xmlns:a16="http://schemas.microsoft.com/office/drawing/2014/main" val="4090895108"/>
                  </a:ext>
                </a:extLst>
              </a:tr>
              <a:tr h="164177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Штрафы, санкции, возмещение ущерба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5 534,4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5 000,0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2 313,0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>
                          <a:effectLst/>
                          <a:latin typeface="+mn-lt"/>
                        </a:rPr>
                        <a:t>2 313,0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2 313,0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232070168"/>
                  </a:ext>
                </a:extLst>
              </a:tr>
              <a:tr h="144441">
                <a:tc>
                  <a:txBody>
                    <a:bodyPr/>
                    <a:lstStyle/>
                    <a:p>
                      <a:pPr algn="l" fontAlgn="b"/>
                      <a:r>
                        <a:rPr lang="ru-RU" sz="1050" b="0" u="none" strike="noStrike" dirty="0">
                          <a:effectLst/>
                          <a:latin typeface="+mn-lt"/>
                        </a:rPr>
                        <a:t>Прочие неналоговые доходы</a:t>
                      </a:r>
                      <a:endParaRPr lang="ru-RU" sz="1050" b="0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94 893,5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62 757,7 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32 265,7 </a:t>
                      </a:r>
                    </a:p>
                  </a:txBody>
                  <a:tcPr marL="7313" marR="7313" marT="7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100,0</a:t>
                      </a:r>
                    </a:p>
                  </a:txBody>
                  <a:tcPr marL="8313" marR="8313" marT="8313" marB="0" anchor="ctr"/>
                </a:tc>
                <a:extLst>
                  <a:ext uri="{0D108BD9-81ED-4DB2-BD59-A6C34878D82A}">
                    <a16:rowId xmlns:a16="http://schemas.microsoft.com/office/drawing/2014/main" val="3533560819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algn="l" fontAlgn="b"/>
                      <a:r>
                        <a:rPr lang="ru-RU" sz="1100" b="1" u="none" strike="noStrike" dirty="0">
                          <a:effectLst/>
                          <a:latin typeface="+mn-lt"/>
                        </a:rPr>
                        <a:t>Безвозмездные поступления </a:t>
                      </a:r>
                      <a:endParaRPr lang="ru-RU" sz="11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ru-RU" sz="1100" b="0" i="0" u="none" strike="noStrike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3 091 885,4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solidFill>
                          <a:schemeClr val="tx1"/>
                        </a:solidFill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2 785 778,5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2 195 905,8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2 609 296,6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2 301 287,5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97076700"/>
                  </a:ext>
                </a:extLst>
              </a:tr>
              <a:tr h="200353">
                <a:tc>
                  <a:txBody>
                    <a:bodyPr/>
                    <a:lstStyle/>
                    <a:p>
                      <a:pPr algn="l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ВСЕГО ДОХОДОВ</a:t>
                      </a:r>
                      <a:endParaRPr lang="ru-RU" sz="1200" b="1" i="0" u="none" strike="noStrike" dirty="0">
                        <a:effectLst/>
                        <a:latin typeface="+mn-lt"/>
                      </a:endParaRP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5 197 588,80</a:t>
                      </a:r>
                    </a:p>
                    <a:p>
                      <a:pPr algn="ctr" fontAlgn="b"/>
                      <a:endParaRPr lang="ru-RU" sz="1100" b="0" i="0" u="none" strike="noStrike" dirty="0">
                        <a:effectLst/>
                        <a:latin typeface="+mn-lt"/>
                      </a:endParaRP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4 746 521,6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 4 263 034,7 </a:t>
                      </a:r>
                    </a:p>
                  </a:txBody>
                  <a:tcPr marL="7313" marR="7313" marT="7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4 672 022,0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100" b="0" i="0" u="none" strike="noStrike" dirty="0">
                          <a:effectLst/>
                          <a:latin typeface="+mn-lt"/>
                        </a:rPr>
                        <a:t>4 474 175,1</a:t>
                      </a:r>
                    </a:p>
                  </a:txBody>
                  <a:tcPr marL="8313" marR="8313" marT="8313" marB="0" anchor="ctr"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67945885"/>
                  </a:ext>
                </a:extLst>
              </a:tr>
            </a:tbl>
          </a:graphicData>
        </a:graphic>
      </p:graphicFrame>
      <p:sp>
        <p:nvSpPr>
          <p:cNvPr id="3" name="Заголовок 3">
            <a:extLst>
              <a:ext uri="{FF2B5EF4-FFF2-40B4-BE49-F238E27FC236}">
                <a16:creationId xmlns:a16="http://schemas.microsoft.com/office/drawing/2014/main" id="{2EC007FA-AD0B-42EF-8536-C4124DE04336}"/>
              </a:ext>
            </a:extLst>
          </p:cNvPr>
          <p:cNvSpPr txBox="1">
            <a:spLocks/>
          </p:cNvSpPr>
          <p:nvPr/>
        </p:nvSpPr>
        <p:spPr>
          <a:xfrm>
            <a:off x="186371" y="169326"/>
            <a:ext cx="11798936" cy="357919"/>
          </a:xfrm>
          <a:prstGeom prst="rect">
            <a:avLst/>
          </a:prstGeom>
          <a:noFill/>
          <a:scene3d>
            <a:camera prst="orthographicFront"/>
            <a:lightRig rig="threePt" dir="t"/>
          </a:scene3d>
          <a:sp3d prstMaterial="matte">
            <a:bevelT/>
            <a:bevelB/>
          </a:sp3d>
        </p:spPr>
        <p:txBody>
          <a:bodyPr>
            <a:normAutofit lnSpcReduction="10000"/>
          </a:bodyPr>
          <a:lstStyle>
            <a:defPPr>
              <a:defRPr lang="en-US"/>
            </a:defPPr>
            <a:lvl1pPr algn="ctr">
              <a:defRPr>
                <a:latin typeface="Century Gothic" panose="020B0502020202020204" pitchFamily="34" charset="0"/>
              </a:defRPr>
            </a:lvl1pPr>
          </a:lstStyle>
          <a:p>
            <a:r>
              <a:rPr lang="ru-RU" dirty="0"/>
              <a:t>Основные источники формирования доходной части бюджета городского округа Долгопрудный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id="{67C9514B-8BCF-4E42-BE21-AF63FE6259C3}"/>
              </a:ext>
            </a:extLst>
          </p:cNvPr>
          <p:cNvSpPr/>
          <p:nvPr/>
        </p:nvSpPr>
        <p:spPr>
          <a:xfrm>
            <a:off x="11098457" y="490227"/>
            <a:ext cx="795411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100" dirty="0"/>
              <a:t>(тыс. руб.)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4A8BF1CC-BA41-448D-B47F-92C06713E6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506112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406392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ик 9">
            <a:extLst>
              <a:ext uri="{FF2B5EF4-FFF2-40B4-BE49-F238E27FC236}">
                <a16:creationId xmlns:a16="http://schemas.microsoft.com/office/drawing/2014/main" id="{8ED300D6-4E93-42D5-8838-81EB3D31B728}"/>
              </a:ext>
            </a:extLst>
          </p:cNvPr>
          <p:cNvSpPr/>
          <p:nvPr/>
        </p:nvSpPr>
        <p:spPr>
          <a:xfrm>
            <a:off x="0" y="6210579"/>
            <a:ext cx="12192000" cy="646331"/>
          </a:xfrm>
          <a:prstGeom prst="rect">
            <a:avLst/>
          </a:prstGeom>
          <a:gradFill>
            <a:gsLst>
              <a:gs pos="0">
                <a:schemeClr val="accent1">
                  <a:lumMod val="5000"/>
                  <a:lumOff val="95000"/>
                </a:schemeClr>
              </a:gs>
              <a:gs pos="74000">
                <a:srgbClr val="FBD8D5"/>
              </a:gs>
              <a:gs pos="83000">
                <a:srgbClr val="FBD8D5"/>
              </a:gs>
              <a:gs pos="100000">
                <a:srgbClr val="FBD8D5"/>
              </a:gs>
            </a:gsLst>
            <a:lin ang="5400000" scaled="1"/>
          </a:gradFill>
        </p:spPr>
        <p:txBody>
          <a:bodyPr wrap="square">
            <a:spAutoFit/>
          </a:bodyPr>
          <a:lstStyle/>
          <a:p>
            <a:pPr algn="ctr"/>
            <a:r>
              <a:rPr lang="ru-RU" i="1" dirty="0">
                <a:solidFill>
                  <a:srgbClr val="684F00"/>
                </a:solidFill>
                <a:ea typeface="Times New Roman" panose="02020603050405020304" pitchFamily="18" charset="0"/>
              </a:rPr>
              <a:t>Налоговые и неналоговые доходы бюджета городского округа в 2021 году составят  48,5 % от общих доходов, </a:t>
            </a:r>
          </a:p>
          <a:p>
            <a:pPr algn="ctr"/>
            <a:r>
              <a:rPr lang="ru-RU" i="1" dirty="0">
                <a:solidFill>
                  <a:srgbClr val="684F00"/>
                </a:solidFill>
                <a:ea typeface="Times New Roman" panose="02020603050405020304" pitchFamily="18" charset="0"/>
              </a:rPr>
              <a:t>в 2022 году 44,2 %, в 2023 году 48,6 %.</a:t>
            </a:r>
            <a:endParaRPr lang="ru-RU" i="1" dirty="0">
              <a:solidFill>
                <a:srgbClr val="684F00"/>
              </a:solidFill>
            </a:endParaRPr>
          </a:p>
        </p:txBody>
      </p:sp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4436F0B-EC3F-4428-8D30-E8DE6832327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81280"/>
            <a:ext cx="10515600" cy="1158240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/>
              <a:t>Доходная часть бюджета городского округа Долгопрудный</a:t>
            </a:r>
          </a:p>
        </p:txBody>
      </p:sp>
      <p:graphicFrame>
        <p:nvGraphicFramePr>
          <p:cNvPr id="5" name="Объект 4">
            <a:extLst>
              <a:ext uri="{FF2B5EF4-FFF2-40B4-BE49-F238E27FC236}">
                <a16:creationId xmlns:a16="http://schemas.microsoft.com/office/drawing/2014/main" id="{AAAA984F-8BB7-4A45-972C-9E75C320BD0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89650325"/>
              </p:ext>
            </p:extLst>
          </p:nvPr>
        </p:nvGraphicFramePr>
        <p:xfrm>
          <a:off x="844550" y="1239520"/>
          <a:ext cx="10515600" cy="1979357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2628900">
                  <a:extLst>
                    <a:ext uri="{9D8B030D-6E8A-4147-A177-3AD203B41FA5}">
                      <a16:colId xmlns:a16="http://schemas.microsoft.com/office/drawing/2014/main" val="1509199974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56276872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2674852515"/>
                    </a:ext>
                  </a:extLst>
                </a:gridCol>
                <a:gridCol w="2628900">
                  <a:extLst>
                    <a:ext uri="{9D8B030D-6E8A-4147-A177-3AD203B41FA5}">
                      <a16:colId xmlns:a16="http://schemas.microsoft.com/office/drawing/2014/main" val="338320755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Наименование дохода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2021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2022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tc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r>
                        <a:rPr lang="ru-RU" sz="2000" u="none" strike="noStrike" kern="1200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ea typeface="+mn-ea"/>
                          <a:cs typeface="Arial" panose="020B0604020202020204" pitchFamily="34" charset="0"/>
                        </a:rPr>
                        <a:t>2023 год</a:t>
                      </a:r>
                    </a:p>
                  </a:txBody>
                  <a:tcPr marL="8313" marR="8313" marT="8317" marB="0" anchor="ctr">
                    <a:gradFill>
                      <a:gsLst>
                        <a:gs pos="0">
                          <a:srgbClr val="FBD8D5"/>
                        </a:gs>
                        <a:gs pos="50000">
                          <a:srgbClr val="FBD8D5"/>
                        </a:gs>
                        <a:gs pos="100000">
                          <a:schemeClr val="bg1"/>
                        </a:gs>
                      </a:gsLst>
                      <a:lin ang="5400000" scaled="1"/>
                    </a:gradFill>
                  </a:tcPr>
                </a:tc>
                <a:extLst>
                  <a:ext uri="{0D108BD9-81ED-4DB2-BD59-A6C34878D82A}">
                    <a16:rowId xmlns:a16="http://schemas.microsoft.com/office/drawing/2014/main" val="275466463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1 497 821,0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1 576 593,0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1 690 791,0 </a:t>
                      </a:r>
                    </a:p>
                  </a:txBody>
                  <a:tcPr>
                    <a:solidFill>
                      <a:srgbClr val="9EE4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6924691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Неналоговые доходы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569 307,9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486 132,4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482 096,6 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488798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 Безвозмездные поступления (межбюджетные трансферты)</a:t>
                      </a:r>
                      <a:endParaRPr lang="ru-RU" sz="1600" b="0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i="0" u="none" strike="noStrike" dirty="0">
                          <a:solidFill>
                            <a:schemeClr val="tx1"/>
                          </a:solidFill>
                          <a:effectLst/>
                          <a:latin typeface="+mn-lt"/>
                        </a:rPr>
                        <a:t>2 195 905,8</a:t>
                      </a:r>
                      <a:endParaRPr lang="ru-RU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+mn-lt"/>
                        </a:rPr>
                        <a:t>2 609 296,6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ru-RU" sz="1800" b="0" i="0" u="none" strike="noStrike" dirty="0">
                          <a:effectLst/>
                          <a:latin typeface="+mn-lt"/>
                        </a:rPr>
                        <a:t>2 301 287,5</a:t>
                      </a: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8690805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l" rtl="0" fontAlgn="ctr"/>
                      <a:r>
                        <a:rPr lang="ru-RU" sz="1600" u="none" strike="noStrike" dirty="0">
                          <a:solidFill>
                            <a:schemeClr val="tx1"/>
                          </a:solidFill>
                          <a:effectLst>
                            <a:outerShdw blurRad="50800" dist="38100" algn="tr" rotWithShape="0">
                              <a:prstClr val="black">
                                <a:alpha val="40000"/>
                              </a:prstClr>
                            </a:outerShdw>
                          </a:effectLst>
                          <a:latin typeface="+mn-lt"/>
                          <a:cs typeface="Arial" panose="020B0604020202020204" pitchFamily="34" charset="0"/>
                        </a:rPr>
                        <a:t>ИТОГО доходов</a:t>
                      </a:r>
                      <a:endParaRPr lang="ru-RU" sz="1600" b="1" i="0" u="none" strike="noStrike" dirty="0">
                        <a:solidFill>
                          <a:schemeClr val="tx1"/>
                        </a:solidFill>
                        <a:effectLst>
                          <a:outerShdw blurRad="50800" dist="38100" algn="tr" rotWithShape="0">
                            <a:prstClr val="black">
                              <a:alpha val="40000"/>
                            </a:prstClr>
                          </a:outerShdw>
                        </a:effectLst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8313" marR="8313" marT="8317" marB="0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 4 263 034,7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4 672 022,0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4 474 175,1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70763922"/>
                  </a:ext>
                </a:extLst>
              </a:tr>
            </a:tbl>
          </a:graphicData>
        </a:graphic>
      </p:graphicFrame>
      <p:sp>
        <p:nvSpPr>
          <p:cNvPr id="4" name="Номер слайда 3">
            <a:extLst>
              <a:ext uri="{FF2B5EF4-FFF2-40B4-BE49-F238E27FC236}">
                <a16:creationId xmlns:a16="http://schemas.microsoft.com/office/drawing/2014/main" id="{AA042ABB-4B41-47A9-A49C-47AD3AF9C3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448800" y="6491785"/>
            <a:ext cx="2743200" cy="365125"/>
          </a:xfrm>
        </p:spPr>
        <p:txBody>
          <a:bodyPr/>
          <a:lstStyle/>
          <a:p>
            <a:fld id="{E4EB6E89-BA87-4003-BD23-6BDF40F3EBED}" type="slidenum">
              <a:rPr lang="ru-RU" smtClean="0"/>
              <a:pPr/>
              <a:t>9</a:t>
            </a:fld>
            <a:endParaRPr lang="ru-RU"/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id="{9E88DBFE-FDE9-4263-88B4-EFD69876DA62}"/>
              </a:ext>
            </a:extLst>
          </p:cNvPr>
          <p:cNvSpPr/>
          <p:nvPr/>
        </p:nvSpPr>
        <p:spPr>
          <a:xfrm>
            <a:off x="10015482" y="900966"/>
            <a:ext cx="1069652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600" dirty="0"/>
              <a:t>(тыс. руб.)</a:t>
            </a:r>
          </a:p>
        </p:txBody>
      </p:sp>
      <p:graphicFrame>
        <p:nvGraphicFramePr>
          <p:cNvPr id="7" name="Диаграмма 6">
            <a:extLst>
              <a:ext uri="{FF2B5EF4-FFF2-40B4-BE49-F238E27FC236}">
                <a16:creationId xmlns:a16="http://schemas.microsoft.com/office/drawing/2014/main" id="{620612B4-A7E3-45DC-A7F1-747D15605103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28219197"/>
              </p:ext>
            </p:extLst>
          </p:nvPr>
        </p:nvGraphicFramePr>
        <p:xfrm>
          <a:off x="932684" y="3211745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Диаграмма 7">
            <a:extLst>
              <a:ext uri="{FF2B5EF4-FFF2-40B4-BE49-F238E27FC236}">
                <a16:creationId xmlns:a16="http://schemas.microsoft.com/office/drawing/2014/main" id="{CA9F1DB2-DDB8-416E-85B4-6F4D801BAF2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01712925"/>
              </p:ext>
            </p:extLst>
          </p:nvPr>
        </p:nvGraphicFramePr>
        <p:xfrm>
          <a:off x="4921250" y="3211745"/>
          <a:ext cx="23622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9" name="Диаграмма 8">
            <a:extLst>
              <a:ext uri="{FF2B5EF4-FFF2-40B4-BE49-F238E27FC236}">
                <a16:creationId xmlns:a16="http://schemas.microsoft.com/office/drawing/2014/main" id="{D537BC05-6BA2-4D94-A64F-9092461B20E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635986633"/>
              </p:ext>
            </p:extLst>
          </p:nvPr>
        </p:nvGraphicFramePr>
        <p:xfrm>
          <a:off x="8834382" y="3218877"/>
          <a:ext cx="2362200" cy="3180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pic>
        <p:nvPicPr>
          <p:cNvPr id="11" name="Объект 6">
            <a:extLst>
              <a:ext uri="{FF2B5EF4-FFF2-40B4-BE49-F238E27FC236}">
                <a16:creationId xmlns:a16="http://schemas.microsoft.com/office/drawing/2014/main" id="{48D03543-0019-4D0F-8F06-CCE6C6820736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910" y="170694"/>
            <a:ext cx="760490" cy="342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022220"/>
      </p:ext>
    </p:extLst>
  </p:cSld>
  <p:clrMapOvr>
    <a:masterClrMapping/>
  </p:clrMapOvr>
  <p:transition spd="slow">
    <p:wheel spokes="3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Graphic spid="8" grpId="0">
        <p:bldAsOne/>
      </p:bldGraphic>
      <p:bldGraphic spid="9" grpId="0">
        <p:bldAsOne/>
      </p:bldGraphic>
    </p:bldLst>
  </p:timing>
</p:sld>
</file>

<file path=ppt/theme/theme1.xml><?xml version="1.0" encoding="utf-8"?>
<a:theme xmlns:a="http://schemas.openxmlformats.org/drawingml/2006/main" name="6_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5B9BD5"/>
    </a:accent1>
    <a:accent2>
      <a:srgbClr val="ED7D31"/>
    </a:accent2>
    <a:accent3>
      <a:srgbClr val="A5A5A5"/>
    </a:accent3>
    <a:accent4>
      <a:srgbClr val="FFC000"/>
    </a:accent4>
    <a:accent5>
      <a:srgbClr val="4472C4"/>
    </a:accent5>
    <a:accent6>
      <a:srgbClr val="70AD47"/>
    </a:accent6>
    <a:hlink>
      <a:srgbClr val="0563C1"/>
    </a:hlink>
    <a:folHlink>
      <a:srgbClr val="954F72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Савон</Template>
  <TotalTime>3562</TotalTime>
  <Words>7516</Words>
  <Application>Microsoft Office PowerPoint</Application>
  <PresentationFormat>Широкоэкранный</PresentationFormat>
  <Paragraphs>1269</Paragraphs>
  <Slides>27</Slides>
  <Notes>4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6" baseType="lpstr">
      <vt:lpstr>Arial</vt:lpstr>
      <vt:lpstr>Calibri</vt:lpstr>
      <vt:lpstr>Calibri Light</vt:lpstr>
      <vt:lpstr>Century Gothic</vt:lpstr>
      <vt:lpstr>Times New Roman</vt:lpstr>
      <vt:lpstr>Wingdings</vt:lpstr>
      <vt:lpstr>Wingdings 2</vt:lpstr>
      <vt:lpstr>6_HDOfficeLightV0</vt:lpstr>
      <vt:lpstr>HDOfficeLightV0</vt:lpstr>
      <vt:lpstr>БЮДЖЕТ ДЛЯ ГРАЖДАН</vt:lpstr>
      <vt:lpstr>Основные показатели социально-экономического развития </vt:lpstr>
      <vt:lpstr>Основные понятия, используемые в бюджетном процессе</vt:lpstr>
      <vt:lpstr>Основные задачи и приоритеты  бюджетной политики  на 2021 год и на плановый период 2022 и 2023 годов:</vt:lpstr>
      <vt:lpstr>Основные направления бюджетной и налоговой политики  на 2021 год и на плановый период 2022 и 2023 годов </vt:lpstr>
      <vt:lpstr>Презентация PowerPoint</vt:lpstr>
      <vt:lpstr>Динамика доходной части бюджета городского округа 2018-2023 гг. </vt:lpstr>
      <vt:lpstr>Презентация PowerPoint</vt:lpstr>
      <vt:lpstr>Доходная часть бюджета городского округа Долгопрудный</vt:lpstr>
      <vt:lpstr>Структура налоговых и неналоговых доходов бюджета городского округа Долгопрудный в 2021 году</vt:lpstr>
      <vt:lpstr>Прогнозируемые межбюджетные трансферты в 2021 году</vt:lpstr>
      <vt:lpstr>Прогнозируемые межбюджетные трансферты в 2021 году</vt:lpstr>
      <vt:lpstr>Прогнозируемые межбюджетные трансферты в 2022-23 гг.</vt:lpstr>
      <vt:lpstr>Прогнозируемые межбюджетные трансферты в 2022-23 гг.</vt:lpstr>
      <vt:lpstr>Презентация PowerPoint</vt:lpstr>
      <vt:lpstr>Информация о ставках налогов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Реестр налоговых льгот по земельному налогу, установленных решением Совета депутатов г.Долгопрудного от 22.06.2012  № 95-нр «О земельном налоге на территории городского округа Долгопрудный»</vt:lpstr>
      <vt:lpstr> Реестр налоговых льгот по налогу на имущество физических лиц, установленных решением Совета депутатов г.Долгопрудного от 19.11.2014  № 24-нр «О налоге на имущество физических лиц на территории городского округа Долгопрудный Московской области»</vt:lpstr>
      <vt:lpstr>Презентация PowerPoint</vt:lpstr>
      <vt:lpstr>Презентация PowerPoint</vt:lpstr>
      <vt:lpstr>Презентация PowerPoint</vt:lpstr>
      <vt:lpstr>Расходы бюджета городского округа Долгопрудный на 2021 год и плановый период 2022 и 2023 гг., сформированные по муниципальным программам и непрограммным направлениям деятельности: </vt:lpstr>
      <vt:lpstr>Информация о расходах бюджета с учетом интересов целевых групп пользователей </vt:lpstr>
      <vt:lpstr>Информация об общественно значимых проектах,  реализуемых на территории г.о. Долгопрудный</vt:lpstr>
      <vt:lpstr>Информация об общественно значимых проектах, реализуемых на территории г.о. Долгопрудный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БЮДЖЕТ ДЛЯ ГРАЖДАН</dc:title>
  <dc:creator>KEW3</dc:creator>
  <cp:lastModifiedBy>BAD</cp:lastModifiedBy>
  <cp:revision>191</cp:revision>
  <cp:lastPrinted>2020-01-13T11:38:58Z</cp:lastPrinted>
  <dcterms:created xsi:type="dcterms:W3CDTF">2020-01-09T08:17:52Z</dcterms:created>
  <dcterms:modified xsi:type="dcterms:W3CDTF">2021-04-09T07:05:28Z</dcterms:modified>
</cp:coreProperties>
</file>