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72" r:id="rId1"/>
  </p:sldMasterIdLst>
  <p:notesMasterIdLst>
    <p:notesMasterId r:id="rId10"/>
  </p:notesMasterIdLst>
  <p:handoutMasterIdLst>
    <p:handoutMasterId r:id="rId11"/>
  </p:handoutMasterIdLst>
  <p:sldIdLst>
    <p:sldId id="395" r:id="rId2"/>
    <p:sldId id="393" r:id="rId3"/>
    <p:sldId id="398" r:id="rId4"/>
    <p:sldId id="402" r:id="rId5"/>
    <p:sldId id="399" r:id="rId6"/>
    <p:sldId id="397" r:id="rId7"/>
    <p:sldId id="396" r:id="rId8"/>
    <p:sldId id="379" r:id="rId9"/>
  </p:sldIdLst>
  <p:sldSz cx="9906000" cy="6858000" type="A4"/>
  <p:notesSz cx="9926638" cy="6797675"/>
  <p:defaultTextStyle>
    <a:defPPr>
      <a:defRPr lang="ru-RU"/>
    </a:defPPr>
    <a:lvl1pPr algn="l" defTabSz="912813" rtl="0" fontAlgn="base">
      <a:spcBef>
        <a:spcPct val="0"/>
      </a:spcBef>
      <a:spcAft>
        <a:spcPct val="0"/>
      </a:spcAft>
      <a:defRPr kern="1200">
        <a:solidFill>
          <a:schemeClr val="tx1"/>
        </a:solidFill>
        <a:latin typeface="Arial" charset="0"/>
        <a:ea typeface="+mn-ea"/>
        <a:cs typeface="Arial" charset="0"/>
      </a:defRPr>
    </a:lvl1pPr>
    <a:lvl2pPr marL="455613" indent="1588" algn="l" defTabSz="912813" rtl="0" fontAlgn="base">
      <a:spcBef>
        <a:spcPct val="0"/>
      </a:spcBef>
      <a:spcAft>
        <a:spcPct val="0"/>
      </a:spcAft>
      <a:defRPr kern="1200">
        <a:solidFill>
          <a:schemeClr val="tx1"/>
        </a:solidFill>
        <a:latin typeface="Arial" charset="0"/>
        <a:ea typeface="+mn-ea"/>
        <a:cs typeface="Arial" charset="0"/>
      </a:defRPr>
    </a:lvl2pPr>
    <a:lvl3pPr marL="912813" indent="1588" algn="l" defTabSz="912813" rtl="0" fontAlgn="base">
      <a:spcBef>
        <a:spcPct val="0"/>
      </a:spcBef>
      <a:spcAft>
        <a:spcPct val="0"/>
      </a:spcAft>
      <a:defRPr kern="1200">
        <a:solidFill>
          <a:schemeClr val="tx1"/>
        </a:solidFill>
        <a:latin typeface="Arial" charset="0"/>
        <a:ea typeface="+mn-ea"/>
        <a:cs typeface="Arial" charset="0"/>
      </a:defRPr>
    </a:lvl3pPr>
    <a:lvl4pPr marL="1370013" indent="1588" algn="l" defTabSz="912813" rtl="0" fontAlgn="base">
      <a:spcBef>
        <a:spcPct val="0"/>
      </a:spcBef>
      <a:spcAft>
        <a:spcPct val="0"/>
      </a:spcAft>
      <a:defRPr kern="1200">
        <a:solidFill>
          <a:schemeClr val="tx1"/>
        </a:solidFill>
        <a:latin typeface="Arial" charset="0"/>
        <a:ea typeface="+mn-ea"/>
        <a:cs typeface="Arial" charset="0"/>
      </a:defRPr>
    </a:lvl4pPr>
    <a:lvl5pPr marL="1827213" indent="1588" algn="l" defTabSz="912813"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4028">
          <p15:clr>
            <a:srgbClr val="A4A3A4"/>
          </p15:clr>
        </p15:guide>
        <p15:guide id="2" orient="horz" pos="2102">
          <p15:clr>
            <a:srgbClr val="A4A3A4"/>
          </p15:clr>
        </p15:guide>
        <p15:guide id="3" pos="320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FA9706"/>
    <a:srgbClr val="F55F0B"/>
    <a:srgbClr val="F7B309"/>
    <a:srgbClr val="090DB7"/>
    <a:srgbClr val="18481D"/>
    <a:srgbClr val="0099CC"/>
    <a:srgbClr val="23669D"/>
    <a:srgbClr val="D7EDF4"/>
    <a:srgbClr val="00B5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A107856-5554-42FB-B03E-39F5DBC370BA}" styleName="Средний стиль 4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FABFCF23-3B69-468F-B69F-88F6DE6A72F2}" styleName="Средний стиль 1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4C1A8A3-306A-4EB7-A6B1-4F7E0EB9C5D6}" styleName="Средний стиль 3 - акцент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9DCAF9ED-07DC-4A11-8D7F-57B35C25682E}" styleName="Средний стиль 1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Средний стиль 3 - акцент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6E25E649-3F16-4E02-A733-19D2CDBF48F0}" styleName="Средний стиль 3 - акцент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Светлый стиль 1 - акцент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8D230F3-CF80-4859-8CE7-A43EE81993B5}" styleName="Светлый стиль 1 — акцент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D7B26C5-4107-4FEC-AEDC-1716B250A1EF}" styleName="Светлый стиль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E9639D4-E3E2-4D34-9284-5A2195B3D0D7}" styleName="Светлый стиль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FD0F851-EC5A-4D38-B0AD-8093EC10F338}" styleName="Светлый стиль 1 — акцент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14" autoAdjust="0"/>
    <p:restoredTop sz="99754" autoAdjust="0"/>
  </p:normalViewPr>
  <p:slideViewPr>
    <p:cSldViewPr snapToGrid="0">
      <p:cViewPr varScale="1">
        <p:scale>
          <a:sx n="91" d="100"/>
          <a:sy n="91" d="100"/>
        </p:scale>
        <p:origin x="1290" y="72"/>
      </p:cViewPr>
      <p:guideLst>
        <p:guide orient="horz" pos="4028"/>
        <p:guide orient="horz" pos="2102"/>
        <p:guide pos="3207"/>
      </p:guideLst>
    </p:cSldViewPr>
  </p:slideViewPr>
  <p:outlineViewPr>
    <p:cViewPr>
      <p:scale>
        <a:sx n="33" d="100"/>
        <a:sy n="33" d="100"/>
      </p:scale>
      <p:origin x="18" y="0"/>
    </p:cViewPr>
  </p:outlineViewPr>
  <p:notesTextViewPr>
    <p:cViewPr>
      <p:scale>
        <a:sx n="1" d="1"/>
        <a:sy n="1" d="1"/>
      </p:scale>
      <p:origin x="0" y="0"/>
    </p:cViewPr>
  </p:notesTextViewPr>
  <p:sorterViewPr>
    <p:cViewPr>
      <p:scale>
        <a:sx n="120" d="100"/>
        <a:sy n="12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vert="horz"/>
          <a:lstStyle/>
          <a:p>
            <a:pPr>
              <a:defRPr sz="1400" b="1"/>
            </a:pPr>
            <a:r>
              <a:rPr lang="ru-RU" sz="1400" b="1" dirty="0"/>
              <a:t>Динамика портфеля займов</a:t>
            </a:r>
          </a:p>
        </c:rich>
      </c:tx>
      <c:layout>
        <c:manualLayout>
          <c:xMode val="edge"/>
          <c:yMode val="edge"/>
          <c:x val="0.30034542729845742"/>
          <c:y val="2.2824966403416726E-2"/>
        </c:manualLayout>
      </c:layout>
      <c:overlay val="0"/>
      <c:spPr>
        <a:noFill/>
        <a:ln>
          <a:noFill/>
        </a:ln>
        <a:effectLst/>
      </c:spPr>
    </c:title>
    <c:autoTitleDeleted val="0"/>
    <c:view3D>
      <c:rotX val="15"/>
      <c:rotY val="20"/>
      <c:depthPercent val="100"/>
      <c:rAngAx val="1"/>
    </c:view3D>
    <c:floor>
      <c:thickness val="0"/>
      <c:spPr>
        <a:solidFill>
          <a:srgbClr val="CCECFF"/>
        </a:solid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6.0515844128699564E-2"/>
          <c:y val="0.16197223067083263"/>
          <c:w val="0.93948413319369395"/>
          <c:h val="0.69955496032841813"/>
        </c:manualLayout>
      </c:layout>
      <c:bar3DChart>
        <c:barDir val="col"/>
        <c:grouping val="clustered"/>
        <c:varyColors val="0"/>
        <c:ser>
          <c:idx val="0"/>
          <c:order val="0"/>
          <c:tx>
            <c:strRef>
              <c:f>Лист1!$B$1</c:f>
              <c:strCache>
                <c:ptCount val="1"/>
                <c:pt idx="0">
                  <c:v>Динамика портфеля займов</c:v>
                </c:pt>
              </c:strCache>
            </c:strRef>
          </c:tx>
          <c:spPr>
            <a:solidFill>
              <a:schemeClr val="accent1"/>
            </a:solidFill>
            <a:ln>
              <a:noFill/>
            </a:ln>
            <a:effectLst/>
            <a:sp3d/>
          </c:spPr>
          <c:invertIfNegative val="0"/>
          <c:dLbls>
            <c:dLbl>
              <c:idx val="0"/>
              <c:layout>
                <c:manualLayout>
                  <c:x val="-1.8388843121101634E-2"/>
                  <c:y val="2.393143673753312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2D4-4B59-8749-CC3BFF413A20}"/>
                </c:ext>
              </c:extLst>
            </c:dLbl>
            <c:dLbl>
              <c:idx val="1"/>
              <c:layout>
                <c:manualLayout>
                  <c:x val="-3.1291832353464652E-2"/>
                  <c:y val="5.466877485771165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2D4-4B59-8749-CC3BFF413A20}"/>
                </c:ext>
              </c:extLst>
            </c:dLbl>
            <c:dLbl>
              <c:idx val="2"/>
              <c:layout>
                <c:manualLayout>
                  <c:x val="-2.9451136332672614E-2"/>
                  <c:y val="2.218985070456557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2D4-4B59-8749-CC3BFF413A20}"/>
                </c:ext>
              </c:extLst>
            </c:dLbl>
            <c:dLbl>
              <c:idx val="3"/>
              <c:layout>
                <c:manualLayout>
                  <c:x val="-4.0723129445001977E-2"/>
                  <c:y val="2.537852514626674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2D4-4B59-8749-CC3BFF413A20}"/>
                </c:ext>
              </c:extLst>
            </c:dLbl>
            <c:dLbl>
              <c:idx val="4"/>
              <c:layout>
                <c:manualLayout>
                  <c:x val="-3.631863910728348E-2"/>
                  <c:y val="2.375903949491053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2D4-4B59-8749-CC3BFF413A20}"/>
                </c:ext>
              </c:extLst>
            </c:dLbl>
            <c:dLbl>
              <c:idx val="5"/>
              <c:layout>
                <c:manualLayout>
                  <c:x val="-3.972366190086974E-2"/>
                  <c:y val="3.511518887942648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2D4-4B59-8749-CC3BFF413A20}"/>
                </c:ext>
              </c:extLst>
            </c:dLbl>
            <c:numFmt formatCode="#,##0" sourceLinked="0"/>
            <c:spPr>
              <a:solidFill>
                <a:prstClr val="white"/>
              </a:solidFill>
              <a:ln>
                <a:solidFill>
                  <a:prstClr val="black">
                    <a:lumMod val="25000"/>
                    <a:lumOff val="75000"/>
                  </a:prstClr>
                </a:solidFill>
              </a:ln>
              <a:effectLst/>
            </c:spPr>
            <c:txPr>
              <a:bodyPr rot="0" vert="horz"/>
              <a:lstStyle/>
              <a:p>
                <a:pPr>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c15:spPr>
                <c15:showLeaderLines val="0"/>
              </c:ext>
            </c:extLst>
          </c:dLbls>
          <c:cat>
            <c:numRef>
              <c:f>Лист1!$A$8:$A$12</c:f>
              <c:numCache>
                <c:formatCode>General</c:formatCode>
                <c:ptCount val="5"/>
                <c:pt idx="0">
                  <c:v>2016</c:v>
                </c:pt>
                <c:pt idx="1">
                  <c:v>2017</c:v>
                </c:pt>
                <c:pt idx="2">
                  <c:v>2018</c:v>
                </c:pt>
                <c:pt idx="3">
                  <c:v>2019</c:v>
                </c:pt>
                <c:pt idx="4">
                  <c:v>2020</c:v>
                </c:pt>
              </c:numCache>
            </c:numRef>
          </c:cat>
          <c:val>
            <c:numRef>
              <c:f>Лист1!$B$8:$B$12</c:f>
              <c:numCache>
                <c:formatCode>General</c:formatCode>
                <c:ptCount val="5"/>
                <c:pt idx="0">
                  <c:v>242.4</c:v>
                </c:pt>
                <c:pt idx="1">
                  <c:v>275</c:v>
                </c:pt>
                <c:pt idx="2">
                  <c:v>276</c:v>
                </c:pt>
                <c:pt idx="3">
                  <c:v>330</c:v>
                </c:pt>
                <c:pt idx="4">
                  <c:v>500</c:v>
                </c:pt>
              </c:numCache>
            </c:numRef>
          </c:val>
          <c:shape val="cylinder"/>
          <c:extLst>
            <c:ext xmlns:c16="http://schemas.microsoft.com/office/drawing/2014/chart" uri="{C3380CC4-5D6E-409C-BE32-E72D297353CC}">
              <c16:uniqueId val="{00000006-12D4-4B59-8749-CC3BFF413A20}"/>
            </c:ext>
          </c:extLst>
        </c:ser>
        <c:dLbls>
          <c:showLegendKey val="0"/>
          <c:showVal val="0"/>
          <c:showCatName val="0"/>
          <c:showSerName val="0"/>
          <c:showPercent val="0"/>
          <c:showBubbleSize val="0"/>
        </c:dLbls>
        <c:gapWidth val="150"/>
        <c:shape val="box"/>
        <c:axId val="297672192"/>
        <c:axId val="94329600"/>
        <c:axId val="0"/>
      </c:bar3DChart>
      <c:catAx>
        <c:axId val="297672192"/>
        <c:scaling>
          <c:orientation val="minMax"/>
        </c:scaling>
        <c:delete val="0"/>
        <c:axPos val="b"/>
        <c:numFmt formatCode="General" sourceLinked="1"/>
        <c:majorTickMark val="none"/>
        <c:minorTickMark val="none"/>
        <c:tickLblPos val="nextTo"/>
        <c:spPr>
          <a:noFill/>
          <a:ln>
            <a:noFill/>
          </a:ln>
          <a:effectLst/>
        </c:spPr>
        <c:txPr>
          <a:bodyPr rot="-60000000" vert="horz"/>
          <a:lstStyle/>
          <a:p>
            <a:pPr>
              <a:defRPr sz="1200" b="0"/>
            </a:pPr>
            <a:endParaRPr lang="ru-RU"/>
          </a:p>
        </c:txPr>
        <c:crossAx val="94329600"/>
        <c:crosses val="autoZero"/>
        <c:auto val="1"/>
        <c:lblAlgn val="ctr"/>
        <c:lblOffset val="100"/>
        <c:noMultiLvlLbl val="0"/>
      </c:catAx>
      <c:valAx>
        <c:axId val="9432960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vert="horz"/>
              <a:lstStyle/>
              <a:p>
                <a:pPr>
                  <a:defRPr b="0"/>
                </a:pPr>
                <a:r>
                  <a:rPr lang="ru-RU" b="0"/>
                  <a:t>Млн. руб.</a:t>
                </a:r>
              </a:p>
            </c:rich>
          </c:tx>
          <c:layout>
            <c:manualLayout>
              <c:xMode val="edge"/>
              <c:yMode val="edge"/>
              <c:x val="2.1362943900464785E-2"/>
              <c:y val="0.37887557298282437"/>
            </c:manualLayout>
          </c:layout>
          <c:overlay val="0"/>
          <c:spPr>
            <a:noFill/>
            <a:ln>
              <a:noFill/>
            </a:ln>
            <a:effectLst/>
          </c:spPr>
        </c:title>
        <c:numFmt formatCode="General" sourceLinked="1"/>
        <c:majorTickMark val="none"/>
        <c:minorTickMark val="none"/>
        <c:tickLblPos val="nextTo"/>
        <c:spPr>
          <a:noFill/>
          <a:ln>
            <a:noFill/>
          </a:ln>
          <a:effectLst/>
        </c:spPr>
        <c:txPr>
          <a:bodyPr rot="-60000000" vert="horz"/>
          <a:lstStyle/>
          <a:p>
            <a:pPr>
              <a:defRPr/>
            </a:pPr>
            <a:endParaRPr lang="ru-RU"/>
          </a:p>
        </c:txPr>
        <c:crossAx val="29767219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Century Gothic" panose="020B0502020202020204" pitchFamily="34" charset="0"/>
        </a:defRPr>
      </a:pPr>
      <a:endParaRPr lang="ru-RU"/>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2" y="0"/>
            <a:ext cx="4301543" cy="339884"/>
          </a:xfrm>
          <a:prstGeom prst="rect">
            <a:avLst/>
          </a:prstGeom>
          <a:noFill/>
          <a:ln w="9525">
            <a:noFill/>
            <a:miter lim="800000"/>
            <a:headEnd/>
            <a:tailEnd/>
          </a:ln>
          <a:effectLst/>
        </p:spPr>
        <p:txBody>
          <a:bodyPr vert="horz" wrap="square" lIns="91422" tIns="45710" rIns="91422" bIns="45710" numCol="1" anchor="t" anchorCtr="0" compatLnSpc="1">
            <a:prstTxWarp prst="textNoShape">
              <a:avLst/>
            </a:prstTxWarp>
          </a:bodyPr>
          <a:lstStyle>
            <a:lvl1pPr>
              <a:defRPr sz="1200"/>
            </a:lvl1pPr>
          </a:lstStyle>
          <a:p>
            <a:endParaRPr lang="ru-RU"/>
          </a:p>
        </p:txBody>
      </p:sp>
      <p:sp>
        <p:nvSpPr>
          <p:cNvPr id="26627" name="Rectangle 3"/>
          <p:cNvSpPr>
            <a:spLocks noGrp="1" noChangeArrowheads="1"/>
          </p:cNvSpPr>
          <p:nvPr>
            <p:ph type="dt" sz="quarter" idx="1"/>
          </p:nvPr>
        </p:nvSpPr>
        <p:spPr bwMode="auto">
          <a:xfrm>
            <a:off x="5622800" y="0"/>
            <a:ext cx="4301543" cy="339884"/>
          </a:xfrm>
          <a:prstGeom prst="rect">
            <a:avLst/>
          </a:prstGeom>
          <a:noFill/>
          <a:ln w="9525">
            <a:noFill/>
            <a:miter lim="800000"/>
            <a:headEnd/>
            <a:tailEnd/>
          </a:ln>
          <a:effectLst/>
        </p:spPr>
        <p:txBody>
          <a:bodyPr vert="horz" wrap="square" lIns="91422" tIns="45710" rIns="91422" bIns="45710" numCol="1" anchor="t" anchorCtr="0" compatLnSpc="1">
            <a:prstTxWarp prst="textNoShape">
              <a:avLst/>
            </a:prstTxWarp>
          </a:bodyPr>
          <a:lstStyle>
            <a:lvl1pPr algn="r">
              <a:defRPr sz="1200"/>
            </a:lvl1pPr>
          </a:lstStyle>
          <a:p>
            <a:fld id="{B76A8ECD-D3F8-4CB7-ADA6-DB927FE53768}" type="datetimeFigureOut">
              <a:rPr lang="ru-RU"/>
              <a:pPr/>
              <a:t>27.07.2021</a:t>
            </a:fld>
            <a:endParaRPr lang="ru-RU"/>
          </a:p>
        </p:txBody>
      </p:sp>
      <p:sp>
        <p:nvSpPr>
          <p:cNvPr id="26628" name="Rectangle 4"/>
          <p:cNvSpPr>
            <a:spLocks noGrp="1" noChangeArrowheads="1"/>
          </p:cNvSpPr>
          <p:nvPr>
            <p:ph type="ftr" sz="quarter" idx="2"/>
          </p:nvPr>
        </p:nvSpPr>
        <p:spPr bwMode="auto">
          <a:xfrm>
            <a:off x="2" y="6456613"/>
            <a:ext cx="4301543" cy="339884"/>
          </a:xfrm>
          <a:prstGeom prst="rect">
            <a:avLst/>
          </a:prstGeom>
          <a:noFill/>
          <a:ln w="9525">
            <a:noFill/>
            <a:miter lim="800000"/>
            <a:headEnd/>
            <a:tailEnd/>
          </a:ln>
          <a:effectLst/>
        </p:spPr>
        <p:txBody>
          <a:bodyPr vert="horz" wrap="square" lIns="91422" tIns="45710" rIns="91422" bIns="45710" numCol="1" anchor="b" anchorCtr="0" compatLnSpc="1">
            <a:prstTxWarp prst="textNoShape">
              <a:avLst/>
            </a:prstTxWarp>
          </a:bodyPr>
          <a:lstStyle>
            <a:lvl1pPr>
              <a:defRPr sz="1200"/>
            </a:lvl1pPr>
          </a:lstStyle>
          <a:p>
            <a:endParaRPr lang="ru-RU"/>
          </a:p>
        </p:txBody>
      </p:sp>
      <p:sp>
        <p:nvSpPr>
          <p:cNvPr id="26629" name="Rectangle 5"/>
          <p:cNvSpPr>
            <a:spLocks noGrp="1" noChangeArrowheads="1"/>
          </p:cNvSpPr>
          <p:nvPr>
            <p:ph type="sldNum" sz="quarter" idx="3"/>
          </p:nvPr>
        </p:nvSpPr>
        <p:spPr bwMode="auto">
          <a:xfrm>
            <a:off x="5622800" y="6456613"/>
            <a:ext cx="4301543" cy="339884"/>
          </a:xfrm>
          <a:prstGeom prst="rect">
            <a:avLst/>
          </a:prstGeom>
          <a:noFill/>
          <a:ln w="9525">
            <a:noFill/>
            <a:miter lim="800000"/>
            <a:headEnd/>
            <a:tailEnd/>
          </a:ln>
          <a:effectLst/>
        </p:spPr>
        <p:txBody>
          <a:bodyPr vert="horz" wrap="square" lIns="91422" tIns="45710" rIns="91422" bIns="45710" numCol="1" anchor="b" anchorCtr="0" compatLnSpc="1">
            <a:prstTxWarp prst="textNoShape">
              <a:avLst/>
            </a:prstTxWarp>
          </a:bodyPr>
          <a:lstStyle>
            <a:lvl1pPr algn="r">
              <a:defRPr sz="1200"/>
            </a:lvl1pPr>
          </a:lstStyle>
          <a:p>
            <a:fld id="{9C4308CA-9ECD-4938-A3B7-3AB3B4BEC9D7}" type="slidenum">
              <a:rPr lang="ru-RU"/>
              <a:pPr/>
              <a:t>‹#›</a:t>
            </a:fld>
            <a:endParaRPr lang="ru-RU"/>
          </a:p>
        </p:txBody>
      </p:sp>
    </p:spTree>
    <p:extLst>
      <p:ext uri="{BB962C8B-B14F-4D97-AF65-F5344CB8AC3E}">
        <p14:creationId xmlns:p14="http://schemas.microsoft.com/office/powerpoint/2010/main" val="283043422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2" y="0"/>
            <a:ext cx="4301543" cy="341064"/>
          </a:xfrm>
          <a:prstGeom prst="rect">
            <a:avLst/>
          </a:prstGeom>
        </p:spPr>
        <p:txBody>
          <a:bodyPr vert="horz" lIns="91422" tIns="45710" rIns="91422" bIns="45710" rtlCol="0"/>
          <a:lstStyle>
            <a:lvl1pPr algn="l" defTabSz="914011" fontAlgn="auto">
              <a:spcBef>
                <a:spcPts val="0"/>
              </a:spcBef>
              <a:spcAft>
                <a:spcPts val="0"/>
              </a:spcAft>
              <a:defRPr sz="1200">
                <a:latin typeface="+mn-lt"/>
                <a:cs typeface="+mn-cs"/>
              </a:defRPr>
            </a:lvl1pPr>
          </a:lstStyle>
          <a:p>
            <a:pPr>
              <a:defRPr/>
            </a:pPr>
            <a:endParaRPr lang="ru-RU"/>
          </a:p>
        </p:txBody>
      </p:sp>
      <p:sp>
        <p:nvSpPr>
          <p:cNvPr id="3" name="Дата 2"/>
          <p:cNvSpPr>
            <a:spLocks noGrp="1"/>
          </p:cNvSpPr>
          <p:nvPr>
            <p:ph type="dt" idx="1"/>
          </p:nvPr>
        </p:nvSpPr>
        <p:spPr>
          <a:xfrm>
            <a:off x="5622800" y="0"/>
            <a:ext cx="4301543" cy="341064"/>
          </a:xfrm>
          <a:prstGeom prst="rect">
            <a:avLst/>
          </a:prstGeom>
        </p:spPr>
        <p:txBody>
          <a:bodyPr vert="horz" lIns="91422" tIns="45710" rIns="91422" bIns="45710" rtlCol="0"/>
          <a:lstStyle>
            <a:lvl1pPr algn="r" defTabSz="914011" fontAlgn="auto">
              <a:spcBef>
                <a:spcPts val="0"/>
              </a:spcBef>
              <a:spcAft>
                <a:spcPts val="0"/>
              </a:spcAft>
              <a:defRPr sz="1200" smtClean="0">
                <a:latin typeface="+mn-lt"/>
                <a:cs typeface="+mn-cs"/>
              </a:defRPr>
            </a:lvl1pPr>
          </a:lstStyle>
          <a:p>
            <a:pPr>
              <a:defRPr/>
            </a:pPr>
            <a:fld id="{E600AE7D-F9E9-4F84-A156-86B40493E244}" type="datetimeFigureOut">
              <a:rPr lang="ru-RU"/>
              <a:pPr>
                <a:defRPr/>
              </a:pPr>
              <a:t>27.07.2021</a:t>
            </a:fld>
            <a:endParaRPr lang="ru-RU"/>
          </a:p>
        </p:txBody>
      </p:sp>
      <p:sp>
        <p:nvSpPr>
          <p:cNvPr id="4" name="Образ слайда 3"/>
          <p:cNvSpPr>
            <a:spLocks noGrp="1" noRot="1" noChangeAspect="1"/>
          </p:cNvSpPr>
          <p:nvPr>
            <p:ph type="sldImg" idx="2"/>
          </p:nvPr>
        </p:nvSpPr>
        <p:spPr>
          <a:xfrm>
            <a:off x="3308350" y="850900"/>
            <a:ext cx="3309938" cy="2292350"/>
          </a:xfrm>
          <a:prstGeom prst="rect">
            <a:avLst/>
          </a:prstGeom>
          <a:noFill/>
          <a:ln w="12700">
            <a:solidFill>
              <a:prstClr val="black"/>
            </a:solidFill>
          </a:ln>
        </p:spPr>
        <p:txBody>
          <a:bodyPr vert="horz" lIns="91422" tIns="45710" rIns="91422" bIns="45710" rtlCol="0" anchor="ctr"/>
          <a:lstStyle/>
          <a:p>
            <a:pPr lvl="0"/>
            <a:endParaRPr lang="ru-RU" noProof="0"/>
          </a:p>
        </p:txBody>
      </p:sp>
      <p:sp>
        <p:nvSpPr>
          <p:cNvPr id="5" name="Заметки 4"/>
          <p:cNvSpPr>
            <a:spLocks noGrp="1"/>
          </p:cNvSpPr>
          <p:nvPr>
            <p:ph type="body" sz="quarter" idx="3"/>
          </p:nvPr>
        </p:nvSpPr>
        <p:spPr>
          <a:xfrm>
            <a:off x="992665" y="3271382"/>
            <a:ext cx="7941310" cy="2676585"/>
          </a:xfrm>
          <a:prstGeom prst="rect">
            <a:avLst/>
          </a:prstGeom>
        </p:spPr>
        <p:txBody>
          <a:bodyPr vert="horz" lIns="91422" tIns="45710" rIns="91422" bIns="45710" rtlCol="0"/>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6" name="Нижний колонтитул 5"/>
          <p:cNvSpPr>
            <a:spLocks noGrp="1"/>
          </p:cNvSpPr>
          <p:nvPr>
            <p:ph type="ftr" sz="quarter" idx="4"/>
          </p:nvPr>
        </p:nvSpPr>
        <p:spPr>
          <a:xfrm>
            <a:off x="2" y="6456611"/>
            <a:ext cx="4301543" cy="341064"/>
          </a:xfrm>
          <a:prstGeom prst="rect">
            <a:avLst/>
          </a:prstGeom>
        </p:spPr>
        <p:txBody>
          <a:bodyPr vert="horz" lIns="91422" tIns="45710" rIns="91422" bIns="45710" rtlCol="0" anchor="b"/>
          <a:lstStyle>
            <a:lvl1pPr algn="l" defTabSz="914011" fontAlgn="auto">
              <a:spcBef>
                <a:spcPts val="0"/>
              </a:spcBef>
              <a:spcAft>
                <a:spcPts val="0"/>
              </a:spcAft>
              <a:defRPr sz="1200">
                <a:latin typeface="+mn-lt"/>
                <a:cs typeface="+mn-cs"/>
              </a:defRPr>
            </a:lvl1pPr>
          </a:lstStyle>
          <a:p>
            <a:pPr>
              <a:defRPr/>
            </a:pPr>
            <a:endParaRPr lang="ru-RU"/>
          </a:p>
        </p:txBody>
      </p:sp>
      <p:sp>
        <p:nvSpPr>
          <p:cNvPr id="7" name="Номер слайда 6"/>
          <p:cNvSpPr>
            <a:spLocks noGrp="1"/>
          </p:cNvSpPr>
          <p:nvPr>
            <p:ph type="sldNum" sz="quarter" idx="5"/>
          </p:nvPr>
        </p:nvSpPr>
        <p:spPr>
          <a:xfrm>
            <a:off x="5622800" y="6456611"/>
            <a:ext cx="4301543" cy="341064"/>
          </a:xfrm>
          <a:prstGeom prst="rect">
            <a:avLst/>
          </a:prstGeom>
        </p:spPr>
        <p:txBody>
          <a:bodyPr vert="horz" lIns="91422" tIns="45710" rIns="91422" bIns="45710" rtlCol="0" anchor="b"/>
          <a:lstStyle>
            <a:lvl1pPr algn="r" defTabSz="914011" fontAlgn="auto">
              <a:spcBef>
                <a:spcPts val="0"/>
              </a:spcBef>
              <a:spcAft>
                <a:spcPts val="0"/>
              </a:spcAft>
              <a:defRPr sz="1200" smtClean="0">
                <a:latin typeface="+mn-lt"/>
                <a:cs typeface="+mn-cs"/>
              </a:defRPr>
            </a:lvl1pPr>
          </a:lstStyle>
          <a:p>
            <a:pPr>
              <a:defRPr/>
            </a:pPr>
            <a:fld id="{FFCAF51E-F1B1-43A5-A16B-11FDE87028DC}" type="slidenum">
              <a:rPr lang="ru-RU"/>
              <a:pPr>
                <a:defRPr/>
              </a:pPr>
              <a:t>‹#›</a:t>
            </a:fld>
            <a:endParaRPr lang="ru-RU"/>
          </a:p>
        </p:txBody>
      </p:sp>
    </p:spTree>
    <p:extLst>
      <p:ext uri="{BB962C8B-B14F-4D97-AF65-F5344CB8AC3E}">
        <p14:creationId xmlns:p14="http://schemas.microsoft.com/office/powerpoint/2010/main" val="123514441"/>
      </p:ext>
    </p:extLst>
  </p:cSld>
  <p:clrMap bg1="lt1" tx1="dk1" bg2="lt2" tx2="dk2" accent1="accent1" accent2="accent2" accent3="accent3" accent4="accent4" accent5="accent5" accent6="accent6" hlink="hlink" folHlink="folHlink"/>
  <p:hf hdr="0" dt="0"/>
  <p:notesStyle>
    <a:lvl1pPr algn="l" defTabSz="912813" rtl="0" fontAlgn="base">
      <a:spcBef>
        <a:spcPct val="30000"/>
      </a:spcBef>
      <a:spcAft>
        <a:spcPct val="0"/>
      </a:spcAft>
      <a:defRPr sz="1200" kern="1200">
        <a:solidFill>
          <a:schemeClr val="tx1"/>
        </a:solidFill>
        <a:latin typeface="+mn-lt"/>
        <a:ea typeface="+mn-ea"/>
        <a:cs typeface="+mn-cs"/>
      </a:defRPr>
    </a:lvl1pPr>
    <a:lvl2pPr marL="455613" algn="l" defTabSz="912813" rtl="0" fontAlgn="base">
      <a:spcBef>
        <a:spcPct val="30000"/>
      </a:spcBef>
      <a:spcAft>
        <a:spcPct val="0"/>
      </a:spcAft>
      <a:defRPr sz="1200" kern="1200">
        <a:solidFill>
          <a:schemeClr val="tx1"/>
        </a:solidFill>
        <a:latin typeface="+mn-lt"/>
        <a:ea typeface="+mn-ea"/>
        <a:cs typeface="+mn-cs"/>
      </a:defRPr>
    </a:lvl2pPr>
    <a:lvl3pPr marL="912813" algn="l" defTabSz="912813" rtl="0" fontAlgn="base">
      <a:spcBef>
        <a:spcPct val="30000"/>
      </a:spcBef>
      <a:spcAft>
        <a:spcPct val="0"/>
      </a:spcAft>
      <a:defRPr sz="1200" kern="1200">
        <a:solidFill>
          <a:schemeClr val="tx1"/>
        </a:solidFill>
        <a:latin typeface="+mn-lt"/>
        <a:ea typeface="+mn-ea"/>
        <a:cs typeface="+mn-cs"/>
      </a:defRPr>
    </a:lvl3pPr>
    <a:lvl4pPr marL="1370013" algn="l" defTabSz="912813" rtl="0" fontAlgn="base">
      <a:spcBef>
        <a:spcPct val="30000"/>
      </a:spcBef>
      <a:spcAft>
        <a:spcPct val="0"/>
      </a:spcAft>
      <a:defRPr sz="1200" kern="1200">
        <a:solidFill>
          <a:schemeClr val="tx1"/>
        </a:solidFill>
        <a:latin typeface="+mn-lt"/>
        <a:ea typeface="+mn-ea"/>
        <a:cs typeface="+mn-cs"/>
      </a:defRPr>
    </a:lvl4pPr>
    <a:lvl5pPr marL="1827213" algn="l" defTabSz="912813" rtl="0" fontAlgn="base">
      <a:spcBef>
        <a:spcPct val="30000"/>
      </a:spcBef>
      <a:spcAft>
        <a:spcPct val="0"/>
      </a:spcAft>
      <a:defRPr sz="1200" kern="1200">
        <a:solidFill>
          <a:schemeClr val="tx1"/>
        </a:solidFill>
        <a:latin typeface="+mn-lt"/>
        <a:ea typeface="+mn-ea"/>
        <a:cs typeface="+mn-cs"/>
      </a:defRPr>
    </a:lvl5pPr>
    <a:lvl6pPr marL="2285488" algn="l" defTabSz="914195" rtl="0" eaLnBrk="1" latinLnBrk="0" hangingPunct="1">
      <a:defRPr sz="1200" kern="1200">
        <a:solidFill>
          <a:schemeClr val="tx1"/>
        </a:solidFill>
        <a:latin typeface="+mn-lt"/>
        <a:ea typeface="+mn-ea"/>
        <a:cs typeface="+mn-cs"/>
      </a:defRPr>
    </a:lvl6pPr>
    <a:lvl7pPr marL="2742585" algn="l" defTabSz="914195" rtl="0" eaLnBrk="1" latinLnBrk="0" hangingPunct="1">
      <a:defRPr sz="1200" kern="1200">
        <a:solidFill>
          <a:schemeClr val="tx1"/>
        </a:solidFill>
        <a:latin typeface="+mn-lt"/>
        <a:ea typeface="+mn-ea"/>
        <a:cs typeface="+mn-cs"/>
      </a:defRPr>
    </a:lvl7pPr>
    <a:lvl8pPr marL="3199682" algn="l" defTabSz="914195" rtl="0" eaLnBrk="1" latinLnBrk="0" hangingPunct="1">
      <a:defRPr sz="1200" kern="1200">
        <a:solidFill>
          <a:schemeClr val="tx1"/>
        </a:solidFill>
        <a:latin typeface="+mn-lt"/>
        <a:ea typeface="+mn-ea"/>
        <a:cs typeface="+mn-cs"/>
      </a:defRPr>
    </a:lvl8pPr>
    <a:lvl9pPr marL="3656779" algn="l" defTabSz="914195"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slideMaster" Target="../slideMasters/slideMaster1.xml"/><Relationship Id="rId5" Type="http://schemas.openxmlformats.org/officeDocument/2006/relationships/tags" Target="../tags/tag7.xml"/><Relationship Id="rId4" Type="http://schemas.openxmlformats.org/officeDocument/2006/relationships/tags" Target="../tags/tag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McK Title Elements"/>
          <p:cNvGrpSpPr>
            <a:grpSpLocks/>
          </p:cNvGrpSpPr>
          <p:nvPr/>
        </p:nvGrpSpPr>
        <p:grpSpPr bwMode="auto">
          <a:xfrm>
            <a:off x="2917825" y="2182813"/>
            <a:ext cx="5557838" cy="4602162"/>
            <a:chOff x="1663" y="1348"/>
            <a:chExt cx="3167" cy="2841"/>
          </a:xfrm>
        </p:grpSpPr>
        <p:sp>
          <p:nvSpPr>
            <p:cNvPr id="5" name="McK Confidential" hidden="1"/>
            <p:cNvSpPr txBox="1">
              <a:spLocks noChangeArrowheads="1"/>
            </p:cNvSpPr>
            <p:nvPr userDrawn="1"/>
          </p:nvSpPr>
          <p:spPr bwMode="auto">
            <a:xfrm>
              <a:off x="1663" y="1348"/>
              <a:ext cx="936" cy="133"/>
            </a:xfrm>
            <a:prstGeom prst="rect">
              <a:avLst/>
            </a:prstGeom>
            <a:noFill/>
            <a:ln>
              <a:noFill/>
            </a:ln>
          </p:spPr>
          <p:txBody>
            <a:bodyPr lIns="0" tIns="0" rIns="0" bIns="0">
              <a:spAutoFit/>
            </a:bodyPr>
            <a:lstStyle>
              <a:lvl1pPr>
                <a:defRPr kumimoji="1" sz="2400">
                  <a:solidFill>
                    <a:schemeClr val="tx1"/>
                  </a:solidFill>
                  <a:latin typeface="Arial" charset="0"/>
                  <a:ea typeface="Arial" charset="0"/>
                  <a:cs typeface="Arial" charset="0"/>
                </a:defRPr>
              </a:lvl1pPr>
              <a:lvl2pPr marL="742950" indent="-285750">
                <a:defRPr kumimoji="1" sz="2400">
                  <a:solidFill>
                    <a:schemeClr val="tx1"/>
                  </a:solidFill>
                  <a:latin typeface="Arial" charset="0"/>
                  <a:ea typeface="Arial" charset="0"/>
                </a:defRPr>
              </a:lvl2pPr>
              <a:lvl3pPr marL="1143000" indent="-228600">
                <a:defRPr kumimoji="1" sz="2400">
                  <a:solidFill>
                    <a:schemeClr val="tx1"/>
                  </a:solidFill>
                  <a:latin typeface="Arial" charset="0"/>
                  <a:ea typeface="Arial" charset="0"/>
                </a:defRPr>
              </a:lvl3pPr>
              <a:lvl4pPr marL="1600200" indent="-228600">
                <a:defRPr kumimoji="1" sz="2400">
                  <a:solidFill>
                    <a:schemeClr val="tx1"/>
                  </a:solidFill>
                  <a:latin typeface="Arial" charset="0"/>
                  <a:ea typeface="Arial" charset="0"/>
                </a:defRPr>
              </a:lvl4pPr>
              <a:lvl5pPr marL="2057400" indent="-228600">
                <a:defRPr kumimoji="1" sz="2400">
                  <a:solidFill>
                    <a:schemeClr val="tx1"/>
                  </a:solidFill>
                  <a:latin typeface="Arial" charset="0"/>
                  <a:ea typeface="Arial" charset="0"/>
                </a:defRPr>
              </a:lvl5pPr>
              <a:lvl6pPr marL="2514600" indent="-228600" fontAlgn="base">
                <a:spcBef>
                  <a:spcPct val="0"/>
                </a:spcBef>
                <a:spcAft>
                  <a:spcPct val="0"/>
                </a:spcAft>
                <a:defRPr kumimoji="1" sz="2400">
                  <a:solidFill>
                    <a:schemeClr val="tx1"/>
                  </a:solidFill>
                  <a:latin typeface="Arial" charset="0"/>
                  <a:ea typeface="Arial" charset="0"/>
                </a:defRPr>
              </a:lvl6pPr>
              <a:lvl7pPr marL="2971800" indent="-228600" fontAlgn="base">
                <a:spcBef>
                  <a:spcPct val="0"/>
                </a:spcBef>
                <a:spcAft>
                  <a:spcPct val="0"/>
                </a:spcAft>
                <a:defRPr kumimoji="1" sz="2400">
                  <a:solidFill>
                    <a:schemeClr val="tx1"/>
                  </a:solidFill>
                  <a:latin typeface="Arial" charset="0"/>
                  <a:ea typeface="Arial" charset="0"/>
                </a:defRPr>
              </a:lvl7pPr>
              <a:lvl8pPr marL="3429000" indent="-228600" fontAlgn="base">
                <a:spcBef>
                  <a:spcPct val="0"/>
                </a:spcBef>
                <a:spcAft>
                  <a:spcPct val="0"/>
                </a:spcAft>
                <a:defRPr kumimoji="1" sz="2400">
                  <a:solidFill>
                    <a:schemeClr val="tx1"/>
                  </a:solidFill>
                  <a:latin typeface="Arial" charset="0"/>
                  <a:ea typeface="Arial" charset="0"/>
                </a:defRPr>
              </a:lvl8pPr>
              <a:lvl9pPr marL="3886200" indent="-228600" fontAlgn="base">
                <a:spcBef>
                  <a:spcPct val="0"/>
                </a:spcBef>
                <a:spcAft>
                  <a:spcPct val="0"/>
                </a:spcAft>
                <a:defRPr kumimoji="1" sz="2400">
                  <a:solidFill>
                    <a:schemeClr val="tx1"/>
                  </a:solidFill>
                  <a:latin typeface="Arial" charset="0"/>
                  <a:ea typeface="Arial" charset="0"/>
                </a:defRPr>
              </a:lvl9pPr>
            </a:lstStyle>
            <a:p>
              <a:pPr defTabSz="914195">
                <a:defRPr/>
              </a:pPr>
              <a:r>
                <a:rPr kumimoji="0" lang="en-US" sz="1400">
                  <a:solidFill>
                    <a:srgbClr val="000000"/>
                  </a:solidFill>
                </a:rPr>
                <a:t>CONFIDENTIAL</a:t>
              </a:r>
            </a:p>
          </p:txBody>
        </p:sp>
        <p:sp>
          <p:nvSpPr>
            <p:cNvPr id="6" name="McK Document" hidden="1"/>
            <p:cNvSpPr txBox="1">
              <a:spLocks noChangeArrowheads="1"/>
            </p:cNvSpPr>
            <p:nvPr userDrawn="1"/>
          </p:nvSpPr>
          <p:spPr bwMode="auto">
            <a:xfrm>
              <a:off x="1663" y="3050"/>
              <a:ext cx="3167" cy="132"/>
            </a:xfrm>
            <a:prstGeom prst="rect">
              <a:avLst/>
            </a:prstGeom>
            <a:noFill/>
            <a:ln>
              <a:noFill/>
            </a:ln>
          </p:spPr>
          <p:txBody>
            <a:bodyPr lIns="0" tIns="0" rIns="0" bIns="0" anchor="b">
              <a:spAutoFit/>
            </a:bodyPr>
            <a:lstStyle>
              <a:lvl1pPr>
                <a:defRPr kumimoji="1" sz="2400">
                  <a:solidFill>
                    <a:schemeClr val="tx1"/>
                  </a:solidFill>
                  <a:latin typeface="Arial" charset="0"/>
                  <a:ea typeface="Arial" charset="0"/>
                  <a:cs typeface="Arial" charset="0"/>
                </a:defRPr>
              </a:lvl1pPr>
              <a:lvl2pPr marL="742950" indent="-285750">
                <a:defRPr kumimoji="1" sz="2400">
                  <a:solidFill>
                    <a:schemeClr val="tx1"/>
                  </a:solidFill>
                  <a:latin typeface="Arial" charset="0"/>
                  <a:ea typeface="Arial" charset="0"/>
                </a:defRPr>
              </a:lvl2pPr>
              <a:lvl3pPr marL="1143000" indent="-228600">
                <a:defRPr kumimoji="1" sz="2400">
                  <a:solidFill>
                    <a:schemeClr val="tx1"/>
                  </a:solidFill>
                  <a:latin typeface="Arial" charset="0"/>
                  <a:ea typeface="Arial" charset="0"/>
                </a:defRPr>
              </a:lvl3pPr>
              <a:lvl4pPr marL="1600200" indent="-228600">
                <a:defRPr kumimoji="1" sz="2400">
                  <a:solidFill>
                    <a:schemeClr val="tx1"/>
                  </a:solidFill>
                  <a:latin typeface="Arial" charset="0"/>
                  <a:ea typeface="Arial" charset="0"/>
                </a:defRPr>
              </a:lvl4pPr>
              <a:lvl5pPr marL="2057400" indent="-228600">
                <a:defRPr kumimoji="1" sz="2400">
                  <a:solidFill>
                    <a:schemeClr val="tx1"/>
                  </a:solidFill>
                  <a:latin typeface="Arial" charset="0"/>
                  <a:ea typeface="Arial" charset="0"/>
                </a:defRPr>
              </a:lvl5pPr>
              <a:lvl6pPr marL="2514600" indent="-228600" fontAlgn="base">
                <a:spcBef>
                  <a:spcPct val="0"/>
                </a:spcBef>
                <a:spcAft>
                  <a:spcPct val="0"/>
                </a:spcAft>
                <a:defRPr kumimoji="1" sz="2400">
                  <a:solidFill>
                    <a:schemeClr val="tx1"/>
                  </a:solidFill>
                  <a:latin typeface="Arial" charset="0"/>
                  <a:ea typeface="Arial" charset="0"/>
                </a:defRPr>
              </a:lvl6pPr>
              <a:lvl7pPr marL="2971800" indent="-228600" fontAlgn="base">
                <a:spcBef>
                  <a:spcPct val="0"/>
                </a:spcBef>
                <a:spcAft>
                  <a:spcPct val="0"/>
                </a:spcAft>
                <a:defRPr kumimoji="1" sz="2400">
                  <a:solidFill>
                    <a:schemeClr val="tx1"/>
                  </a:solidFill>
                  <a:latin typeface="Arial" charset="0"/>
                  <a:ea typeface="Arial" charset="0"/>
                </a:defRPr>
              </a:lvl7pPr>
              <a:lvl8pPr marL="3429000" indent="-228600" fontAlgn="base">
                <a:spcBef>
                  <a:spcPct val="0"/>
                </a:spcBef>
                <a:spcAft>
                  <a:spcPct val="0"/>
                </a:spcAft>
                <a:defRPr kumimoji="1" sz="2400">
                  <a:solidFill>
                    <a:schemeClr val="tx1"/>
                  </a:solidFill>
                  <a:latin typeface="Arial" charset="0"/>
                  <a:ea typeface="Arial" charset="0"/>
                </a:defRPr>
              </a:lvl8pPr>
              <a:lvl9pPr marL="3886200" indent="-228600" fontAlgn="base">
                <a:spcBef>
                  <a:spcPct val="0"/>
                </a:spcBef>
                <a:spcAft>
                  <a:spcPct val="0"/>
                </a:spcAft>
                <a:defRPr kumimoji="1" sz="2400">
                  <a:solidFill>
                    <a:schemeClr val="tx1"/>
                  </a:solidFill>
                  <a:latin typeface="Arial" charset="0"/>
                  <a:ea typeface="Arial" charset="0"/>
                </a:defRPr>
              </a:lvl9pPr>
            </a:lstStyle>
            <a:p>
              <a:pPr defTabSz="914195">
                <a:defRPr/>
              </a:pPr>
              <a:r>
                <a:rPr kumimoji="0" lang="en-US" sz="1400">
                  <a:solidFill>
                    <a:srgbClr val="000000"/>
                  </a:solidFill>
                </a:rPr>
                <a:t>Document</a:t>
              </a:r>
            </a:p>
          </p:txBody>
        </p:sp>
        <p:sp>
          <p:nvSpPr>
            <p:cNvPr id="7" name="McK Date" hidden="1"/>
            <p:cNvSpPr txBox="1">
              <a:spLocks noChangeArrowheads="1"/>
            </p:cNvSpPr>
            <p:nvPr userDrawn="1"/>
          </p:nvSpPr>
          <p:spPr bwMode="auto">
            <a:xfrm>
              <a:off x="1663" y="3216"/>
              <a:ext cx="3167" cy="133"/>
            </a:xfrm>
            <a:prstGeom prst="rect">
              <a:avLst/>
            </a:prstGeom>
            <a:noFill/>
            <a:ln>
              <a:noFill/>
            </a:ln>
          </p:spPr>
          <p:txBody>
            <a:bodyPr lIns="0" tIns="0" rIns="0" bIns="0">
              <a:spAutoFit/>
            </a:bodyPr>
            <a:lstStyle>
              <a:lvl1pPr>
                <a:defRPr kumimoji="1" sz="2400">
                  <a:solidFill>
                    <a:schemeClr val="tx1"/>
                  </a:solidFill>
                  <a:latin typeface="Arial" charset="0"/>
                  <a:ea typeface="Arial" charset="0"/>
                  <a:cs typeface="Arial" charset="0"/>
                </a:defRPr>
              </a:lvl1pPr>
              <a:lvl2pPr marL="742950" indent="-285750">
                <a:defRPr kumimoji="1" sz="2400">
                  <a:solidFill>
                    <a:schemeClr val="tx1"/>
                  </a:solidFill>
                  <a:latin typeface="Arial" charset="0"/>
                  <a:ea typeface="Arial" charset="0"/>
                </a:defRPr>
              </a:lvl2pPr>
              <a:lvl3pPr marL="1143000" indent="-228600">
                <a:defRPr kumimoji="1" sz="2400">
                  <a:solidFill>
                    <a:schemeClr val="tx1"/>
                  </a:solidFill>
                  <a:latin typeface="Arial" charset="0"/>
                  <a:ea typeface="Arial" charset="0"/>
                </a:defRPr>
              </a:lvl3pPr>
              <a:lvl4pPr marL="1600200" indent="-228600">
                <a:defRPr kumimoji="1" sz="2400">
                  <a:solidFill>
                    <a:schemeClr val="tx1"/>
                  </a:solidFill>
                  <a:latin typeface="Arial" charset="0"/>
                  <a:ea typeface="Arial" charset="0"/>
                </a:defRPr>
              </a:lvl4pPr>
              <a:lvl5pPr marL="2057400" indent="-228600">
                <a:defRPr kumimoji="1" sz="2400">
                  <a:solidFill>
                    <a:schemeClr val="tx1"/>
                  </a:solidFill>
                  <a:latin typeface="Arial" charset="0"/>
                  <a:ea typeface="Arial" charset="0"/>
                </a:defRPr>
              </a:lvl5pPr>
              <a:lvl6pPr marL="2514600" indent="-228600" fontAlgn="base">
                <a:spcBef>
                  <a:spcPct val="0"/>
                </a:spcBef>
                <a:spcAft>
                  <a:spcPct val="0"/>
                </a:spcAft>
                <a:defRPr kumimoji="1" sz="2400">
                  <a:solidFill>
                    <a:schemeClr val="tx1"/>
                  </a:solidFill>
                  <a:latin typeface="Arial" charset="0"/>
                  <a:ea typeface="Arial" charset="0"/>
                </a:defRPr>
              </a:lvl6pPr>
              <a:lvl7pPr marL="2971800" indent="-228600" fontAlgn="base">
                <a:spcBef>
                  <a:spcPct val="0"/>
                </a:spcBef>
                <a:spcAft>
                  <a:spcPct val="0"/>
                </a:spcAft>
                <a:defRPr kumimoji="1" sz="2400">
                  <a:solidFill>
                    <a:schemeClr val="tx1"/>
                  </a:solidFill>
                  <a:latin typeface="Arial" charset="0"/>
                  <a:ea typeface="Arial" charset="0"/>
                </a:defRPr>
              </a:lvl7pPr>
              <a:lvl8pPr marL="3429000" indent="-228600" fontAlgn="base">
                <a:spcBef>
                  <a:spcPct val="0"/>
                </a:spcBef>
                <a:spcAft>
                  <a:spcPct val="0"/>
                </a:spcAft>
                <a:defRPr kumimoji="1" sz="2400">
                  <a:solidFill>
                    <a:schemeClr val="tx1"/>
                  </a:solidFill>
                  <a:latin typeface="Arial" charset="0"/>
                  <a:ea typeface="Arial" charset="0"/>
                </a:defRPr>
              </a:lvl8pPr>
              <a:lvl9pPr marL="3886200" indent="-228600" fontAlgn="base">
                <a:spcBef>
                  <a:spcPct val="0"/>
                </a:spcBef>
                <a:spcAft>
                  <a:spcPct val="0"/>
                </a:spcAft>
                <a:defRPr kumimoji="1" sz="2400">
                  <a:solidFill>
                    <a:schemeClr val="tx1"/>
                  </a:solidFill>
                  <a:latin typeface="Arial" charset="0"/>
                  <a:ea typeface="Arial" charset="0"/>
                </a:defRPr>
              </a:lvl9pPr>
            </a:lstStyle>
            <a:p>
              <a:pPr defTabSz="914195">
                <a:defRPr/>
              </a:pPr>
              <a:r>
                <a:rPr kumimoji="0" lang="en-US" sz="1400">
                  <a:solidFill>
                    <a:srgbClr val="000000"/>
                  </a:solidFill>
                </a:rPr>
                <a:t>Date</a:t>
              </a:r>
            </a:p>
          </p:txBody>
        </p:sp>
        <p:sp>
          <p:nvSpPr>
            <p:cNvPr id="8" name="McK Disclaimer" hidden="1"/>
            <p:cNvSpPr>
              <a:spLocks noChangeArrowheads="1"/>
            </p:cNvSpPr>
            <p:nvPr userDrawn="1">
              <p:custDataLst>
                <p:tags r:id="rId5"/>
              </p:custDataLst>
            </p:nvPr>
          </p:nvSpPr>
          <p:spPr bwMode="auto">
            <a:xfrm>
              <a:off x="1663" y="3761"/>
              <a:ext cx="2303" cy="428"/>
            </a:xfrm>
            <a:prstGeom prst="rect">
              <a:avLst/>
            </a:prstGeom>
            <a:noFill/>
            <a:ln>
              <a:noFill/>
            </a:ln>
          </p:spPr>
          <p:txBody>
            <a:bodyPr lIns="0" tIns="0" rIns="0" bIns="0" anchor="b">
              <a:spAutoFit/>
            </a:bodyPr>
            <a:lstStyle>
              <a:lvl1pPr defTabSz="804863">
                <a:defRPr kumimoji="1" sz="1600">
                  <a:solidFill>
                    <a:schemeClr val="tx1"/>
                  </a:solidFill>
                  <a:latin typeface="Arial" pitchFamily="34" charset="0"/>
                  <a:ea typeface="ＭＳ Ｐゴシック" pitchFamily="34" charset="-128"/>
                </a:defRPr>
              </a:lvl1pPr>
              <a:lvl2pPr marL="742950" indent="-285750" defTabSz="804863">
                <a:defRPr kumimoji="1" sz="1600">
                  <a:solidFill>
                    <a:schemeClr val="tx1"/>
                  </a:solidFill>
                  <a:latin typeface="Arial" pitchFamily="34" charset="0"/>
                  <a:ea typeface="ＭＳ Ｐゴシック" pitchFamily="34" charset="-128"/>
                </a:defRPr>
              </a:lvl2pPr>
              <a:lvl3pPr marL="1143000" indent="-228600" defTabSz="804863">
                <a:defRPr kumimoji="1" sz="1600">
                  <a:solidFill>
                    <a:schemeClr val="tx1"/>
                  </a:solidFill>
                  <a:latin typeface="Arial" pitchFamily="34" charset="0"/>
                  <a:ea typeface="ＭＳ Ｐゴシック" pitchFamily="34" charset="-128"/>
                </a:defRPr>
              </a:lvl3pPr>
              <a:lvl4pPr marL="1600200" indent="-228600" defTabSz="804863">
                <a:defRPr kumimoji="1" sz="1600">
                  <a:solidFill>
                    <a:schemeClr val="tx1"/>
                  </a:solidFill>
                  <a:latin typeface="Arial" pitchFamily="34" charset="0"/>
                  <a:ea typeface="ＭＳ Ｐゴシック" pitchFamily="34" charset="-128"/>
                </a:defRPr>
              </a:lvl4pPr>
              <a:lvl5pPr marL="2057400" indent="-228600" defTabSz="804863">
                <a:defRPr kumimoji="1" sz="1600">
                  <a:solidFill>
                    <a:schemeClr val="tx1"/>
                  </a:solidFill>
                  <a:latin typeface="Arial" pitchFamily="34" charset="0"/>
                  <a:ea typeface="ＭＳ Ｐゴシック" pitchFamily="34" charset="-128"/>
                </a:defRPr>
              </a:lvl5pPr>
              <a:lvl6pPr marL="2514600" indent="-228600" defTabSz="804863" fontAlgn="base">
                <a:spcBef>
                  <a:spcPct val="0"/>
                </a:spcBef>
                <a:spcAft>
                  <a:spcPct val="0"/>
                </a:spcAft>
                <a:defRPr kumimoji="1" sz="1600">
                  <a:solidFill>
                    <a:schemeClr val="tx1"/>
                  </a:solidFill>
                  <a:latin typeface="Arial" pitchFamily="34" charset="0"/>
                  <a:ea typeface="ＭＳ Ｐゴシック" pitchFamily="34" charset="-128"/>
                </a:defRPr>
              </a:lvl6pPr>
              <a:lvl7pPr marL="2971800" indent="-228600" defTabSz="804863" fontAlgn="base">
                <a:spcBef>
                  <a:spcPct val="0"/>
                </a:spcBef>
                <a:spcAft>
                  <a:spcPct val="0"/>
                </a:spcAft>
                <a:defRPr kumimoji="1" sz="1600">
                  <a:solidFill>
                    <a:schemeClr val="tx1"/>
                  </a:solidFill>
                  <a:latin typeface="Arial" pitchFamily="34" charset="0"/>
                  <a:ea typeface="ＭＳ Ｐゴシック" pitchFamily="34" charset="-128"/>
                </a:defRPr>
              </a:lvl7pPr>
              <a:lvl8pPr marL="3429000" indent="-228600" defTabSz="804863" fontAlgn="base">
                <a:spcBef>
                  <a:spcPct val="0"/>
                </a:spcBef>
                <a:spcAft>
                  <a:spcPct val="0"/>
                </a:spcAft>
                <a:defRPr kumimoji="1" sz="1600">
                  <a:solidFill>
                    <a:schemeClr val="tx1"/>
                  </a:solidFill>
                  <a:latin typeface="Arial" pitchFamily="34" charset="0"/>
                  <a:ea typeface="ＭＳ Ｐゴシック" pitchFamily="34" charset="-128"/>
                </a:defRPr>
              </a:lvl8pPr>
              <a:lvl9pPr marL="3886200" indent="-228600" defTabSz="804863" fontAlgn="base">
                <a:spcBef>
                  <a:spcPct val="0"/>
                </a:spcBef>
                <a:spcAft>
                  <a:spcPct val="0"/>
                </a:spcAft>
                <a:defRPr kumimoji="1" sz="1600">
                  <a:solidFill>
                    <a:schemeClr val="tx1"/>
                  </a:solidFill>
                  <a:latin typeface="Arial" pitchFamily="34" charset="0"/>
                  <a:ea typeface="ＭＳ Ｐゴシック" pitchFamily="34" charset="-128"/>
                </a:defRPr>
              </a:lvl9pPr>
            </a:lstStyle>
            <a:p>
              <a:pPr eaLnBrk="0" hangingPunct="0">
                <a:defRPr/>
              </a:pPr>
              <a:r>
                <a:rPr kumimoji="0" lang="en-US" altLang="ru-RU" sz="900">
                  <a:solidFill>
                    <a:srgbClr val="000000"/>
                  </a:solidFill>
                  <a:cs typeface="+mn-cs"/>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p>
          </p:txBody>
        </p:sp>
      </p:grpSp>
      <p:sp>
        <p:nvSpPr>
          <p:cNvPr id="9" name="Rectangle 1040"/>
          <p:cNvSpPr>
            <a:spLocks noChangeArrowheads="1"/>
          </p:cNvSpPr>
          <p:nvPr userDrawn="1">
            <p:custDataLst>
              <p:tags r:id="rId1"/>
            </p:custDataLst>
          </p:nvPr>
        </p:nvSpPr>
        <p:spPr bwMode="auto">
          <a:xfrm rot="10800000" flipH="1" flipV="1">
            <a:off x="0" y="433388"/>
            <a:ext cx="2262188" cy="6424612"/>
          </a:xfrm>
          <a:prstGeom prst="rect">
            <a:avLst/>
          </a:prstGeom>
          <a:solidFill>
            <a:srgbClr val="E1E2E3"/>
          </a:solidFill>
          <a:ln>
            <a:noFill/>
          </a:ln>
        </p:spPr>
        <p:txBody>
          <a:bodyPr wrap="none" lIns="91419" tIns="45710" rIns="91419" bIns="45710" anchor="ctr"/>
          <a:lstStyle>
            <a:lvl1pPr>
              <a:defRPr kumimoji="1" sz="1600">
                <a:solidFill>
                  <a:schemeClr val="tx1"/>
                </a:solidFill>
                <a:latin typeface="Arial" pitchFamily="34" charset="0"/>
                <a:ea typeface="ＭＳ Ｐゴシック" pitchFamily="34" charset="-128"/>
              </a:defRPr>
            </a:lvl1pPr>
            <a:lvl2pPr marL="742950" indent="-285750">
              <a:defRPr kumimoji="1" sz="1600">
                <a:solidFill>
                  <a:schemeClr val="tx1"/>
                </a:solidFill>
                <a:latin typeface="Arial" pitchFamily="34" charset="0"/>
                <a:ea typeface="ＭＳ Ｐゴシック" pitchFamily="34" charset="-128"/>
              </a:defRPr>
            </a:lvl2pPr>
            <a:lvl3pPr marL="1143000" indent="-228600">
              <a:defRPr kumimoji="1" sz="1600">
                <a:solidFill>
                  <a:schemeClr val="tx1"/>
                </a:solidFill>
                <a:latin typeface="Arial" pitchFamily="34" charset="0"/>
                <a:ea typeface="ＭＳ Ｐゴシック" pitchFamily="34" charset="-128"/>
              </a:defRPr>
            </a:lvl3pPr>
            <a:lvl4pPr marL="1600200" indent="-228600">
              <a:defRPr kumimoji="1" sz="1600">
                <a:solidFill>
                  <a:schemeClr val="tx1"/>
                </a:solidFill>
                <a:latin typeface="Arial" pitchFamily="34" charset="0"/>
                <a:ea typeface="ＭＳ Ｐゴシック" pitchFamily="34" charset="-128"/>
              </a:defRPr>
            </a:lvl4pPr>
            <a:lvl5pPr marL="2057400" indent="-228600">
              <a:defRPr kumimoji="1" sz="1600">
                <a:solidFill>
                  <a:schemeClr val="tx1"/>
                </a:solidFill>
                <a:latin typeface="Arial" pitchFamily="34" charset="0"/>
                <a:ea typeface="ＭＳ Ｐゴシック" pitchFamily="34" charset="-128"/>
              </a:defRPr>
            </a:lvl5pPr>
            <a:lvl6pPr marL="2514600" indent="-228600" fontAlgn="base">
              <a:spcBef>
                <a:spcPct val="0"/>
              </a:spcBef>
              <a:spcAft>
                <a:spcPct val="0"/>
              </a:spcAft>
              <a:defRPr kumimoji="1" sz="1600">
                <a:solidFill>
                  <a:schemeClr val="tx1"/>
                </a:solidFill>
                <a:latin typeface="Arial" pitchFamily="34" charset="0"/>
                <a:ea typeface="ＭＳ Ｐゴシック" pitchFamily="34" charset="-128"/>
              </a:defRPr>
            </a:lvl6pPr>
            <a:lvl7pPr marL="2971800" indent="-228600" fontAlgn="base">
              <a:spcBef>
                <a:spcPct val="0"/>
              </a:spcBef>
              <a:spcAft>
                <a:spcPct val="0"/>
              </a:spcAft>
              <a:defRPr kumimoji="1" sz="1600">
                <a:solidFill>
                  <a:schemeClr val="tx1"/>
                </a:solidFill>
                <a:latin typeface="Arial" pitchFamily="34" charset="0"/>
                <a:ea typeface="ＭＳ Ｐゴシック" pitchFamily="34" charset="-128"/>
              </a:defRPr>
            </a:lvl7pPr>
            <a:lvl8pPr marL="3429000" indent="-228600" fontAlgn="base">
              <a:spcBef>
                <a:spcPct val="0"/>
              </a:spcBef>
              <a:spcAft>
                <a:spcPct val="0"/>
              </a:spcAft>
              <a:defRPr kumimoji="1" sz="1600">
                <a:solidFill>
                  <a:schemeClr val="tx1"/>
                </a:solidFill>
                <a:latin typeface="Arial" pitchFamily="34" charset="0"/>
                <a:ea typeface="ＭＳ Ｐゴシック" pitchFamily="34" charset="-128"/>
              </a:defRPr>
            </a:lvl8pPr>
            <a:lvl9pPr marL="3886200" indent="-228600" fontAlgn="base">
              <a:spcBef>
                <a:spcPct val="0"/>
              </a:spcBef>
              <a:spcAft>
                <a:spcPct val="0"/>
              </a:spcAft>
              <a:defRPr kumimoji="1" sz="1600">
                <a:solidFill>
                  <a:schemeClr val="tx1"/>
                </a:solidFill>
                <a:latin typeface="Arial" pitchFamily="34" charset="0"/>
                <a:ea typeface="ＭＳ Ｐゴシック" pitchFamily="34" charset="-128"/>
              </a:defRPr>
            </a:lvl9pPr>
          </a:lstStyle>
          <a:p>
            <a:pPr defTabSz="914195">
              <a:defRPr/>
            </a:pPr>
            <a:endParaRPr kumimoji="0" lang="ru-RU" altLang="ru-RU" sz="1200" i="1">
              <a:solidFill>
                <a:srgbClr val="000000"/>
              </a:solidFill>
              <a:cs typeface="+mn-cs"/>
            </a:endParaRPr>
          </a:p>
        </p:txBody>
      </p:sp>
      <p:sp>
        <p:nvSpPr>
          <p:cNvPr id="10" name="Rectangle 1041"/>
          <p:cNvSpPr>
            <a:spLocks noChangeArrowheads="1"/>
          </p:cNvSpPr>
          <p:nvPr userDrawn="1">
            <p:custDataLst>
              <p:tags r:id="rId2"/>
            </p:custDataLst>
          </p:nvPr>
        </p:nvSpPr>
        <p:spPr bwMode="auto">
          <a:xfrm rot="10800000" flipH="1">
            <a:off x="2233613" y="0"/>
            <a:ext cx="174625" cy="6872288"/>
          </a:xfrm>
          <a:prstGeom prst="rect">
            <a:avLst/>
          </a:prstGeom>
          <a:gradFill rotWithShape="1">
            <a:gsLst>
              <a:gs pos="0">
                <a:srgbClr val="004E8E"/>
              </a:gs>
              <a:gs pos="100000">
                <a:srgbClr val="FFFFFF"/>
              </a:gs>
            </a:gsLst>
            <a:lin ang="0" scaled="1"/>
          </a:gradFill>
          <a:ln>
            <a:noFill/>
          </a:ln>
        </p:spPr>
        <p:txBody>
          <a:bodyPr wrap="none" lIns="91419" tIns="45710" rIns="91419" bIns="45710" anchor="ctr"/>
          <a:lstStyle>
            <a:lvl1pPr>
              <a:defRPr kumimoji="1" sz="1600">
                <a:solidFill>
                  <a:schemeClr val="tx1"/>
                </a:solidFill>
                <a:latin typeface="Arial" pitchFamily="34" charset="0"/>
                <a:ea typeface="ＭＳ Ｐゴシック" pitchFamily="34" charset="-128"/>
              </a:defRPr>
            </a:lvl1pPr>
            <a:lvl2pPr marL="742950" indent="-285750">
              <a:defRPr kumimoji="1" sz="1600">
                <a:solidFill>
                  <a:schemeClr val="tx1"/>
                </a:solidFill>
                <a:latin typeface="Arial" pitchFamily="34" charset="0"/>
                <a:ea typeface="ＭＳ Ｐゴシック" pitchFamily="34" charset="-128"/>
              </a:defRPr>
            </a:lvl2pPr>
            <a:lvl3pPr marL="1143000" indent="-228600">
              <a:defRPr kumimoji="1" sz="1600">
                <a:solidFill>
                  <a:schemeClr val="tx1"/>
                </a:solidFill>
                <a:latin typeface="Arial" pitchFamily="34" charset="0"/>
                <a:ea typeface="ＭＳ Ｐゴシック" pitchFamily="34" charset="-128"/>
              </a:defRPr>
            </a:lvl3pPr>
            <a:lvl4pPr marL="1600200" indent="-228600">
              <a:defRPr kumimoji="1" sz="1600">
                <a:solidFill>
                  <a:schemeClr val="tx1"/>
                </a:solidFill>
                <a:latin typeface="Arial" pitchFamily="34" charset="0"/>
                <a:ea typeface="ＭＳ Ｐゴシック" pitchFamily="34" charset="-128"/>
              </a:defRPr>
            </a:lvl4pPr>
            <a:lvl5pPr marL="2057400" indent="-228600">
              <a:defRPr kumimoji="1" sz="1600">
                <a:solidFill>
                  <a:schemeClr val="tx1"/>
                </a:solidFill>
                <a:latin typeface="Arial" pitchFamily="34" charset="0"/>
                <a:ea typeface="ＭＳ Ｐゴシック" pitchFamily="34" charset="-128"/>
              </a:defRPr>
            </a:lvl5pPr>
            <a:lvl6pPr marL="2514600" indent="-228600" fontAlgn="base">
              <a:spcBef>
                <a:spcPct val="0"/>
              </a:spcBef>
              <a:spcAft>
                <a:spcPct val="0"/>
              </a:spcAft>
              <a:defRPr kumimoji="1" sz="1600">
                <a:solidFill>
                  <a:schemeClr val="tx1"/>
                </a:solidFill>
                <a:latin typeface="Arial" pitchFamily="34" charset="0"/>
                <a:ea typeface="ＭＳ Ｐゴシック" pitchFamily="34" charset="-128"/>
              </a:defRPr>
            </a:lvl6pPr>
            <a:lvl7pPr marL="2971800" indent="-228600" fontAlgn="base">
              <a:spcBef>
                <a:spcPct val="0"/>
              </a:spcBef>
              <a:spcAft>
                <a:spcPct val="0"/>
              </a:spcAft>
              <a:defRPr kumimoji="1" sz="1600">
                <a:solidFill>
                  <a:schemeClr val="tx1"/>
                </a:solidFill>
                <a:latin typeface="Arial" pitchFamily="34" charset="0"/>
                <a:ea typeface="ＭＳ Ｐゴシック" pitchFamily="34" charset="-128"/>
              </a:defRPr>
            </a:lvl7pPr>
            <a:lvl8pPr marL="3429000" indent="-228600" fontAlgn="base">
              <a:spcBef>
                <a:spcPct val="0"/>
              </a:spcBef>
              <a:spcAft>
                <a:spcPct val="0"/>
              </a:spcAft>
              <a:defRPr kumimoji="1" sz="1600">
                <a:solidFill>
                  <a:schemeClr val="tx1"/>
                </a:solidFill>
                <a:latin typeface="Arial" pitchFamily="34" charset="0"/>
                <a:ea typeface="ＭＳ Ｐゴシック" pitchFamily="34" charset="-128"/>
              </a:defRPr>
            </a:lvl8pPr>
            <a:lvl9pPr marL="3886200" indent="-228600" fontAlgn="base">
              <a:spcBef>
                <a:spcPct val="0"/>
              </a:spcBef>
              <a:spcAft>
                <a:spcPct val="0"/>
              </a:spcAft>
              <a:defRPr kumimoji="1" sz="1600">
                <a:solidFill>
                  <a:schemeClr val="tx1"/>
                </a:solidFill>
                <a:latin typeface="Arial" pitchFamily="34" charset="0"/>
                <a:ea typeface="ＭＳ Ｐゴシック" pitchFamily="34" charset="-128"/>
              </a:defRPr>
            </a:lvl9pPr>
          </a:lstStyle>
          <a:p>
            <a:pPr defTabSz="914195">
              <a:defRPr/>
            </a:pPr>
            <a:endParaRPr kumimoji="0" lang="ru-RU" altLang="ru-RU" sz="1200" i="1">
              <a:solidFill>
                <a:srgbClr val="000000"/>
              </a:solidFill>
              <a:cs typeface="+mn-cs"/>
            </a:endParaRPr>
          </a:p>
        </p:txBody>
      </p:sp>
      <p:sp>
        <p:nvSpPr>
          <p:cNvPr id="11" name="Rectangle 1042"/>
          <p:cNvSpPr>
            <a:spLocks noChangeArrowheads="1"/>
          </p:cNvSpPr>
          <p:nvPr userDrawn="1">
            <p:custDataLst>
              <p:tags r:id="rId3"/>
            </p:custDataLst>
          </p:nvPr>
        </p:nvSpPr>
        <p:spPr bwMode="auto">
          <a:xfrm rot="5400000">
            <a:off x="4706938" y="-4721226"/>
            <a:ext cx="490538" cy="9929813"/>
          </a:xfrm>
          <a:prstGeom prst="rect">
            <a:avLst/>
          </a:prstGeom>
          <a:solidFill>
            <a:srgbClr val="004E8E"/>
          </a:solidFill>
          <a:ln>
            <a:noFill/>
          </a:ln>
        </p:spPr>
        <p:txBody>
          <a:bodyPr wrap="none" lIns="91419" tIns="45710" rIns="91419" bIns="45710" anchor="ctr"/>
          <a:lstStyle>
            <a:lvl1pPr>
              <a:defRPr kumimoji="1" sz="1600">
                <a:solidFill>
                  <a:schemeClr val="tx1"/>
                </a:solidFill>
                <a:latin typeface="Arial" pitchFamily="34" charset="0"/>
                <a:ea typeface="ＭＳ Ｐゴシック" pitchFamily="34" charset="-128"/>
              </a:defRPr>
            </a:lvl1pPr>
            <a:lvl2pPr marL="742950" indent="-285750">
              <a:defRPr kumimoji="1" sz="1600">
                <a:solidFill>
                  <a:schemeClr val="tx1"/>
                </a:solidFill>
                <a:latin typeface="Arial" pitchFamily="34" charset="0"/>
                <a:ea typeface="ＭＳ Ｐゴシック" pitchFamily="34" charset="-128"/>
              </a:defRPr>
            </a:lvl2pPr>
            <a:lvl3pPr marL="1143000" indent="-228600">
              <a:defRPr kumimoji="1" sz="1600">
                <a:solidFill>
                  <a:schemeClr val="tx1"/>
                </a:solidFill>
                <a:latin typeface="Arial" pitchFamily="34" charset="0"/>
                <a:ea typeface="ＭＳ Ｐゴシック" pitchFamily="34" charset="-128"/>
              </a:defRPr>
            </a:lvl3pPr>
            <a:lvl4pPr marL="1600200" indent="-228600">
              <a:defRPr kumimoji="1" sz="1600">
                <a:solidFill>
                  <a:schemeClr val="tx1"/>
                </a:solidFill>
                <a:latin typeface="Arial" pitchFamily="34" charset="0"/>
                <a:ea typeface="ＭＳ Ｐゴシック" pitchFamily="34" charset="-128"/>
              </a:defRPr>
            </a:lvl4pPr>
            <a:lvl5pPr marL="2057400" indent="-228600">
              <a:defRPr kumimoji="1" sz="1600">
                <a:solidFill>
                  <a:schemeClr val="tx1"/>
                </a:solidFill>
                <a:latin typeface="Arial" pitchFamily="34" charset="0"/>
                <a:ea typeface="ＭＳ Ｐゴシック" pitchFamily="34" charset="-128"/>
              </a:defRPr>
            </a:lvl5pPr>
            <a:lvl6pPr marL="2514600" indent="-228600" fontAlgn="base">
              <a:spcBef>
                <a:spcPct val="0"/>
              </a:spcBef>
              <a:spcAft>
                <a:spcPct val="0"/>
              </a:spcAft>
              <a:defRPr kumimoji="1" sz="1600">
                <a:solidFill>
                  <a:schemeClr val="tx1"/>
                </a:solidFill>
                <a:latin typeface="Arial" pitchFamily="34" charset="0"/>
                <a:ea typeface="ＭＳ Ｐゴシック" pitchFamily="34" charset="-128"/>
              </a:defRPr>
            </a:lvl6pPr>
            <a:lvl7pPr marL="2971800" indent="-228600" fontAlgn="base">
              <a:spcBef>
                <a:spcPct val="0"/>
              </a:spcBef>
              <a:spcAft>
                <a:spcPct val="0"/>
              </a:spcAft>
              <a:defRPr kumimoji="1" sz="1600">
                <a:solidFill>
                  <a:schemeClr val="tx1"/>
                </a:solidFill>
                <a:latin typeface="Arial" pitchFamily="34" charset="0"/>
                <a:ea typeface="ＭＳ Ｐゴシック" pitchFamily="34" charset="-128"/>
              </a:defRPr>
            </a:lvl7pPr>
            <a:lvl8pPr marL="3429000" indent="-228600" fontAlgn="base">
              <a:spcBef>
                <a:spcPct val="0"/>
              </a:spcBef>
              <a:spcAft>
                <a:spcPct val="0"/>
              </a:spcAft>
              <a:defRPr kumimoji="1" sz="1600">
                <a:solidFill>
                  <a:schemeClr val="tx1"/>
                </a:solidFill>
                <a:latin typeface="Arial" pitchFamily="34" charset="0"/>
                <a:ea typeface="ＭＳ Ｐゴシック" pitchFamily="34" charset="-128"/>
              </a:defRPr>
            </a:lvl8pPr>
            <a:lvl9pPr marL="3886200" indent="-228600" fontAlgn="base">
              <a:spcBef>
                <a:spcPct val="0"/>
              </a:spcBef>
              <a:spcAft>
                <a:spcPct val="0"/>
              </a:spcAft>
              <a:defRPr kumimoji="1" sz="1600">
                <a:solidFill>
                  <a:schemeClr val="tx1"/>
                </a:solidFill>
                <a:latin typeface="Arial" pitchFamily="34" charset="0"/>
                <a:ea typeface="ＭＳ Ｐゴシック" pitchFamily="34" charset="-128"/>
              </a:defRPr>
            </a:lvl9pPr>
          </a:lstStyle>
          <a:p>
            <a:pPr defTabSz="914195">
              <a:defRPr/>
            </a:pPr>
            <a:endParaRPr kumimoji="0" lang="ru-RU" altLang="ru-RU" sz="1200" i="1">
              <a:solidFill>
                <a:srgbClr val="000000"/>
              </a:solidFill>
              <a:cs typeface="+mn-cs"/>
            </a:endParaRPr>
          </a:p>
        </p:txBody>
      </p:sp>
      <p:sp>
        <p:nvSpPr>
          <p:cNvPr id="12" name="Rectangle 1043"/>
          <p:cNvSpPr>
            <a:spLocks noChangeArrowheads="1"/>
          </p:cNvSpPr>
          <p:nvPr userDrawn="1">
            <p:custDataLst>
              <p:tags r:id="rId4"/>
            </p:custDataLst>
          </p:nvPr>
        </p:nvSpPr>
        <p:spPr bwMode="auto">
          <a:xfrm rot="16200000" flipV="1">
            <a:off x="4879975" y="1835150"/>
            <a:ext cx="144463" cy="9929813"/>
          </a:xfrm>
          <a:prstGeom prst="rect">
            <a:avLst/>
          </a:prstGeom>
          <a:solidFill>
            <a:srgbClr val="004E8E"/>
          </a:solidFill>
          <a:ln>
            <a:noFill/>
          </a:ln>
        </p:spPr>
        <p:txBody>
          <a:bodyPr rot="10800000" vert="eaVert" wrap="none" lIns="91419" tIns="45710" rIns="91419" bIns="45710" anchor="ctr"/>
          <a:lstStyle>
            <a:lvl1pPr>
              <a:defRPr kumimoji="1" sz="1600">
                <a:solidFill>
                  <a:schemeClr val="tx1"/>
                </a:solidFill>
                <a:latin typeface="Arial" pitchFamily="34" charset="0"/>
                <a:ea typeface="ＭＳ Ｐゴシック" pitchFamily="34" charset="-128"/>
              </a:defRPr>
            </a:lvl1pPr>
            <a:lvl2pPr marL="742950" indent="-285750">
              <a:defRPr kumimoji="1" sz="1600">
                <a:solidFill>
                  <a:schemeClr val="tx1"/>
                </a:solidFill>
                <a:latin typeface="Arial" pitchFamily="34" charset="0"/>
                <a:ea typeface="ＭＳ Ｐゴシック" pitchFamily="34" charset="-128"/>
              </a:defRPr>
            </a:lvl2pPr>
            <a:lvl3pPr marL="1143000" indent="-228600">
              <a:defRPr kumimoji="1" sz="1600">
                <a:solidFill>
                  <a:schemeClr val="tx1"/>
                </a:solidFill>
                <a:latin typeface="Arial" pitchFamily="34" charset="0"/>
                <a:ea typeface="ＭＳ Ｐゴシック" pitchFamily="34" charset="-128"/>
              </a:defRPr>
            </a:lvl3pPr>
            <a:lvl4pPr marL="1600200" indent="-228600">
              <a:defRPr kumimoji="1" sz="1600">
                <a:solidFill>
                  <a:schemeClr val="tx1"/>
                </a:solidFill>
                <a:latin typeface="Arial" pitchFamily="34" charset="0"/>
                <a:ea typeface="ＭＳ Ｐゴシック" pitchFamily="34" charset="-128"/>
              </a:defRPr>
            </a:lvl4pPr>
            <a:lvl5pPr marL="2057400" indent="-228600">
              <a:defRPr kumimoji="1" sz="1600">
                <a:solidFill>
                  <a:schemeClr val="tx1"/>
                </a:solidFill>
                <a:latin typeface="Arial" pitchFamily="34" charset="0"/>
                <a:ea typeface="ＭＳ Ｐゴシック" pitchFamily="34" charset="-128"/>
              </a:defRPr>
            </a:lvl5pPr>
            <a:lvl6pPr marL="2514600" indent="-228600" fontAlgn="base">
              <a:spcBef>
                <a:spcPct val="0"/>
              </a:spcBef>
              <a:spcAft>
                <a:spcPct val="0"/>
              </a:spcAft>
              <a:defRPr kumimoji="1" sz="1600">
                <a:solidFill>
                  <a:schemeClr val="tx1"/>
                </a:solidFill>
                <a:latin typeface="Arial" pitchFamily="34" charset="0"/>
                <a:ea typeface="ＭＳ Ｐゴシック" pitchFamily="34" charset="-128"/>
              </a:defRPr>
            </a:lvl6pPr>
            <a:lvl7pPr marL="2971800" indent="-228600" fontAlgn="base">
              <a:spcBef>
                <a:spcPct val="0"/>
              </a:spcBef>
              <a:spcAft>
                <a:spcPct val="0"/>
              </a:spcAft>
              <a:defRPr kumimoji="1" sz="1600">
                <a:solidFill>
                  <a:schemeClr val="tx1"/>
                </a:solidFill>
                <a:latin typeface="Arial" pitchFamily="34" charset="0"/>
                <a:ea typeface="ＭＳ Ｐゴシック" pitchFamily="34" charset="-128"/>
              </a:defRPr>
            </a:lvl7pPr>
            <a:lvl8pPr marL="3429000" indent="-228600" fontAlgn="base">
              <a:spcBef>
                <a:spcPct val="0"/>
              </a:spcBef>
              <a:spcAft>
                <a:spcPct val="0"/>
              </a:spcAft>
              <a:defRPr kumimoji="1" sz="1600">
                <a:solidFill>
                  <a:schemeClr val="tx1"/>
                </a:solidFill>
                <a:latin typeface="Arial" pitchFamily="34" charset="0"/>
                <a:ea typeface="ＭＳ Ｐゴシック" pitchFamily="34" charset="-128"/>
              </a:defRPr>
            </a:lvl8pPr>
            <a:lvl9pPr marL="3886200" indent="-228600" fontAlgn="base">
              <a:spcBef>
                <a:spcPct val="0"/>
              </a:spcBef>
              <a:spcAft>
                <a:spcPct val="0"/>
              </a:spcAft>
              <a:defRPr kumimoji="1" sz="1600">
                <a:solidFill>
                  <a:schemeClr val="tx1"/>
                </a:solidFill>
                <a:latin typeface="Arial" pitchFamily="34" charset="0"/>
                <a:ea typeface="ＭＳ Ｐゴシック" pitchFamily="34" charset="-128"/>
              </a:defRPr>
            </a:lvl9pPr>
          </a:lstStyle>
          <a:p>
            <a:pPr algn="ctr" defTabSz="914195">
              <a:defRPr/>
            </a:pPr>
            <a:r>
              <a:rPr kumimoji="0" lang="ru-RU" altLang="ru-RU" sz="1000" b="1">
                <a:solidFill>
                  <a:srgbClr val="000000"/>
                </a:solidFill>
                <a:cs typeface="+mn-cs"/>
              </a:rPr>
              <a:t> </a:t>
            </a:r>
          </a:p>
        </p:txBody>
      </p:sp>
      <p:sp>
        <p:nvSpPr>
          <p:cNvPr id="1868828" name="Rectangle 1052"/>
          <p:cNvSpPr>
            <a:spLocks noGrp="1" noChangeArrowheads="1"/>
          </p:cNvSpPr>
          <p:nvPr>
            <p:ph type="ctrTitle"/>
          </p:nvPr>
        </p:nvSpPr>
        <p:spPr>
          <a:xfrm>
            <a:off x="3904995" y="3096971"/>
            <a:ext cx="5418302" cy="430887"/>
          </a:xfrm>
        </p:spPr>
        <p:txBody>
          <a:bodyPr anchor="ctr"/>
          <a:lstStyle>
            <a:lvl1pPr>
              <a:defRPr sz="2800" b="1"/>
            </a:lvl1pPr>
          </a:lstStyle>
          <a:p>
            <a:r>
              <a:rPr lang="en-US" dirty="0"/>
              <a:t>Click to edit Master title style</a:t>
            </a:r>
          </a:p>
        </p:txBody>
      </p:sp>
      <p:sp>
        <p:nvSpPr>
          <p:cNvPr id="1868829" name="Rectangle 1053"/>
          <p:cNvSpPr>
            <a:spLocks noGrp="1" noChangeArrowheads="1"/>
          </p:cNvSpPr>
          <p:nvPr>
            <p:ph type="subTitle" idx="1"/>
          </p:nvPr>
        </p:nvSpPr>
        <p:spPr>
          <a:xfrm>
            <a:off x="3904996" y="4261552"/>
            <a:ext cx="4346706" cy="276999"/>
          </a:xfrm>
        </p:spPr>
        <p:txBody>
          <a:bodyPr/>
          <a:lstStyle>
            <a:lvl1pPr>
              <a:defRPr sz="1800">
                <a:solidFill>
                  <a:srgbClr val="000000"/>
                </a:solidFill>
              </a:defRPr>
            </a:lvl1pPr>
          </a:lstStyle>
          <a:p>
            <a:r>
              <a:rPr lang="en-US" dirty="0"/>
              <a:t>Click to edit Master subtitle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pg num"/>
          <p:cNvSpPr>
            <a:spLocks noGrp="1" noChangeArrowheads="1"/>
          </p:cNvSpPr>
          <p:nvPr>
            <p:ph type="sldNum" sz="quarter" idx="10"/>
          </p:nvPr>
        </p:nvSpPr>
        <p:spPr/>
        <p:txBody>
          <a:bodyPr/>
          <a:lstStyle>
            <a:lvl1pPr fontAlgn="auto">
              <a:spcBef>
                <a:spcPts val="0"/>
              </a:spcBef>
              <a:spcAft>
                <a:spcPts val="0"/>
              </a:spcAft>
              <a:defRPr>
                <a:ea typeface="+mn-ea"/>
              </a:defRPr>
            </a:lvl1pPr>
          </a:lstStyle>
          <a:p>
            <a:pPr>
              <a:defRPr/>
            </a:pPr>
            <a:fld id="{35C6A0B1-8A38-4A9D-916C-09223C1737FE}" type="slidenum">
              <a:rPr lang="en-US" altLang="ru-RU"/>
              <a:pPr>
                <a:defRPr/>
              </a:pPr>
              <a:t>‹#›</a:t>
            </a:fld>
            <a:endParaRPr lang="en-US" alt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pg num"/>
          <p:cNvSpPr>
            <a:spLocks noGrp="1" noChangeArrowheads="1"/>
          </p:cNvSpPr>
          <p:nvPr>
            <p:ph type="sldNum" sz="quarter" idx="10"/>
          </p:nvPr>
        </p:nvSpPr>
        <p:spPr/>
        <p:txBody>
          <a:bodyPr/>
          <a:lstStyle>
            <a:lvl1pPr fontAlgn="auto">
              <a:spcBef>
                <a:spcPts val="0"/>
              </a:spcBef>
              <a:spcAft>
                <a:spcPts val="0"/>
              </a:spcAft>
              <a:defRPr>
                <a:ea typeface="+mn-ea"/>
              </a:defRPr>
            </a:lvl1pPr>
          </a:lstStyle>
          <a:p>
            <a:pPr>
              <a:defRPr/>
            </a:pPr>
            <a:fld id="{A75F70F0-0F10-43DB-B21C-44BBECAE22B0}" type="slidenum">
              <a:rPr lang="en-US" altLang="ru-RU"/>
              <a:pPr>
                <a:defRPr/>
              </a:pPr>
              <a:t>‹#›</a:t>
            </a:fld>
            <a:endParaRPr lang="en-US" altLang="ru-RU"/>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ags" Target="../tags/tag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1028"/>
          <p:cNvSpPr>
            <a:spLocks noChangeArrowheads="1"/>
          </p:cNvSpPr>
          <p:nvPr userDrawn="1">
            <p:custDataLst>
              <p:tags r:id="rId5"/>
            </p:custDataLst>
          </p:nvPr>
        </p:nvSpPr>
        <p:spPr bwMode="auto">
          <a:xfrm rot="16200000" flipV="1">
            <a:off x="4901406" y="1867694"/>
            <a:ext cx="103188" cy="9906000"/>
          </a:xfrm>
          <a:prstGeom prst="rect">
            <a:avLst/>
          </a:prstGeom>
          <a:gradFill rotWithShape="1">
            <a:gsLst>
              <a:gs pos="0">
                <a:srgbClr val="004E8E"/>
              </a:gs>
              <a:gs pos="100000">
                <a:srgbClr val="FFFFFF"/>
              </a:gs>
            </a:gsLst>
            <a:lin ang="0" scaled="1"/>
          </a:gradFill>
          <a:ln>
            <a:noFill/>
          </a:ln>
        </p:spPr>
        <p:txBody>
          <a:bodyPr rot="10800000" vert="eaVert" wrap="none" lIns="91419" tIns="45710" rIns="91419" bIns="45710" anchor="ctr"/>
          <a:lstStyle>
            <a:lvl1pPr>
              <a:defRPr kumimoji="1" sz="1600">
                <a:solidFill>
                  <a:schemeClr val="tx1"/>
                </a:solidFill>
                <a:latin typeface="Arial" pitchFamily="34" charset="0"/>
                <a:ea typeface="ＭＳ Ｐゴシック" pitchFamily="34" charset="-128"/>
              </a:defRPr>
            </a:lvl1pPr>
            <a:lvl2pPr marL="742950" indent="-285750">
              <a:defRPr kumimoji="1" sz="1600">
                <a:solidFill>
                  <a:schemeClr val="tx1"/>
                </a:solidFill>
                <a:latin typeface="Arial" pitchFamily="34" charset="0"/>
                <a:ea typeface="ＭＳ Ｐゴシック" pitchFamily="34" charset="-128"/>
              </a:defRPr>
            </a:lvl2pPr>
            <a:lvl3pPr marL="1143000" indent="-228600">
              <a:defRPr kumimoji="1" sz="1600">
                <a:solidFill>
                  <a:schemeClr val="tx1"/>
                </a:solidFill>
                <a:latin typeface="Arial" pitchFamily="34" charset="0"/>
                <a:ea typeface="ＭＳ Ｐゴシック" pitchFamily="34" charset="-128"/>
              </a:defRPr>
            </a:lvl3pPr>
            <a:lvl4pPr marL="1600200" indent="-228600">
              <a:defRPr kumimoji="1" sz="1600">
                <a:solidFill>
                  <a:schemeClr val="tx1"/>
                </a:solidFill>
                <a:latin typeface="Arial" pitchFamily="34" charset="0"/>
                <a:ea typeface="ＭＳ Ｐゴシック" pitchFamily="34" charset="-128"/>
              </a:defRPr>
            </a:lvl4pPr>
            <a:lvl5pPr marL="2057400" indent="-228600">
              <a:defRPr kumimoji="1" sz="1600">
                <a:solidFill>
                  <a:schemeClr val="tx1"/>
                </a:solidFill>
                <a:latin typeface="Arial" pitchFamily="34" charset="0"/>
                <a:ea typeface="ＭＳ Ｐゴシック" pitchFamily="34" charset="-128"/>
              </a:defRPr>
            </a:lvl5pPr>
            <a:lvl6pPr marL="2514600" indent="-228600" fontAlgn="base">
              <a:spcBef>
                <a:spcPct val="0"/>
              </a:spcBef>
              <a:spcAft>
                <a:spcPct val="0"/>
              </a:spcAft>
              <a:defRPr kumimoji="1" sz="1600">
                <a:solidFill>
                  <a:schemeClr val="tx1"/>
                </a:solidFill>
                <a:latin typeface="Arial" pitchFamily="34" charset="0"/>
                <a:ea typeface="ＭＳ Ｐゴシック" pitchFamily="34" charset="-128"/>
              </a:defRPr>
            </a:lvl6pPr>
            <a:lvl7pPr marL="2971800" indent="-228600" fontAlgn="base">
              <a:spcBef>
                <a:spcPct val="0"/>
              </a:spcBef>
              <a:spcAft>
                <a:spcPct val="0"/>
              </a:spcAft>
              <a:defRPr kumimoji="1" sz="1600">
                <a:solidFill>
                  <a:schemeClr val="tx1"/>
                </a:solidFill>
                <a:latin typeface="Arial" pitchFamily="34" charset="0"/>
                <a:ea typeface="ＭＳ Ｐゴシック" pitchFamily="34" charset="-128"/>
              </a:defRPr>
            </a:lvl7pPr>
            <a:lvl8pPr marL="3429000" indent="-228600" fontAlgn="base">
              <a:spcBef>
                <a:spcPct val="0"/>
              </a:spcBef>
              <a:spcAft>
                <a:spcPct val="0"/>
              </a:spcAft>
              <a:defRPr kumimoji="1" sz="1600">
                <a:solidFill>
                  <a:schemeClr val="tx1"/>
                </a:solidFill>
                <a:latin typeface="Arial" pitchFamily="34" charset="0"/>
                <a:ea typeface="ＭＳ Ｐゴシック" pitchFamily="34" charset="-128"/>
              </a:defRPr>
            </a:lvl8pPr>
            <a:lvl9pPr marL="3886200" indent="-228600" fontAlgn="base">
              <a:spcBef>
                <a:spcPct val="0"/>
              </a:spcBef>
              <a:spcAft>
                <a:spcPct val="0"/>
              </a:spcAft>
              <a:defRPr kumimoji="1" sz="1600">
                <a:solidFill>
                  <a:schemeClr val="tx1"/>
                </a:solidFill>
                <a:latin typeface="Arial" pitchFamily="34" charset="0"/>
                <a:ea typeface="ＭＳ Ｐゴシック" pitchFamily="34" charset="-128"/>
              </a:defRPr>
            </a:lvl9pPr>
          </a:lstStyle>
          <a:p>
            <a:pPr algn="ctr" defTabSz="914195">
              <a:defRPr/>
            </a:pPr>
            <a:r>
              <a:rPr kumimoji="0" lang="ru-RU" altLang="ru-RU" sz="1000" b="1">
                <a:solidFill>
                  <a:srgbClr val="000000"/>
                </a:solidFill>
                <a:cs typeface="+mn-cs"/>
              </a:rPr>
              <a:t> </a:t>
            </a:r>
          </a:p>
        </p:txBody>
      </p:sp>
      <p:sp>
        <p:nvSpPr>
          <p:cNvPr id="1027" name="Rectangle 4"/>
          <p:cNvSpPr>
            <a:spLocks noGrp="1" noChangeArrowheads="1"/>
          </p:cNvSpPr>
          <p:nvPr>
            <p:ph type="body" idx="1"/>
          </p:nvPr>
        </p:nvSpPr>
        <p:spPr bwMode="auto">
          <a:xfrm>
            <a:off x="134938" y="1298575"/>
            <a:ext cx="9526587" cy="120015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altLang="ru-RU"/>
              <a:t>Click to edit Master text styles</a:t>
            </a:r>
          </a:p>
          <a:p>
            <a:pPr lvl="1"/>
            <a:r>
              <a:rPr lang="en-US" altLang="ru-RU"/>
              <a:t>Second level</a:t>
            </a:r>
          </a:p>
          <a:p>
            <a:pPr lvl="2"/>
            <a:r>
              <a:rPr lang="en-US" altLang="ru-RU"/>
              <a:t>Third level</a:t>
            </a:r>
          </a:p>
          <a:p>
            <a:pPr lvl="3"/>
            <a:r>
              <a:rPr lang="en-US" altLang="ru-RU"/>
              <a:t>Fourth level</a:t>
            </a:r>
          </a:p>
          <a:p>
            <a:pPr lvl="4"/>
            <a:r>
              <a:rPr lang="en-US" altLang="ru-RU"/>
              <a:t>Fifth level</a:t>
            </a:r>
          </a:p>
        </p:txBody>
      </p:sp>
      <p:grpSp>
        <p:nvGrpSpPr>
          <p:cNvPr id="1028" name="McK Slide Elements"/>
          <p:cNvGrpSpPr>
            <a:grpSpLocks/>
          </p:cNvGrpSpPr>
          <p:nvPr/>
        </p:nvGrpSpPr>
        <p:grpSpPr bwMode="auto">
          <a:xfrm>
            <a:off x="134938" y="542925"/>
            <a:ext cx="9526587" cy="6288088"/>
            <a:chOff x="77" y="335"/>
            <a:chExt cx="5429" cy="3882"/>
          </a:xfrm>
        </p:grpSpPr>
        <p:sp>
          <p:nvSpPr>
            <p:cNvPr id="2" name="McK Measure" hidden="1"/>
            <p:cNvSpPr txBox="1">
              <a:spLocks noChangeArrowheads="1"/>
            </p:cNvSpPr>
            <p:nvPr userDrawn="1"/>
          </p:nvSpPr>
          <p:spPr bwMode="auto">
            <a:xfrm>
              <a:off x="77" y="335"/>
              <a:ext cx="5429" cy="152"/>
            </a:xfrm>
            <a:prstGeom prst="rect">
              <a:avLst/>
            </a:prstGeom>
            <a:noFill/>
            <a:ln>
              <a:noFill/>
            </a:ln>
          </p:spPr>
          <p:txBody>
            <a:bodyPr lIns="0" tIns="0" rIns="0" bIns="0">
              <a:spAutoFit/>
            </a:bodyPr>
            <a:lstStyle>
              <a:lvl1pPr defTabSz="895350">
                <a:defRPr kumimoji="1" sz="2400">
                  <a:solidFill>
                    <a:schemeClr val="tx1"/>
                  </a:solidFill>
                  <a:latin typeface="Arial" charset="0"/>
                  <a:ea typeface="Arial" charset="0"/>
                  <a:cs typeface="Arial" charset="0"/>
                </a:defRPr>
              </a:lvl1pPr>
              <a:lvl2pPr marL="742950" indent="-285750" defTabSz="895350">
                <a:defRPr kumimoji="1" sz="2400">
                  <a:solidFill>
                    <a:schemeClr val="tx1"/>
                  </a:solidFill>
                  <a:latin typeface="Arial" charset="0"/>
                  <a:ea typeface="Arial" charset="0"/>
                </a:defRPr>
              </a:lvl2pPr>
              <a:lvl3pPr marL="1143000" indent="-228600" defTabSz="895350">
                <a:defRPr kumimoji="1" sz="2400">
                  <a:solidFill>
                    <a:schemeClr val="tx1"/>
                  </a:solidFill>
                  <a:latin typeface="Arial" charset="0"/>
                  <a:ea typeface="Arial" charset="0"/>
                </a:defRPr>
              </a:lvl3pPr>
              <a:lvl4pPr marL="1600200" indent="-228600" defTabSz="895350">
                <a:defRPr kumimoji="1" sz="2400">
                  <a:solidFill>
                    <a:schemeClr val="tx1"/>
                  </a:solidFill>
                  <a:latin typeface="Arial" charset="0"/>
                  <a:ea typeface="Arial" charset="0"/>
                </a:defRPr>
              </a:lvl4pPr>
              <a:lvl5pPr marL="2057400" indent="-228600" defTabSz="895350">
                <a:defRPr kumimoji="1" sz="2400">
                  <a:solidFill>
                    <a:schemeClr val="tx1"/>
                  </a:solidFill>
                  <a:latin typeface="Arial" charset="0"/>
                  <a:ea typeface="Arial" charset="0"/>
                </a:defRPr>
              </a:lvl5pPr>
              <a:lvl6pPr marL="2514600" indent="-228600" defTabSz="895350" fontAlgn="base">
                <a:spcBef>
                  <a:spcPct val="0"/>
                </a:spcBef>
                <a:spcAft>
                  <a:spcPct val="0"/>
                </a:spcAft>
                <a:defRPr kumimoji="1" sz="2400">
                  <a:solidFill>
                    <a:schemeClr val="tx1"/>
                  </a:solidFill>
                  <a:latin typeface="Arial" charset="0"/>
                  <a:ea typeface="Arial" charset="0"/>
                </a:defRPr>
              </a:lvl6pPr>
              <a:lvl7pPr marL="2971800" indent="-228600" defTabSz="895350" fontAlgn="base">
                <a:spcBef>
                  <a:spcPct val="0"/>
                </a:spcBef>
                <a:spcAft>
                  <a:spcPct val="0"/>
                </a:spcAft>
                <a:defRPr kumimoji="1" sz="2400">
                  <a:solidFill>
                    <a:schemeClr val="tx1"/>
                  </a:solidFill>
                  <a:latin typeface="Arial" charset="0"/>
                  <a:ea typeface="Arial" charset="0"/>
                </a:defRPr>
              </a:lvl7pPr>
              <a:lvl8pPr marL="3429000" indent="-228600" defTabSz="895350" fontAlgn="base">
                <a:spcBef>
                  <a:spcPct val="0"/>
                </a:spcBef>
                <a:spcAft>
                  <a:spcPct val="0"/>
                </a:spcAft>
                <a:defRPr kumimoji="1" sz="2400">
                  <a:solidFill>
                    <a:schemeClr val="tx1"/>
                  </a:solidFill>
                  <a:latin typeface="Arial" charset="0"/>
                  <a:ea typeface="Arial" charset="0"/>
                </a:defRPr>
              </a:lvl8pPr>
              <a:lvl9pPr marL="3886200" indent="-228600" defTabSz="895350" fontAlgn="base">
                <a:spcBef>
                  <a:spcPct val="0"/>
                </a:spcBef>
                <a:spcAft>
                  <a:spcPct val="0"/>
                </a:spcAft>
                <a:defRPr kumimoji="1" sz="2400">
                  <a:solidFill>
                    <a:schemeClr val="tx1"/>
                  </a:solidFill>
                  <a:latin typeface="Arial" charset="0"/>
                  <a:ea typeface="Arial" charset="0"/>
                </a:defRPr>
              </a:lvl9pPr>
            </a:lstStyle>
            <a:p>
              <a:pPr>
                <a:defRPr/>
              </a:pPr>
              <a:r>
                <a:rPr kumimoji="0" lang="en-US" sz="1600">
                  <a:solidFill>
                    <a:srgbClr val="000000"/>
                  </a:solidFill>
                </a:rPr>
                <a:t>Unit of measure</a:t>
              </a:r>
            </a:p>
          </p:txBody>
        </p:sp>
        <p:sp>
          <p:nvSpPr>
            <p:cNvPr id="1035" name="McK Footnote" hidden="1"/>
            <p:cNvSpPr txBox="1">
              <a:spLocks noChangeArrowheads="1"/>
            </p:cNvSpPr>
            <p:nvPr userDrawn="1"/>
          </p:nvSpPr>
          <p:spPr bwMode="auto">
            <a:xfrm>
              <a:off x="79" y="3966"/>
              <a:ext cx="5145" cy="251"/>
            </a:xfrm>
            <a:prstGeom prst="rect">
              <a:avLst/>
            </a:prstGeom>
            <a:noFill/>
            <a:ln>
              <a:noFill/>
            </a:ln>
          </p:spPr>
          <p:txBody>
            <a:bodyPr lIns="0" tIns="0" rIns="0" bIns="0" anchor="b">
              <a:spAutoFit/>
            </a:bodyPr>
            <a:lstStyle>
              <a:lvl1pPr marL="574675" indent="-574675" defTabSz="895350">
                <a:tabLst>
                  <a:tab pos="533400" algn="r"/>
                </a:tabLst>
                <a:defRPr kumimoji="1" sz="2400">
                  <a:solidFill>
                    <a:schemeClr val="tx1"/>
                  </a:solidFill>
                  <a:latin typeface="Arial" charset="0"/>
                  <a:ea typeface="Arial" charset="0"/>
                  <a:cs typeface="Arial" charset="0"/>
                </a:defRPr>
              </a:lvl1pPr>
              <a:lvl2pPr marL="742950" indent="-285750" defTabSz="895350">
                <a:tabLst>
                  <a:tab pos="533400" algn="r"/>
                </a:tabLst>
                <a:defRPr kumimoji="1" sz="2400">
                  <a:solidFill>
                    <a:schemeClr val="tx1"/>
                  </a:solidFill>
                  <a:latin typeface="Arial" charset="0"/>
                  <a:ea typeface="Arial" charset="0"/>
                </a:defRPr>
              </a:lvl2pPr>
              <a:lvl3pPr marL="1143000" indent="-228600" defTabSz="895350">
                <a:tabLst>
                  <a:tab pos="533400" algn="r"/>
                </a:tabLst>
                <a:defRPr kumimoji="1" sz="2400">
                  <a:solidFill>
                    <a:schemeClr val="tx1"/>
                  </a:solidFill>
                  <a:latin typeface="Arial" charset="0"/>
                  <a:ea typeface="Arial" charset="0"/>
                </a:defRPr>
              </a:lvl3pPr>
              <a:lvl4pPr marL="1600200" indent="-228600" defTabSz="895350">
                <a:tabLst>
                  <a:tab pos="533400" algn="r"/>
                </a:tabLst>
                <a:defRPr kumimoji="1" sz="2400">
                  <a:solidFill>
                    <a:schemeClr val="tx1"/>
                  </a:solidFill>
                  <a:latin typeface="Arial" charset="0"/>
                  <a:ea typeface="Arial" charset="0"/>
                </a:defRPr>
              </a:lvl4pPr>
              <a:lvl5pPr marL="2057400" indent="-228600" defTabSz="895350">
                <a:tabLst>
                  <a:tab pos="533400" algn="r"/>
                </a:tabLst>
                <a:defRPr kumimoji="1" sz="2400">
                  <a:solidFill>
                    <a:schemeClr val="tx1"/>
                  </a:solidFill>
                  <a:latin typeface="Arial" charset="0"/>
                  <a:ea typeface="Arial" charset="0"/>
                </a:defRPr>
              </a:lvl5pPr>
              <a:lvl6pPr marL="2514600" indent="-228600" defTabSz="895350" fontAlgn="base">
                <a:spcBef>
                  <a:spcPct val="0"/>
                </a:spcBef>
                <a:spcAft>
                  <a:spcPct val="0"/>
                </a:spcAft>
                <a:tabLst>
                  <a:tab pos="533400" algn="r"/>
                </a:tabLst>
                <a:defRPr kumimoji="1" sz="2400">
                  <a:solidFill>
                    <a:schemeClr val="tx1"/>
                  </a:solidFill>
                  <a:latin typeface="Arial" charset="0"/>
                  <a:ea typeface="Arial" charset="0"/>
                </a:defRPr>
              </a:lvl6pPr>
              <a:lvl7pPr marL="2971800" indent="-228600" defTabSz="895350" fontAlgn="base">
                <a:spcBef>
                  <a:spcPct val="0"/>
                </a:spcBef>
                <a:spcAft>
                  <a:spcPct val="0"/>
                </a:spcAft>
                <a:tabLst>
                  <a:tab pos="533400" algn="r"/>
                </a:tabLst>
                <a:defRPr kumimoji="1" sz="2400">
                  <a:solidFill>
                    <a:schemeClr val="tx1"/>
                  </a:solidFill>
                  <a:latin typeface="Arial" charset="0"/>
                  <a:ea typeface="Arial" charset="0"/>
                </a:defRPr>
              </a:lvl7pPr>
              <a:lvl8pPr marL="3429000" indent="-228600" defTabSz="895350" fontAlgn="base">
                <a:spcBef>
                  <a:spcPct val="0"/>
                </a:spcBef>
                <a:spcAft>
                  <a:spcPct val="0"/>
                </a:spcAft>
                <a:tabLst>
                  <a:tab pos="533400" algn="r"/>
                </a:tabLst>
                <a:defRPr kumimoji="1" sz="2400">
                  <a:solidFill>
                    <a:schemeClr val="tx1"/>
                  </a:solidFill>
                  <a:latin typeface="Arial" charset="0"/>
                  <a:ea typeface="Arial" charset="0"/>
                </a:defRPr>
              </a:lvl8pPr>
              <a:lvl9pPr marL="3886200" indent="-228600" defTabSz="895350" fontAlgn="base">
                <a:spcBef>
                  <a:spcPct val="0"/>
                </a:spcBef>
                <a:spcAft>
                  <a:spcPct val="0"/>
                </a:spcAft>
                <a:tabLst>
                  <a:tab pos="533400" algn="r"/>
                </a:tabLst>
                <a:defRPr kumimoji="1" sz="2400">
                  <a:solidFill>
                    <a:schemeClr val="tx1"/>
                  </a:solidFill>
                  <a:latin typeface="Arial" charset="0"/>
                  <a:ea typeface="Arial" charset="0"/>
                </a:defRPr>
              </a:lvl9pPr>
            </a:lstStyle>
            <a:p>
              <a:pPr>
                <a:defRPr/>
              </a:pPr>
              <a:r>
                <a:rPr kumimoji="0" lang="en-US" sz="1200">
                  <a:solidFill>
                    <a:srgbClr val="000000"/>
                  </a:solidFill>
                </a:rPr>
                <a:t>	*	Footnote</a:t>
              </a:r>
            </a:p>
            <a:p>
              <a:pPr>
                <a:spcBef>
                  <a:spcPct val="20000"/>
                </a:spcBef>
                <a:defRPr/>
              </a:pPr>
              <a:r>
                <a:rPr kumimoji="0" lang="en-US" sz="1200">
                  <a:solidFill>
                    <a:srgbClr val="000000"/>
                  </a:solidFill>
                </a:rPr>
                <a:t>Source:		Source</a:t>
              </a:r>
            </a:p>
          </p:txBody>
        </p:sp>
      </p:grpSp>
      <p:sp>
        <p:nvSpPr>
          <p:cNvPr id="1029" name="Working Draft" hidden="1"/>
          <p:cNvSpPr txBox="1">
            <a:spLocks noChangeArrowheads="1"/>
          </p:cNvSpPr>
          <p:nvPr/>
        </p:nvSpPr>
        <p:spPr bwMode="auto">
          <a:xfrm rot="5400000">
            <a:off x="8941594" y="2791619"/>
            <a:ext cx="1773237" cy="92075"/>
          </a:xfrm>
          <a:prstGeom prst="rect">
            <a:avLst/>
          </a:prstGeom>
          <a:noFill/>
          <a:ln>
            <a:noFill/>
          </a:ln>
        </p:spPr>
        <p:txBody>
          <a:bodyPr wrap="none" lIns="0" tIns="0" rIns="0" bIns="0">
            <a:spAutoFit/>
          </a:bodyPr>
          <a:lstStyle>
            <a:lvl1pPr>
              <a:defRPr kumimoji="1" sz="2400">
                <a:solidFill>
                  <a:schemeClr val="tx1"/>
                </a:solidFill>
                <a:latin typeface="Arial" charset="0"/>
                <a:ea typeface="Arial" charset="0"/>
                <a:cs typeface="Arial" charset="0"/>
              </a:defRPr>
            </a:lvl1pPr>
            <a:lvl2pPr marL="742950" indent="-285750">
              <a:defRPr kumimoji="1" sz="2400">
                <a:solidFill>
                  <a:schemeClr val="tx1"/>
                </a:solidFill>
                <a:latin typeface="Arial" charset="0"/>
                <a:ea typeface="Arial" charset="0"/>
              </a:defRPr>
            </a:lvl2pPr>
            <a:lvl3pPr marL="1143000" indent="-228600">
              <a:defRPr kumimoji="1" sz="2400">
                <a:solidFill>
                  <a:schemeClr val="tx1"/>
                </a:solidFill>
                <a:latin typeface="Arial" charset="0"/>
                <a:ea typeface="Arial" charset="0"/>
              </a:defRPr>
            </a:lvl3pPr>
            <a:lvl4pPr marL="1600200" indent="-228600">
              <a:defRPr kumimoji="1" sz="2400">
                <a:solidFill>
                  <a:schemeClr val="tx1"/>
                </a:solidFill>
                <a:latin typeface="Arial" charset="0"/>
                <a:ea typeface="Arial" charset="0"/>
              </a:defRPr>
            </a:lvl4pPr>
            <a:lvl5pPr marL="2057400" indent="-228600">
              <a:defRPr kumimoji="1" sz="2400">
                <a:solidFill>
                  <a:schemeClr val="tx1"/>
                </a:solidFill>
                <a:latin typeface="Arial" charset="0"/>
                <a:ea typeface="Arial" charset="0"/>
              </a:defRPr>
            </a:lvl5pPr>
            <a:lvl6pPr marL="2514600" indent="-228600" fontAlgn="base">
              <a:spcBef>
                <a:spcPct val="0"/>
              </a:spcBef>
              <a:spcAft>
                <a:spcPct val="0"/>
              </a:spcAft>
              <a:defRPr kumimoji="1" sz="2400">
                <a:solidFill>
                  <a:schemeClr val="tx1"/>
                </a:solidFill>
                <a:latin typeface="Arial" charset="0"/>
                <a:ea typeface="Arial" charset="0"/>
              </a:defRPr>
            </a:lvl6pPr>
            <a:lvl7pPr marL="2971800" indent="-228600" fontAlgn="base">
              <a:spcBef>
                <a:spcPct val="0"/>
              </a:spcBef>
              <a:spcAft>
                <a:spcPct val="0"/>
              </a:spcAft>
              <a:defRPr kumimoji="1" sz="2400">
                <a:solidFill>
                  <a:schemeClr val="tx1"/>
                </a:solidFill>
                <a:latin typeface="Arial" charset="0"/>
                <a:ea typeface="Arial" charset="0"/>
              </a:defRPr>
            </a:lvl7pPr>
            <a:lvl8pPr marL="3429000" indent="-228600" fontAlgn="base">
              <a:spcBef>
                <a:spcPct val="0"/>
              </a:spcBef>
              <a:spcAft>
                <a:spcPct val="0"/>
              </a:spcAft>
              <a:defRPr kumimoji="1" sz="2400">
                <a:solidFill>
                  <a:schemeClr val="tx1"/>
                </a:solidFill>
                <a:latin typeface="Arial" charset="0"/>
                <a:ea typeface="Arial" charset="0"/>
              </a:defRPr>
            </a:lvl8pPr>
            <a:lvl9pPr marL="3886200" indent="-228600" fontAlgn="base">
              <a:spcBef>
                <a:spcPct val="0"/>
              </a:spcBef>
              <a:spcAft>
                <a:spcPct val="0"/>
              </a:spcAft>
              <a:defRPr kumimoji="1" sz="2400">
                <a:solidFill>
                  <a:schemeClr val="tx1"/>
                </a:solidFill>
                <a:latin typeface="Arial" charset="0"/>
                <a:ea typeface="Arial" charset="0"/>
              </a:defRPr>
            </a:lvl9pPr>
          </a:lstStyle>
          <a:p>
            <a:pPr defTabSz="914195">
              <a:defRPr/>
            </a:pPr>
            <a:r>
              <a:rPr kumimoji="0" lang="en-US" sz="600">
                <a:solidFill>
                  <a:srgbClr val="000000"/>
                </a:solidFill>
              </a:rPr>
              <a:t>Working Draft - Last Modified 5/18/2006 3:33:57 PM</a:t>
            </a:r>
          </a:p>
        </p:txBody>
      </p:sp>
      <p:sp>
        <p:nvSpPr>
          <p:cNvPr id="1030" name="Printed" hidden="1"/>
          <p:cNvSpPr txBox="1">
            <a:spLocks noChangeArrowheads="1"/>
          </p:cNvSpPr>
          <p:nvPr/>
        </p:nvSpPr>
        <p:spPr bwMode="auto">
          <a:xfrm rot="5400000">
            <a:off x="9315450" y="4330700"/>
            <a:ext cx="1025525" cy="92075"/>
          </a:xfrm>
          <a:prstGeom prst="rect">
            <a:avLst/>
          </a:prstGeom>
          <a:noFill/>
          <a:ln>
            <a:noFill/>
          </a:ln>
        </p:spPr>
        <p:txBody>
          <a:bodyPr wrap="none" lIns="0" tIns="0" rIns="0" bIns="0">
            <a:spAutoFit/>
          </a:bodyPr>
          <a:lstStyle>
            <a:lvl1pPr>
              <a:defRPr kumimoji="1" sz="2400">
                <a:solidFill>
                  <a:schemeClr val="tx1"/>
                </a:solidFill>
                <a:latin typeface="Arial" charset="0"/>
                <a:ea typeface="Arial" charset="0"/>
                <a:cs typeface="Arial" charset="0"/>
              </a:defRPr>
            </a:lvl1pPr>
            <a:lvl2pPr marL="742950" indent="-285750">
              <a:defRPr kumimoji="1" sz="2400">
                <a:solidFill>
                  <a:schemeClr val="tx1"/>
                </a:solidFill>
                <a:latin typeface="Arial" charset="0"/>
                <a:ea typeface="Arial" charset="0"/>
              </a:defRPr>
            </a:lvl2pPr>
            <a:lvl3pPr marL="1143000" indent="-228600">
              <a:defRPr kumimoji="1" sz="2400">
                <a:solidFill>
                  <a:schemeClr val="tx1"/>
                </a:solidFill>
                <a:latin typeface="Arial" charset="0"/>
                <a:ea typeface="Arial" charset="0"/>
              </a:defRPr>
            </a:lvl3pPr>
            <a:lvl4pPr marL="1600200" indent="-228600">
              <a:defRPr kumimoji="1" sz="2400">
                <a:solidFill>
                  <a:schemeClr val="tx1"/>
                </a:solidFill>
                <a:latin typeface="Arial" charset="0"/>
                <a:ea typeface="Arial" charset="0"/>
              </a:defRPr>
            </a:lvl4pPr>
            <a:lvl5pPr marL="2057400" indent="-228600">
              <a:defRPr kumimoji="1" sz="2400">
                <a:solidFill>
                  <a:schemeClr val="tx1"/>
                </a:solidFill>
                <a:latin typeface="Arial" charset="0"/>
                <a:ea typeface="Arial" charset="0"/>
              </a:defRPr>
            </a:lvl5pPr>
            <a:lvl6pPr marL="2514600" indent="-228600" fontAlgn="base">
              <a:spcBef>
                <a:spcPct val="0"/>
              </a:spcBef>
              <a:spcAft>
                <a:spcPct val="0"/>
              </a:spcAft>
              <a:defRPr kumimoji="1" sz="2400">
                <a:solidFill>
                  <a:schemeClr val="tx1"/>
                </a:solidFill>
                <a:latin typeface="Arial" charset="0"/>
                <a:ea typeface="Arial" charset="0"/>
              </a:defRPr>
            </a:lvl6pPr>
            <a:lvl7pPr marL="2971800" indent="-228600" fontAlgn="base">
              <a:spcBef>
                <a:spcPct val="0"/>
              </a:spcBef>
              <a:spcAft>
                <a:spcPct val="0"/>
              </a:spcAft>
              <a:defRPr kumimoji="1" sz="2400">
                <a:solidFill>
                  <a:schemeClr val="tx1"/>
                </a:solidFill>
                <a:latin typeface="Arial" charset="0"/>
                <a:ea typeface="Arial" charset="0"/>
              </a:defRPr>
            </a:lvl7pPr>
            <a:lvl8pPr marL="3429000" indent="-228600" fontAlgn="base">
              <a:spcBef>
                <a:spcPct val="0"/>
              </a:spcBef>
              <a:spcAft>
                <a:spcPct val="0"/>
              </a:spcAft>
              <a:defRPr kumimoji="1" sz="2400">
                <a:solidFill>
                  <a:schemeClr val="tx1"/>
                </a:solidFill>
                <a:latin typeface="Arial" charset="0"/>
                <a:ea typeface="Arial" charset="0"/>
              </a:defRPr>
            </a:lvl8pPr>
            <a:lvl9pPr marL="3886200" indent="-228600" fontAlgn="base">
              <a:spcBef>
                <a:spcPct val="0"/>
              </a:spcBef>
              <a:spcAft>
                <a:spcPct val="0"/>
              </a:spcAft>
              <a:defRPr kumimoji="1" sz="2400">
                <a:solidFill>
                  <a:schemeClr val="tx1"/>
                </a:solidFill>
                <a:latin typeface="Arial" charset="0"/>
                <a:ea typeface="Arial" charset="0"/>
              </a:defRPr>
            </a:lvl9pPr>
          </a:lstStyle>
          <a:p>
            <a:pPr defTabSz="914195">
              <a:defRPr/>
            </a:pPr>
            <a:r>
              <a:rPr kumimoji="0" lang="en-US" sz="600">
                <a:solidFill>
                  <a:srgbClr val="000000"/>
                </a:solidFill>
              </a:rPr>
              <a:t>Printed 5/18/2006 3:13:26 PM</a:t>
            </a:r>
          </a:p>
        </p:txBody>
      </p:sp>
      <p:sp>
        <p:nvSpPr>
          <p:cNvPr id="50183" name="Rectangle 1027"/>
          <p:cNvSpPr>
            <a:spLocks noChangeArrowheads="1"/>
          </p:cNvSpPr>
          <p:nvPr userDrawn="1">
            <p:custDataLst>
              <p:tags r:id="rId6"/>
            </p:custDataLst>
          </p:nvPr>
        </p:nvSpPr>
        <p:spPr bwMode="auto">
          <a:xfrm rot="5400000">
            <a:off x="4852988" y="-4852988"/>
            <a:ext cx="204788" cy="9910763"/>
          </a:xfrm>
          <a:prstGeom prst="rect">
            <a:avLst/>
          </a:prstGeom>
          <a:gradFill rotWithShape="1">
            <a:gsLst>
              <a:gs pos="0">
                <a:srgbClr val="004E8E"/>
              </a:gs>
              <a:gs pos="100000">
                <a:srgbClr val="FFFFFF"/>
              </a:gs>
            </a:gsLst>
            <a:lin ang="0" scaled="1"/>
          </a:gradFill>
          <a:ln>
            <a:noFill/>
          </a:ln>
        </p:spPr>
        <p:txBody>
          <a:bodyPr wrap="none" lIns="91419" tIns="45710" rIns="91419" bIns="45710" anchor="ctr"/>
          <a:lstStyle>
            <a:lvl1pPr>
              <a:defRPr kumimoji="1" sz="1600">
                <a:solidFill>
                  <a:schemeClr val="tx1"/>
                </a:solidFill>
                <a:latin typeface="Arial" pitchFamily="34" charset="0"/>
                <a:ea typeface="ＭＳ Ｐゴシック" pitchFamily="34" charset="-128"/>
              </a:defRPr>
            </a:lvl1pPr>
            <a:lvl2pPr marL="742950" indent="-285750">
              <a:defRPr kumimoji="1" sz="1600">
                <a:solidFill>
                  <a:schemeClr val="tx1"/>
                </a:solidFill>
                <a:latin typeface="Arial" pitchFamily="34" charset="0"/>
                <a:ea typeface="ＭＳ Ｐゴシック" pitchFamily="34" charset="-128"/>
              </a:defRPr>
            </a:lvl2pPr>
            <a:lvl3pPr marL="1143000" indent="-228600">
              <a:defRPr kumimoji="1" sz="1600">
                <a:solidFill>
                  <a:schemeClr val="tx1"/>
                </a:solidFill>
                <a:latin typeface="Arial" pitchFamily="34" charset="0"/>
                <a:ea typeface="ＭＳ Ｐゴシック" pitchFamily="34" charset="-128"/>
              </a:defRPr>
            </a:lvl3pPr>
            <a:lvl4pPr marL="1600200" indent="-228600">
              <a:defRPr kumimoji="1" sz="1600">
                <a:solidFill>
                  <a:schemeClr val="tx1"/>
                </a:solidFill>
                <a:latin typeface="Arial" pitchFamily="34" charset="0"/>
                <a:ea typeface="ＭＳ Ｐゴシック" pitchFamily="34" charset="-128"/>
              </a:defRPr>
            </a:lvl4pPr>
            <a:lvl5pPr marL="2057400" indent="-228600">
              <a:defRPr kumimoji="1" sz="1600">
                <a:solidFill>
                  <a:schemeClr val="tx1"/>
                </a:solidFill>
                <a:latin typeface="Arial" pitchFamily="34" charset="0"/>
                <a:ea typeface="ＭＳ Ｐゴシック" pitchFamily="34" charset="-128"/>
              </a:defRPr>
            </a:lvl5pPr>
            <a:lvl6pPr marL="2514600" indent="-228600" fontAlgn="base">
              <a:spcBef>
                <a:spcPct val="0"/>
              </a:spcBef>
              <a:spcAft>
                <a:spcPct val="0"/>
              </a:spcAft>
              <a:defRPr kumimoji="1" sz="1600">
                <a:solidFill>
                  <a:schemeClr val="tx1"/>
                </a:solidFill>
                <a:latin typeface="Arial" pitchFamily="34" charset="0"/>
                <a:ea typeface="ＭＳ Ｐゴシック" pitchFamily="34" charset="-128"/>
              </a:defRPr>
            </a:lvl6pPr>
            <a:lvl7pPr marL="2971800" indent="-228600" fontAlgn="base">
              <a:spcBef>
                <a:spcPct val="0"/>
              </a:spcBef>
              <a:spcAft>
                <a:spcPct val="0"/>
              </a:spcAft>
              <a:defRPr kumimoji="1" sz="1600">
                <a:solidFill>
                  <a:schemeClr val="tx1"/>
                </a:solidFill>
                <a:latin typeface="Arial" pitchFamily="34" charset="0"/>
                <a:ea typeface="ＭＳ Ｐゴシック" pitchFamily="34" charset="-128"/>
              </a:defRPr>
            </a:lvl7pPr>
            <a:lvl8pPr marL="3429000" indent="-228600" fontAlgn="base">
              <a:spcBef>
                <a:spcPct val="0"/>
              </a:spcBef>
              <a:spcAft>
                <a:spcPct val="0"/>
              </a:spcAft>
              <a:defRPr kumimoji="1" sz="1600">
                <a:solidFill>
                  <a:schemeClr val="tx1"/>
                </a:solidFill>
                <a:latin typeface="Arial" pitchFamily="34" charset="0"/>
                <a:ea typeface="ＭＳ Ｐゴシック" pitchFamily="34" charset="-128"/>
              </a:defRPr>
            </a:lvl8pPr>
            <a:lvl9pPr marL="3886200" indent="-228600" fontAlgn="base">
              <a:spcBef>
                <a:spcPct val="0"/>
              </a:spcBef>
              <a:spcAft>
                <a:spcPct val="0"/>
              </a:spcAft>
              <a:defRPr kumimoji="1" sz="1600">
                <a:solidFill>
                  <a:schemeClr val="tx1"/>
                </a:solidFill>
                <a:latin typeface="Arial" pitchFamily="34" charset="0"/>
                <a:ea typeface="ＭＳ Ｐゴシック" pitchFamily="34" charset="-128"/>
              </a:defRPr>
            </a:lvl9pPr>
          </a:lstStyle>
          <a:p>
            <a:pPr defTabSz="914195">
              <a:defRPr/>
            </a:pPr>
            <a:endParaRPr kumimoji="0" lang="ru-RU" altLang="ru-RU" sz="1200" i="1">
              <a:solidFill>
                <a:srgbClr val="000000"/>
              </a:solidFill>
              <a:cs typeface="+mn-cs"/>
            </a:endParaRPr>
          </a:p>
        </p:txBody>
      </p:sp>
      <p:sp>
        <p:nvSpPr>
          <p:cNvPr id="1032" name="Rectangle 3"/>
          <p:cNvSpPr>
            <a:spLocks noGrp="1" noChangeArrowheads="1"/>
          </p:cNvSpPr>
          <p:nvPr>
            <p:ph type="title"/>
          </p:nvPr>
        </p:nvSpPr>
        <p:spPr bwMode="auto">
          <a:xfrm>
            <a:off x="131763" y="263525"/>
            <a:ext cx="9240837" cy="29210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altLang="ru-RU"/>
              <a:t>Click to edit Master title style</a:t>
            </a:r>
          </a:p>
        </p:txBody>
      </p:sp>
      <p:sp>
        <p:nvSpPr>
          <p:cNvPr id="643074" name="pg num"/>
          <p:cNvSpPr>
            <a:spLocks noGrp="1" noChangeArrowheads="1"/>
          </p:cNvSpPr>
          <p:nvPr>
            <p:ph type="sldNum" sz="quarter" idx="4"/>
          </p:nvPr>
        </p:nvSpPr>
        <p:spPr bwMode="auto">
          <a:xfrm>
            <a:off x="7594600" y="6643688"/>
            <a:ext cx="2063750" cy="182562"/>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defTabSz="914195" eaLnBrk="1" hangingPunct="1">
              <a:defRPr sz="1200">
                <a:solidFill>
                  <a:srgbClr val="000000"/>
                </a:solidFill>
                <a:latin typeface="+mn-lt"/>
                <a:ea typeface="ＭＳ Ｐゴシック" panose="020B0600070205080204" pitchFamily="34" charset="-128"/>
                <a:cs typeface="+mn-cs"/>
              </a:defRPr>
            </a:lvl1pPr>
          </a:lstStyle>
          <a:p>
            <a:pPr>
              <a:defRPr/>
            </a:pPr>
            <a:fld id="{D2B40F79-34F6-46D5-B575-A8BDB4605F7D}" type="slidenum">
              <a:rPr lang="en-US" altLang="ru-RU"/>
              <a:pPr>
                <a:defRPr/>
              </a:pPr>
              <a:t>‹#›</a:t>
            </a:fld>
            <a:endParaRPr lang="en-US" altLang="ru-RU"/>
          </a:p>
        </p:txBody>
      </p:sp>
      <p:pic>
        <p:nvPicPr>
          <p:cNvPr id="1034" name="Picture 11" descr="ЩИТ МО.png"/>
          <p:cNvPicPr>
            <a:picLocks noChangeAspect="1"/>
          </p:cNvPicPr>
          <p:nvPr userDrawn="1"/>
        </p:nvPicPr>
        <p:blipFill>
          <a:blip r:embed="rId7" cstate="print"/>
          <a:srcRect/>
          <a:stretch>
            <a:fillRect/>
          </a:stretch>
        </p:blipFill>
        <p:spPr bwMode="auto">
          <a:xfrm>
            <a:off x="9361488" y="155575"/>
            <a:ext cx="482600" cy="5683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Lst>
  <p:hf hdr="0" ftr="0" dt="0"/>
  <p:txStyles>
    <p:titleStyle>
      <a:lvl1pPr algn="l" defTabSz="912813" rtl="0" eaLnBrk="0" fontAlgn="base" hangingPunct="0">
        <a:spcBef>
          <a:spcPct val="0"/>
        </a:spcBef>
        <a:spcAft>
          <a:spcPct val="0"/>
        </a:spcAft>
        <a:defRPr sz="1900" b="1">
          <a:solidFill>
            <a:schemeClr val="tx2"/>
          </a:solidFill>
          <a:latin typeface="+mj-lt"/>
          <a:ea typeface="Arial" charset="0"/>
          <a:cs typeface="+mj-cs"/>
        </a:defRPr>
      </a:lvl1pPr>
      <a:lvl2pPr algn="l" defTabSz="912813" rtl="0" eaLnBrk="0" fontAlgn="base" hangingPunct="0">
        <a:spcBef>
          <a:spcPct val="0"/>
        </a:spcBef>
        <a:spcAft>
          <a:spcPct val="0"/>
        </a:spcAft>
        <a:defRPr sz="1900" b="1">
          <a:solidFill>
            <a:schemeClr val="tx2"/>
          </a:solidFill>
          <a:latin typeface="Arial" charset="0"/>
          <a:ea typeface="Arial" charset="0"/>
          <a:cs typeface="Arial" charset="0"/>
        </a:defRPr>
      </a:lvl2pPr>
      <a:lvl3pPr algn="l" defTabSz="912813" rtl="0" eaLnBrk="0" fontAlgn="base" hangingPunct="0">
        <a:spcBef>
          <a:spcPct val="0"/>
        </a:spcBef>
        <a:spcAft>
          <a:spcPct val="0"/>
        </a:spcAft>
        <a:defRPr sz="1900" b="1">
          <a:solidFill>
            <a:schemeClr val="tx2"/>
          </a:solidFill>
          <a:latin typeface="Arial" charset="0"/>
          <a:ea typeface="Arial" charset="0"/>
          <a:cs typeface="Arial" charset="0"/>
        </a:defRPr>
      </a:lvl3pPr>
      <a:lvl4pPr algn="l" defTabSz="912813" rtl="0" eaLnBrk="0" fontAlgn="base" hangingPunct="0">
        <a:spcBef>
          <a:spcPct val="0"/>
        </a:spcBef>
        <a:spcAft>
          <a:spcPct val="0"/>
        </a:spcAft>
        <a:defRPr sz="1900" b="1">
          <a:solidFill>
            <a:schemeClr val="tx2"/>
          </a:solidFill>
          <a:latin typeface="Arial" charset="0"/>
          <a:ea typeface="Arial" charset="0"/>
          <a:cs typeface="Arial" charset="0"/>
        </a:defRPr>
      </a:lvl4pPr>
      <a:lvl5pPr algn="l" defTabSz="912813" rtl="0" eaLnBrk="0" fontAlgn="base" hangingPunct="0">
        <a:spcBef>
          <a:spcPct val="0"/>
        </a:spcBef>
        <a:spcAft>
          <a:spcPct val="0"/>
        </a:spcAft>
        <a:defRPr sz="1900" b="1">
          <a:solidFill>
            <a:schemeClr val="tx2"/>
          </a:solidFill>
          <a:latin typeface="Arial" charset="0"/>
          <a:ea typeface="Arial" charset="0"/>
          <a:cs typeface="Arial" charset="0"/>
        </a:defRPr>
      </a:lvl5pPr>
      <a:lvl6pPr marL="466376" algn="l" defTabSz="913321" rtl="0" fontAlgn="base">
        <a:spcBef>
          <a:spcPct val="0"/>
        </a:spcBef>
        <a:spcAft>
          <a:spcPct val="0"/>
        </a:spcAft>
        <a:defRPr sz="1900" b="1">
          <a:solidFill>
            <a:schemeClr val="tx2"/>
          </a:solidFill>
          <a:latin typeface="Arial" charset="0"/>
          <a:cs typeface="Arial" charset="0"/>
        </a:defRPr>
      </a:lvl6pPr>
      <a:lvl7pPr marL="932753" algn="l" defTabSz="913321" rtl="0" fontAlgn="base">
        <a:spcBef>
          <a:spcPct val="0"/>
        </a:spcBef>
        <a:spcAft>
          <a:spcPct val="0"/>
        </a:spcAft>
        <a:defRPr sz="1900" b="1">
          <a:solidFill>
            <a:schemeClr val="tx2"/>
          </a:solidFill>
          <a:latin typeface="Arial" charset="0"/>
          <a:cs typeface="Arial" charset="0"/>
        </a:defRPr>
      </a:lvl7pPr>
      <a:lvl8pPr marL="1399129" algn="l" defTabSz="913321" rtl="0" fontAlgn="base">
        <a:spcBef>
          <a:spcPct val="0"/>
        </a:spcBef>
        <a:spcAft>
          <a:spcPct val="0"/>
        </a:spcAft>
        <a:defRPr sz="1900" b="1">
          <a:solidFill>
            <a:schemeClr val="tx2"/>
          </a:solidFill>
          <a:latin typeface="Arial" charset="0"/>
          <a:cs typeface="Arial" charset="0"/>
        </a:defRPr>
      </a:lvl8pPr>
      <a:lvl9pPr marL="1865507" algn="l" defTabSz="913321" rtl="0" fontAlgn="base">
        <a:spcBef>
          <a:spcPct val="0"/>
        </a:spcBef>
        <a:spcAft>
          <a:spcPct val="0"/>
        </a:spcAft>
        <a:defRPr sz="1900" b="1">
          <a:solidFill>
            <a:schemeClr val="tx2"/>
          </a:solidFill>
          <a:latin typeface="Arial" charset="0"/>
          <a:cs typeface="Arial" charset="0"/>
        </a:defRPr>
      </a:lvl9pPr>
    </p:titleStyle>
    <p:bodyStyle>
      <a:lvl1pPr marL="349250" indent="-349250" algn="l" defTabSz="912813" rtl="0" eaLnBrk="0" fontAlgn="base" hangingPunct="0">
        <a:spcBef>
          <a:spcPct val="0"/>
        </a:spcBef>
        <a:spcAft>
          <a:spcPct val="0"/>
        </a:spcAft>
        <a:buSzPct val="120000"/>
        <a:buChar char="•"/>
        <a:defRPr kumimoji="1" sz="1400">
          <a:solidFill>
            <a:schemeClr val="tx1"/>
          </a:solidFill>
          <a:latin typeface="+mn-lt"/>
          <a:ea typeface="Arial" charset="0"/>
          <a:cs typeface="+mn-cs"/>
        </a:defRPr>
      </a:lvl1pPr>
      <a:lvl2pPr marL="146050" indent="-144463" algn="l" defTabSz="912813" rtl="0" eaLnBrk="0" fontAlgn="base" hangingPunct="0">
        <a:spcBef>
          <a:spcPct val="0"/>
        </a:spcBef>
        <a:spcAft>
          <a:spcPct val="0"/>
        </a:spcAft>
        <a:buSzPct val="120000"/>
        <a:buChar char="•"/>
        <a:defRPr kumimoji="1" sz="1600">
          <a:solidFill>
            <a:schemeClr val="tx1"/>
          </a:solidFill>
          <a:latin typeface="+mn-lt"/>
          <a:ea typeface="Arial" charset="0"/>
          <a:cs typeface="+mn-cs"/>
        </a:defRPr>
      </a:lvl2pPr>
      <a:lvl3pPr marL="300038" indent="-150813" algn="l" defTabSz="912813" rtl="0" eaLnBrk="0" fontAlgn="base" hangingPunct="0">
        <a:spcBef>
          <a:spcPct val="0"/>
        </a:spcBef>
        <a:spcAft>
          <a:spcPct val="0"/>
        </a:spcAft>
        <a:buChar char="–"/>
        <a:defRPr kumimoji="1" sz="1600">
          <a:solidFill>
            <a:schemeClr val="tx1"/>
          </a:solidFill>
          <a:latin typeface="+mn-lt"/>
          <a:ea typeface="Arial" charset="0"/>
          <a:cs typeface="+mn-cs"/>
        </a:defRPr>
      </a:lvl3pPr>
      <a:lvl4pPr marL="439738" indent="-136525" algn="l" defTabSz="912813" rtl="0" eaLnBrk="0" fontAlgn="base" hangingPunct="0">
        <a:spcBef>
          <a:spcPct val="0"/>
        </a:spcBef>
        <a:spcAft>
          <a:spcPct val="0"/>
        </a:spcAft>
        <a:buSzPct val="89000"/>
        <a:buChar char="•"/>
        <a:defRPr kumimoji="1" sz="1600">
          <a:solidFill>
            <a:schemeClr val="tx1"/>
          </a:solidFill>
          <a:latin typeface="+mn-lt"/>
          <a:ea typeface="Arial" charset="0"/>
          <a:cs typeface="+mn-cs"/>
        </a:defRPr>
      </a:lvl4pPr>
      <a:lvl5pPr marL="593725" indent="-150813" algn="l" defTabSz="912813" rtl="0" eaLnBrk="0" fontAlgn="base" hangingPunct="0">
        <a:spcBef>
          <a:spcPct val="0"/>
        </a:spcBef>
        <a:spcAft>
          <a:spcPct val="0"/>
        </a:spcAft>
        <a:buSzPct val="75000"/>
        <a:buChar char="–"/>
        <a:defRPr kumimoji="1" sz="1600">
          <a:solidFill>
            <a:schemeClr val="tx1"/>
          </a:solidFill>
          <a:latin typeface="+mn-lt"/>
          <a:ea typeface="Arial" charset="0"/>
          <a:cs typeface="+mn-cs"/>
        </a:defRPr>
      </a:lvl5pPr>
      <a:lvl6pPr marL="1060683" indent="-152220" algn="l" defTabSz="913321" rtl="0" fontAlgn="base">
        <a:spcBef>
          <a:spcPct val="0"/>
        </a:spcBef>
        <a:spcAft>
          <a:spcPct val="0"/>
        </a:spcAft>
        <a:buSzPct val="75000"/>
        <a:buChar char="–"/>
        <a:defRPr sz="1600">
          <a:solidFill>
            <a:schemeClr val="tx1"/>
          </a:solidFill>
          <a:latin typeface="+mn-lt"/>
          <a:cs typeface="+mn-cs"/>
        </a:defRPr>
      </a:lvl6pPr>
      <a:lvl7pPr marL="1527058" indent="-152220" algn="l" defTabSz="913321" rtl="0" fontAlgn="base">
        <a:spcBef>
          <a:spcPct val="0"/>
        </a:spcBef>
        <a:spcAft>
          <a:spcPct val="0"/>
        </a:spcAft>
        <a:buSzPct val="75000"/>
        <a:buChar char="–"/>
        <a:defRPr sz="1600">
          <a:solidFill>
            <a:schemeClr val="tx1"/>
          </a:solidFill>
          <a:latin typeface="+mn-lt"/>
          <a:cs typeface="+mn-cs"/>
        </a:defRPr>
      </a:lvl7pPr>
      <a:lvl8pPr marL="1993437" indent="-152220" algn="l" defTabSz="913321" rtl="0" fontAlgn="base">
        <a:spcBef>
          <a:spcPct val="0"/>
        </a:spcBef>
        <a:spcAft>
          <a:spcPct val="0"/>
        </a:spcAft>
        <a:buSzPct val="75000"/>
        <a:buChar char="–"/>
        <a:defRPr sz="1600">
          <a:solidFill>
            <a:schemeClr val="tx1"/>
          </a:solidFill>
          <a:latin typeface="+mn-lt"/>
          <a:cs typeface="+mn-cs"/>
        </a:defRPr>
      </a:lvl8pPr>
      <a:lvl9pPr marL="2459813" indent="-152220" algn="l" defTabSz="913321" rtl="0" fontAlgn="base">
        <a:spcBef>
          <a:spcPct val="0"/>
        </a:spcBef>
        <a:spcAft>
          <a:spcPct val="0"/>
        </a:spcAft>
        <a:buSzPct val="75000"/>
        <a:buChar char="–"/>
        <a:defRPr sz="1600">
          <a:solidFill>
            <a:schemeClr val="tx1"/>
          </a:solidFill>
          <a:latin typeface="+mn-lt"/>
          <a:cs typeface="+mn-cs"/>
        </a:defRPr>
      </a:lvl9pPr>
    </p:bodyStyle>
    <p:otherStyle>
      <a:defPPr>
        <a:defRPr lang="ru-RU"/>
      </a:defPPr>
      <a:lvl1pPr marL="0" algn="l" defTabSz="932753" rtl="0" eaLnBrk="1" latinLnBrk="0" hangingPunct="1">
        <a:defRPr sz="1900" kern="1200">
          <a:solidFill>
            <a:schemeClr val="tx1"/>
          </a:solidFill>
          <a:latin typeface="+mn-lt"/>
          <a:ea typeface="+mn-ea"/>
          <a:cs typeface="+mn-cs"/>
        </a:defRPr>
      </a:lvl1pPr>
      <a:lvl2pPr marL="466376" algn="l" defTabSz="932753" rtl="0" eaLnBrk="1" latinLnBrk="0" hangingPunct="1">
        <a:defRPr sz="1900" kern="1200">
          <a:solidFill>
            <a:schemeClr val="tx1"/>
          </a:solidFill>
          <a:latin typeface="+mn-lt"/>
          <a:ea typeface="+mn-ea"/>
          <a:cs typeface="+mn-cs"/>
        </a:defRPr>
      </a:lvl2pPr>
      <a:lvl3pPr marL="932753" algn="l" defTabSz="932753" rtl="0" eaLnBrk="1" latinLnBrk="0" hangingPunct="1">
        <a:defRPr sz="1900" kern="1200">
          <a:solidFill>
            <a:schemeClr val="tx1"/>
          </a:solidFill>
          <a:latin typeface="+mn-lt"/>
          <a:ea typeface="+mn-ea"/>
          <a:cs typeface="+mn-cs"/>
        </a:defRPr>
      </a:lvl3pPr>
      <a:lvl4pPr marL="1399129" algn="l" defTabSz="932753" rtl="0" eaLnBrk="1" latinLnBrk="0" hangingPunct="1">
        <a:defRPr sz="1900" kern="1200">
          <a:solidFill>
            <a:schemeClr val="tx1"/>
          </a:solidFill>
          <a:latin typeface="+mn-lt"/>
          <a:ea typeface="+mn-ea"/>
          <a:cs typeface="+mn-cs"/>
        </a:defRPr>
      </a:lvl4pPr>
      <a:lvl5pPr marL="1865507" algn="l" defTabSz="932753" rtl="0" eaLnBrk="1" latinLnBrk="0" hangingPunct="1">
        <a:defRPr sz="1900" kern="1200">
          <a:solidFill>
            <a:schemeClr val="tx1"/>
          </a:solidFill>
          <a:latin typeface="+mn-lt"/>
          <a:ea typeface="+mn-ea"/>
          <a:cs typeface="+mn-cs"/>
        </a:defRPr>
      </a:lvl5pPr>
      <a:lvl6pPr marL="2331882" algn="l" defTabSz="932753" rtl="0" eaLnBrk="1" latinLnBrk="0" hangingPunct="1">
        <a:defRPr sz="1900" kern="1200">
          <a:solidFill>
            <a:schemeClr val="tx1"/>
          </a:solidFill>
          <a:latin typeface="+mn-lt"/>
          <a:ea typeface="+mn-ea"/>
          <a:cs typeface="+mn-cs"/>
        </a:defRPr>
      </a:lvl6pPr>
      <a:lvl7pPr marL="2798258" algn="l" defTabSz="932753" rtl="0" eaLnBrk="1" latinLnBrk="0" hangingPunct="1">
        <a:defRPr sz="1900" kern="1200">
          <a:solidFill>
            <a:schemeClr val="tx1"/>
          </a:solidFill>
          <a:latin typeface="+mn-lt"/>
          <a:ea typeface="+mn-ea"/>
          <a:cs typeface="+mn-cs"/>
        </a:defRPr>
      </a:lvl7pPr>
      <a:lvl8pPr marL="3264635" algn="l" defTabSz="932753" rtl="0" eaLnBrk="1" latinLnBrk="0" hangingPunct="1">
        <a:defRPr sz="1900" kern="1200">
          <a:solidFill>
            <a:schemeClr val="tx1"/>
          </a:solidFill>
          <a:latin typeface="+mn-lt"/>
          <a:ea typeface="+mn-ea"/>
          <a:cs typeface="+mn-cs"/>
        </a:defRPr>
      </a:lvl8pPr>
      <a:lvl9pPr marL="3731011" algn="l" defTabSz="932753"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jpeg"/><Relationship Id="rId2" Type="http://schemas.openxmlformats.org/officeDocument/2006/relationships/image" Target="../media/image2.JPG"/><Relationship Id="rId1" Type="http://schemas.openxmlformats.org/officeDocument/2006/relationships/slideLayout" Target="../slideLayouts/slideLayout3.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www.mofmicro.ru/" TargetMode="External"/><Relationship Id="rId1" Type="http://schemas.openxmlformats.org/officeDocument/2006/relationships/slideLayout" Target="../slideLayouts/slideLayout3.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itle 1"/>
          <p:cNvSpPr>
            <a:spLocks noGrp="1"/>
          </p:cNvSpPr>
          <p:nvPr>
            <p:ph type="title"/>
          </p:nvPr>
        </p:nvSpPr>
        <p:spPr>
          <a:xfrm>
            <a:off x="711200" y="238294"/>
            <a:ext cx="8795206" cy="369332"/>
          </a:xfrm>
        </p:spPr>
        <p:txBody>
          <a:bodyPr/>
          <a:lstStyle/>
          <a:p>
            <a:pPr algn="ctr"/>
            <a:r>
              <a:rPr lang="ru-RU" sz="2400" dirty="0">
                <a:latin typeface="Arial Narrow" pitchFamily="34" charset="0"/>
              </a:rPr>
              <a:t>МКК Московский областной фонд микрофинансирования</a:t>
            </a:r>
            <a:endParaRPr lang="en-US" sz="2400" dirty="0">
              <a:latin typeface="Arial Narrow" pitchFamily="34" charset="0"/>
            </a:endParaRPr>
          </a:p>
        </p:txBody>
      </p:sp>
      <p:pic>
        <p:nvPicPr>
          <p:cNvPr id="14" name="Рисунок 13">
            <a:extLst>
              <a:ext uri="{FF2B5EF4-FFF2-40B4-BE49-F238E27FC236}">
                <a16:creationId xmlns:a16="http://schemas.microsoft.com/office/drawing/2014/main" id="{F5395DDE-06B0-44AA-9E08-38FE8DCC81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9420" y="160743"/>
            <a:ext cx="963560" cy="547053"/>
          </a:xfrm>
          <a:prstGeom prst="rect">
            <a:avLst/>
          </a:prstGeom>
        </p:spPr>
      </p:pic>
      <p:sp>
        <p:nvSpPr>
          <p:cNvPr id="2" name="Номер слайда 1">
            <a:extLst>
              <a:ext uri="{FF2B5EF4-FFF2-40B4-BE49-F238E27FC236}">
                <a16:creationId xmlns:a16="http://schemas.microsoft.com/office/drawing/2014/main" id="{5C8F263E-9558-4634-83B5-8C1991014EDE}"/>
              </a:ext>
            </a:extLst>
          </p:cNvPr>
          <p:cNvSpPr>
            <a:spLocks noGrp="1"/>
          </p:cNvSpPr>
          <p:nvPr>
            <p:ph type="sldNum" sz="quarter" idx="10"/>
          </p:nvPr>
        </p:nvSpPr>
        <p:spPr/>
        <p:txBody>
          <a:bodyPr/>
          <a:lstStyle/>
          <a:p>
            <a:pPr>
              <a:defRPr/>
            </a:pPr>
            <a:fld id="{A75F70F0-0F10-43DB-B21C-44BBECAE22B0}" type="slidenum">
              <a:rPr lang="en-US" altLang="ru-RU" smtClean="0"/>
              <a:pPr>
                <a:defRPr/>
              </a:pPr>
              <a:t>0</a:t>
            </a:fld>
            <a:endParaRPr lang="en-US" altLang="ru-RU"/>
          </a:p>
        </p:txBody>
      </p:sp>
      <p:sp>
        <p:nvSpPr>
          <p:cNvPr id="6" name="TextBox 5">
            <a:extLst>
              <a:ext uri="{FF2B5EF4-FFF2-40B4-BE49-F238E27FC236}">
                <a16:creationId xmlns:a16="http://schemas.microsoft.com/office/drawing/2014/main" id="{BFDD2A02-06D6-4161-9B1A-8F12C58BF724}"/>
              </a:ext>
            </a:extLst>
          </p:cNvPr>
          <p:cNvSpPr txBox="1"/>
          <p:nvPr/>
        </p:nvSpPr>
        <p:spPr>
          <a:xfrm>
            <a:off x="429790" y="837276"/>
            <a:ext cx="8919035" cy="646331"/>
          </a:xfrm>
          <a:prstGeom prst="rect">
            <a:avLst/>
          </a:prstGeom>
          <a:noFill/>
        </p:spPr>
        <p:txBody>
          <a:bodyPr wrap="square" rtlCol="0">
            <a:spAutoFit/>
          </a:bodyPr>
          <a:lstStyle/>
          <a:p>
            <a:pPr algn="ctr"/>
            <a:r>
              <a:rPr lang="ru-RU" b="1" dirty="0">
                <a:solidFill>
                  <a:schemeClr val="accent2">
                    <a:lumMod val="75000"/>
                  </a:schemeClr>
                </a:solidFill>
                <a:latin typeface="Century Gothic" panose="020B0502020202020204" pitchFamily="34" charset="0"/>
              </a:rPr>
              <a:t>Создан в 2009 году Правительством Московской области</a:t>
            </a:r>
          </a:p>
          <a:p>
            <a:pPr algn="ctr"/>
            <a:r>
              <a:rPr lang="ru-RU" b="1" dirty="0">
                <a:solidFill>
                  <a:schemeClr val="accent2">
                    <a:lumMod val="75000"/>
                  </a:schemeClr>
                </a:solidFill>
                <a:latin typeface="Century Gothic" panose="020B0502020202020204" pitchFamily="34" charset="0"/>
              </a:rPr>
              <a:t>Учредитель - Министерство инвестиций, промышленности и науки МО</a:t>
            </a:r>
          </a:p>
        </p:txBody>
      </p:sp>
      <p:graphicFrame>
        <p:nvGraphicFramePr>
          <p:cNvPr id="8" name="Таблица 7">
            <a:extLst>
              <a:ext uri="{FF2B5EF4-FFF2-40B4-BE49-F238E27FC236}">
                <a16:creationId xmlns:a16="http://schemas.microsoft.com/office/drawing/2014/main" id="{EAD6A002-3DD9-4E21-BAF2-D20B03B24541}"/>
              </a:ext>
            </a:extLst>
          </p:cNvPr>
          <p:cNvGraphicFramePr>
            <a:graphicFrameLocks noGrp="1"/>
          </p:cNvGraphicFramePr>
          <p:nvPr>
            <p:extLst>
              <p:ext uri="{D42A27DB-BD31-4B8C-83A1-F6EECF244321}">
                <p14:modId xmlns:p14="http://schemas.microsoft.com/office/powerpoint/2010/main" val="192201994"/>
              </p:ext>
            </p:extLst>
          </p:nvPr>
        </p:nvGraphicFramePr>
        <p:xfrm>
          <a:off x="174843" y="2312956"/>
          <a:ext cx="9428930" cy="4069588"/>
        </p:xfrm>
        <a:graphic>
          <a:graphicData uri="http://schemas.openxmlformats.org/drawingml/2006/table">
            <a:tbl>
              <a:tblPr bandRow="1">
                <a:tableStyleId>{2D5ABB26-0587-4C30-8999-92F81FD0307C}</a:tableStyleId>
              </a:tblPr>
              <a:tblGrid>
                <a:gridCol w="1970828">
                  <a:extLst>
                    <a:ext uri="{9D8B030D-6E8A-4147-A177-3AD203B41FA5}">
                      <a16:colId xmlns:a16="http://schemas.microsoft.com/office/drawing/2014/main" val="1769557677"/>
                    </a:ext>
                  </a:extLst>
                </a:gridCol>
                <a:gridCol w="1846907">
                  <a:extLst>
                    <a:ext uri="{9D8B030D-6E8A-4147-A177-3AD203B41FA5}">
                      <a16:colId xmlns:a16="http://schemas.microsoft.com/office/drawing/2014/main" val="4289887176"/>
                    </a:ext>
                  </a:extLst>
                </a:gridCol>
                <a:gridCol w="5611195">
                  <a:extLst>
                    <a:ext uri="{9D8B030D-6E8A-4147-A177-3AD203B41FA5}">
                      <a16:colId xmlns:a16="http://schemas.microsoft.com/office/drawing/2014/main" val="2897751755"/>
                    </a:ext>
                  </a:extLst>
                </a:gridCol>
              </a:tblGrid>
              <a:tr h="3692154">
                <a:tc>
                  <a:txBody>
                    <a:bodyPr/>
                    <a:lstStyle/>
                    <a:p>
                      <a:r>
                        <a:rPr lang="ru-RU" sz="1800" b="1" dirty="0">
                          <a:latin typeface="Arial" panose="020B0604020202020204" pitchFamily="34" charset="0"/>
                          <a:cs typeface="Arial" panose="020B0604020202020204" pitchFamily="34" charset="0"/>
                        </a:rPr>
                        <a:t>Основная программа</a:t>
                      </a:r>
                    </a:p>
                  </a:txBody>
                  <a:tcPr>
                    <a:lnL>
                      <a:noFill/>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50000"/>
                        </a:lnSpc>
                      </a:pPr>
                      <a:r>
                        <a:rPr lang="ru-RU" sz="1600" dirty="0">
                          <a:latin typeface="Arial" panose="020B0604020202020204" pitchFamily="34" charset="0"/>
                          <a:cs typeface="Arial" panose="020B0604020202020204" pitchFamily="34" charset="0"/>
                        </a:rPr>
                        <a:t>Сумма -</a:t>
                      </a:r>
                    </a:p>
                    <a:p>
                      <a:pPr>
                        <a:lnSpc>
                          <a:spcPct val="150000"/>
                        </a:lnSpc>
                      </a:pPr>
                      <a:r>
                        <a:rPr lang="ru-RU" sz="1600" dirty="0">
                          <a:latin typeface="Arial" panose="020B0604020202020204" pitchFamily="34" charset="0"/>
                          <a:cs typeface="Arial" panose="020B0604020202020204" pitchFamily="34" charset="0"/>
                        </a:rPr>
                        <a:t>Срок -</a:t>
                      </a:r>
                    </a:p>
                    <a:p>
                      <a:pPr>
                        <a:lnSpc>
                          <a:spcPct val="150000"/>
                        </a:lnSpc>
                      </a:pPr>
                      <a:r>
                        <a:rPr lang="ru-RU" sz="1600" dirty="0">
                          <a:latin typeface="Arial" panose="020B0604020202020204" pitchFamily="34" charset="0"/>
                          <a:cs typeface="Arial" panose="020B0604020202020204" pitchFamily="34" charset="0"/>
                        </a:rPr>
                        <a:t>% ставка -</a:t>
                      </a:r>
                    </a:p>
                    <a:p>
                      <a:pPr>
                        <a:lnSpc>
                          <a:spcPct val="150000"/>
                        </a:lnSpc>
                      </a:pPr>
                      <a:r>
                        <a:rPr lang="ru-RU" sz="1600" dirty="0">
                          <a:latin typeface="Arial" panose="020B0604020202020204" pitchFamily="34" charset="0"/>
                          <a:cs typeface="Arial" panose="020B0604020202020204" pitchFamily="34" charset="0"/>
                        </a:rPr>
                        <a:t>Обеспечение -</a:t>
                      </a:r>
                    </a:p>
                    <a:p>
                      <a:pPr>
                        <a:lnSpc>
                          <a:spcPct val="150000"/>
                        </a:lnSpc>
                      </a:pPr>
                      <a:endParaRPr lang="ru-RU" sz="1600" dirty="0">
                        <a:latin typeface="Arial" panose="020B0604020202020204" pitchFamily="34" charset="0"/>
                        <a:cs typeface="Arial" panose="020B0604020202020204" pitchFamily="34" charset="0"/>
                      </a:endParaRPr>
                    </a:p>
                    <a:p>
                      <a:pPr>
                        <a:lnSpc>
                          <a:spcPct val="150000"/>
                        </a:lnSpc>
                      </a:pPr>
                      <a:endParaRPr lang="ru-RU" sz="1600" dirty="0">
                        <a:latin typeface="Arial" panose="020B0604020202020204" pitchFamily="34" charset="0"/>
                        <a:cs typeface="Arial" panose="020B0604020202020204" pitchFamily="34" charset="0"/>
                      </a:endParaRPr>
                    </a:p>
                    <a:p>
                      <a:pPr>
                        <a:lnSpc>
                          <a:spcPct val="150000"/>
                        </a:lnSpc>
                      </a:pPr>
                      <a:r>
                        <a:rPr lang="ru-RU" sz="1600" dirty="0">
                          <a:latin typeface="Arial" panose="020B0604020202020204" pitchFamily="34" charset="0"/>
                          <a:cs typeface="Arial" panose="020B0604020202020204" pitchFamily="34" charset="0"/>
                        </a:rPr>
                        <a:t>Другие условия/ возможности</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50000"/>
                        </a:lnSpc>
                      </a:pPr>
                      <a:r>
                        <a:rPr lang="ru-RU" sz="1600" dirty="0">
                          <a:latin typeface="Arial" panose="020B0604020202020204" pitchFamily="34" charset="0"/>
                          <a:cs typeface="Arial" panose="020B0604020202020204" pitchFamily="34" charset="0"/>
                        </a:rPr>
                        <a:t>до 5 000 000 руб.</a:t>
                      </a:r>
                    </a:p>
                    <a:p>
                      <a:pPr>
                        <a:lnSpc>
                          <a:spcPct val="150000"/>
                        </a:lnSpc>
                      </a:pPr>
                      <a:r>
                        <a:rPr lang="ru-RU" sz="1600" dirty="0">
                          <a:latin typeface="Arial" panose="020B0604020202020204" pitchFamily="34" charset="0"/>
                          <a:cs typeface="Arial" panose="020B0604020202020204" pitchFamily="34" charset="0"/>
                        </a:rPr>
                        <a:t>до 3 лет</a:t>
                      </a:r>
                    </a:p>
                    <a:p>
                      <a:pPr>
                        <a:lnSpc>
                          <a:spcPct val="150000"/>
                        </a:lnSpc>
                      </a:pPr>
                      <a:r>
                        <a:rPr lang="ru-RU" sz="1600" b="1" dirty="0">
                          <a:latin typeface="Arial" panose="020B0604020202020204" pitchFamily="34" charset="0"/>
                          <a:cs typeface="Arial" panose="020B0604020202020204" pitchFamily="34" charset="0"/>
                        </a:rPr>
                        <a:t>от 1% до 7% годовых</a:t>
                      </a:r>
                    </a:p>
                    <a:p>
                      <a:pPr>
                        <a:lnSpc>
                          <a:spcPct val="150000"/>
                        </a:lnSpc>
                      </a:pPr>
                      <a:r>
                        <a:rPr lang="ru-RU" sz="1600" dirty="0">
                          <a:latin typeface="Arial" panose="020B0604020202020204" pitchFamily="34" charset="0"/>
                          <a:cs typeface="Arial" panose="020B0604020202020204" pitchFamily="34" charset="0"/>
                        </a:rPr>
                        <a:t>Залог и/или поручительство 3-х лиц, дополнительное поручительство собственников, </a:t>
                      </a:r>
                    </a:p>
                    <a:p>
                      <a:pPr>
                        <a:lnSpc>
                          <a:spcPct val="150000"/>
                        </a:lnSpc>
                      </a:pPr>
                      <a:r>
                        <a:rPr lang="ru-RU" sz="1600" dirty="0">
                          <a:latin typeface="Arial" panose="020B0604020202020204" pitchFamily="34" charset="0"/>
                          <a:cs typeface="Arial" panose="020B0604020202020204" pitchFamily="34" charset="0"/>
                        </a:rPr>
                        <a:t>поручительство Гарантийного фонда</a:t>
                      </a:r>
                    </a:p>
                    <a:p>
                      <a:pPr>
                        <a:lnSpc>
                          <a:spcPct val="150000"/>
                        </a:lnSpc>
                      </a:pPr>
                      <a:endParaRPr lang="ru-RU" sz="1600" dirty="0">
                        <a:latin typeface="Arial" panose="020B0604020202020204" pitchFamily="34" charset="0"/>
                        <a:cs typeface="Arial" panose="020B0604020202020204" pitchFamily="34" charset="0"/>
                      </a:endParaRPr>
                    </a:p>
                    <a:p>
                      <a:pPr>
                        <a:lnSpc>
                          <a:spcPct val="150000"/>
                        </a:lnSpc>
                      </a:pPr>
                      <a:r>
                        <a:rPr lang="ru-RU" sz="1600" dirty="0">
                          <a:latin typeface="Arial" panose="020B0604020202020204" pitchFamily="34" charset="0"/>
                          <a:cs typeface="Arial" panose="020B0604020202020204" pitchFamily="34" charset="0"/>
                        </a:rPr>
                        <a:t>- принятие решения 1-10 рабочих дней</a:t>
                      </a:r>
                    </a:p>
                    <a:p>
                      <a:pPr>
                        <a:lnSpc>
                          <a:spcPct val="150000"/>
                        </a:lnSpc>
                      </a:pPr>
                      <a:r>
                        <a:rPr lang="ru-RU" sz="1600" dirty="0">
                          <a:latin typeface="Arial" panose="020B0604020202020204" pitchFamily="34" charset="0"/>
                          <a:cs typeface="Arial" panose="020B0604020202020204" pitchFamily="34" charset="0"/>
                        </a:rPr>
                        <a:t>- возможна поэтапная выдача</a:t>
                      </a:r>
                    </a:p>
                    <a:p>
                      <a:pPr>
                        <a:lnSpc>
                          <a:spcPct val="150000"/>
                        </a:lnSpc>
                      </a:pPr>
                      <a:r>
                        <a:rPr lang="ru-RU" sz="1600" dirty="0">
                          <a:latin typeface="Arial" panose="020B0604020202020204" pitchFamily="34" charset="0"/>
                          <a:cs typeface="Arial" panose="020B0604020202020204" pitchFamily="34" charset="0"/>
                        </a:rPr>
                        <a:t>- возможна отсрочка возврата основного долга</a:t>
                      </a:r>
                    </a:p>
                    <a:p>
                      <a:pPr>
                        <a:lnSpc>
                          <a:spcPct val="150000"/>
                        </a:lnSpc>
                      </a:pPr>
                      <a:r>
                        <a:rPr lang="ru-RU" sz="1600" dirty="0">
                          <a:latin typeface="Arial" panose="020B0604020202020204" pitchFamily="34" charset="0"/>
                          <a:cs typeface="Arial" panose="020B0604020202020204" pitchFamily="34" charset="0"/>
                        </a:rPr>
                        <a:t>- гибкий график погашения</a:t>
                      </a:r>
                    </a:p>
                  </a:txBody>
                  <a:tcPr>
                    <a:lnL w="1270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6892739"/>
                  </a:ext>
                </a:extLst>
              </a:tr>
            </a:tbl>
          </a:graphicData>
        </a:graphic>
      </p:graphicFrame>
      <p:pic>
        <p:nvPicPr>
          <p:cNvPr id="9" name="Picture 2" descr="C:\Users\asus\Downloads\70a9f671da976f85fc64084f2cef618c.png">
            <a:extLst>
              <a:ext uri="{FF2B5EF4-FFF2-40B4-BE49-F238E27FC236}">
                <a16:creationId xmlns:a16="http://schemas.microsoft.com/office/drawing/2014/main" id="{DB83BC59-842E-402B-9E11-D02DC1E6DC1E}"/>
              </a:ext>
            </a:extLst>
          </p:cNvPr>
          <p:cNvPicPr>
            <a:picLocks noChangeAspect="1" noChangeArrowheads="1"/>
          </p:cNvPicPr>
          <p:nvPr/>
        </p:nvPicPr>
        <p:blipFill>
          <a:blip r:embed="rId3" cstate="print">
            <a:duotone>
              <a:srgbClr val="B01513">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572023" y="3685309"/>
            <a:ext cx="1241913" cy="960581"/>
          </a:xfrm>
          <a:prstGeom prst="rect">
            <a:avLst/>
          </a:prstGeom>
          <a:extLst>
            <a:ext uri="{909E8E84-426E-40DD-AFC4-6F175D3DCCD1}">
              <a14:hiddenFill xmlns:a14="http://schemas.microsoft.com/office/drawing/2010/main">
                <a:solidFill>
                  <a:srgbClr val="FFFFFF"/>
                </a:solidFill>
              </a14:hiddenFill>
            </a:ext>
          </a:extLst>
        </p:spPr>
      </p:pic>
      <p:sp>
        <p:nvSpPr>
          <p:cNvPr id="15" name="Прямоугольник 14">
            <a:extLst>
              <a:ext uri="{FF2B5EF4-FFF2-40B4-BE49-F238E27FC236}">
                <a16:creationId xmlns:a16="http://schemas.microsoft.com/office/drawing/2014/main" id="{FFE6D8B4-FA87-4A6C-A59B-943B46AEF52E}"/>
              </a:ext>
            </a:extLst>
          </p:cNvPr>
          <p:cNvSpPr/>
          <p:nvPr/>
        </p:nvSpPr>
        <p:spPr>
          <a:xfrm>
            <a:off x="366102" y="1595767"/>
            <a:ext cx="9046410" cy="64633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Предоставляет </a:t>
            </a:r>
            <a:r>
              <a:rPr kumimoji="0" lang="ru-RU"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займы субъектам </a:t>
            </a:r>
            <a:r>
              <a:rPr lang="ru-RU" b="1" dirty="0">
                <a:solidFill>
                  <a:prstClr val="black"/>
                </a:solidFill>
                <a:latin typeface="Arial" panose="020B0604020202020204" pitchFamily="34" charset="0"/>
                <a:cs typeface="Arial" panose="020B0604020202020204" pitchFamily="34" charset="0"/>
              </a:rPr>
              <a:t>малого и среднего предпринимательства и «самозанятым»</a:t>
            </a:r>
            <a:r>
              <a:rPr kumimoji="0" lang="ru-RU"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ru-RU"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Московской области на развитие бизнеса </a:t>
            </a:r>
          </a:p>
        </p:txBody>
      </p:sp>
    </p:spTree>
    <p:extLst>
      <p:ext uri="{BB962C8B-B14F-4D97-AF65-F5344CB8AC3E}">
        <p14:creationId xmlns:p14="http://schemas.microsoft.com/office/powerpoint/2010/main" val="608750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itle 1"/>
          <p:cNvSpPr>
            <a:spLocks noGrp="1"/>
          </p:cNvSpPr>
          <p:nvPr>
            <p:ph type="title"/>
          </p:nvPr>
        </p:nvSpPr>
        <p:spPr>
          <a:xfrm>
            <a:off x="711200" y="338464"/>
            <a:ext cx="8795206" cy="369332"/>
          </a:xfrm>
        </p:spPr>
        <p:txBody>
          <a:bodyPr/>
          <a:lstStyle/>
          <a:p>
            <a:pPr algn="ctr"/>
            <a:r>
              <a:rPr lang="ru-RU" sz="2400" dirty="0">
                <a:latin typeface="Arial Narrow" pitchFamily="34" charset="0"/>
              </a:rPr>
              <a:t>МКК Московский областной фонд микрофинансирования</a:t>
            </a:r>
            <a:endParaRPr lang="en-US" sz="2400" dirty="0">
              <a:latin typeface="Arial Narrow" pitchFamily="34" charset="0"/>
            </a:endParaRPr>
          </a:p>
        </p:txBody>
      </p:sp>
      <p:sp>
        <p:nvSpPr>
          <p:cNvPr id="8220" name="Text Box 20"/>
          <p:cNvSpPr txBox="1">
            <a:spLocks noChangeArrowheads="1"/>
          </p:cNvSpPr>
          <p:nvPr/>
        </p:nvSpPr>
        <p:spPr bwMode="auto">
          <a:xfrm>
            <a:off x="711200" y="3860800"/>
            <a:ext cx="2965450" cy="277813"/>
          </a:xfrm>
          <a:prstGeom prst="rect">
            <a:avLst/>
          </a:prstGeom>
          <a:noFill/>
          <a:ln w="9525">
            <a:noFill/>
            <a:miter lim="800000"/>
            <a:headEnd/>
            <a:tailEnd/>
          </a:ln>
        </p:spPr>
        <p:txBody>
          <a:bodyPr lIns="0" tIns="0" rIns="0" bIns="0">
            <a:spAutoFit/>
          </a:bodyPr>
          <a:lstStyle/>
          <a:p>
            <a:pPr marL="174625" indent="-174625" defTabSz="977900">
              <a:buFont typeface="Arial" charset="0"/>
              <a:buChar char="•"/>
            </a:pPr>
            <a:endParaRPr kumimoji="1" lang="ru-RU" dirty="0">
              <a:solidFill>
                <a:schemeClr val="tx2"/>
              </a:solidFill>
              <a:ea typeface="ＭＳ Ｐゴシック"/>
              <a:cs typeface="ＭＳ Ｐゴシック"/>
            </a:endParaRPr>
          </a:p>
        </p:txBody>
      </p:sp>
      <p:pic>
        <p:nvPicPr>
          <p:cNvPr id="14" name="Рисунок 13">
            <a:extLst>
              <a:ext uri="{FF2B5EF4-FFF2-40B4-BE49-F238E27FC236}">
                <a16:creationId xmlns:a16="http://schemas.microsoft.com/office/drawing/2014/main" id="{F5395DDE-06B0-44AA-9E08-38FE8DCC81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9420" y="160743"/>
            <a:ext cx="963560" cy="547053"/>
          </a:xfrm>
          <a:prstGeom prst="rect">
            <a:avLst/>
          </a:prstGeom>
        </p:spPr>
      </p:pic>
      <p:sp>
        <p:nvSpPr>
          <p:cNvPr id="2" name="Номер слайда 1">
            <a:extLst>
              <a:ext uri="{FF2B5EF4-FFF2-40B4-BE49-F238E27FC236}">
                <a16:creationId xmlns:a16="http://schemas.microsoft.com/office/drawing/2014/main" id="{5C8F263E-9558-4634-83B5-8C1991014EDE}"/>
              </a:ext>
            </a:extLst>
          </p:cNvPr>
          <p:cNvSpPr>
            <a:spLocks noGrp="1"/>
          </p:cNvSpPr>
          <p:nvPr>
            <p:ph type="sldNum" sz="quarter" idx="10"/>
          </p:nvPr>
        </p:nvSpPr>
        <p:spPr/>
        <p:txBody>
          <a:bodyPr/>
          <a:lstStyle/>
          <a:p>
            <a:pPr>
              <a:defRPr/>
            </a:pPr>
            <a:fld id="{A75F70F0-0F10-43DB-B21C-44BBECAE22B0}" type="slidenum">
              <a:rPr lang="en-US" altLang="ru-RU" smtClean="0"/>
              <a:pPr>
                <a:defRPr/>
              </a:pPr>
              <a:t>1</a:t>
            </a:fld>
            <a:endParaRPr lang="en-US" altLang="ru-RU"/>
          </a:p>
        </p:txBody>
      </p:sp>
      <p:sp>
        <p:nvSpPr>
          <p:cNvPr id="8" name="Прямоугольник 7">
            <a:extLst>
              <a:ext uri="{FF2B5EF4-FFF2-40B4-BE49-F238E27FC236}">
                <a16:creationId xmlns:a16="http://schemas.microsoft.com/office/drawing/2014/main" id="{4AAEE084-3949-423E-B0B0-C6804FBC912C}"/>
              </a:ext>
            </a:extLst>
          </p:cNvPr>
          <p:cNvSpPr/>
          <p:nvPr/>
        </p:nvSpPr>
        <p:spPr>
          <a:xfrm>
            <a:off x="155289" y="822786"/>
            <a:ext cx="9590899" cy="338554"/>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600" b="1" dirty="0">
                <a:solidFill>
                  <a:prstClr val="black"/>
                </a:solidFill>
                <a:latin typeface="Century Gothic" panose="020B0502020202020204" pitchFamily="34" charset="0"/>
              </a:rPr>
              <a:t>Процентные ставки по займам (основная программа) с 13.05.</a:t>
            </a:r>
            <a:r>
              <a:rPr kumimoji="0" lang="ru-RU" sz="1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2021  </a:t>
            </a:r>
          </a:p>
        </p:txBody>
      </p:sp>
      <p:graphicFrame>
        <p:nvGraphicFramePr>
          <p:cNvPr id="10" name="Таблица 9">
            <a:extLst>
              <a:ext uri="{FF2B5EF4-FFF2-40B4-BE49-F238E27FC236}">
                <a16:creationId xmlns:a16="http://schemas.microsoft.com/office/drawing/2014/main" id="{B7B8371A-6138-4D53-990E-454DC870490C}"/>
              </a:ext>
            </a:extLst>
          </p:cNvPr>
          <p:cNvGraphicFramePr>
            <a:graphicFrameLocks noGrp="1"/>
          </p:cNvGraphicFramePr>
          <p:nvPr>
            <p:extLst>
              <p:ext uri="{D42A27DB-BD31-4B8C-83A1-F6EECF244321}">
                <p14:modId xmlns:p14="http://schemas.microsoft.com/office/powerpoint/2010/main" val="1328202216"/>
              </p:ext>
            </p:extLst>
          </p:nvPr>
        </p:nvGraphicFramePr>
        <p:xfrm>
          <a:off x="427227" y="1379874"/>
          <a:ext cx="9318961" cy="4999901"/>
        </p:xfrm>
        <a:graphic>
          <a:graphicData uri="http://schemas.openxmlformats.org/drawingml/2006/table">
            <a:tbl>
              <a:tblPr firstRow="1">
                <a:tableStyleId>{C083E6E3-FA7D-4D7B-A595-EF9225AFEA82}</a:tableStyleId>
              </a:tblPr>
              <a:tblGrid>
                <a:gridCol w="352460">
                  <a:extLst>
                    <a:ext uri="{9D8B030D-6E8A-4147-A177-3AD203B41FA5}">
                      <a16:colId xmlns:a16="http://schemas.microsoft.com/office/drawing/2014/main" val="814462805"/>
                    </a:ext>
                  </a:extLst>
                </a:gridCol>
                <a:gridCol w="1646272">
                  <a:extLst>
                    <a:ext uri="{9D8B030D-6E8A-4147-A177-3AD203B41FA5}">
                      <a16:colId xmlns:a16="http://schemas.microsoft.com/office/drawing/2014/main" val="2068135918"/>
                    </a:ext>
                  </a:extLst>
                </a:gridCol>
                <a:gridCol w="7320229">
                  <a:extLst>
                    <a:ext uri="{9D8B030D-6E8A-4147-A177-3AD203B41FA5}">
                      <a16:colId xmlns:a16="http://schemas.microsoft.com/office/drawing/2014/main" val="3252443004"/>
                    </a:ext>
                  </a:extLst>
                </a:gridCol>
              </a:tblGrid>
              <a:tr h="341657">
                <a:tc>
                  <a:txBody>
                    <a:bodyPr/>
                    <a:lstStyle/>
                    <a:p>
                      <a:pPr algn="ctr"/>
                      <a:endParaRPr lang="ru-RU" sz="1400" b="0" dirty="0">
                        <a:solidFill>
                          <a:schemeClr val="tx1"/>
                        </a:solidFill>
                        <a:latin typeface="Century" panose="02040604050505020304" pitchFamily="18" charset="0"/>
                        <a:cs typeface="Arial" panose="020B0604020202020204" pitchFamily="34" charset="0"/>
                      </a:endParaRPr>
                    </a:p>
                  </a:txBody>
                  <a:tcP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ru-RU" sz="1400" b="0" kern="1200" dirty="0">
                          <a:solidFill>
                            <a:schemeClr val="tx1"/>
                          </a:solidFill>
                          <a:latin typeface="Century" panose="02040604050505020304" pitchFamily="18" charset="0"/>
                          <a:ea typeface="+mn-ea"/>
                          <a:cs typeface="Arial" panose="020B0604020202020204" pitchFamily="34" charset="0"/>
                        </a:rPr>
                        <a:t>Ставка </a:t>
                      </a:r>
                      <a:r>
                        <a:rPr lang="ru-RU" sz="1200" b="0" kern="1200" dirty="0">
                          <a:solidFill>
                            <a:schemeClr val="tx1"/>
                          </a:solidFill>
                          <a:latin typeface="Century" panose="02040604050505020304" pitchFamily="18" charset="0"/>
                          <a:ea typeface="+mn-ea"/>
                          <a:cs typeface="Arial" panose="020B0604020202020204" pitchFamily="34" charset="0"/>
                        </a:rPr>
                        <a:t>(годовых)</a:t>
                      </a:r>
                      <a:endParaRPr lang="ru-RU" sz="1400" b="0" kern="1200" dirty="0">
                        <a:solidFill>
                          <a:schemeClr val="tx1"/>
                        </a:solidFill>
                        <a:latin typeface="Century" panose="02040604050505020304" pitchFamily="18" charset="0"/>
                        <a:ea typeface="+mn-ea"/>
                        <a:cs typeface="Arial" panose="020B0604020202020204" pitchFamily="34" charset="0"/>
                      </a:endParaRPr>
                    </a:p>
                  </a:txBody>
                  <a:tcP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ctr">
                        <a:buFont typeface="Arial" panose="020B0604020202020204" pitchFamily="34" charset="0"/>
                        <a:buNone/>
                      </a:pPr>
                      <a:r>
                        <a:rPr lang="ru-RU" sz="1400" b="0" dirty="0">
                          <a:solidFill>
                            <a:schemeClr val="tx1"/>
                          </a:solidFill>
                          <a:latin typeface="Century" panose="02040604050505020304" pitchFamily="18" charset="0"/>
                          <a:cs typeface="Arial" panose="020B0604020202020204" pitchFamily="34" charset="0"/>
                        </a:rPr>
                        <a:t> Категория</a:t>
                      </a:r>
                    </a:p>
                  </a:txBody>
                  <a:tcP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3565523"/>
                  </a:ext>
                </a:extLst>
              </a:tr>
              <a:tr h="513554">
                <a:tc>
                  <a:txBody>
                    <a:bodyPr/>
                    <a:lstStyle/>
                    <a:p>
                      <a:pPr algn="ctr"/>
                      <a:r>
                        <a:rPr lang="ru-RU" sz="1400" b="0" dirty="0">
                          <a:solidFill>
                            <a:schemeClr val="tx1"/>
                          </a:solidFill>
                          <a:latin typeface="Century" panose="02040604050505020304" pitchFamily="18" charset="0"/>
                          <a:cs typeface="Arial" panose="020B0604020202020204" pitchFamily="34" charset="0"/>
                        </a:rPr>
                        <a:t>1</a:t>
                      </a:r>
                    </a:p>
                  </a:txBody>
                  <a:tcP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ru-RU" sz="1400" b="0" kern="1200" dirty="0">
                          <a:solidFill>
                            <a:schemeClr val="tx1"/>
                          </a:solidFill>
                          <a:latin typeface="Century" panose="02040604050505020304" pitchFamily="18" charset="0"/>
                          <a:ea typeface="+mn-ea"/>
                          <a:cs typeface="Arial" panose="020B0604020202020204" pitchFamily="34" charset="0"/>
                        </a:rPr>
                        <a:t>2%</a:t>
                      </a:r>
                    </a:p>
                  </a:txBody>
                  <a:tcP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285750" marR="0" lvl="0" indent="-285750" algn="l" defTabSz="93275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400" b="0" dirty="0">
                          <a:solidFill>
                            <a:schemeClr val="tx1"/>
                          </a:solidFill>
                          <a:latin typeface="Century" panose="02040604050505020304" pitchFamily="18" charset="0"/>
                          <a:cs typeface="Arial" panose="020B0604020202020204" pitchFamily="34" charset="0"/>
                        </a:rPr>
                        <a:t>субъекты социального предпринимательства</a:t>
                      </a:r>
                    </a:p>
                    <a:p>
                      <a:pPr marL="285750" indent="-285750">
                        <a:buFont typeface="Arial" panose="020B0604020202020204" pitchFamily="34" charset="0"/>
                        <a:buChar char="•"/>
                      </a:pPr>
                      <a:r>
                        <a:rPr lang="ru-RU" sz="1400" b="0" dirty="0">
                          <a:solidFill>
                            <a:schemeClr val="tx1"/>
                          </a:solidFill>
                          <a:latin typeface="Century" panose="02040604050505020304" pitchFamily="18" charset="0"/>
                          <a:cs typeface="Arial" panose="020B0604020202020204" pitchFamily="34" charset="0"/>
                        </a:rPr>
                        <a:t>гостиницы</a:t>
                      </a:r>
                    </a:p>
                    <a:p>
                      <a:pPr marL="285750" indent="-285750">
                        <a:buFont typeface="Arial" panose="020B0604020202020204" pitchFamily="34" charset="0"/>
                        <a:buChar char="•"/>
                      </a:pPr>
                      <a:r>
                        <a:rPr lang="ru-RU" sz="1400" b="0" dirty="0">
                          <a:solidFill>
                            <a:schemeClr val="tx1"/>
                          </a:solidFill>
                          <a:latin typeface="Century" panose="02040604050505020304" pitchFamily="18" charset="0"/>
                          <a:cs typeface="Arial" panose="020B0604020202020204" pitchFamily="34" charset="0"/>
                        </a:rPr>
                        <a:t>народные художественные промыслы</a:t>
                      </a:r>
                    </a:p>
                  </a:txBody>
                  <a:tcP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44001670"/>
                  </a:ext>
                </a:extLst>
              </a:tr>
              <a:tr h="2157394">
                <a:tc>
                  <a:txBody>
                    <a:bodyPr/>
                    <a:lstStyle/>
                    <a:p>
                      <a:pPr algn="ctr"/>
                      <a:r>
                        <a:rPr lang="ru-RU" sz="1400" b="0" dirty="0">
                          <a:solidFill>
                            <a:schemeClr val="tx1"/>
                          </a:solidFill>
                          <a:latin typeface="Century" panose="02040604050505020304" pitchFamily="18" charset="0"/>
                          <a:cs typeface="Arial" panose="020B0604020202020204" pitchFamily="34" charset="0"/>
                        </a:rPr>
                        <a:t>2</a:t>
                      </a:r>
                    </a:p>
                  </a:txBody>
                  <a:tcP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ru-RU" sz="1400" b="0" dirty="0">
                          <a:solidFill>
                            <a:schemeClr val="tx1"/>
                          </a:solidFill>
                          <a:latin typeface="Century" panose="02040604050505020304" pitchFamily="18" charset="0"/>
                          <a:cs typeface="Arial" panose="020B0604020202020204" pitchFamily="34" charset="0"/>
                        </a:rPr>
                        <a:t>3,5%</a:t>
                      </a:r>
                    </a:p>
                    <a:p>
                      <a:pPr algn="ctr"/>
                      <a:endParaRPr lang="ru-RU" sz="1400" b="0" dirty="0">
                        <a:solidFill>
                          <a:schemeClr val="tx1"/>
                        </a:solidFill>
                        <a:latin typeface="Century" panose="02040604050505020304" pitchFamily="18" charset="0"/>
                        <a:cs typeface="Arial" panose="020B0604020202020204" pitchFamily="34" charset="0"/>
                      </a:endParaRPr>
                    </a:p>
                    <a:p>
                      <a:pPr algn="ctr"/>
                      <a:r>
                        <a:rPr lang="ru-RU" sz="900" b="0" dirty="0">
                          <a:solidFill>
                            <a:schemeClr val="tx1"/>
                          </a:solidFill>
                          <a:latin typeface="Century" panose="02040604050505020304" pitchFamily="18" charset="0"/>
                          <a:cs typeface="Arial" panose="020B0604020202020204" pitchFamily="34" charset="0"/>
                        </a:rPr>
                        <a:t>(приоритетные категории приказа МЭР </a:t>
                      </a:r>
                      <a:r>
                        <a:rPr lang="ru-RU" sz="900" b="0">
                          <a:solidFill>
                            <a:schemeClr val="tx1"/>
                          </a:solidFill>
                          <a:latin typeface="Century" panose="02040604050505020304" pitchFamily="18" charset="0"/>
                          <a:cs typeface="Arial" panose="020B0604020202020204" pitchFamily="34" charset="0"/>
                        </a:rPr>
                        <a:t>№142)</a:t>
                      </a:r>
                      <a:endParaRPr lang="ru-RU" sz="900" b="0" dirty="0">
                        <a:solidFill>
                          <a:schemeClr val="tx1"/>
                        </a:solidFill>
                        <a:latin typeface="Century" panose="02040604050505020304" pitchFamily="18" charset="0"/>
                        <a:cs typeface="Arial" panose="020B0604020202020204" pitchFamily="34" charset="0"/>
                      </a:endParaRPr>
                    </a:p>
                  </a:txBody>
                  <a:tcP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ru-RU" sz="1400" b="0" dirty="0">
                          <a:solidFill>
                            <a:schemeClr val="tx1"/>
                          </a:solidFill>
                          <a:latin typeface="Century" panose="02040604050505020304" pitchFamily="18" charset="0"/>
                          <a:cs typeface="Arial" panose="020B0604020202020204" pitchFamily="34" charset="0"/>
                        </a:rPr>
                        <a:t>резиденты особых экономических зон Московской области </a:t>
                      </a:r>
                    </a:p>
                    <a:p>
                      <a:pPr marL="0" indent="0">
                        <a:buFont typeface="Arial" panose="020B0604020202020204" pitchFamily="34" charset="0"/>
                        <a:buNone/>
                      </a:pPr>
                      <a:r>
                        <a:rPr lang="ru-RU" sz="1400" b="0" dirty="0">
                          <a:solidFill>
                            <a:schemeClr val="tx1"/>
                          </a:solidFill>
                          <a:latin typeface="Century" panose="02040604050505020304" pitchFamily="18" charset="0"/>
                          <a:cs typeface="Arial" panose="020B0604020202020204" pitchFamily="34" charset="0"/>
                        </a:rPr>
                        <a:t>(«Дубна», «Ступино-квадрат», «Исток» Фрязино, «Кашира», «Максимиха») </a:t>
                      </a:r>
                    </a:p>
                    <a:p>
                      <a:pPr marL="285750" indent="-285750">
                        <a:buFont typeface="Arial" panose="020B0604020202020204" pitchFamily="34" charset="0"/>
                        <a:buChar char="•"/>
                      </a:pPr>
                      <a:r>
                        <a:rPr lang="ru-RU" sz="1400" b="0" dirty="0">
                          <a:solidFill>
                            <a:schemeClr val="tx1"/>
                          </a:solidFill>
                          <a:latin typeface="Century" panose="02040604050505020304" pitchFamily="18" charset="0"/>
                          <a:cs typeface="Arial" panose="020B0604020202020204" pitchFamily="34" charset="0"/>
                        </a:rPr>
                        <a:t>резиденты промышленных (индустриальных) парков, агропромышленных и технопарков, бизнес-инкубаторов</a:t>
                      </a:r>
                    </a:p>
                    <a:p>
                      <a:pPr marL="285750" indent="-285750">
                        <a:buFont typeface="Arial" panose="020B0604020202020204" pitchFamily="34" charset="0"/>
                        <a:buChar char="•"/>
                      </a:pPr>
                      <a:r>
                        <a:rPr lang="ru-RU" sz="1400" b="0" dirty="0">
                          <a:solidFill>
                            <a:schemeClr val="tx1"/>
                          </a:solidFill>
                          <a:latin typeface="Century" panose="02040604050505020304" pitchFamily="18" charset="0"/>
                          <a:cs typeface="Arial" panose="020B0604020202020204" pitchFamily="34" charset="0"/>
                        </a:rPr>
                        <a:t>экспортёры</a:t>
                      </a:r>
                    </a:p>
                    <a:p>
                      <a:pPr marL="285750" indent="-285750">
                        <a:buFont typeface="Arial" panose="020B0604020202020204" pitchFamily="34" charset="0"/>
                        <a:buChar char="•"/>
                      </a:pPr>
                      <a:r>
                        <a:rPr lang="ru-RU" sz="1400" b="0" dirty="0">
                          <a:solidFill>
                            <a:schemeClr val="tx1"/>
                          </a:solidFill>
                          <a:latin typeface="Century" panose="02040604050505020304" pitchFamily="18" charset="0"/>
                          <a:cs typeface="Arial" panose="020B0604020202020204" pitchFamily="34" charset="0"/>
                        </a:rPr>
                        <a:t>женщины-предприниматели</a:t>
                      </a:r>
                    </a:p>
                    <a:p>
                      <a:pPr marL="285750" indent="-285750">
                        <a:buFont typeface="Arial" panose="020B0604020202020204" pitchFamily="34" charset="0"/>
                        <a:buChar char="•"/>
                      </a:pPr>
                      <a:r>
                        <a:rPr lang="ru-RU" sz="1400" b="0" dirty="0">
                          <a:solidFill>
                            <a:schemeClr val="tx1"/>
                          </a:solidFill>
                          <a:latin typeface="Century" panose="02040604050505020304" pitchFamily="18" charset="0"/>
                          <a:cs typeface="Arial" panose="020B0604020202020204" pitchFamily="34" charset="0"/>
                        </a:rPr>
                        <a:t>молодой предприниматель (до 35 лет)</a:t>
                      </a:r>
                    </a:p>
                    <a:p>
                      <a:pPr marL="285750" indent="-285750">
                        <a:buFont typeface="Arial" panose="020B0604020202020204" pitchFamily="34" charset="0"/>
                        <a:buChar char="•"/>
                      </a:pPr>
                      <a:r>
                        <a:rPr lang="ru-RU" sz="1400" b="0" dirty="0">
                          <a:solidFill>
                            <a:schemeClr val="tx1"/>
                          </a:solidFill>
                          <a:latin typeface="Century" panose="02040604050505020304" pitchFamily="18" charset="0"/>
                          <a:cs typeface="Arial" panose="020B0604020202020204" pitchFamily="34" charset="0"/>
                        </a:rPr>
                        <a:t>сельскохозяйственные кооперативы и члены таких кооперативов</a:t>
                      </a:r>
                    </a:p>
                    <a:p>
                      <a:pPr marL="285750" indent="-285750">
                        <a:buFont typeface="Arial" panose="020B0604020202020204" pitchFamily="34" charset="0"/>
                        <a:buChar char="•"/>
                      </a:pPr>
                      <a:r>
                        <a:rPr lang="ru-RU" sz="1400" b="0" dirty="0">
                          <a:solidFill>
                            <a:schemeClr val="tx1"/>
                          </a:solidFill>
                          <a:latin typeface="Century" panose="02040604050505020304" pitchFamily="18" charset="0"/>
                          <a:cs typeface="Arial" panose="020B0604020202020204" pitchFamily="34" charset="0"/>
                        </a:rPr>
                        <a:t>проекты в сферах туризма, экологии или спорта</a:t>
                      </a:r>
                    </a:p>
                    <a:p>
                      <a:pPr marL="285750" indent="-285750">
                        <a:buFont typeface="Arial" panose="020B0604020202020204" pitchFamily="34" charset="0"/>
                        <a:buChar char="•"/>
                      </a:pPr>
                      <a:r>
                        <a:rPr lang="ru-RU" sz="1400" b="0" dirty="0">
                          <a:solidFill>
                            <a:schemeClr val="tx1"/>
                          </a:solidFill>
                          <a:latin typeface="Century" panose="02040604050505020304" pitchFamily="18" charset="0"/>
                          <a:cs typeface="Arial" panose="020B0604020202020204" pitchFamily="34" charset="0"/>
                        </a:rPr>
                        <a:t>предприятия, созданные лицами старше 45 лет, в первый год создания</a:t>
                      </a:r>
                    </a:p>
                  </a:txBody>
                  <a:tcP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0405071"/>
                  </a:ext>
                </a:extLst>
              </a:tr>
              <a:tr h="1138335">
                <a:tc>
                  <a:txBody>
                    <a:bodyPr/>
                    <a:lstStyle/>
                    <a:p>
                      <a:pPr algn="ctr"/>
                      <a:r>
                        <a:rPr lang="ru-RU" sz="1400" dirty="0">
                          <a:solidFill>
                            <a:schemeClr val="tx1"/>
                          </a:solidFill>
                          <a:latin typeface="Century" panose="02040604050505020304" pitchFamily="18" charset="0"/>
                          <a:cs typeface="Arial" panose="020B0604020202020204" pitchFamily="34" charset="0"/>
                        </a:rPr>
                        <a:t>3</a:t>
                      </a:r>
                    </a:p>
                  </a:txBody>
                  <a:tcP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ru-RU" sz="1400" dirty="0">
                          <a:solidFill>
                            <a:schemeClr val="tx1"/>
                          </a:solidFill>
                          <a:latin typeface="Century" panose="02040604050505020304" pitchFamily="18" charset="0"/>
                          <a:cs typeface="Arial" panose="020B0604020202020204" pitchFamily="34" charset="0"/>
                        </a:rPr>
                        <a:t>4,5%</a:t>
                      </a:r>
                    </a:p>
                  </a:txBody>
                  <a:tcP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lang="ru-RU" sz="1400" dirty="0">
                          <a:solidFill>
                            <a:schemeClr val="tx1"/>
                          </a:solidFill>
                          <a:latin typeface="Century" panose="02040604050505020304" pitchFamily="18" charset="0"/>
                          <a:cs typeface="Arial" panose="020B0604020202020204" pitchFamily="34" charset="0"/>
                        </a:rPr>
                        <a:t>Виды деятельности: сельское хозяйство, обрабатывающие производства, научные исследования и разработки, образование, деятельность в области здравоохранения, общепит, бытовые и социальные услуги,</a:t>
                      </a:r>
                    </a:p>
                    <a:p>
                      <a:r>
                        <a:rPr lang="ru-RU" sz="1400" dirty="0">
                          <a:solidFill>
                            <a:schemeClr val="tx1"/>
                          </a:solidFill>
                          <a:latin typeface="Century" panose="02040604050505020304" pitchFamily="18" charset="0"/>
                          <a:cs typeface="Arial" panose="020B0604020202020204" pitchFamily="34" charset="0"/>
                        </a:rPr>
                        <a:t>а также относящиеся к 1-2 группе, но не имеющие достаточного залогового обеспечения.</a:t>
                      </a:r>
                    </a:p>
                  </a:txBody>
                  <a:tcP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14330261"/>
                  </a:ext>
                </a:extLst>
              </a:tr>
              <a:tr h="543444">
                <a:tc>
                  <a:txBody>
                    <a:bodyPr/>
                    <a:lstStyle/>
                    <a:p>
                      <a:pPr algn="ctr"/>
                      <a:r>
                        <a:rPr lang="ru-RU" sz="1400" dirty="0">
                          <a:solidFill>
                            <a:schemeClr val="tx1"/>
                          </a:solidFill>
                          <a:latin typeface="Century" panose="02040604050505020304" pitchFamily="18" charset="0"/>
                          <a:cs typeface="Arial" panose="020B0604020202020204" pitchFamily="34" charset="0"/>
                        </a:rPr>
                        <a:t>4</a:t>
                      </a:r>
                    </a:p>
                  </a:txBody>
                  <a:tcP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ru-RU" sz="1400" dirty="0">
                          <a:solidFill>
                            <a:schemeClr val="tx1"/>
                          </a:solidFill>
                          <a:latin typeface="Century" panose="02040604050505020304" pitchFamily="18" charset="0"/>
                          <a:cs typeface="Arial" panose="020B0604020202020204" pitchFamily="34" charset="0"/>
                        </a:rPr>
                        <a:t>7%</a:t>
                      </a:r>
                    </a:p>
                  </a:txBody>
                  <a:tcP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lang="ru-RU" sz="1400" dirty="0">
                          <a:solidFill>
                            <a:schemeClr val="tx1"/>
                          </a:solidFill>
                          <a:latin typeface="Century" panose="02040604050505020304" pitchFamily="18" charset="0"/>
                          <a:cs typeface="Arial" panose="020B0604020202020204" pitchFamily="34" charset="0"/>
                        </a:rPr>
                        <a:t>Прочие виды деятельности</a:t>
                      </a:r>
                    </a:p>
                  </a:txBody>
                  <a:tcP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37860714"/>
                  </a:ext>
                </a:extLst>
              </a:tr>
            </a:tbl>
          </a:graphicData>
        </a:graphic>
      </p:graphicFrame>
    </p:spTree>
    <p:extLst>
      <p:ext uri="{BB962C8B-B14F-4D97-AF65-F5344CB8AC3E}">
        <p14:creationId xmlns:p14="http://schemas.microsoft.com/office/powerpoint/2010/main" val="1691707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itle 1"/>
          <p:cNvSpPr>
            <a:spLocks noGrp="1"/>
          </p:cNvSpPr>
          <p:nvPr>
            <p:ph type="title"/>
          </p:nvPr>
        </p:nvSpPr>
        <p:spPr>
          <a:xfrm>
            <a:off x="711200" y="338464"/>
            <a:ext cx="8795206" cy="369332"/>
          </a:xfrm>
        </p:spPr>
        <p:txBody>
          <a:bodyPr/>
          <a:lstStyle/>
          <a:p>
            <a:pPr algn="ctr"/>
            <a:r>
              <a:rPr lang="ru-RU" sz="2400" dirty="0">
                <a:latin typeface="Arial Narrow" pitchFamily="34" charset="0"/>
              </a:rPr>
              <a:t>МКК Московский областной фонд микрофинансирования</a:t>
            </a:r>
            <a:endParaRPr lang="en-US" sz="2400" dirty="0">
              <a:latin typeface="Arial Narrow" pitchFamily="34" charset="0"/>
            </a:endParaRPr>
          </a:p>
        </p:txBody>
      </p:sp>
      <p:pic>
        <p:nvPicPr>
          <p:cNvPr id="14" name="Рисунок 13">
            <a:extLst>
              <a:ext uri="{FF2B5EF4-FFF2-40B4-BE49-F238E27FC236}">
                <a16:creationId xmlns:a16="http://schemas.microsoft.com/office/drawing/2014/main" id="{F5395DDE-06B0-44AA-9E08-38FE8DCC81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9420" y="160743"/>
            <a:ext cx="963560" cy="547053"/>
          </a:xfrm>
          <a:prstGeom prst="rect">
            <a:avLst/>
          </a:prstGeom>
        </p:spPr>
      </p:pic>
      <p:sp>
        <p:nvSpPr>
          <p:cNvPr id="2" name="Номер слайда 1">
            <a:extLst>
              <a:ext uri="{FF2B5EF4-FFF2-40B4-BE49-F238E27FC236}">
                <a16:creationId xmlns:a16="http://schemas.microsoft.com/office/drawing/2014/main" id="{5C8F263E-9558-4634-83B5-8C1991014EDE}"/>
              </a:ext>
            </a:extLst>
          </p:cNvPr>
          <p:cNvSpPr>
            <a:spLocks noGrp="1"/>
          </p:cNvSpPr>
          <p:nvPr>
            <p:ph type="sldNum" sz="quarter" idx="10"/>
          </p:nvPr>
        </p:nvSpPr>
        <p:spPr/>
        <p:txBody>
          <a:bodyPr/>
          <a:lstStyle/>
          <a:p>
            <a:pPr>
              <a:defRPr/>
            </a:pPr>
            <a:fld id="{A75F70F0-0F10-43DB-B21C-44BBECAE22B0}" type="slidenum">
              <a:rPr lang="en-US" altLang="ru-RU" smtClean="0"/>
              <a:pPr>
                <a:defRPr/>
              </a:pPr>
              <a:t>2</a:t>
            </a:fld>
            <a:endParaRPr lang="en-US" altLang="ru-RU"/>
          </a:p>
        </p:txBody>
      </p:sp>
      <p:sp>
        <p:nvSpPr>
          <p:cNvPr id="9" name="Прямоугольник 8">
            <a:extLst>
              <a:ext uri="{FF2B5EF4-FFF2-40B4-BE49-F238E27FC236}">
                <a16:creationId xmlns:a16="http://schemas.microsoft.com/office/drawing/2014/main" id="{EABD46F8-9086-4DD9-BF1E-78BF09F6F637}"/>
              </a:ext>
            </a:extLst>
          </p:cNvPr>
          <p:cNvSpPr/>
          <p:nvPr/>
        </p:nvSpPr>
        <p:spPr>
          <a:xfrm>
            <a:off x="403741" y="744566"/>
            <a:ext cx="9034944" cy="369332"/>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b="1" dirty="0">
                <a:solidFill>
                  <a:prstClr val="black"/>
                </a:solidFill>
                <a:latin typeface="+mn-lt"/>
                <a:cs typeface="+mn-cs"/>
              </a:rPr>
              <a:t>С</a:t>
            </a:r>
            <a:r>
              <a:rPr kumimoji="0" lang="ru-RU" b="1" i="0" u="none" strike="noStrike" kern="1200" cap="none" spc="0" normalizeH="0" baseline="0" noProof="0" dirty="0" err="1">
                <a:ln>
                  <a:noFill/>
                </a:ln>
                <a:solidFill>
                  <a:prstClr val="black"/>
                </a:solidFill>
                <a:effectLst/>
                <a:uLnTx/>
                <a:uFillTx/>
                <a:latin typeface="+mn-lt"/>
                <a:ea typeface="+mn-ea"/>
                <a:cs typeface="+mn-cs"/>
              </a:rPr>
              <a:t>пециальные</a:t>
            </a:r>
            <a:r>
              <a:rPr kumimoji="0" lang="ru-RU" b="1" i="0" u="none" strike="noStrike" kern="1200" cap="none" spc="0" normalizeH="0" baseline="0" noProof="0" dirty="0">
                <a:ln>
                  <a:noFill/>
                </a:ln>
                <a:solidFill>
                  <a:prstClr val="black"/>
                </a:solidFill>
                <a:effectLst/>
                <a:uLnTx/>
                <a:uFillTx/>
                <a:latin typeface="+mn-lt"/>
                <a:ea typeface="+mn-ea"/>
                <a:cs typeface="+mn-cs"/>
              </a:rPr>
              <a:t> программы </a:t>
            </a:r>
          </a:p>
        </p:txBody>
      </p:sp>
      <p:sp>
        <p:nvSpPr>
          <p:cNvPr id="17" name="Прямоугольник: скругленные углы 16">
            <a:extLst>
              <a:ext uri="{FF2B5EF4-FFF2-40B4-BE49-F238E27FC236}">
                <a16:creationId xmlns:a16="http://schemas.microsoft.com/office/drawing/2014/main" id="{D8DA43FC-7011-44EC-B637-362B067D2AD7}"/>
              </a:ext>
            </a:extLst>
          </p:cNvPr>
          <p:cNvSpPr/>
          <p:nvPr/>
        </p:nvSpPr>
        <p:spPr>
          <a:xfrm>
            <a:off x="575020" y="1483230"/>
            <a:ext cx="8755960" cy="1510101"/>
          </a:xfrm>
          <a:prstGeom prst="roundRect">
            <a:avLst>
              <a:gd name="adj" fmla="val 497"/>
            </a:avLst>
          </a:prstGeom>
          <a:ln w="19050">
            <a:noFill/>
          </a:ln>
        </p:spPr>
        <p:style>
          <a:lnRef idx="2">
            <a:schemeClr val="accent5"/>
          </a:lnRef>
          <a:fillRef idx="1">
            <a:schemeClr val="lt1"/>
          </a:fillRef>
          <a:effectRef idx="0">
            <a:schemeClr val="accent5"/>
          </a:effectRef>
          <a:fontRef idx="minor">
            <a:schemeClr val="dk1"/>
          </a:fontRef>
        </p:style>
        <p:txBody>
          <a:bodyPr rtlCol="0" anchor="t"/>
          <a:lstStyle/>
          <a:p>
            <a:pPr algn="just">
              <a:lnSpc>
                <a:spcPct val="107000"/>
              </a:lnSpc>
              <a:spcAft>
                <a:spcPts val="0"/>
              </a:spcAft>
            </a:pPr>
            <a:r>
              <a:rPr lang="ru-RU" sz="1400" dirty="0">
                <a:effectLst/>
                <a:latin typeface="Century" panose="02040604050505020304" pitchFamily="18" charset="0"/>
                <a:ea typeface="Calibri" panose="020F0502020204030204" pitchFamily="34" charset="0"/>
                <a:cs typeface="Times New Roman" panose="02020603050405020304" pitchFamily="18" charset="0"/>
              </a:rPr>
              <a:t>Для субъектов МСП приоритетных категорий или видов деятельности: </a:t>
            </a:r>
          </a:p>
          <a:p>
            <a:pPr marL="342900" lvl="0" indent="-342900" algn="just">
              <a:lnSpc>
                <a:spcPct val="107000"/>
              </a:lnSpc>
              <a:buFont typeface="Times New Roman" panose="02020603050405020304" pitchFamily="18" charset="0"/>
              <a:buChar char="-"/>
            </a:pPr>
            <a:r>
              <a:rPr lang="ru-RU" sz="1400" dirty="0">
                <a:effectLst/>
                <a:latin typeface="Century" panose="02040604050505020304" pitchFamily="18" charset="0"/>
                <a:ea typeface="Calibri" panose="020F0502020204030204" pitchFamily="34" charset="0"/>
                <a:cs typeface="Times New Roman" panose="02020603050405020304" pitchFamily="18" charset="0"/>
              </a:rPr>
              <a:t>до 0,5 млн. без залога; до 3 млн. руб. с поручительством Гарантийного фонда или залогом;</a:t>
            </a:r>
          </a:p>
          <a:p>
            <a:pPr marL="342900" lvl="0" indent="-342900" algn="just">
              <a:lnSpc>
                <a:spcPct val="107000"/>
              </a:lnSpc>
              <a:buFont typeface="Times New Roman" panose="02020603050405020304" pitchFamily="18" charset="0"/>
              <a:buChar char="-"/>
            </a:pPr>
            <a:r>
              <a:rPr lang="ru-RU" sz="1400" dirty="0">
                <a:effectLst/>
                <a:latin typeface="Century" panose="02040604050505020304" pitchFamily="18" charset="0"/>
                <a:ea typeface="Calibri" panose="020F0502020204030204" pitchFamily="34" charset="0"/>
                <a:cs typeface="Times New Roman" panose="02020603050405020304" pitchFamily="18" charset="0"/>
              </a:rPr>
              <a:t>ставка – 3,5%, срок до 2 лет</a:t>
            </a:r>
          </a:p>
          <a:p>
            <a:pPr marL="342900" lvl="0" indent="-342900" algn="just">
              <a:lnSpc>
                <a:spcPct val="107000"/>
              </a:lnSpc>
              <a:buFont typeface="Times New Roman" panose="02020603050405020304" pitchFamily="18" charset="0"/>
              <a:buChar char="-"/>
            </a:pPr>
            <a:r>
              <a:rPr lang="ru-RU" sz="1400" dirty="0">
                <a:effectLst/>
                <a:latin typeface="Century" panose="02040604050505020304" pitchFamily="18" charset="0"/>
                <a:ea typeface="Calibri" panose="020F0502020204030204" pitchFamily="34" charset="0"/>
                <a:cs typeface="Times New Roman" panose="02020603050405020304" pitchFamily="18" charset="0"/>
              </a:rPr>
              <a:t>отсутствие убытков за 6 мес., устойчивое финансовое положение</a:t>
            </a:r>
          </a:p>
          <a:p>
            <a:pPr marL="342900" lvl="0" indent="-342900" algn="just">
              <a:lnSpc>
                <a:spcPct val="107000"/>
              </a:lnSpc>
              <a:buFont typeface="Times New Roman" panose="02020603050405020304" pitchFamily="18" charset="0"/>
              <a:buChar char="-"/>
            </a:pPr>
            <a:r>
              <a:rPr lang="ru-RU" sz="1400" dirty="0">
                <a:effectLst/>
                <a:latin typeface="Century" panose="02040604050505020304" pitchFamily="18" charset="0"/>
                <a:ea typeface="Calibri" panose="020F0502020204030204" pitchFamily="34" charset="0"/>
                <a:cs typeface="Times New Roman" panose="02020603050405020304" pitchFamily="18" charset="0"/>
              </a:rPr>
              <a:t>отсутствие отрицательной кредитной истории до 01.04.20</a:t>
            </a:r>
          </a:p>
          <a:p>
            <a:pPr marL="342900" lvl="0" indent="-342900" algn="just">
              <a:lnSpc>
                <a:spcPct val="107000"/>
              </a:lnSpc>
              <a:spcAft>
                <a:spcPts val="800"/>
              </a:spcAft>
              <a:buFont typeface="Times New Roman" panose="02020603050405020304" pitchFamily="18" charset="0"/>
              <a:buChar char="-"/>
            </a:pPr>
            <a:r>
              <a:rPr lang="ru-RU" sz="1400" dirty="0">
                <a:effectLst/>
                <a:latin typeface="Century" panose="02040604050505020304" pitchFamily="18" charset="0"/>
                <a:ea typeface="Calibri" panose="020F0502020204030204" pitchFamily="34" charset="0"/>
                <a:cs typeface="Times New Roman" panose="02020603050405020304" pitchFamily="18" charset="0"/>
              </a:rPr>
              <a:t>период деятельности (поступление выручки) не менее 6 мес.</a:t>
            </a:r>
          </a:p>
          <a:p>
            <a:pPr lvl="0"/>
            <a:endParaRPr lang="ru-RU" sz="1400" dirty="0"/>
          </a:p>
        </p:txBody>
      </p:sp>
      <p:sp>
        <p:nvSpPr>
          <p:cNvPr id="3" name="TextBox 2">
            <a:extLst>
              <a:ext uri="{FF2B5EF4-FFF2-40B4-BE49-F238E27FC236}">
                <a16:creationId xmlns:a16="http://schemas.microsoft.com/office/drawing/2014/main" id="{F03AD06F-0BF0-4F9D-A121-9D390A572FB1}"/>
              </a:ext>
            </a:extLst>
          </p:cNvPr>
          <p:cNvSpPr txBox="1"/>
          <p:nvPr/>
        </p:nvSpPr>
        <p:spPr>
          <a:xfrm>
            <a:off x="575020" y="1113898"/>
            <a:ext cx="3601563" cy="369332"/>
          </a:xfrm>
          <a:prstGeom prst="rect">
            <a:avLst/>
          </a:prstGeom>
          <a:noFill/>
        </p:spPr>
        <p:txBody>
          <a:bodyPr wrap="none" rtlCol="0">
            <a:spAutoFit/>
          </a:bodyPr>
          <a:lstStyle/>
          <a:p>
            <a:r>
              <a:rPr lang="ru-RU" b="1" dirty="0"/>
              <a:t>«Приоритетный» - 3,5% </a:t>
            </a:r>
            <a:r>
              <a:rPr lang="ru-RU" sz="1200" b="1" dirty="0"/>
              <a:t>годовых</a:t>
            </a:r>
            <a:endParaRPr lang="ru-RU" b="1" dirty="0"/>
          </a:p>
        </p:txBody>
      </p:sp>
      <p:cxnSp>
        <p:nvCxnSpPr>
          <p:cNvPr id="5" name="Прямая соединительная линия 4">
            <a:extLst>
              <a:ext uri="{FF2B5EF4-FFF2-40B4-BE49-F238E27FC236}">
                <a16:creationId xmlns:a16="http://schemas.microsoft.com/office/drawing/2014/main" id="{7161F8D3-BE35-4A22-AB0C-39F9D1D2AB27}"/>
              </a:ext>
            </a:extLst>
          </p:cNvPr>
          <p:cNvCxnSpPr>
            <a:cxnSpLocks/>
          </p:cNvCxnSpPr>
          <p:nvPr/>
        </p:nvCxnSpPr>
        <p:spPr bwMode="auto">
          <a:xfrm>
            <a:off x="575020" y="1439237"/>
            <a:ext cx="8821274"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1" name="Прямоугольник: скругленные углы 10">
            <a:extLst>
              <a:ext uri="{FF2B5EF4-FFF2-40B4-BE49-F238E27FC236}">
                <a16:creationId xmlns:a16="http://schemas.microsoft.com/office/drawing/2014/main" id="{F406D88F-48BE-4523-BA51-D7520F515885}"/>
              </a:ext>
            </a:extLst>
          </p:cNvPr>
          <p:cNvSpPr/>
          <p:nvPr/>
        </p:nvSpPr>
        <p:spPr>
          <a:xfrm>
            <a:off x="575020" y="3318670"/>
            <a:ext cx="8755960" cy="1648680"/>
          </a:xfrm>
          <a:prstGeom prst="roundRect">
            <a:avLst>
              <a:gd name="adj" fmla="val 497"/>
            </a:avLst>
          </a:prstGeom>
          <a:ln w="19050">
            <a:noFill/>
          </a:ln>
        </p:spPr>
        <p:style>
          <a:lnRef idx="2">
            <a:schemeClr val="accent5"/>
          </a:lnRef>
          <a:fillRef idx="1">
            <a:schemeClr val="lt1"/>
          </a:fillRef>
          <a:effectRef idx="0">
            <a:schemeClr val="accent5"/>
          </a:effectRef>
          <a:fontRef idx="minor">
            <a:schemeClr val="dk1"/>
          </a:fontRef>
        </p:style>
        <p:txBody>
          <a:bodyPr rtlCol="0" anchor="t"/>
          <a:lstStyle/>
          <a:p>
            <a:pPr algn="just">
              <a:lnSpc>
                <a:spcPct val="107000"/>
              </a:lnSpc>
              <a:spcAft>
                <a:spcPts val="0"/>
              </a:spcAft>
            </a:pPr>
            <a:r>
              <a:rPr lang="ru-RU" sz="1400" dirty="0">
                <a:latin typeface="Century" panose="02040604050505020304" pitchFamily="18" charset="0"/>
                <a:ea typeface="Calibri" panose="020F0502020204030204" pitchFamily="34" charset="0"/>
                <a:cs typeface="Times New Roman" panose="02020603050405020304" pitchFamily="18" charset="0"/>
              </a:rPr>
              <a:t>П</a:t>
            </a:r>
            <a:r>
              <a:rPr lang="ru-RU" sz="1400" dirty="0">
                <a:effectLst/>
                <a:latin typeface="Century" panose="02040604050505020304" pitchFamily="18" charset="0"/>
                <a:ea typeface="Calibri" panose="020F0502020204030204" pitchFamily="34" charset="0"/>
                <a:cs typeface="Times New Roman" panose="02020603050405020304" pitchFamily="18" charset="0"/>
              </a:rPr>
              <a:t>оддержка развития МСП в округах Коломна, Зарайск, Лотошино, Шаховская, Серебряные Пруды, Шатура, Волоколамский, Орехово-Зуевский, Луховицы, Электрогорск:</a:t>
            </a:r>
          </a:p>
          <a:p>
            <a:pPr marL="342900" lvl="0" indent="-342900" algn="just">
              <a:lnSpc>
                <a:spcPct val="107000"/>
              </a:lnSpc>
              <a:buFont typeface="Times New Roman" panose="02020603050405020304" pitchFamily="18" charset="0"/>
              <a:buChar char="-"/>
            </a:pPr>
            <a:r>
              <a:rPr lang="ru-RU" sz="1400" dirty="0">
                <a:effectLst/>
                <a:latin typeface="Century" panose="02040604050505020304" pitchFamily="18" charset="0"/>
                <a:ea typeface="Calibri" panose="020F0502020204030204" pitchFamily="34" charset="0"/>
                <a:cs typeface="Times New Roman" panose="02020603050405020304" pitchFamily="18" charset="0"/>
              </a:rPr>
              <a:t>до 5 млн. руб. для приоритетных отраслей; до 3 млн. для прочих</a:t>
            </a:r>
          </a:p>
          <a:p>
            <a:pPr marL="342900" lvl="0" indent="-342900" algn="just">
              <a:lnSpc>
                <a:spcPct val="107000"/>
              </a:lnSpc>
              <a:buFont typeface="Times New Roman" panose="02020603050405020304" pitchFamily="18" charset="0"/>
              <a:buChar char="-"/>
            </a:pPr>
            <a:r>
              <a:rPr lang="ru-RU" sz="1400" dirty="0">
                <a:effectLst/>
                <a:latin typeface="Century" panose="02040604050505020304" pitchFamily="18" charset="0"/>
                <a:ea typeface="Calibri" panose="020F0502020204030204" pitchFamily="34" charset="0"/>
                <a:cs typeface="Times New Roman" panose="02020603050405020304" pitchFamily="18" charset="0"/>
              </a:rPr>
              <a:t>ставка - 1%; срок до 3 лет.</a:t>
            </a:r>
          </a:p>
          <a:p>
            <a:pPr marL="342900" lvl="0" indent="-342900" algn="just">
              <a:lnSpc>
                <a:spcPct val="107000"/>
              </a:lnSpc>
              <a:buFont typeface="Times New Roman" panose="02020603050405020304" pitchFamily="18" charset="0"/>
              <a:buChar char="-"/>
            </a:pPr>
            <a:r>
              <a:rPr lang="ru-RU" sz="1400" dirty="0">
                <a:effectLst/>
                <a:latin typeface="Century" panose="02040604050505020304" pitchFamily="18" charset="0"/>
                <a:ea typeface="Calibri" panose="020F0502020204030204" pitchFamily="34" charset="0"/>
                <a:cs typeface="Times New Roman" panose="02020603050405020304" pitchFamily="18" charset="0"/>
              </a:rPr>
              <a:t>отсутствие убытков за 6 мес., устойчивое финансовое положение</a:t>
            </a:r>
          </a:p>
          <a:p>
            <a:pPr marL="342900" lvl="0" indent="-342900" algn="just">
              <a:spcAft>
                <a:spcPts val="0"/>
              </a:spcAft>
              <a:buFont typeface="Times New Roman" panose="02020603050405020304" pitchFamily="18" charset="0"/>
              <a:buChar char="-"/>
            </a:pPr>
            <a:r>
              <a:rPr lang="ru-RU" sz="1400" dirty="0">
                <a:effectLst/>
                <a:latin typeface="Century" panose="02040604050505020304" pitchFamily="18" charset="0"/>
                <a:ea typeface="Calibri" panose="020F0502020204030204" pitchFamily="34" charset="0"/>
                <a:cs typeface="Times New Roman" panose="02020603050405020304" pitchFamily="18" charset="0"/>
              </a:rPr>
              <a:t>отсутствие отрицательной кредитной истории до 01.04.20</a:t>
            </a:r>
          </a:p>
          <a:p>
            <a:pPr marL="342900" lvl="0" indent="-342900" algn="just">
              <a:spcAft>
                <a:spcPts val="0"/>
              </a:spcAft>
              <a:buFont typeface="Times New Roman" panose="02020603050405020304" pitchFamily="18" charset="0"/>
              <a:buChar char="-"/>
            </a:pPr>
            <a:r>
              <a:rPr lang="ru-RU" sz="1400" dirty="0">
                <a:effectLst/>
                <a:latin typeface="Century" panose="02040604050505020304" pitchFamily="18" charset="0"/>
                <a:ea typeface="Calibri" panose="020F0502020204030204" pitchFamily="34" charset="0"/>
              </a:rPr>
              <a:t>период деятельности (поступление выручки) не менее 6 мес.</a:t>
            </a:r>
            <a:endParaRPr lang="ru-RU" sz="1100" dirty="0">
              <a:latin typeface="Century" panose="02040604050505020304" pitchFamily="18" charset="0"/>
            </a:endParaRPr>
          </a:p>
        </p:txBody>
      </p:sp>
      <p:sp>
        <p:nvSpPr>
          <p:cNvPr id="12" name="TextBox 11">
            <a:extLst>
              <a:ext uri="{FF2B5EF4-FFF2-40B4-BE49-F238E27FC236}">
                <a16:creationId xmlns:a16="http://schemas.microsoft.com/office/drawing/2014/main" id="{06190B7E-527A-4CD4-8AFA-4D4C4BE275E1}"/>
              </a:ext>
            </a:extLst>
          </p:cNvPr>
          <p:cNvSpPr txBox="1"/>
          <p:nvPr/>
        </p:nvSpPr>
        <p:spPr>
          <a:xfrm>
            <a:off x="575020" y="2949338"/>
            <a:ext cx="4390304" cy="369332"/>
          </a:xfrm>
          <a:prstGeom prst="rect">
            <a:avLst/>
          </a:prstGeom>
          <a:noFill/>
        </p:spPr>
        <p:txBody>
          <a:bodyPr wrap="none" rtlCol="0">
            <a:spAutoFit/>
          </a:bodyPr>
          <a:lstStyle/>
          <a:p>
            <a:r>
              <a:rPr lang="ru-RU" b="1" dirty="0"/>
              <a:t>«Удаленные территории» - 1% </a:t>
            </a:r>
            <a:r>
              <a:rPr lang="ru-RU" sz="1200" b="1" dirty="0"/>
              <a:t>годовых</a:t>
            </a:r>
            <a:endParaRPr lang="ru-RU" b="1" dirty="0"/>
          </a:p>
        </p:txBody>
      </p:sp>
      <p:cxnSp>
        <p:nvCxnSpPr>
          <p:cNvPr id="13" name="Прямая соединительная линия 12">
            <a:extLst>
              <a:ext uri="{FF2B5EF4-FFF2-40B4-BE49-F238E27FC236}">
                <a16:creationId xmlns:a16="http://schemas.microsoft.com/office/drawing/2014/main" id="{5DB69F93-4306-4CE8-B7AC-258378EB9D0F}"/>
              </a:ext>
            </a:extLst>
          </p:cNvPr>
          <p:cNvCxnSpPr>
            <a:cxnSpLocks/>
          </p:cNvCxnSpPr>
          <p:nvPr/>
        </p:nvCxnSpPr>
        <p:spPr bwMode="auto">
          <a:xfrm>
            <a:off x="575020" y="3274677"/>
            <a:ext cx="8821274"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 name="Прямоугольник: скругленные углы 14">
            <a:extLst>
              <a:ext uri="{FF2B5EF4-FFF2-40B4-BE49-F238E27FC236}">
                <a16:creationId xmlns:a16="http://schemas.microsoft.com/office/drawing/2014/main" id="{6DA21403-7F3E-4523-A2FC-4252515BD5E3}"/>
              </a:ext>
            </a:extLst>
          </p:cNvPr>
          <p:cNvSpPr/>
          <p:nvPr/>
        </p:nvSpPr>
        <p:spPr>
          <a:xfrm>
            <a:off x="575020" y="5380675"/>
            <a:ext cx="8755960" cy="1137190"/>
          </a:xfrm>
          <a:prstGeom prst="roundRect">
            <a:avLst>
              <a:gd name="adj" fmla="val 497"/>
            </a:avLst>
          </a:prstGeom>
          <a:ln w="19050">
            <a:noFill/>
          </a:ln>
        </p:spPr>
        <p:style>
          <a:lnRef idx="2">
            <a:schemeClr val="accent5"/>
          </a:lnRef>
          <a:fillRef idx="1">
            <a:schemeClr val="lt1"/>
          </a:fillRef>
          <a:effectRef idx="0">
            <a:schemeClr val="accent5"/>
          </a:effectRef>
          <a:fontRef idx="minor">
            <a:schemeClr val="dk1"/>
          </a:fontRef>
        </p:style>
        <p:txBody>
          <a:bodyPr rtlCol="0" anchor="t"/>
          <a:lstStyle/>
          <a:p>
            <a:pPr algn="just">
              <a:lnSpc>
                <a:spcPct val="107000"/>
              </a:lnSpc>
              <a:spcAft>
                <a:spcPts val="800"/>
              </a:spcAft>
            </a:pPr>
            <a:r>
              <a:rPr lang="ru-RU" sz="1400" dirty="0">
                <a:latin typeface="Century" panose="02040604050505020304" pitchFamily="18" charset="0"/>
                <a:ea typeface="Calibri" panose="020F0502020204030204" pitchFamily="34" charset="0"/>
                <a:cs typeface="Times New Roman" panose="02020603050405020304" pitchFamily="18" charset="0"/>
              </a:rPr>
              <a:t>Поддержка начинающих и стартапов</a:t>
            </a:r>
            <a:r>
              <a:rPr lang="ru-RU" sz="1400" dirty="0">
                <a:effectLst/>
                <a:latin typeface="Century" panose="02040604050505020304" pitchFamily="18" charset="0"/>
                <a:ea typeface="Calibri" panose="020F0502020204030204" pitchFamily="34" charset="0"/>
                <a:cs typeface="Times New Roman" panose="02020603050405020304" pitchFamily="18" charset="0"/>
              </a:rPr>
              <a:t>: </a:t>
            </a:r>
          </a:p>
          <a:p>
            <a:pPr marL="342900" lvl="0" indent="-342900" algn="just">
              <a:lnSpc>
                <a:spcPct val="107000"/>
              </a:lnSpc>
              <a:buFont typeface="Times New Roman" panose="02020603050405020304" pitchFamily="18" charset="0"/>
              <a:buChar char="-"/>
            </a:pPr>
            <a:r>
              <a:rPr lang="ru-RU" sz="1400" dirty="0">
                <a:effectLst/>
                <a:latin typeface="Century" panose="02040604050505020304" pitchFamily="18" charset="0"/>
                <a:ea typeface="Calibri" panose="020F0502020204030204" pitchFamily="34" charset="0"/>
                <a:cs typeface="Times New Roman" panose="02020603050405020304" pitchFamily="18" charset="0"/>
              </a:rPr>
              <a:t>от 50 до 500 тыс. руб. сроком до 3 лет (до 1 млн. с поручительством Гарантийного фонда)</a:t>
            </a:r>
          </a:p>
          <a:p>
            <a:pPr marL="342900" lvl="0" indent="-342900" algn="just">
              <a:lnSpc>
                <a:spcPct val="107000"/>
              </a:lnSpc>
              <a:buFont typeface="Times New Roman" panose="02020603050405020304" pitchFamily="18" charset="0"/>
              <a:buChar char="-"/>
            </a:pPr>
            <a:r>
              <a:rPr lang="ru-RU" sz="1400" dirty="0">
                <a:effectLst/>
                <a:latin typeface="Century" panose="02040604050505020304" pitchFamily="18" charset="0"/>
                <a:ea typeface="Calibri" panose="020F0502020204030204" pitchFamily="34" charset="0"/>
                <a:cs typeface="Times New Roman" panose="02020603050405020304" pitchFamily="18" charset="0"/>
              </a:rPr>
              <a:t>4,5% - для приоритетных категорий или видов деятельности;   7%   - для иных;</a:t>
            </a:r>
          </a:p>
          <a:p>
            <a:pPr marL="342900" lvl="0" indent="-342900" algn="just">
              <a:lnSpc>
                <a:spcPct val="107000"/>
              </a:lnSpc>
              <a:spcAft>
                <a:spcPts val="800"/>
              </a:spcAft>
              <a:buFont typeface="Times New Roman" panose="02020603050405020304" pitchFamily="18" charset="0"/>
              <a:buChar char="-"/>
            </a:pPr>
            <a:r>
              <a:rPr lang="ru-RU" sz="1400" dirty="0">
                <a:latin typeface="Century" panose="02040604050505020304" pitchFamily="18" charset="0"/>
                <a:ea typeface="Calibri" panose="020F0502020204030204" pitchFamily="34" charset="0"/>
                <a:cs typeface="Times New Roman" panose="02020603050405020304" pitchFamily="18" charset="0"/>
              </a:rPr>
              <a:t>Без залога</a:t>
            </a:r>
            <a:r>
              <a:rPr lang="ru-RU" sz="1400" dirty="0">
                <a:effectLst/>
                <a:latin typeface="Century" panose="02040604050505020304" pitchFamily="18" charset="0"/>
                <a:ea typeface="Calibri" panose="020F0502020204030204" pitchFamily="34" charset="0"/>
                <a:cs typeface="Times New Roman" panose="02020603050405020304" pitchFamily="18" charset="0"/>
              </a:rPr>
              <a:t>. Для ООО поручительство учредителей, для ИП – супруги.</a:t>
            </a:r>
          </a:p>
          <a:p>
            <a:pPr lvl="0"/>
            <a:endParaRPr lang="ru-RU" sz="1100" dirty="0">
              <a:latin typeface="Century" panose="02040604050505020304" pitchFamily="18" charset="0"/>
            </a:endParaRPr>
          </a:p>
        </p:txBody>
      </p:sp>
      <p:sp>
        <p:nvSpPr>
          <p:cNvPr id="16" name="TextBox 15">
            <a:extLst>
              <a:ext uri="{FF2B5EF4-FFF2-40B4-BE49-F238E27FC236}">
                <a16:creationId xmlns:a16="http://schemas.microsoft.com/office/drawing/2014/main" id="{5C72DFDA-0045-4F3D-9D2B-6331C23DA6C5}"/>
              </a:ext>
            </a:extLst>
          </p:cNvPr>
          <p:cNvSpPr txBox="1"/>
          <p:nvPr/>
        </p:nvSpPr>
        <p:spPr>
          <a:xfrm>
            <a:off x="575020" y="5011342"/>
            <a:ext cx="4136838" cy="369332"/>
          </a:xfrm>
          <a:prstGeom prst="rect">
            <a:avLst/>
          </a:prstGeom>
          <a:noFill/>
        </p:spPr>
        <p:txBody>
          <a:bodyPr wrap="none" rtlCol="0">
            <a:spAutoFit/>
          </a:bodyPr>
          <a:lstStyle/>
          <a:p>
            <a:r>
              <a:rPr lang="ru-RU" b="1" dirty="0"/>
              <a:t>«Начни свое дело» - </a:t>
            </a:r>
            <a:r>
              <a:rPr lang="ru-RU" sz="1400" b="1" dirty="0"/>
              <a:t>от</a:t>
            </a:r>
            <a:r>
              <a:rPr lang="ru-RU" b="1" dirty="0"/>
              <a:t> 4,5% </a:t>
            </a:r>
            <a:r>
              <a:rPr lang="ru-RU" sz="1200" b="1" dirty="0"/>
              <a:t>годовых</a:t>
            </a:r>
            <a:endParaRPr lang="ru-RU" b="1" dirty="0"/>
          </a:p>
        </p:txBody>
      </p:sp>
      <p:cxnSp>
        <p:nvCxnSpPr>
          <p:cNvPr id="19" name="Прямая соединительная линия 18">
            <a:extLst>
              <a:ext uri="{FF2B5EF4-FFF2-40B4-BE49-F238E27FC236}">
                <a16:creationId xmlns:a16="http://schemas.microsoft.com/office/drawing/2014/main" id="{D98DE968-B646-423C-9017-276F83944E12}"/>
              </a:ext>
            </a:extLst>
          </p:cNvPr>
          <p:cNvCxnSpPr>
            <a:cxnSpLocks/>
          </p:cNvCxnSpPr>
          <p:nvPr/>
        </p:nvCxnSpPr>
        <p:spPr bwMode="auto">
          <a:xfrm>
            <a:off x="575020" y="5336681"/>
            <a:ext cx="8821274"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280932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itle 1"/>
          <p:cNvSpPr>
            <a:spLocks noGrp="1"/>
          </p:cNvSpPr>
          <p:nvPr>
            <p:ph type="title"/>
          </p:nvPr>
        </p:nvSpPr>
        <p:spPr>
          <a:xfrm>
            <a:off x="711200" y="338464"/>
            <a:ext cx="8795206" cy="369332"/>
          </a:xfrm>
        </p:spPr>
        <p:txBody>
          <a:bodyPr/>
          <a:lstStyle/>
          <a:p>
            <a:pPr algn="ctr"/>
            <a:r>
              <a:rPr lang="ru-RU" sz="2400" dirty="0">
                <a:latin typeface="Arial Narrow" pitchFamily="34" charset="0"/>
              </a:rPr>
              <a:t>МКК Московский областной фонд микрофинансирования</a:t>
            </a:r>
            <a:endParaRPr lang="en-US" sz="2400" dirty="0">
              <a:latin typeface="Arial Narrow" pitchFamily="34" charset="0"/>
            </a:endParaRPr>
          </a:p>
        </p:txBody>
      </p:sp>
      <p:pic>
        <p:nvPicPr>
          <p:cNvPr id="14" name="Рисунок 13">
            <a:extLst>
              <a:ext uri="{FF2B5EF4-FFF2-40B4-BE49-F238E27FC236}">
                <a16:creationId xmlns:a16="http://schemas.microsoft.com/office/drawing/2014/main" id="{F5395DDE-06B0-44AA-9E08-38FE8DCC81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9420" y="160743"/>
            <a:ext cx="963560" cy="547053"/>
          </a:xfrm>
          <a:prstGeom prst="rect">
            <a:avLst/>
          </a:prstGeom>
        </p:spPr>
      </p:pic>
      <p:sp>
        <p:nvSpPr>
          <p:cNvPr id="2" name="Номер слайда 1">
            <a:extLst>
              <a:ext uri="{FF2B5EF4-FFF2-40B4-BE49-F238E27FC236}">
                <a16:creationId xmlns:a16="http://schemas.microsoft.com/office/drawing/2014/main" id="{5C8F263E-9558-4634-83B5-8C1991014EDE}"/>
              </a:ext>
            </a:extLst>
          </p:cNvPr>
          <p:cNvSpPr>
            <a:spLocks noGrp="1"/>
          </p:cNvSpPr>
          <p:nvPr>
            <p:ph type="sldNum" sz="quarter" idx="10"/>
          </p:nvPr>
        </p:nvSpPr>
        <p:spPr/>
        <p:txBody>
          <a:bodyPr/>
          <a:lstStyle/>
          <a:p>
            <a:pPr>
              <a:defRPr/>
            </a:pPr>
            <a:fld id="{A75F70F0-0F10-43DB-B21C-44BBECAE22B0}" type="slidenum">
              <a:rPr lang="en-US" altLang="ru-RU" smtClean="0"/>
              <a:pPr>
                <a:defRPr/>
              </a:pPr>
              <a:t>3</a:t>
            </a:fld>
            <a:endParaRPr lang="en-US" altLang="ru-RU"/>
          </a:p>
        </p:txBody>
      </p:sp>
      <p:sp>
        <p:nvSpPr>
          <p:cNvPr id="9" name="Прямоугольник 8">
            <a:extLst>
              <a:ext uri="{FF2B5EF4-FFF2-40B4-BE49-F238E27FC236}">
                <a16:creationId xmlns:a16="http://schemas.microsoft.com/office/drawing/2014/main" id="{EABD46F8-9086-4DD9-BF1E-78BF09F6F637}"/>
              </a:ext>
            </a:extLst>
          </p:cNvPr>
          <p:cNvSpPr/>
          <p:nvPr/>
        </p:nvSpPr>
        <p:spPr>
          <a:xfrm>
            <a:off x="403741" y="744566"/>
            <a:ext cx="9034944" cy="369332"/>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b="1" dirty="0">
                <a:solidFill>
                  <a:prstClr val="black"/>
                </a:solidFill>
                <a:latin typeface="+mn-lt"/>
                <a:cs typeface="+mn-cs"/>
              </a:rPr>
              <a:t>С</a:t>
            </a:r>
            <a:r>
              <a:rPr kumimoji="0" lang="ru-RU" b="1" i="0" u="none" strike="noStrike" kern="1200" cap="none" spc="0" normalizeH="0" baseline="0" noProof="0" dirty="0" err="1">
                <a:ln>
                  <a:noFill/>
                </a:ln>
                <a:solidFill>
                  <a:prstClr val="black"/>
                </a:solidFill>
                <a:effectLst/>
                <a:uLnTx/>
                <a:uFillTx/>
                <a:latin typeface="+mn-lt"/>
                <a:ea typeface="+mn-ea"/>
                <a:cs typeface="+mn-cs"/>
              </a:rPr>
              <a:t>пециальные</a:t>
            </a:r>
            <a:r>
              <a:rPr kumimoji="0" lang="ru-RU" b="1" i="0" u="none" strike="noStrike" kern="1200" cap="none" spc="0" normalizeH="0" baseline="0" noProof="0" dirty="0">
                <a:ln>
                  <a:noFill/>
                </a:ln>
                <a:solidFill>
                  <a:prstClr val="black"/>
                </a:solidFill>
                <a:effectLst/>
                <a:uLnTx/>
                <a:uFillTx/>
                <a:latin typeface="+mn-lt"/>
                <a:ea typeface="+mn-ea"/>
                <a:cs typeface="+mn-cs"/>
              </a:rPr>
              <a:t> программы </a:t>
            </a:r>
          </a:p>
        </p:txBody>
      </p:sp>
      <p:sp>
        <p:nvSpPr>
          <p:cNvPr id="17" name="Прямоугольник: скругленные углы 16">
            <a:extLst>
              <a:ext uri="{FF2B5EF4-FFF2-40B4-BE49-F238E27FC236}">
                <a16:creationId xmlns:a16="http://schemas.microsoft.com/office/drawing/2014/main" id="{D8DA43FC-7011-44EC-B637-362B067D2AD7}"/>
              </a:ext>
            </a:extLst>
          </p:cNvPr>
          <p:cNvSpPr/>
          <p:nvPr/>
        </p:nvSpPr>
        <p:spPr>
          <a:xfrm>
            <a:off x="575020" y="1483231"/>
            <a:ext cx="8755960" cy="1307006"/>
          </a:xfrm>
          <a:prstGeom prst="roundRect">
            <a:avLst>
              <a:gd name="adj" fmla="val 497"/>
            </a:avLst>
          </a:prstGeom>
          <a:ln w="19050">
            <a:noFill/>
          </a:ln>
        </p:spPr>
        <p:style>
          <a:lnRef idx="2">
            <a:schemeClr val="accent5"/>
          </a:lnRef>
          <a:fillRef idx="1">
            <a:schemeClr val="lt1"/>
          </a:fillRef>
          <a:effectRef idx="0">
            <a:schemeClr val="accent5"/>
          </a:effectRef>
          <a:fontRef idx="minor">
            <a:schemeClr val="dk1"/>
          </a:fontRef>
        </p:style>
        <p:txBody>
          <a:bodyPr rtlCol="0" anchor="t"/>
          <a:lstStyle/>
          <a:p>
            <a:pPr algn="just">
              <a:lnSpc>
                <a:spcPct val="107000"/>
              </a:lnSpc>
              <a:spcAft>
                <a:spcPts val="0"/>
              </a:spcAft>
            </a:pPr>
            <a:r>
              <a:rPr lang="ru-RU" sz="1400" dirty="0">
                <a:effectLst/>
                <a:latin typeface="Century" panose="02040604050505020304" pitchFamily="18" charset="0"/>
                <a:ea typeface="Calibri" panose="020F0502020204030204" pitchFamily="34" charset="0"/>
                <a:cs typeface="Times New Roman" panose="02020603050405020304" pitchFamily="18" charset="0"/>
              </a:rPr>
              <a:t>поддержка предпринимателей в возрасте до 35 лет:</a:t>
            </a:r>
          </a:p>
          <a:p>
            <a:pPr marL="342900" lvl="0" indent="-342900" algn="just">
              <a:lnSpc>
                <a:spcPct val="107000"/>
              </a:lnSpc>
              <a:buFont typeface="Times New Roman" panose="02020603050405020304" pitchFamily="18" charset="0"/>
              <a:buChar char="-"/>
            </a:pPr>
            <a:r>
              <a:rPr lang="ru-RU" sz="1400" dirty="0">
                <a:effectLst/>
                <a:latin typeface="Century" panose="02040604050505020304" pitchFamily="18" charset="0"/>
                <a:ea typeface="Calibri" panose="020F0502020204030204" pitchFamily="34" charset="0"/>
                <a:cs typeface="Times New Roman" panose="02020603050405020304" pitchFamily="18" charset="0"/>
              </a:rPr>
              <a:t>до 5 млн. руб. для приоритетных видов деятельности; до 3 млн. руб. для иных</a:t>
            </a:r>
          </a:p>
          <a:p>
            <a:pPr marL="342900" lvl="0" indent="-342900" algn="just">
              <a:lnSpc>
                <a:spcPct val="107000"/>
              </a:lnSpc>
              <a:buFont typeface="Times New Roman" panose="02020603050405020304" pitchFamily="18" charset="0"/>
              <a:buChar char="-"/>
            </a:pPr>
            <a:r>
              <a:rPr lang="ru-RU" sz="1400" dirty="0">
                <a:effectLst/>
                <a:latin typeface="Century" panose="02040604050505020304" pitchFamily="18" charset="0"/>
                <a:ea typeface="Calibri" panose="020F0502020204030204" pitchFamily="34" charset="0"/>
                <a:cs typeface="Times New Roman" panose="02020603050405020304" pitchFamily="18" charset="0"/>
              </a:rPr>
              <a:t>ставка – 3,5%, срок до 2 лет; залог и/или поручительство;</a:t>
            </a:r>
          </a:p>
          <a:p>
            <a:pPr marL="342900" lvl="0" indent="-342900" algn="just">
              <a:lnSpc>
                <a:spcPct val="107000"/>
              </a:lnSpc>
              <a:spcAft>
                <a:spcPts val="800"/>
              </a:spcAft>
              <a:buFont typeface="Times New Roman" panose="02020603050405020304" pitchFamily="18" charset="0"/>
              <a:buChar char="-"/>
            </a:pPr>
            <a:r>
              <a:rPr lang="ru-RU" sz="1400" dirty="0">
                <a:effectLst/>
                <a:latin typeface="Century" panose="02040604050505020304" pitchFamily="18" charset="0"/>
                <a:ea typeface="Calibri" panose="020F0502020204030204" pitchFamily="34" charset="0"/>
                <a:cs typeface="Times New Roman" panose="02020603050405020304" pitchFamily="18" charset="0"/>
              </a:rPr>
              <a:t>Без залога до 0,5 </a:t>
            </a:r>
            <a:r>
              <a:rPr lang="ru-RU" sz="1400" dirty="0" err="1">
                <a:effectLst/>
                <a:latin typeface="Century" panose="02040604050505020304" pitchFamily="18" charset="0"/>
                <a:ea typeface="Calibri" panose="020F0502020204030204" pitchFamily="34" charset="0"/>
                <a:cs typeface="Times New Roman" panose="02020603050405020304" pitchFamily="18" charset="0"/>
              </a:rPr>
              <a:t>млн.руб</a:t>
            </a:r>
            <a:r>
              <a:rPr lang="ru-RU" sz="1400" dirty="0">
                <a:effectLst/>
                <a:latin typeface="Century" panose="02040604050505020304" pitchFamily="18" charset="0"/>
                <a:ea typeface="Calibri" panose="020F0502020204030204" pitchFamily="34" charset="0"/>
                <a:cs typeface="Times New Roman" panose="02020603050405020304" pitchFamily="18" charset="0"/>
              </a:rPr>
              <a:t>. или до 1 млн. при сроке </a:t>
            </a:r>
            <a:r>
              <a:rPr lang="ru-RU" sz="1400" dirty="0" err="1">
                <a:effectLst/>
                <a:latin typeface="Century" panose="02040604050505020304" pitchFamily="18" charset="0"/>
                <a:ea typeface="Calibri" panose="020F0502020204030204" pitchFamily="34" charset="0"/>
                <a:cs typeface="Times New Roman" panose="02020603050405020304" pitchFamily="18" charset="0"/>
              </a:rPr>
              <a:t>деят</a:t>
            </a:r>
            <a:r>
              <a:rPr lang="ru-RU" sz="1400" dirty="0">
                <a:effectLst/>
                <a:latin typeface="Century" panose="02040604050505020304" pitchFamily="18" charset="0"/>
                <a:ea typeface="Calibri" panose="020F0502020204030204" pitchFamily="34" charset="0"/>
                <a:cs typeface="Times New Roman" panose="02020603050405020304" pitchFamily="18" charset="0"/>
              </a:rPr>
              <a:t>. от 2 лет, чистых активах не менее 3 млн. и наличии положительной кредитной истории заемщика и бенифициаров.</a:t>
            </a:r>
          </a:p>
          <a:p>
            <a:pPr lvl="0"/>
            <a:endParaRPr lang="ru-RU" sz="1100" dirty="0">
              <a:latin typeface="Century" panose="02040604050505020304" pitchFamily="18" charset="0"/>
            </a:endParaRPr>
          </a:p>
        </p:txBody>
      </p:sp>
      <p:sp>
        <p:nvSpPr>
          <p:cNvPr id="3" name="TextBox 2">
            <a:extLst>
              <a:ext uri="{FF2B5EF4-FFF2-40B4-BE49-F238E27FC236}">
                <a16:creationId xmlns:a16="http://schemas.microsoft.com/office/drawing/2014/main" id="{F03AD06F-0BF0-4F9D-A121-9D390A572FB1}"/>
              </a:ext>
            </a:extLst>
          </p:cNvPr>
          <p:cNvSpPr txBox="1"/>
          <p:nvPr/>
        </p:nvSpPr>
        <p:spPr>
          <a:xfrm>
            <a:off x="575020" y="1113898"/>
            <a:ext cx="5083764" cy="369332"/>
          </a:xfrm>
          <a:prstGeom prst="rect">
            <a:avLst/>
          </a:prstGeom>
          <a:noFill/>
        </p:spPr>
        <p:txBody>
          <a:bodyPr wrap="none" rtlCol="0">
            <a:spAutoFit/>
          </a:bodyPr>
          <a:lstStyle/>
          <a:p>
            <a:r>
              <a:rPr lang="ru-RU" b="1" dirty="0"/>
              <a:t>«Молодой предприниматель» - 3,5% </a:t>
            </a:r>
            <a:r>
              <a:rPr lang="ru-RU" sz="1200" b="1" dirty="0"/>
              <a:t>годовых</a:t>
            </a:r>
            <a:endParaRPr lang="ru-RU" b="1" dirty="0"/>
          </a:p>
        </p:txBody>
      </p:sp>
      <p:cxnSp>
        <p:nvCxnSpPr>
          <p:cNvPr id="5" name="Прямая соединительная линия 4">
            <a:extLst>
              <a:ext uri="{FF2B5EF4-FFF2-40B4-BE49-F238E27FC236}">
                <a16:creationId xmlns:a16="http://schemas.microsoft.com/office/drawing/2014/main" id="{7161F8D3-BE35-4A22-AB0C-39F9D1D2AB27}"/>
              </a:ext>
            </a:extLst>
          </p:cNvPr>
          <p:cNvCxnSpPr>
            <a:cxnSpLocks/>
          </p:cNvCxnSpPr>
          <p:nvPr/>
        </p:nvCxnSpPr>
        <p:spPr bwMode="auto">
          <a:xfrm>
            <a:off x="575020" y="1439237"/>
            <a:ext cx="8821274"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1" name="Прямоугольник: скругленные углы 10">
            <a:extLst>
              <a:ext uri="{FF2B5EF4-FFF2-40B4-BE49-F238E27FC236}">
                <a16:creationId xmlns:a16="http://schemas.microsoft.com/office/drawing/2014/main" id="{F406D88F-48BE-4523-BA51-D7520F515885}"/>
              </a:ext>
            </a:extLst>
          </p:cNvPr>
          <p:cNvSpPr/>
          <p:nvPr/>
        </p:nvSpPr>
        <p:spPr>
          <a:xfrm>
            <a:off x="575020" y="3159568"/>
            <a:ext cx="8755960" cy="1307005"/>
          </a:xfrm>
          <a:prstGeom prst="roundRect">
            <a:avLst>
              <a:gd name="adj" fmla="val 497"/>
            </a:avLst>
          </a:prstGeom>
          <a:ln w="19050">
            <a:noFill/>
          </a:ln>
        </p:spPr>
        <p:style>
          <a:lnRef idx="2">
            <a:schemeClr val="accent5"/>
          </a:lnRef>
          <a:fillRef idx="1">
            <a:schemeClr val="lt1"/>
          </a:fillRef>
          <a:effectRef idx="0">
            <a:schemeClr val="accent5"/>
          </a:effectRef>
          <a:fontRef idx="minor">
            <a:schemeClr val="dk1"/>
          </a:fontRef>
        </p:style>
        <p:txBody>
          <a:bodyPr rtlCol="0" anchor="t"/>
          <a:lstStyle/>
          <a:p>
            <a:pPr algn="just">
              <a:lnSpc>
                <a:spcPct val="107000"/>
              </a:lnSpc>
              <a:spcAft>
                <a:spcPts val="800"/>
              </a:spcAft>
            </a:pPr>
            <a:r>
              <a:rPr lang="ru-RU" sz="1400" dirty="0">
                <a:effectLst/>
                <a:latin typeface="Century" panose="02040604050505020304" pitchFamily="18" charset="0"/>
                <a:ea typeface="Calibri" panose="020F0502020204030204" pitchFamily="34" charset="0"/>
                <a:cs typeface="Times New Roman" panose="02020603050405020304" pitchFamily="18" charset="0"/>
              </a:rPr>
              <a:t>на погашение действующих кредитов/займов, использованных для предпринимательской деятельности со ставкой не менее 8% годовых: </a:t>
            </a:r>
          </a:p>
          <a:p>
            <a:pPr marL="342900" lvl="0" indent="-342900" algn="just">
              <a:lnSpc>
                <a:spcPct val="107000"/>
              </a:lnSpc>
              <a:buFont typeface="Times New Roman" panose="02020603050405020304" pitchFamily="18" charset="0"/>
              <a:buChar char="-"/>
            </a:pPr>
            <a:r>
              <a:rPr lang="ru-RU" sz="1400" dirty="0">
                <a:effectLst/>
                <a:latin typeface="Century" panose="02040604050505020304" pitchFamily="18" charset="0"/>
                <a:ea typeface="Calibri" panose="020F0502020204030204" pitchFamily="34" charset="0"/>
                <a:cs typeface="Times New Roman" panose="02020603050405020304" pitchFamily="18" charset="0"/>
              </a:rPr>
              <a:t>до 5 млн. руб. для приоритетных категорий или видов деятельности; до 3 млн. руб. для иных</a:t>
            </a:r>
          </a:p>
          <a:p>
            <a:pPr marL="342900" lvl="0" indent="-342900" algn="just">
              <a:lnSpc>
                <a:spcPct val="107000"/>
              </a:lnSpc>
              <a:buFont typeface="Times New Roman" panose="02020603050405020304" pitchFamily="18" charset="0"/>
              <a:buChar char="-"/>
            </a:pPr>
            <a:r>
              <a:rPr lang="ru-RU" sz="1400" dirty="0">
                <a:effectLst/>
                <a:latin typeface="Century" panose="02040604050505020304" pitchFamily="18" charset="0"/>
                <a:ea typeface="Calibri" panose="020F0502020204030204" pitchFamily="34" charset="0"/>
                <a:cs typeface="Times New Roman" panose="02020603050405020304" pitchFamily="18" charset="0"/>
              </a:rPr>
              <a:t>ставка – 3,5% для приоритетных категорий или видов деятельности; 4,5% для иных</a:t>
            </a:r>
          </a:p>
          <a:p>
            <a:pPr marL="342900" lvl="0" indent="-342900" algn="just">
              <a:lnSpc>
                <a:spcPct val="107000"/>
              </a:lnSpc>
              <a:spcAft>
                <a:spcPts val="800"/>
              </a:spcAft>
              <a:buFont typeface="Times New Roman" panose="02020603050405020304" pitchFamily="18" charset="0"/>
              <a:buChar char="-"/>
            </a:pPr>
            <a:r>
              <a:rPr lang="ru-RU" sz="1400" dirty="0">
                <a:effectLst/>
                <a:latin typeface="Century" panose="02040604050505020304" pitchFamily="18" charset="0"/>
                <a:ea typeface="Calibri" panose="020F0502020204030204" pitchFamily="34" charset="0"/>
                <a:cs typeface="Times New Roman" panose="02020603050405020304" pitchFamily="18" charset="0"/>
              </a:rPr>
              <a:t>наличие положительной кредитной истории; залог и/или поручительство.</a:t>
            </a:r>
          </a:p>
        </p:txBody>
      </p:sp>
      <p:sp>
        <p:nvSpPr>
          <p:cNvPr id="12" name="TextBox 11">
            <a:extLst>
              <a:ext uri="{FF2B5EF4-FFF2-40B4-BE49-F238E27FC236}">
                <a16:creationId xmlns:a16="http://schemas.microsoft.com/office/drawing/2014/main" id="{06190B7E-527A-4CD4-8AFA-4D4C4BE275E1}"/>
              </a:ext>
            </a:extLst>
          </p:cNvPr>
          <p:cNvSpPr txBox="1"/>
          <p:nvPr/>
        </p:nvSpPr>
        <p:spPr>
          <a:xfrm>
            <a:off x="575020" y="2790237"/>
            <a:ext cx="4756367" cy="369332"/>
          </a:xfrm>
          <a:prstGeom prst="rect">
            <a:avLst/>
          </a:prstGeom>
          <a:noFill/>
        </p:spPr>
        <p:txBody>
          <a:bodyPr wrap="none" rtlCol="0">
            <a:spAutoFit/>
          </a:bodyPr>
          <a:lstStyle/>
          <a:p>
            <a:r>
              <a:rPr lang="ru-RU" b="1" dirty="0"/>
              <a:t>«Рефинансирование» - 3,5%-4,5% </a:t>
            </a:r>
            <a:r>
              <a:rPr lang="ru-RU" sz="1200" b="1" dirty="0"/>
              <a:t>годовых</a:t>
            </a:r>
            <a:endParaRPr lang="ru-RU" b="1" dirty="0"/>
          </a:p>
        </p:txBody>
      </p:sp>
      <p:cxnSp>
        <p:nvCxnSpPr>
          <p:cNvPr id="13" name="Прямая соединительная линия 12">
            <a:extLst>
              <a:ext uri="{FF2B5EF4-FFF2-40B4-BE49-F238E27FC236}">
                <a16:creationId xmlns:a16="http://schemas.microsoft.com/office/drawing/2014/main" id="{5DB69F93-4306-4CE8-B7AC-258378EB9D0F}"/>
              </a:ext>
            </a:extLst>
          </p:cNvPr>
          <p:cNvCxnSpPr>
            <a:cxnSpLocks/>
          </p:cNvCxnSpPr>
          <p:nvPr/>
        </p:nvCxnSpPr>
        <p:spPr bwMode="auto">
          <a:xfrm>
            <a:off x="575020" y="3115576"/>
            <a:ext cx="8821274"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 name="Прямоугольник: скругленные углы 14">
            <a:extLst>
              <a:ext uri="{FF2B5EF4-FFF2-40B4-BE49-F238E27FC236}">
                <a16:creationId xmlns:a16="http://schemas.microsoft.com/office/drawing/2014/main" id="{6DA21403-7F3E-4523-A2FC-4252515BD5E3}"/>
              </a:ext>
            </a:extLst>
          </p:cNvPr>
          <p:cNvSpPr/>
          <p:nvPr/>
        </p:nvSpPr>
        <p:spPr>
          <a:xfrm>
            <a:off x="575020" y="4924690"/>
            <a:ext cx="8755960" cy="1594846"/>
          </a:xfrm>
          <a:prstGeom prst="roundRect">
            <a:avLst>
              <a:gd name="adj" fmla="val 497"/>
            </a:avLst>
          </a:prstGeom>
          <a:ln w="19050">
            <a:noFill/>
          </a:ln>
        </p:spPr>
        <p:style>
          <a:lnRef idx="2">
            <a:schemeClr val="accent5"/>
          </a:lnRef>
          <a:fillRef idx="1">
            <a:schemeClr val="lt1"/>
          </a:fillRef>
          <a:effectRef idx="0">
            <a:schemeClr val="accent5"/>
          </a:effectRef>
          <a:fontRef idx="minor">
            <a:schemeClr val="dk1"/>
          </a:fontRef>
        </p:style>
        <p:txBody>
          <a:bodyPr rtlCol="0" anchor="t"/>
          <a:lstStyle/>
          <a:p>
            <a:pPr algn="just">
              <a:lnSpc>
                <a:spcPct val="107000"/>
              </a:lnSpc>
              <a:spcAft>
                <a:spcPts val="0"/>
              </a:spcAft>
            </a:pPr>
            <a:r>
              <a:rPr lang="ru-RU" sz="1400" dirty="0">
                <a:latin typeface="Century" panose="02040604050505020304" pitchFamily="18" charset="0"/>
                <a:ea typeface="Times New Roman" panose="02020603050405020304" pitchFamily="18" charset="0"/>
                <a:cs typeface="Times New Roman" panose="02020603050405020304" pitchFamily="18" charset="0"/>
              </a:rPr>
              <a:t>П</a:t>
            </a:r>
            <a:r>
              <a:rPr lang="ru-RU" sz="1400" dirty="0">
                <a:effectLst/>
                <a:latin typeface="Century" panose="02040604050505020304" pitchFamily="18" charset="0"/>
                <a:ea typeface="Times New Roman" panose="02020603050405020304" pitchFamily="18" charset="0"/>
                <a:cs typeface="Times New Roman" panose="02020603050405020304" pitchFamily="18" charset="0"/>
              </a:rPr>
              <a:t>оддержка плательщиков налога на профессиональный доход на начальном этапе предпринимательской деятельности.</a:t>
            </a:r>
            <a:endParaRPr lang="ru-RU" sz="1400" dirty="0">
              <a:effectLst/>
              <a:latin typeface="Century" panose="02040604050505020304" pitchFamily="18" charset="0"/>
              <a:ea typeface="Calibri" panose="020F0502020204030204" pitchFamily="34" charset="0"/>
              <a:cs typeface="Times New Roman" panose="02020603050405020304" pitchFamily="18" charset="0"/>
            </a:endParaRPr>
          </a:p>
          <a:p>
            <a:pPr marL="342900" lvl="0" indent="-342900" algn="just">
              <a:lnSpc>
                <a:spcPct val="107000"/>
              </a:lnSpc>
              <a:buFont typeface="Times New Roman" panose="02020603050405020304" pitchFamily="18" charset="0"/>
              <a:buChar char="-"/>
            </a:pPr>
            <a:r>
              <a:rPr lang="ru-RU" sz="1400" dirty="0">
                <a:effectLst/>
                <a:latin typeface="Century" panose="02040604050505020304" pitchFamily="18" charset="0"/>
                <a:ea typeface="Times New Roman" panose="02020603050405020304" pitchFamily="18" charset="0"/>
                <a:cs typeface="Times New Roman" panose="02020603050405020304" pitchFamily="18" charset="0"/>
              </a:rPr>
              <a:t>от 50 до 500 тыс. рублей</a:t>
            </a:r>
            <a:endParaRPr lang="ru-RU" sz="1400" dirty="0">
              <a:effectLst/>
              <a:latin typeface="Century" panose="02040604050505020304" pitchFamily="18" charset="0"/>
              <a:ea typeface="Calibri" panose="020F0502020204030204" pitchFamily="34" charset="0"/>
              <a:cs typeface="Times New Roman" panose="02020603050405020304" pitchFamily="18" charset="0"/>
            </a:endParaRPr>
          </a:p>
          <a:p>
            <a:pPr marL="342900" lvl="0" indent="-342900" algn="just">
              <a:lnSpc>
                <a:spcPct val="107000"/>
              </a:lnSpc>
              <a:buFont typeface="Times New Roman" panose="02020603050405020304" pitchFamily="18" charset="0"/>
              <a:buChar char="-"/>
            </a:pPr>
            <a:r>
              <a:rPr lang="ru-RU" sz="1400" dirty="0">
                <a:effectLst/>
                <a:latin typeface="Century" panose="02040604050505020304" pitchFamily="18" charset="0"/>
                <a:ea typeface="Times New Roman" panose="02020603050405020304" pitchFamily="18" charset="0"/>
                <a:cs typeface="Times New Roman" panose="02020603050405020304" pitchFamily="18" charset="0"/>
              </a:rPr>
              <a:t>ставка – 4,5% годовых, срок – от 3 до </a:t>
            </a:r>
            <a:r>
              <a:rPr lang="ru-RU" sz="1400" dirty="0">
                <a:latin typeface="Century" panose="02040604050505020304" pitchFamily="18" charset="0"/>
                <a:ea typeface="Times New Roman" panose="02020603050405020304" pitchFamily="18" charset="0"/>
                <a:cs typeface="Times New Roman" panose="02020603050405020304" pitchFamily="18" charset="0"/>
              </a:rPr>
              <a:t>24</a:t>
            </a:r>
            <a:r>
              <a:rPr lang="ru-RU" sz="1400" dirty="0">
                <a:effectLst/>
                <a:latin typeface="Century" panose="02040604050505020304" pitchFamily="18" charset="0"/>
                <a:ea typeface="Times New Roman" panose="02020603050405020304" pitchFamily="18" charset="0"/>
                <a:cs typeface="Times New Roman" panose="02020603050405020304" pitchFamily="18" charset="0"/>
              </a:rPr>
              <a:t> месяцев</a:t>
            </a:r>
            <a:endParaRPr lang="ru-RU" sz="1400" dirty="0">
              <a:effectLst/>
              <a:latin typeface="Century" panose="02040604050505020304" pitchFamily="18" charset="0"/>
              <a:ea typeface="Calibri" panose="020F0502020204030204" pitchFamily="34" charset="0"/>
              <a:cs typeface="Times New Roman" panose="02020603050405020304" pitchFamily="18" charset="0"/>
            </a:endParaRPr>
          </a:p>
          <a:p>
            <a:pPr marL="342900" lvl="0" indent="-342900" algn="just">
              <a:lnSpc>
                <a:spcPct val="107000"/>
              </a:lnSpc>
              <a:buFont typeface="Times New Roman" panose="02020603050405020304" pitchFamily="18" charset="0"/>
              <a:buChar char="-"/>
            </a:pPr>
            <a:r>
              <a:rPr lang="ru-RU" sz="1400" dirty="0">
                <a:effectLst/>
                <a:latin typeface="Century" panose="02040604050505020304" pitchFamily="18" charset="0"/>
                <a:ea typeface="Times New Roman" panose="02020603050405020304" pitchFamily="18" charset="0"/>
                <a:cs typeface="Times New Roman" panose="02020603050405020304" pitchFamily="18" charset="0"/>
              </a:rPr>
              <a:t>период деятельности от 0 до 24 мес.; не менее 2 месяцев – для займа более 100 000 руб.</a:t>
            </a:r>
            <a:endParaRPr lang="ru-RU" sz="1400" dirty="0">
              <a:effectLst/>
              <a:latin typeface="Century" panose="020406040505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Times New Roman" panose="02020603050405020304" pitchFamily="18" charset="0"/>
              <a:buChar char="-"/>
            </a:pPr>
            <a:r>
              <a:rPr lang="ru-RU" sz="1400" dirty="0">
                <a:effectLst/>
                <a:latin typeface="Century" panose="02040604050505020304" pitchFamily="18" charset="0"/>
                <a:ea typeface="Times New Roman" panose="02020603050405020304" pitchFamily="18" charset="0"/>
                <a:cs typeface="Times New Roman" panose="02020603050405020304" pitchFamily="18" charset="0"/>
              </a:rPr>
              <a:t>залог не обязателен, положительная кредитная история;</a:t>
            </a:r>
            <a:endParaRPr lang="ru-RU" sz="1400" dirty="0">
              <a:latin typeface="Century" panose="02040604050505020304" pitchFamily="18" charset="0"/>
              <a:ea typeface="Times New Roman" panose="02020603050405020304" pitchFamily="18" charset="0"/>
              <a:cs typeface="Times New Roman" panose="02020603050405020304" pitchFamily="18" charset="0"/>
            </a:endParaRPr>
          </a:p>
          <a:p>
            <a:pPr marL="342900" lvl="0" indent="-342900" algn="just">
              <a:lnSpc>
                <a:spcPct val="107000"/>
              </a:lnSpc>
              <a:spcAft>
                <a:spcPts val="800"/>
              </a:spcAft>
              <a:buFont typeface="Times New Roman" panose="02020603050405020304" pitchFamily="18" charset="0"/>
              <a:buChar char="-"/>
            </a:pPr>
            <a:r>
              <a:rPr lang="ru-RU" sz="1400" dirty="0">
                <a:effectLst/>
                <a:latin typeface="Century" panose="02040604050505020304" pitchFamily="18" charset="0"/>
                <a:ea typeface="Times New Roman" panose="02020603050405020304" pitchFamily="18" charset="0"/>
              </a:rPr>
              <a:t>кроме деятельности по сдаче в аренду жилой недвижимости и кроме приобретения жилья.</a:t>
            </a:r>
            <a:endParaRPr lang="ru-RU" sz="1000" dirty="0">
              <a:latin typeface="Century" panose="02040604050505020304" pitchFamily="18" charset="0"/>
            </a:endParaRPr>
          </a:p>
        </p:txBody>
      </p:sp>
      <p:sp>
        <p:nvSpPr>
          <p:cNvPr id="16" name="TextBox 15">
            <a:extLst>
              <a:ext uri="{FF2B5EF4-FFF2-40B4-BE49-F238E27FC236}">
                <a16:creationId xmlns:a16="http://schemas.microsoft.com/office/drawing/2014/main" id="{5C72DFDA-0045-4F3D-9D2B-6331C23DA6C5}"/>
              </a:ext>
            </a:extLst>
          </p:cNvPr>
          <p:cNvSpPr txBox="1"/>
          <p:nvPr/>
        </p:nvSpPr>
        <p:spPr>
          <a:xfrm>
            <a:off x="575020" y="4555357"/>
            <a:ext cx="3575915" cy="369332"/>
          </a:xfrm>
          <a:prstGeom prst="rect">
            <a:avLst/>
          </a:prstGeom>
          <a:noFill/>
        </p:spPr>
        <p:txBody>
          <a:bodyPr wrap="none" rtlCol="0">
            <a:spAutoFit/>
          </a:bodyPr>
          <a:lstStyle/>
          <a:p>
            <a:r>
              <a:rPr lang="ru-RU" b="1" dirty="0"/>
              <a:t>«Самозанятый» - 4,5% </a:t>
            </a:r>
            <a:r>
              <a:rPr lang="ru-RU" sz="1200" b="1" dirty="0"/>
              <a:t>годовых</a:t>
            </a:r>
            <a:endParaRPr lang="ru-RU" b="1" dirty="0"/>
          </a:p>
        </p:txBody>
      </p:sp>
      <p:cxnSp>
        <p:nvCxnSpPr>
          <p:cNvPr id="19" name="Прямая соединительная линия 18">
            <a:extLst>
              <a:ext uri="{FF2B5EF4-FFF2-40B4-BE49-F238E27FC236}">
                <a16:creationId xmlns:a16="http://schemas.microsoft.com/office/drawing/2014/main" id="{D98DE968-B646-423C-9017-276F83944E12}"/>
              </a:ext>
            </a:extLst>
          </p:cNvPr>
          <p:cNvCxnSpPr>
            <a:cxnSpLocks/>
          </p:cNvCxnSpPr>
          <p:nvPr/>
        </p:nvCxnSpPr>
        <p:spPr bwMode="auto">
          <a:xfrm>
            <a:off x="575020" y="4880696"/>
            <a:ext cx="8821274"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2239753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itle 1"/>
          <p:cNvSpPr>
            <a:spLocks noGrp="1"/>
          </p:cNvSpPr>
          <p:nvPr>
            <p:ph type="title"/>
          </p:nvPr>
        </p:nvSpPr>
        <p:spPr>
          <a:xfrm>
            <a:off x="711200" y="338464"/>
            <a:ext cx="8795206" cy="369332"/>
          </a:xfrm>
        </p:spPr>
        <p:txBody>
          <a:bodyPr/>
          <a:lstStyle/>
          <a:p>
            <a:pPr algn="ctr"/>
            <a:r>
              <a:rPr lang="ru-RU" sz="2400" dirty="0">
                <a:latin typeface="Arial Narrow" pitchFamily="34" charset="0"/>
              </a:rPr>
              <a:t>МКК Московский областной фонд микрофинансирования</a:t>
            </a:r>
            <a:endParaRPr lang="en-US" sz="2400" dirty="0">
              <a:latin typeface="Arial Narrow" pitchFamily="34" charset="0"/>
            </a:endParaRPr>
          </a:p>
        </p:txBody>
      </p:sp>
      <p:sp>
        <p:nvSpPr>
          <p:cNvPr id="8220" name="Text Box 20"/>
          <p:cNvSpPr txBox="1">
            <a:spLocks noChangeArrowheads="1"/>
          </p:cNvSpPr>
          <p:nvPr/>
        </p:nvSpPr>
        <p:spPr bwMode="auto">
          <a:xfrm>
            <a:off x="711200" y="3860800"/>
            <a:ext cx="2965450" cy="277813"/>
          </a:xfrm>
          <a:prstGeom prst="rect">
            <a:avLst/>
          </a:prstGeom>
          <a:noFill/>
          <a:ln w="9525">
            <a:noFill/>
            <a:miter lim="800000"/>
            <a:headEnd/>
            <a:tailEnd/>
          </a:ln>
        </p:spPr>
        <p:txBody>
          <a:bodyPr lIns="0" tIns="0" rIns="0" bIns="0">
            <a:spAutoFit/>
          </a:bodyPr>
          <a:lstStyle/>
          <a:p>
            <a:pPr marL="174625" indent="-174625" defTabSz="977900">
              <a:buFont typeface="Arial" charset="0"/>
              <a:buChar char="•"/>
            </a:pPr>
            <a:endParaRPr kumimoji="1" lang="ru-RU" dirty="0">
              <a:solidFill>
                <a:schemeClr val="tx2"/>
              </a:solidFill>
              <a:ea typeface="ＭＳ Ｐゴシック"/>
              <a:cs typeface="ＭＳ Ｐゴシック"/>
            </a:endParaRPr>
          </a:p>
        </p:txBody>
      </p:sp>
      <p:pic>
        <p:nvPicPr>
          <p:cNvPr id="14" name="Рисунок 13">
            <a:extLst>
              <a:ext uri="{FF2B5EF4-FFF2-40B4-BE49-F238E27FC236}">
                <a16:creationId xmlns:a16="http://schemas.microsoft.com/office/drawing/2014/main" id="{F5395DDE-06B0-44AA-9E08-38FE8DCC81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9420" y="160743"/>
            <a:ext cx="963560" cy="547053"/>
          </a:xfrm>
          <a:prstGeom prst="rect">
            <a:avLst/>
          </a:prstGeom>
        </p:spPr>
      </p:pic>
      <p:sp>
        <p:nvSpPr>
          <p:cNvPr id="7" name="TextBox 6">
            <a:extLst>
              <a:ext uri="{FF2B5EF4-FFF2-40B4-BE49-F238E27FC236}">
                <a16:creationId xmlns:a16="http://schemas.microsoft.com/office/drawing/2014/main" id="{337D3FD3-558C-4565-A074-125971317371}"/>
              </a:ext>
            </a:extLst>
          </p:cNvPr>
          <p:cNvSpPr txBox="1"/>
          <p:nvPr/>
        </p:nvSpPr>
        <p:spPr>
          <a:xfrm>
            <a:off x="511399" y="3522246"/>
            <a:ext cx="8919035" cy="338554"/>
          </a:xfrm>
          <a:prstGeom prst="rect">
            <a:avLst/>
          </a:prstGeom>
          <a:noFill/>
        </p:spPr>
        <p:txBody>
          <a:bodyPr wrap="square" rtlCol="0">
            <a:spAutoFit/>
          </a:bodyPr>
          <a:lstStyle/>
          <a:p>
            <a:pPr algn="ctr"/>
            <a:r>
              <a:rPr lang="ru-RU" sz="1600" b="1" dirty="0">
                <a:latin typeface="Century Gothic" panose="020B0502020202020204" pitchFamily="34" charset="0"/>
              </a:rPr>
              <a:t>Состав заявки </a:t>
            </a:r>
          </a:p>
        </p:txBody>
      </p:sp>
      <p:sp>
        <p:nvSpPr>
          <p:cNvPr id="9" name="Прямоугольник: скругленные углы 8">
            <a:extLst>
              <a:ext uri="{FF2B5EF4-FFF2-40B4-BE49-F238E27FC236}">
                <a16:creationId xmlns:a16="http://schemas.microsoft.com/office/drawing/2014/main" id="{50C7ABC6-524D-49DF-9FE9-148A756E2100}"/>
              </a:ext>
            </a:extLst>
          </p:cNvPr>
          <p:cNvSpPr/>
          <p:nvPr/>
        </p:nvSpPr>
        <p:spPr bwMode="auto">
          <a:xfrm>
            <a:off x="587372" y="3860800"/>
            <a:ext cx="8919034" cy="2694658"/>
          </a:xfrm>
          <a:prstGeom prst="roundRect">
            <a:avLst>
              <a:gd name="adj" fmla="val 0"/>
            </a:avLst>
          </a:prstGeom>
          <a:ln>
            <a:no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342900" indent="-342900" defTabSz="914400">
              <a:lnSpc>
                <a:spcPct val="110000"/>
              </a:lnSpc>
              <a:spcAft>
                <a:spcPts val="600"/>
              </a:spcAft>
              <a:buFont typeface="+mj-lt"/>
              <a:buAutoNum type="arabicPeriod"/>
            </a:pPr>
            <a:r>
              <a:rPr lang="ru-RU" sz="1600" dirty="0">
                <a:solidFill>
                  <a:schemeClr val="tx1"/>
                </a:solidFill>
                <a:latin typeface="Century" panose="02040604050505020304" pitchFamily="18" charset="0"/>
                <a:cs typeface="Arial" panose="020B0604020202020204" pitchFamily="34" charset="0"/>
              </a:rPr>
              <a:t>Заявка на получение займа и анкеты; </a:t>
            </a:r>
          </a:p>
          <a:p>
            <a:pPr marL="342900" indent="-342900" defTabSz="914400">
              <a:lnSpc>
                <a:spcPct val="110000"/>
              </a:lnSpc>
              <a:spcAft>
                <a:spcPts val="600"/>
              </a:spcAft>
              <a:buFont typeface="+mj-lt"/>
              <a:buAutoNum type="arabicPeriod"/>
            </a:pPr>
            <a:r>
              <a:rPr lang="ru-RU" sz="1600" dirty="0">
                <a:solidFill>
                  <a:schemeClr val="tx1"/>
                </a:solidFill>
                <a:latin typeface="Century" panose="02040604050505020304" pitchFamily="18" charset="0"/>
                <a:cs typeface="Arial" panose="020B0604020202020204" pitchFamily="34" charset="0"/>
              </a:rPr>
              <a:t>Свидетельства о регистрации (ИНН, ОГРН, выписки из ЕГРЮЛ и реестра МСП);  </a:t>
            </a:r>
          </a:p>
          <a:p>
            <a:pPr marL="342900" indent="-342900" defTabSz="914400">
              <a:lnSpc>
                <a:spcPct val="110000"/>
              </a:lnSpc>
              <a:spcAft>
                <a:spcPts val="600"/>
              </a:spcAft>
              <a:buFont typeface="+mj-lt"/>
              <a:buAutoNum type="arabicPeriod"/>
            </a:pPr>
            <a:r>
              <a:rPr lang="ru-RU" sz="1600" dirty="0">
                <a:solidFill>
                  <a:schemeClr val="tx1"/>
                </a:solidFill>
                <a:latin typeface="Century" panose="02040604050505020304" pitchFamily="18" charset="0"/>
                <a:cs typeface="Arial" panose="020B0604020202020204" pitchFamily="34" charset="0"/>
              </a:rPr>
              <a:t>Правоустанавливающие документы (Устав, решения, приказы);</a:t>
            </a:r>
          </a:p>
          <a:p>
            <a:pPr marL="342900" indent="-342900" defTabSz="914400">
              <a:lnSpc>
                <a:spcPct val="110000"/>
              </a:lnSpc>
              <a:spcAft>
                <a:spcPts val="600"/>
              </a:spcAft>
              <a:buFont typeface="+mj-lt"/>
              <a:buAutoNum type="arabicPeriod"/>
            </a:pPr>
            <a:r>
              <a:rPr lang="ru-RU" sz="1600" dirty="0">
                <a:solidFill>
                  <a:schemeClr val="tx1"/>
                </a:solidFill>
                <a:latin typeface="Century" panose="02040604050505020304" pitchFamily="18" charset="0"/>
                <a:cs typeface="Arial" panose="020B0604020202020204" pitchFamily="34" charset="0"/>
              </a:rPr>
              <a:t>Финансовая отчетность, выписки с расчетных счетов, управленческий учет;</a:t>
            </a:r>
          </a:p>
          <a:p>
            <a:pPr marL="342900" indent="-342900" defTabSz="914400">
              <a:lnSpc>
                <a:spcPct val="110000"/>
              </a:lnSpc>
              <a:spcAft>
                <a:spcPts val="600"/>
              </a:spcAft>
              <a:buFont typeface="+mj-lt"/>
              <a:buAutoNum type="arabicPeriod"/>
            </a:pPr>
            <a:r>
              <a:rPr lang="ru-RU" sz="1600" dirty="0">
                <a:solidFill>
                  <a:schemeClr val="tx1"/>
                </a:solidFill>
                <a:latin typeface="Century" panose="02040604050505020304" pitchFamily="18" charset="0"/>
                <a:cs typeface="Arial" panose="020B0604020202020204" pitchFamily="34" charset="0"/>
              </a:rPr>
              <a:t>Для начинающих – Бизнес-план </a:t>
            </a:r>
            <a:r>
              <a:rPr lang="ru-RU" sz="1600" dirty="0">
                <a:latin typeface="Century" panose="02040604050505020304" pitchFamily="18" charset="0"/>
                <a:cs typeface="Arial" panose="020B0604020202020204" pitchFamily="34" charset="0"/>
              </a:rPr>
              <a:t>проекта;</a:t>
            </a:r>
          </a:p>
          <a:p>
            <a:pPr marL="342900" indent="-342900" defTabSz="914400">
              <a:lnSpc>
                <a:spcPct val="110000"/>
              </a:lnSpc>
              <a:spcAft>
                <a:spcPts val="600"/>
              </a:spcAft>
              <a:buFont typeface="+mj-lt"/>
              <a:buAutoNum type="arabicPeriod"/>
            </a:pPr>
            <a:r>
              <a:rPr lang="ru-RU" sz="1600" dirty="0">
                <a:solidFill>
                  <a:schemeClr val="tx1"/>
                </a:solidFill>
                <a:latin typeface="Century" panose="02040604050505020304" pitchFamily="18" charset="0"/>
                <a:cs typeface="Arial" panose="020B0604020202020204" pitchFamily="34" charset="0"/>
              </a:rPr>
              <a:t>Сведения о собственном или арендованном имуществе;</a:t>
            </a:r>
          </a:p>
          <a:p>
            <a:pPr marL="342900" indent="-342900" defTabSz="914400">
              <a:lnSpc>
                <a:spcPct val="110000"/>
              </a:lnSpc>
              <a:spcAft>
                <a:spcPts val="600"/>
              </a:spcAft>
              <a:buFontTx/>
              <a:buAutoNum type="arabicPeriod" startAt="7"/>
            </a:pPr>
            <a:r>
              <a:rPr lang="ru-RU" sz="1600" dirty="0">
                <a:solidFill>
                  <a:schemeClr val="tx1"/>
                </a:solidFill>
                <a:latin typeface="Century" panose="02040604050505020304" pitchFamily="18" charset="0"/>
                <a:cs typeface="Arial" panose="020B0604020202020204" pitchFamily="34" charset="0"/>
              </a:rPr>
              <a:t>Правоустанавливающие документы по предоставляемому обеспечению (при наличии).</a:t>
            </a:r>
          </a:p>
        </p:txBody>
      </p:sp>
      <p:sp>
        <p:nvSpPr>
          <p:cNvPr id="2" name="Номер слайда 1">
            <a:extLst>
              <a:ext uri="{FF2B5EF4-FFF2-40B4-BE49-F238E27FC236}">
                <a16:creationId xmlns:a16="http://schemas.microsoft.com/office/drawing/2014/main" id="{5C8F263E-9558-4634-83B5-8C1991014EDE}"/>
              </a:ext>
            </a:extLst>
          </p:cNvPr>
          <p:cNvSpPr>
            <a:spLocks noGrp="1"/>
          </p:cNvSpPr>
          <p:nvPr>
            <p:ph type="sldNum" sz="quarter" idx="10"/>
          </p:nvPr>
        </p:nvSpPr>
        <p:spPr/>
        <p:txBody>
          <a:bodyPr/>
          <a:lstStyle/>
          <a:p>
            <a:pPr>
              <a:defRPr/>
            </a:pPr>
            <a:fld id="{A75F70F0-0F10-43DB-B21C-44BBECAE22B0}" type="slidenum">
              <a:rPr lang="en-US" altLang="ru-RU" smtClean="0"/>
              <a:pPr>
                <a:defRPr/>
              </a:pPr>
              <a:t>4</a:t>
            </a:fld>
            <a:endParaRPr lang="en-US" altLang="ru-RU"/>
          </a:p>
        </p:txBody>
      </p:sp>
      <p:graphicFrame>
        <p:nvGraphicFramePr>
          <p:cNvPr id="8" name="Таблица 7">
            <a:extLst>
              <a:ext uri="{FF2B5EF4-FFF2-40B4-BE49-F238E27FC236}">
                <a16:creationId xmlns:a16="http://schemas.microsoft.com/office/drawing/2014/main" id="{0B6DD753-8D2D-4647-A5B8-723467AB92A7}"/>
              </a:ext>
            </a:extLst>
          </p:cNvPr>
          <p:cNvGraphicFramePr>
            <a:graphicFrameLocks noGrp="1"/>
          </p:cNvGraphicFramePr>
          <p:nvPr>
            <p:extLst>
              <p:ext uri="{D42A27DB-BD31-4B8C-83A1-F6EECF244321}">
                <p14:modId xmlns:p14="http://schemas.microsoft.com/office/powerpoint/2010/main" val="377666224"/>
              </p:ext>
            </p:extLst>
          </p:nvPr>
        </p:nvGraphicFramePr>
        <p:xfrm>
          <a:off x="435428" y="936892"/>
          <a:ext cx="9070978" cy="2398862"/>
        </p:xfrm>
        <a:graphic>
          <a:graphicData uri="http://schemas.openxmlformats.org/drawingml/2006/table">
            <a:tbl>
              <a:tblPr bandRow="1">
                <a:tableStyleId>{2D5ABB26-0587-4C30-8999-92F81FD0307C}</a:tableStyleId>
              </a:tblPr>
              <a:tblGrid>
                <a:gridCol w="1887148">
                  <a:extLst>
                    <a:ext uri="{9D8B030D-6E8A-4147-A177-3AD203B41FA5}">
                      <a16:colId xmlns:a16="http://schemas.microsoft.com/office/drawing/2014/main" val="1769557677"/>
                    </a:ext>
                  </a:extLst>
                </a:gridCol>
                <a:gridCol w="7183830">
                  <a:extLst>
                    <a:ext uri="{9D8B030D-6E8A-4147-A177-3AD203B41FA5}">
                      <a16:colId xmlns:a16="http://schemas.microsoft.com/office/drawing/2014/main" val="4289887176"/>
                    </a:ext>
                  </a:extLst>
                </a:gridCol>
              </a:tblGrid>
              <a:tr h="2398862">
                <a:tc>
                  <a:txBody>
                    <a:bodyPr/>
                    <a:lstStyle/>
                    <a:p>
                      <a:r>
                        <a:rPr lang="ru-RU" sz="1600" b="1" dirty="0">
                          <a:latin typeface="Century" panose="02040604050505020304" pitchFamily="18" charset="0"/>
                          <a:cs typeface="Arial" panose="020B0604020202020204" pitchFamily="34" charset="0"/>
                        </a:rPr>
                        <a:t>Подача заявки</a:t>
                      </a:r>
                    </a:p>
                  </a:txBody>
                  <a:tcPr>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285750" indent="-285750">
                        <a:lnSpc>
                          <a:spcPct val="125000"/>
                        </a:lnSpc>
                        <a:buFontTx/>
                        <a:buChar char="-"/>
                      </a:pPr>
                      <a:r>
                        <a:rPr lang="ru-RU" sz="1800" dirty="0">
                          <a:latin typeface="Century" panose="02040604050505020304" pitchFamily="18" charset="0"/>
                          <a:cs typeface="Arial" panose="020B0604020202020204" pitchFamily="34" charset="0"/>
                        </a:rPr>
                        <a:t>лично или по доверенности в офисе Фонда</a:t>
                      </a:r>
                    </a:p>
                    <a:p>
                      <a:pPr marL="285750" indent="-285750">
                        <a:lnSpc>
                          <a:spcPct val="125000"/>
                        </a:lnSpc>
                        <a:buFontTx/>
                        <a:buChar char="-"/>
                      </a:pPr>
                      <a:endParaRPr lang="ru-RU" sz="1200" dirty="0">
                        <a:latin typeface="Century" panose="02040604050505020304" pitchFamily="18" charset="0"/>
                        <a:cs typeface="Arial" panose="020B0604020202020204" pitchFamily="34" charset="0"/>
                      </a:endParaRPr>
                    </a:p>
                    <a:p>
                      <a:pPr marL="285750" indent="-285750">
                        <a:lnSpc>
                          <a:spcPct val="125000"/>
                        </a:lnSpc>
                        <a:buFontTx/>
                        <a:buChar char="-"/>
                      </a:pPr>
                      <a:r>
                        <a:rPr lang="ru-RU" sz="1800" dirty="0">
                          <a:latin typeface="Century" panose="02040604050505020304" pitchFamily="18" charset="0"/>
                          <a:cs typeface="Arial" panose="020B0604020202020204" pitchFamily="34" charset="0"/>
                        </a:rPr>
                        <a:t>системы электронного документооборота (ЭДО)</a:t>
                      </a:r>
                    </a:p>
                    <a:p>
                      <a:pPr marL="285750" indent="-285750">
                        <a:lnSpc>
                          <a:spcPct val="125000"/>
                        </a:lnSpc>
                        <a:buFontTx/>
                        <a:buChar char="-"/>
                      </a:pPr>
                      <a:endParaRPr lang="ru-RU" sz="1200" dirty="0">
                        <a:latin typeface="Century" panose="02040604050505020304" pitchFamily="18" charset="0"/>
                        <a:cs typeface="Arial" panose="020B0604020202020204" pitchFamily="34" charset="0"/>
                      </a:endParaRPr>
                    </a:p>
                    <a:p>
                      <a:pPr marL="285750" indent="-285750">
                        <a:lnSpc>
                          <a:spcPct val="125000"/>
                        </a:lnSpc>
                        <a:buFontTx/>
                        <a:buChar char="-"/>
                      </a:pPr>
                      <a:r>
                        <a:rPr lang="ru-RU" sz="1800" dirty="0">
                          <a:latin typeface="Century" panose="02040604050505020304" pitchFamily="18" charset="0"/>
                          <a:cs typeface="Arial" panose="020B0604020202020204" pitchFamily="34" charset="0"/>
                        </a:rPr>
                        <a:t>Цифровая платформа Мой Бизнес  (</a:t>
                      </a:r>
                      <a:r>
                        <a:rPr lang="en-US" sz="1800" dirty="0">
                          <a:solidFill>
                            <a:srgbClr val="0070C0"/>
                          </a:solidFill>
                          <a:latin typeface="Century" panose="02040604050505020304" pitchFamily="18" charset="0"/>
                          <a:cs typeface="Arial" panose="020B0604020202020204" pitchFamily="34" charset="0"/>
                        </a:rPr>
                        <a:t>msp.economy.gov.ru</a:t>
                      </a:r>
                      <a:r>
                        <a:rPr lang="ru-RU" sz="1800" dirty="0">
                          <a:latin typeface="Century" panose="02040604050505020304" pitchFamily="18" charset="0"/>
                          <a:cs typeface="Arial" panose="020B0604020202020204" pitchFamily="34" charset="0"/>
                        </a:rPr>
                        <a:t>)</a:t>
                      </a:r>
                    </a:p>
                    <a:p>
                      <a:pPr marL="285750" indent="-285750">
                        <a:lnSpc>
                          <a:spcPct val="125000"/>
                        </a:lnSpc>
                        <a:buFontTx/>
                        <a:buChar char="-"/>
                      </a:pPr>
                      <a:endParaRPr lang="ru-RU" sz="1200" dirty="0">
                        <a:latin typeface="Century" panose="02040604050505020304" pitchFamily="18" charset="0"/>
                        <a:cs typeface="Arial" panose="020B0604020202020204" pitchFamily="34" charset="0"/>
                      </a:endParaRPr>
                    </a:p>
                    <a:p>
                      <a:pPr marL="285750" indent="-285750">
                        <a:lnSpc>
                          <a:spcPct val="125000"/>
                        </a:lnSpc>
                        <a:buFontTx/>
                        <a:buChar char="-"/>
                      </a:pPr>
                      <a:r>
                        <a:rPr lang="ru-RU" sz="1800" dirty="0">
                          <a:latin typeface="Century" panose="02040604050505020304" pitchFamily="18" charset="0"/>
                          <a:cs typeface="Arial" panose="020B0604020202020204" pitchFamily="34" charset="0"/>
                        </a:rPr>
                        <a:t>В 14 офисах «Мой бизнес»</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892739"/>
                  </a:ext>
                </a:extLst>
              </a:tr>
            </a:tbl>
          </a:graphicData>
        </a:graphic>
      </p:graphicFrame>
      <p:pic>
        <p:nvPicPr>
          <p:cNvPr id="4" name="Рисунок 3">
            <a:extLst>
              <a:ext uri="{FF2B5EF4-FFF2-40B4-BE49-F238E27FC236}">
                <a16:creationId xmlns:a16="http://schemas.microsoft.com/office/drawing/2014/main" id="{C8B77A6F-12E3-47C3-9046-3D7E37B25872}"/>
              </a:ext>
            </a:extLst>
          </p:cNvPr>
          <p:cNvPicPr>
            <a:picLocks noChangeAspect="1"/>
          </p:cNvPicPr>
          <p:nvPr/>
        </p:nvPicPr>
        <p:blipFill>
          <a:blip r:embed="rId3"/>
          <a:stretch>
            <a:fillRect/>
          </a:stretch>
        </p:blipFill>
        <p:spPr>
          <a:xfrm>
            <a:off x="587372" y="1344367"/>
            <a:ext cx="1602652" cy="1701060"/>
          </a:xfrm>
          <a:prstGeom prst="rect">
            <a:avLst/>
          </a:prstGeom>
        </p:spPr>
      </p:pic>
    </p:spTree>
    <p:extLst>
      <p:ext uri="{BB962C8B-B14F-4D97-AF65-F5344CB8AC3E}">
        <p14:creationId xmlns:p14="http://schemas.microsoft.com/office/powerpoint/2010/main" val="279107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itle 1"/>
          <p:cNvSpPr>
            <a:spLocks noGrp="1"/>
          </p:cNvSpPr>
          <p:nvPr>
            <p:ph type="title"/>
          </p:nvPr>
        </p:nvSpPr>
        <p:spPr>
          <a:xfrm>
            <a:off x="711200" y="338464"/>
            <a:ext cx="8795206" cy="369332"/>
          </a:xfrm>
        </p:spPr>
        <p:txBody>
          <a:bodyPr/>
          <a:lstStyle/>
          <a:p>
            <a:pPr algn="ctr"/>
            <a:r>
              <a:rPr lang="ru-RU" sz="2400" dirty="0">
                <a:latin typeface="Arial Narrow" pitchFamily="34" charset="0"/>
              </a:rPr>
              <a:t>МКК Московский областной фонд микрофинансирования</a:t>
            </a:r>
            <a:endParaRPr lang="en-US" sz="2400" dirty="0">
              <a:latin typeface="Arial Narrow" pitchFamily="34" charset="0"/>
            </a:endParaRPr>
          </a:p>
        </p:txBody>
      </p:sp>
      <p:sp>
        <p:nvSpPr>
          <p:cNvPr id="8220" name="Text Box 20"/>
          <p:cNvSpPr txBox="1">
            <a:spLocks noChangeArrowheads="1"/>
          </p:cNvSpPr>
          <p:nvPr/>
        </p:nvSpPr>
        <p:spPr bwMode="auto">
          <a:xfrm>
            <a:off x="711200" y="3860800"/>
            <a:ext cx="2965450" cy="277813"/>
          </a:xfrm>
          <a:prstGeom prst="rect">
            <a:avLst/>
          </a:prstGeom>
          <a:noFill/>
          <a:ln w="9525">
            <a:noFill/>
            <a:miter lim="800000"/>
            <a:headEnd/>
            <a:tailEnd/>
          </a:ln>
        </p:spPr>
        <p:txBody>
          <a:bodyPr lIns="0" tIns="0" rIns="0" bIns="0">
            <a:spAutoFit/>
          </a:bodyPr>
          <a:lstStyle/>
          <a:p>
            <a:pPr marL="174625" indent="-174625" defTabSz="977900">
              <a:buFont typeface="Arial" charset="0"/>
              <a:buChar char="•"/>
            </a:pPr>
            <a:endParaRPr kumimoji="1" lang="ru-RU" dirty="0">
              <a:solidFill>
                <a:schemeClr val="tx2"/>
              </a:solidFill>
              <a:ea typeface="ＭＳ Ｐゴシック"/>
              <a:cs typeface="ＭＳ Ｐゴシック"/>
            </a:endParaRPr>
          </a:p>
        </p:txBody>
      </p:sp>
      <p:pic>
        <p:nvPicPr>
          <p:cNvPr id="14" name="Рисунок 13">
            <a:extLst>
              <a:ext uri="{FF2B5EF4-FFF2-40B4-BE49-F238E27FC236}">
                <a16:creationId xmlns:a16="http://schemas.microsoft.com/office/drawing/2014/main" id="{F5395DDE-06B0-44AA-9E08-38FE8DCC81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9420" y="160743"/>
            <a:ext cx="963560" cy="547053"/>
          </a:xfrm>
          <a:prstGeom prst="rect">
            <a:avLst/>
          </a:prstGeom>
        </p:spPr>
      </p:pic>
      <p:sp>
        <p:nvSpPr>
          <p:cNvPr id="7" name="TextBox 6">
            <a:extLst>
              <a:ext uri="{FF2B5EF4-FFF2-40B4-BE49-F238E27FC236}">
                <a16:creationId xmlns:a16="http://schemas.microsoft.com/office/drawing/2014/main" id="{337D3FD3-558C-4565-A074-125971317371}"/>
              </a:ext>
            </a:extLst>
          </p:cNvPr>
          <p:cNvSpPr txBox="1"/>
          <p:nvPr/>
        </p:nvSpPr>
        <p:spPr>
          <a:xfrm>
            <a:off x="339263" y="3444638"/>
            <a:ext cx="8919035" cy="369332"/>
          </a:xfrm>
          <a:prstGeom prst="rect">
            <a:avLst/>
          </a:prstGeom>
          <a:noFill/>
        </p:spPr>
        <p:txBody>
          <a:bodyPr wrap="square" rtlCol="0">
            <a:spAutoFit/>
          </a:bodyPr>
          <a:lstStyle/>
          <a:p>
            <a:pPr algn="ctr"/>
            <a:r>
              <a:rPr lang="ru-RU" b="1" dirty="0">
                <a:latin typeface="Century Gothic" panose="020B0502020202020204" pitchFamily="34" charset="0"/>
              </a:rPr>
              <a:t>Обеспечение возврата займа </a:t>
            </a:r>
          </a:p>
        </p:txBody>
      </p:sp>
      <p:sp>
        <p:nvSpPr>
          <p:cNvPr id="2" name="Номер слайда 1">
            <a:extLst>
              <a:ext uri="{FF2B5EF4-FFF2-40B4-BE49-F238E27FC236}">
                <a16:creationId xmlns:a16="http://schemas.microsoft.com/office/drawing/2014/main" id="{5C8F263E-9558-4634-83B5-8C1991014EDE}"/>
              </a:ext>
            </a:extLst>
          </p:cNvPr>
          <p:cNvSpPr>
            <a:spLocks noGrp="1"/>
          </p:cNvSpPr>
          <p:nvPr>
            <p:ph type="sldNum" sz="quarter" idx="10"/>
          </p:nvPr>
        </p:nvSpPr>
        <p:spPr/>
        <p:txBody>
          <a:bodyPr/>
          <a:lstStyle/>
          <a:p>
            <a:pPr>
              <a:defRPr/>
            </a:pPr>
            <a:fld id="{A75F70F0-0F10-43DB-B21C-44BBECAE22B0}" type="slidenum">
              <a:rPr lang="en-US" altLang="ru-RU" smtClean="0"/>
              <a:pPr>
                <a:defRPr/>
              </a:pPr>
              <a:t>5</a:t>
            </a:fld>
            <a:endParaRPr lang="en-US" altLang="ru-RU"/>
          </a:p>
        </p:txBody>
      </p:sp>
      <p:sp>
        <p:nvSpPr>
          <p:cNvPr id="10" name="Пятиугольник 7">
            <a:extLst>
              <a:ext uri="{FF2B5EF4-FFF2-40B4-BE49-F238E27FC236}">
                <a16:creationId xmlns:a16="http://schemas.microsoft.com/office/drawing/2014/main" id="{9F9229B9-10D1-4449-BB9D-7E16232A3456}"/>
              </a:ext>
            </a:extLst>
          </p:cNvPr>
          <p:cNvSpPr/>
          <p:nvPr/>
        </p:nvSpPr>
        <p:spPr>
          <a:xfrm>
            <a:off x="711200" y="1573722"/>
            <a:ext cx="2133600" cy="1603060"/>
          </a:xfrm>
          <a:prstGeom prst="homePlate">
            <a:avLst>
              <a:gd name="adj" fmla="val 18317"/>
            </a:avLst>
          </a:prstGeom>
          <a:solidFill>
            <a:schemeClr val="accent1">
              <a:alpha val="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solidFill>
              </a:rPr>
              <a:t>Подготовка заявки</a:t>
            </a:r>
          </a:p>
          <a:p>
            <a:pPr algn="ctr"/>
            <a:r>
              <a:rPr lang="ru-RU" sz="1600" dirty="0">
                <a:solidFill>
                  <a:schemeClr val="tx1"/>
                </a:solidFill>
              </a:rPr>
              <a:t> (формы на сайте)</a:t>
            </a:r>
          </a:p>
          <a:p>
            <a:pPr algn="ctr"/>
            <a:r>
              <a:rPr lang="ru-RU" sz="1600" dirty="0">
                <a:solidFill>
                  <a:schemeClr val="tx1"/>
                </a:solidFill>
              </a:rPr>
              <a:t>1-3 дня</a:t>
            </a:r>
          </a:p>
        </p:txBody>
      </p:sp>
      <p:sp>
        <p:nvSpPr>
          <p:cNvPr id="11" name="Пятиугольник 9">
            <a:extLst>
              <a:ext uri="{FF2B5EF4-FFF2-40B4-BE49-F238E27FC236}">
                <a16:creationId xmlns:a16="http://schemas.microsoft.com/office/drawing/2014/main" id="{6BAC343B-B289-4623-8AD1-801189298C86}"/>
              </a:ext>
            </a:extLst>
          </p:cNvPr>
          <p:cNvSpPr/>
          <p:nvPr/>
        </p:nvSpPr>
        <p:spPr>
          <a:xfrm>
            <a:off x="2997200" y="1573722"/>
            <a:ext cx="2057400" cy="1603060"/>
          </a:xfrm>
          <a:prstGeom prst="homePlate">
            <a:avLst>
              <a:gd name="adj" fmla="val 17822"/>
            </a:avLst>
          </a:prstGeom>
          <a:solidFill>
            <a:schemeClr val="tx2">
              <a:alpha val="0"/>
            </a:schemeClr>
          </a:solid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solidFill>
              </a:rPr>
              <a:t>Подача заявки </a:t>
            </a:r>
            <a:r>
              <a:rPr lang="ru-RU" sz="1600" dirty="0">
                <a:solidFill>
                  <a:schemeClr val="tx1"/>
                </a:solidFill>
              </a:rPr>
              <a:t>–</a:t>
            </a:r>
          </a:p>
          <a:p>
            <a:pPr algn="ctr"/>
            <a:r>
              <a:rPr lang="ru-RU" sz="1600" dirty="0">
                <a:solidFill>
                  <a:schemeClr val="tx1"/>
                </a:solidFill>
              </a:rPr>
              <a:t>лично, через ЭДО, Мой Бизнес</a:t>
            </a:r>
          </a:p>
          <a:p>
            <a:pPr algn="ctr"/>
            <a:endParaRPr lang="ru-RU" sz="1600" dirty="0">
              <a:solidFill>
                <a:schemeClr val="tx1"/>
              </a:solidFill>
            </a:endParaRPr>
          </a:p>
        </p:txBody>
      </p:sp>
      <p:sp>
        <p:nvSpPr>
          <p:cNvPr id="12" name="Пятиугольник 10">
            <a:extLst>
              <a:ext uri="{FF2B5EF4-FFF2-40B4-BE49-F238E27FC236}">
                <a16:creationId xmlns:a16="http://schemas.microsoft.com/office/drawing/2014/main" id="{10DA657E-B7E7-4E2F-A74D-3A4DFD546BEE}"/>
              </a:ext>
            </a:extLst>
          </p:cNvPr>
          <p:cNvSpPr/>
          <p:nvPr/>
        </p:nvSpPr>
        <p:spPr>
          <a:xfrm>
            <a:off x="5207000" y="1573722"/>
            <a:ext cx="2057400" cy="1603060"/>
          </a:xfrm>
          <a:prstGeom prst="homePlate">
            <a:avLst>
              <a:gd name="adj" fmla="val 13366"/>
            </a:avLst>
          </a:prstGeom>
          <a:solidFill>
            <a:schemeClr val="accent1">
              <a:alpha val="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solidFill>
              </a:rPr>
              <a:t>Анализ заявки</a:t>
            </a:r>
            <a:r>
              <a:rPr lang="ru-RU" sz="1600" dirty="0">
                <a:solidFill>
                  <a:schemeClr val="tx1"/>
                </a:solidFill>
              </a:rPr>
              <a:t>, решение     </a:t>
            </a:r>
          </a:p>
          <a:p>
            <a:pPr algn="ctr"/>
            <a:r>
              <a:rPr lang="ru-RU" sz="1600" dirty="0">
                <a:solidFill>
                  <a:schemeClr val="tx1"/>
                </a:solidFill>
              </a:rPr>
              <a:t>(1-10 дней)</a:t>
            </a:r>
          </a:p>
        </p:txBody>
      </p:sp>
      <p:sp>
        <p:nvSpPr>
          <p:cNvPr id="13" name="Пятиугольник 11">
            <a:extLst>
              <a:ext uri="{FF2B5EF4-FFF2-40B4-BE49-F238E27FC236}">
                <a16:creationId xmlns:a16="http://schemas.microsoft.com/office/drawing/2014/main" id="{598D1758-4B1C-487E-A400-3A2E78F5B3DC}"/>
              </a:ext>
            </a:extLst>
          </p:cNvPr>
          <p:cNvSpPr/>
          <p:nvPr/>
        </p:nvSpPr>
        <p:spPr>
          <a:xfrm>
            <a:off x="7416800" y="1573722"/>
            <a:ext cx="1778000" cy="1603060"/>
          </a:xfrm>
          <a:prstGeom prst="homePlate">
            <a:avLst>
              <a:gd name="adj" fmla="val 0"/>
            </a:avLst>
          </a:prstGeom>
          <a:solidFill>
            <a:schemeClr val="accent1">
              <a:alpha val="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solidFill>
              </a:rPr>
              <a:t>Заключение договоров</a:t>
            </a:r>
          </a:p>
          <a:p>
            <a:pPr algn="ctr"/>
            <a:r>
              <a:rPr lang="ru-RU" sz="1600" dirty="0">
                <a:solidFill>
                  <a:schemeClr val="tx1"/>
                </a:solidFill>
              </a:rPr>
              <a:t> и перевод займа в тот же день</a:t>
            </a:r>
          </a:p>
        </p:txBody>
      </p:sp>
      <p:sp>
        <p:nvSpPr>
          <p:cNvPr id="15" name="Прямоугольник 6">
            <a:extLst>
              <a:ext uri="{FF2B5EF4-FFF2-40B4-BE49-F238E27FC236}">
                <a16:creationId xmlns:a16="http://schemas.microsoft.com/office/drawing/2014/main" id="{93F0A6B6-D175-4E9A-BCEC-3A5ABD230B92}"/>
              </a:ext>
            </a:extLst>
          </p:cNvPr>
          <p:cNvSpPr>
            <a:spLocks noChangeArrowheads="1"/>
          </p:cNvSpPr>
          <p:nvPr/>
        </p:nvSpPr>
        <p:spPr bwMode="auto">
          <a:xfrm>
            <a:off x="493482" y="940734"/>
            <a:ext cx="8610600" cy="400050"/>
          </a:xfrm>
          <a:prstGeom prst="rect">
            <a:avLst/>
          </a:prstGeom>
          <a:noFill/>
          <a:ln w="9525">
            <a:noFill/>
            <a:miter lim="800000"/>
            <a:headEnd/>
            <a:tailEnd/>
          </a:ln>
        </p:spPr>
        <p:txBody>
          <a:bodyPr wrap="square">
            <a:spAutoFit/>
          </a:bodyPr>
          <a:lstStyle/>
          <a:p>
            <a:pPr algn="ctr"/>
            <a:r>
              <a:rPr lang="ru-RU" sz="2000" b="1" dirty="0">
                <a:latin typeface="Century Gothic" panose="020B0502020202020204" pitchFamily="34" charset="0"/>
              </a:rPr>
              <a:t>Процедура получения займа</a:t>
            </a:r>
          </a:p>
        </p:txBody>
      </p:sp>
      <p:sp>
        <p:nvSpPr>
          <p:cNvPr id="17" name="TextBox 16">
            <a:extLst>
              <a:ext uri="{FF2B5EF4-FFF2-40B4-BE49-F238E27FC236}">
                <a16:creationId xmlns:a16="http://schemas.microsoft.com/office/drawing/2014/main" id="{113465D0-F595-4858-9A06-0BFB0995BFBF}"/>
              </a:ext>
            </a:extLst>
          </p:cNvPr>
          <p:cNvSpPr txBox="1"/>
          <p:nvPr/>
        </p:nvSpPr>
        <p:spPr>
          <a:xfrm>
            <a:off x="586706" y="4051780"/>
            <a:ext cx="3307070" cy="2216504"/>
          </a:xfrm>
          <a:prstGeom prst="rect">
            <a:avLst/>
          </a:prstGeom>
          <a:noFill/>
        </p:spPr>
        <p:txBody>
          <a:bodyPr wrap="square" rtlCol="0">
            <a:spAutoFit/>
          </a:bodyPr>
          <a:lstStyle/>
          <a:p>
            <a:pPr>
              <a:lnSpc>
                <a:spcPct val="125000"/>
              </a:lnSpc>
              <a:spcBef>
                <a:spcPts val="0"/>
              </a:spcBef>
              <a:spcAft>
                <a:spcPts val="0"/>
              </a:spcAft>
            </a:pPr>
            <a:r>
              <a:rPr lang="ru-RU" sz="1600" b="1" dirty="0">
                <a:solidFill>
                  <a:srgbClr val="000000"/>
                </a:solidFill>
                <a:latin typeface="Arial" panose="020B0604020202020204" pitchFamily="34" charset="0"/>
                <a:ea typeface="Times New Roman"/>
                <a:cs typeface="Arial" panose="020B0604020202020204" pitchFamily="34" charset="0"/>
              </a:rPr>
              <a:t>ЗАЛОГ. </a:t>
            </a:r>
            <a:r>
              <a:rPr lang="ru-RU" sz="1600" dirty="0">
                <a:solidFill>
                  <a:srgbClr val="000000"/>
                </a:solidFill>
                <a:latin typeface="Arial" panose="020B0604020202020204" pitchFamily="34" charset="0"/>
                <a:ea typeface="Times New Roman"/>
                <a:cs typeface="Arial" panose="020B0604020202020204" pitchFamily="34" charset="0"/>
              </a:rPr>
              <a:t>Варианты:</a:t>
            </a:r>
          </a:p>
          <a:p>
            <a:pPr marL="285750" indent="-285750">
              <a:lnSpc>
                <a:spcPct val="125000"/>
              </a:lnSpc>
              <a:spcBef>
                <a:spcPts val="0"/>
              </a:spcBef>
              <a:spcAft>
                <a:spcPts val="0"/>
              </a:spcAft>
              <a:buFont typeface="Wingdings" panose="05000000000000000000" pitchFamily="2" charset="2"/>
              <a:buChar char="Ø"/>
            </a:pPr>
            <a:r>
              <a:rPr lang="ru-RU" sz="1600" dirty="0">
                <a:solidFill>
                  <a:srgbClr val="000000"/>
                </a:solidFill>
                <a:latin typeface="Arial" panose="020B0604020202020204" pitchFamily="34" charset="0"/>
                <a:ea typeface="Times New Roman"/>
                <a:cs typeface="Arial" panose="020B0604020202020204" pitchFamily="34" charset="0"/>
              </a:rPr>
              <a:t>Автотранспорт </a:t>
            </a:r>
          </a:p>
          <a:p>
            <a:pPr>
              <a:lnSpc>
                <a:spcPct val="125000"/>
              </a:lnSpc>
              <a:spcBef>
                <a:spcPts val="0"/>
              </a:spcBef>
              <a:spcAft>
                <a:spcPts val="0"/>
              </a:spcAft>
            </a:pPr>
            <a:r>
              <a:rPr lang="ru-RU" sz="1600" dirty="0">
                <a:solidFill>
                  <a:srgbClr val="000000"/>
                </a:solidFill>
                <a:latin typeface="Arial" panose="020B0604020202020204" pitchFamily="34" charset="0"/>
                <a:ea typeface="Times New Roman"/>
                <a:cs typeface="Arial" panose="020B0604020202020204" pitchFamily="34" charset="0"/>
              </a:rPr>
              <a:t>    (личный или коммерческий)</a:t>
            </a:r>
          </a:p>
          <a:p>
            <a:pPr marL="285750" indent="-285750">
              <a:lnSpc>
                <a:spcPct val="125000"/>
              </a:lnSpc>
              <a:spcBef>
                <a:spcPts val="0"/>
              </a:spcBef>
              <a:spcAft>
                <a:spcPts val="0"/>
              </a:spcAft>
              <a:buFont typeface="Wingdings" panose="05000000000000000000" pitchFamily="2" charset="2"/>
              <a:buChar char="Ø"/>
            </a:pPr>
            <a:r>
              <a:rPr lang="ru-RU" sz="1600" dirty="0">
                <a:solidFill>
                  <a:srgbClr val="000000"/>
                </a:solidFill>
                <a:latin typeface="Arial" panose="020B0604020202020204" pitchFamily="34" charset="0"/>
                <a:ea typeface="Times New Roman"/>
                <a:cs typeface="Arial" panose="020B0604020202020204" pitchFamily="34" charset="0"/>
              </a:rPr>
              <a:t>Оборудование</a:t>
            </a:r>
          </a:p>
          <a:p>
            <a:pPr marL="285750" indent="-285750">
              <a:lnSpc>
                <a:spcPct val="125000"/>
              </a:lnSpc>
              <a:spcBef>
                <a:spcPts val="0"/>
              </a:spcBef>
              <a:spcAft>
                <a:spcPts val="0"/>
              </a:spcAft>
              <a:buFont typeface="Wingdings" panose="05000000000000000000" pitchFamily="2" charset="2"/>
              <a:buChar char="Ø"/>
            </a:pPr>
            <a:r>
              <a:rPr lang="ru-RU" sz="1600" dirty="0">
                <a:solidFill>
                  <a:srgbClr val="000000"/>
                </a:solidFill>
                <a:latin typeface="Arial" panose="020B0604020202020204" pitchFamily="34" charset="0"/>
                <a:ea typeface="Times New Roman"/>
                <a:cs typeface="Arial" panose="020B0604020202020204" pitchFamily="34" charset="0"/>
              </a:rPr>
              <a:t>Недвижимость</a:t>
            </a:r>
          </a:p>
          <a:p>
            <a:pPr marL="285750" indent="-285750">
              <a:lnSpc>
                <a:spcPct val="125000"/>
              </a:lnSpc>
              <a:spcBef>
                <a:spcPts val="0"/>
              </a:spcBef>
              <a:spcAft>
                <a:spcPts val="0"/>
              </a:spcAft>
              <a:buFont typeface="Wingdings" panose="05000000000000000000" pitchFamily="2" charset="2"/>
              <a:buChar char="Ø"/>
            </a:pPr>
            <a:endParaRPr lang="ru-RU" sz="1600" dirty="0">
              <a:solidFill>
                <a:srgbClr val="000000"/>
              </a:solidFill>
              <a:latin typeface="Arial" panose="020B0604020202020204" pitchFamily="34" charset="0"/>
              <a:ea typeface="Times New Roman"/>
              <a:cs typeface="Arial" panose="020B0604020202020204" pitchFamily="34" charset="0"/>
            </a:endParaRPr>
          </a:p>
          <a:p>
            <a:pPr>
              <a:lnSpc>
                <a:spcPct val="125000"/>
              </a:lnSpc>
              <a:spcBef>
                <a:spcPts val="0"/>
              </a:spcBef>
              <a:spcAft>
                <a:spcPts val="0"/>
              </a:spcAft>
            </a:pPr>
            <a:r>
              <a:rPr lang="ru-RU" sz="1600" dirty="0">
                <a:solidFill>
                  <a:srgbClr val="000000"/>
                </a:solidFill>
                <a:latin typeface="Arial" panose="020B0604020202020204" pitchFamily="34" charset="0"/>
                <a:ea typeface="Times New Roman"/>
                <a:cs typeface="Arial" panose="020B0604020202020204" pitchFamily="34" charset="0"/>
              </a:rPr>
              <a:t>Собственное или третьих лиц</a:t>
            </a:r>
          </a:p>
        </p:txBody>
      </p:sp>
      <p:pic>
        <p:nvPicPr>
          <p:cNvPr id="18" name="Рисунок 17">
            <a:extLst>
              <a:ext uri="{FF2B5EF4-FFF2-40B4-BE49-F238E27FC236}">
                <a16:creationId xmlns:a16="http://schemas.microsoft.com/office/drawing/2014/main" id="{8907620C-8003-4AA2-8FA7-C34940CF28B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55128" y="4004605"/>
            <a:ext cx="973745" cy="649975"/>
          </a:xfrm>
          <a:prstGeom prst="rect">
            <a:avLst/>
          </a:prstGeom>
        </p:spPr>
      </p:pic>
      <p:pic>
        <p:nvPicPr>
          <p:cNvPr id="19" name="Рисунок 18">
            <a:extLst>
              <a:ext uri="{FF2B5EF4-FFF2-40B4-BE49-F238E27FC236}">
                <a16:creationId xmlns:a16="http://schemas.microsoft.com/office/drawing/2014/main" id="{C4584600-0505-479D-A9C6-17438666A7C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10812" y="5043657"/>
            <a:ext cx="712434" cy="712434"/>
          </a:xfrm>
          <a:prstGeom prst="rect">
            <a:avLst/>
          </a:prstGeom>
        </p:spPr>
      </p:pic>
      <p:pic>
        <p:nvPicPr>
          <p:cNvPr id="20" name="Рисунок 19">
            <a:extLst>
              <a:ext uri="{FF2B5EF4-FFF2-40B4-BE49-F238E27FC236}">
                <a16:creationId xmlns:a16="http://schemas.microsoft.com/office/drawing/2014/main" id="{9E1FF349-17C4-4B5B-AED2-9C129CFAFE4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893776" y="4741450"/>
            <a:ext cx="1116217" cy="837163"/>
          </a:xfrm>
          <a:prstGeom prst="rect">
            <a:avLst/>
          </a:prstGeom>
        </p:spPr>
      </p:pic>
      <p:pic>
        <p:nvPicPr>
          <p:cNvPr id="21" name="Рисунок 20">
            <a:extLst>
              <a:ext uri="{FF2B5EF4-FFF2-40B4-BE49-F238E27FC236}">
                <a16:creationId xmlns:a16="http://schemas.microsoft.com/office/drawing/2014/main" id="{771FA186-8B59-4A04-BCB2-DCA06145542B}"/>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131476" y="4309566"/>
            <a:ext cx="714214" cy="499950"/>
          </a:xfrm>
          <a:prstGeom prst="rect">
            <a:avLst/>
          </a:prstGeom>
        </p:spPr>
      </p:pic>
      <p:pic>
        <p:nvPicPr>
          <p:cNvPr id="22" name="Рисунок 21">
            <a:extLst>
              <a:ext uri="{FF2B5EF4-FFF2-40B4-BE49-F238E27FC236}">
                <a16:creationId xmlns:a16="http://schemas.microsoft.com/office/drawing/2014/main" id="{3576357A-4037-4A96-AF77-9D7226C8823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977823" y="5557170"/>
            <a:ext cx="820958" cy="615374"/>
          </a:xfrm>
          <a:prstGeom prst="rect">
            <a:avLst/>
          </a:prstGeom>
        </p:spPr>
      </p:pic>
      <p:sp>
        <p:nvSpPr>
          <p:cNvPr id="23" name="TextBox 22">
            <a:extLst>
              <a:ext uri="{FF2B5EF4-FFF2-40B4-BE49-F238E27FC236}">
                <a16:creationId xmlns:a16="http://schemas.microsoft.com/office/drawing/2014/main" id="{5FBE264F-5021-4913-BCBE-4F5D56BFF021}"/>
              </a:ext>
            </a:extLst>
          </p:cNvPr>
          <p:cNvSpPr txBox="1"/>
          <p:nvPr/>
        </p:nvSpPr>
        <p:spPr>
          <a:xfrm>
            <a:off x="5967174" y="4005092"/>
            <a:ext cx="3782800" cy="1908728"/>
          </a:xfrm>
          <a:prstGeom prst="rect">
            <a:avLst/>
          </a:prstGeom>
          <a:noFill/>
        </p:spPr>
        <p:txBody>
          <a:bodyPr wrap="square" rtlCol="0">
            <a:spAutoFit/>
          </a:bodyPr>
          <a:lstStyle/>
          <a:p>
            <a:pPr>
              <a:lnSpc>
                <a:spcPct val="125000"/>
              </a:lnSpc>
              <a:spcBef>
                <a:spcPts val="0"/>
              </a:spcBef>
              <a:spcAft>
                <a:spcPts val="0"/>
              </a:spcAft>
            </a:pPr>
            <a:r>
              <a:rPr lang="ru-RU" sz="1600" b="1" dirty="0">
                <a:solidFill>
                  <a:srgbClr val="000000"/>
                </a:solidFill>
                <a:latin typeface="Arial" panose="020B0604020202020204" pitchFamily="34" charset="0"/>
                <a:ea typeface="Times New Roman"/>
                <a:cs typeface="Arial" panose="020B0604020202020204" pitchFamily="34" charset="0"/>
              </a:rPr>
              <a:t>ПОРУЧИТЕЛЬСТВО</a:t>
            </a:r>
            <a:r>
              <a:rPr lang="ru-RU" sz="1600" dirty="0">
                <a:solidFill>
                  <a:srgbClr val="000000"/>
                </a:solidFill>
                <a:latin typeface="Arial" panose="020B0604020202020204" pitchFamily="34" charset="0"/>
                <a:ea typeface="Times New Roman"/>
                <a:cs typeface="Arial" panose="020B0604020202020204" pitchFamily="34" charset="0"/>
              </a:rPr>
              <a:t> </a:t>
            </a:r>
          </a:p>
          <a:p>
            <a:pPr marL="285750" indent="-285750">
              <a:lnSpc>
                <a:spcPct val="125000"/>
              </a:lnSpc>
              <a:spcBef>
                <a:spcPts val="0"/>
              </a:spcBef>
              <a:spcAft>
                <a:spcPts val="0"/>
              </a:spcAft>
              <a:buFont typeface="Wingdings" panose="05000000000000000000" pitchFamily="2" charset="2"/>
              <a:buChar char="Ø"/>
            </a:pPr>
            <a:r>
              <a:rPr lang="ru-RU" sz="1600" dirty="0">
                <a:solidFill>
                  <a:srgbClr val="000000"/>
                </a:solidFill>
                <a:latin typeface="Arial" panose="020B0604020202020204" pitchFamily="34" charset="0"/>
                <a:ea typeface="Times New Roman"/>
                <a:cs typeface="Arial" panose="020B0604020202020204" pitchFamily="34" charset="0"/>
              </a:rPr>
              <a:t>Собственников </a:t>
            </a:r>
            <a:r>
              <a:rPr lang="ru-RU" sz="1400" dirty="0">
                <a:solidFill>
                  <a:srgbClr val="000000"/>
                </a:solidFill>
                <a:latin typeface="Arial" panose="020B0604020202020204" pitchFamily="34" charset="0"/>
                <a:ea typeface="Times New Roman"/>
                <a:cs typeface="Arial" panose="020B0604020202020204" pitchFamily="34" charset="0"/>
              </a:rPr>
              <a:t>(дополнительное)</a:t>
            </a:r>
          </a:p>
          <a:p>
            <a:pPr marL="285750" indent="-285750">
              <a:lnSpc>
                <a:spcPct val="125000"/>
              </a:lnSpc>
              <a:spcBef>
                <a:spcPts val="0"/>
              </a:spcBef>
              <a:spcAft>
                <a:spcPts val="0"/>
              </a:spcAft>
              <a:buFont typeface="Wingdings" panose="05000000000000000000" pitchFamily="2" charset="2"/>
              <a:buChar char="Ø"/>
            </a:pPr>
            <a:r>
              <a:rPr lang="ru-RU" sz="1600" dirty="0">
                <a:solidFill>
                  <a:srgbClr val="000000"/>
                </a:solidFill>
                <a:latin typeface="Arial" panose="020B0604020202020204" pitchFamily="34" charset="0"/>
                <a:ea typeface="Times New Roman"/>
                <a:cs typeface="Arial" panose="020B0604020202020204" pitchFamily="34" charset="0"/>
              </a:rPr>
              <a:t>Третьих лиц  (юридических или физических) с подтвержденным доходом </a:t>
            </a:r>
          </a:p>
          <a:p>
            <a:pPr marL="285750" indent="-285750">
              <a:lnSpc>
                <a:spcPct val="125000"/>
              </a:lnSpc>
              <a:spcBef>
                <a:spcPts val="0"/>
              </a:spcBef>
              <a:spcAft>
                <a:spcPts val="0"/>
              </a:spcAft>
              <a:buFont typeface="Wingdings" panose="05000000000000000000" pitchFamily="2" charset="2"/>
              <a:buChar char="Ø"/>
            </a:pPr>
            <a:r>
              <a:rPr lang="ru-RU" sz="1600" dirty="0">
                <a:solidFill>
                  <a:srgbClr val="000000"/>
                </a:solidFill>
                <a:latin typeface="Arial" panose="020B0604020202020204" pitchFamily="34" charset="0"/>
                <a:ea typeface="Times New Roman"/>
                <a:cs typeface="Arial" panose="020B0604020202020204" pitchFamily="34" charset="0"/>
              </a:rPr>
              <a:t>Гарантийного фонда МО</a:t>
            </a:r>
            <a:endParaRPr lang="ru-RU" sz="1600" dirty="0">
              <a:latin typeface="Arial" panose="020B0604020202020204" pitchFamily="34" charset="0"/>
              <a:ea typeface="Times New Roman"/>
              <a:cs typeface="Arial" panose="020B0604020202020204" pitchFamily="34" charset="0"/>
            </a:endParaRPr>
          </a:p>
        </p:txBody>
      </p:sp>
    </p:spTree>
    <p:extLst>
      <p:ext uri="{BB962C8B-B14F-4D97-AF65-F5344CB8AC3E}">
        <p14:creationId xmlns:p14="http://schemas.microsoft.com/office/powerpoint/2010/main" val="3873939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itle 1"/>
          <p:cNvSpPr>
            <a:spLocks noGrp="1"/>
          </p:cNvSpPr>
          <p:nvPr>
            <p:ph type="title"/>
          </p:nvPr>
        </p:nvSpPr>
        <p:spPr>
          <a:xfrm>
            <a:off x="711200" y="338464"/>
            <a:ext cx="8795206" cy="369332"/>
          </a:xfrm>
        </p:spPr>
        <p:txBody>
          <a:bodyPr/>
          <a:lstStyle/>
          <a:p>
            <a:pPr algn="ctr"/>
            <a:r>
              <a:rPr lang="ru-RU" sz="2400" dirty="0">
                <a:latin typeface="Arial Narrow" pitchFamily="34" charset="0"/>
              </a:rPr>
              <a:t>МКК Московский областной фонд микрофинансирования</a:t>
            </a:r>
            <a:endParaRPr lang="en-US" sz="2400" dirty="0">
              <a:latin typeface="Arial Narrow" pitchFamily="34" charset="0"/>
            </a:endParaRPr>
          </a:p>
        </p:txBody>
      </p:sp>
      <p:sp>
        <p:nvSpPr>
          <p:cNvPr id="8220" name="Text Box 20"/>
          <p:cNvSpPr txBox="1">
            <a:spLocks noChangeArrowheads="1"/>
          </p:cNvSpPr>
          <p:nvPr/>
        </p:nvSpPr>
        <p:spPr bwMode="auto">
          <a:xfrm>
            <a:off x="711200" y="3860800"/>
            <a:ext cx="2965450" cy="277813"/>
          </a:xfrm>
          <a:prstGeom prst="rect">
            <a:avLst/>
          </a:prstGeom>
          <a:noFill/>
          <a:ln w="9525">
            <a:noFill/>
            <a:miter lim="800000"/>
            <a:headEnd/>
            <a:tailEnd/>
          </a:ln>
        </p:spPr>
        <p:txBody>
          <a:bodyPr lIns="0" tIns="0" rIns="0" bIns="0">
            <a:spAutoFit/>
          </a:bodyPr>
          <a:lstStyle/>
          <a:p>
            <a:pPr marL="174625" indent="-174625" defTabSz="977900">
              <a:buFont typeface="Arial" charset="0"/>
              <a:buChar char="•"/>
            </a:pPr>
            <a:endParaRPr kumimoji="1" lang="ru-RU" dirty="0">
              <a:solidFill>
                <a:schemeClr val="tx2"/>
              </a:solidFill>
              <a:ea typeface="ＭＳ Ｐゴシック"/>
              <a:cs typeface="ＭＳ Ｐゴシック"/>
            </a:endParaRPr>
          </a:p>
        </p:txBody>
      </p:sp>
      <p:pic>
        <p:nvPicPr>
          <p:cNvPr id="14" name="Рисунок 13">
            <a:extLst>
              <a:ext uri="{FF2B5EF4-FFF2-40B4-BE49-F238E27FC236}">
                <a16:creationId xmlns:a16="http://schemas.microsoft.com/office/drawing/2014/main" id="{F5395DDE-06B0-44AA-9E08-38FE8DCC81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9420" y="160743"/>
            <a:ext cx="963560" cy="547053"/>
          </a:xfrm>
          <a:prstGeom prst="rect">
            <a:avLst/>
          </a:prstGeom>
        </p:spPr>
      </p:pic>
      <p:sp>
        <p:nvSpPr>
          <p:cNvPr id="2" name="Номер слайда 1">
            <a:extLst>
              <a:ext uri="{FF2B5EF4-FFF2-40B4-BE49-F238E27FC236}">
                <a16:creationId xmlns:a16="http://schemas.microsoft.com/office/drawing/2014/main" id="{5C8F263E-9558-4634-83B5-8C1991014EDE}"/>
              </a:ext>
            </a:extLst>
          </p:cNvPr>
          <p:cNvSpPr>
            <a:spLocks noGrp="1"/>
          </p:cNvSpPr>
          <p:nvPr>
            <p:ph type="sldNum" sz="quarter" idx="10"/>
          </p:nvPr>
        </p:nvSpPr>
        <p:spPr>
          <a:xfrm>
            <a:off x="7594601" y="6519536"/>
            <a:ext cx="2063750" cy="182562"/>
          </a:xfrm>
        </p:spPr>
        <p:txBody>
          <a:bodyPr/>
          <a:lstStyle/>
          <a:p>
            <a:pPr>
              <a:defRPr/>
            </a:pPr>
            <a:fld id="{A75F70F0-0F10-43DB-B21C-44BBECAE22B0}" type="slidenum">
              <a:rPr lang="en-US" altLang="ru-RU" smtClean="0"/>
              <a:pPr>
                <a:defRPr/>
              </a:pPr>
              <a:t>6</a:t>
            </a:fld>
            <a:endParaRPr lang="en-US" altLang="ru-RU" dirty="0"/>
          </a:p>
        </p:txBody>
      </p:sp>
      <p:sp>
        <p:nvSpPr>
          <p:cNvPr id="11" name="TextBox 10">
            <a:extLst>
              <a:ext uri="{FF2B5EF4-FFF2-40B4-BE49-F238E27FC236}">
                <a16:creationId xmlns:a16="http://schemas.microsoft.com/office/drawing/2014/main" id="{451A41DB-B951-4087-A34D-381A01F7C56C}"/>
              </a:ext>
            </a:extLst>
          </p:cNvPr>
          <p:cNvSpPr txBox="1"/>
          <p:nvPr/>
        </p:nvSpPr>
        <p:spPr>
          <a:xfrm>
            <a:off x="157023" y="913853"/>
            <a:ext cx="9501322"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b="1" dirty="0">
                <a:latin typeface="Century Gothic" panose="020B0502020202020204" pitchFamily="34" charset="0"/>
                <a:cs typeface="Arial" pitchFamily="34" charset="0"/>
              </a:rPr>
              <a:t>Деятельность фонда в 2020 г </a:t>
            </a:r>
            <a:endParaRPr lang="ru-RU" dirty="0">
              <a:latin typeface="Century Gothic" panose="020B0502020202020204" pitchFamily="34" charset="0"/>
              <a:cs typeface="Arial" pitchFamily="34" charset="0"/>
            </a:endParaRPr>
          </a:p>
        </p:txBody>
      </p:sp>
      <p:graphicFrame>
        <p:nvGraphicFramePr>
          <p:cNvPr id="12" name="Таблица 11">
            <a:extLst>
              <a:ext uri="{FF2B5EF4-FFF2-40B4-BE49-F238E27FC236}">
                <a16:creationId xmlns:a16="http://schemas.microsoft.com/office/drawing/2014/main" id="{BC5617A3-D887-4946-A506-2574F7A4E04A}"/>
              </a:ext>
            </a:extLst>
          </p:cNvPr>
          <p:cNvGraphicFramePr>
            <a:graphicFrameLocks noGrp="1"/>
          </p:cNvGraphicFramePr>
          <p:nvPr>
            <p:extLst>
              <p:ext uri="{D42A27DB-BD31-4B8C-83A1-F6EECF244321}">
                <p14:modId xmlns:p14="http://schemas.microsoft.com/office/powerpoint/2010/main" val="1354987552"/>
              </p:ext>
            </p:extLst>
          </p:nvPr>
        </p:nvGraphicFramePr>
        <p:xfrm>
          <a:off x="595618" y="1489242"/>
          <a:ext cx="8910788" cy="2989861"/>
        </p:xfrm>
        <a:graphic>
          <a:graphicData uri="http://schemas.openxmlformats.org/drawingml/2006/table">
            <a:tbl>
              <a:tblPr bandRow="1">
                <a:tableStyleId>{5FD0F851-EC5A-4D38-B0AD-8093EC10F338}</a:tableStyleId>
              </a:tblPr>
              <a:tblGrid>
                <a:gridCol w="2884504">
                  <a:extLst>
                    <a:ext uri="{9D8B030D-6E8A-4147-A177-3AD203B41FA5}">
                      <a16:colId xmlns:a16="http://schemas.microsoft.com/office/drawing/2014/main" val="1769557677"/>
                    </a:ext>
                  </a:extLst>
                </a:gridCol>
                <a:gridCol w="2207614">
                  <a:extLst>
                    <a:ext uri="{9D8B030D-6E8A-4147-A177-3AD203B41FA5}">
                      <a16:colId xmlns:a16="http://schemas.microsoft.com/office/drawing/2014/main" val="4289887176"/>
                    </a:ext>
                  </a:extLst>
                </a:gridCol>
                <a:gridCol w="3818670">
                  <a:extLst>
                    <a:ext uri="{9D8B030D-6E8A-4147-A177-3AD203B41FA5}">
                      <a16:colId xmlns:a16="http://schemas.microsoft.com/office/drawing/2014/main" val="2897751755"/>
                    </a:ext>
                  </a:extLst>
                </a:gridCol>
              </a:tblGrid>
              <a:tr h="578151">
                <a:tc>
                  <a:txBody>
                    <a:bodyPr/>
                    <a:lstStyle/>
                    <a:p>
                      <a:r>
                        <a:rPr lang="ru-RU" sz="1600" dirty="0"/>
                        <a:t>Рассмотрено заявок</a:t>
                      </a:r>
                      <a:endParaRPr lang="ru-RU" sz="1600" dirty="0">
                        <a:latin typeface="Century Gothic" panose="020B0502020202020204" pitchFamily="34" charset="0"/>
                      </a:endParaRPr>
                    </a:p>
                  </a:txBody>
                  <a:tcPr/>
                </a:tc>
                <a:tc>
                  <a:txBody>
                    <a:bodyPr/>
                    <a:lstStyle/>
                    <a:p>
                      <a:r>
                        <a:rPr lang="ru-RU" sz="1600" dirty="0"/>
                        <a:t>270</a:t>
                      </a:r>
                      <a:endParaRPr lang="ru-RU" sz="1600" dirty="0">
                        <a:latin typeface="Century Gothic" panose="020B0502020202020204" pitchFamily="34" charset="0"/>
                      </a:endParaRPr>
                    </a:p>
                  </a:txBody>
                  <a:tcPr/>
                </a:tc>
                <a:tc>
                  <a:txBody>
                    <a:bodyPr/>
                    <a:lstStyle/>
                    <a:p>
                      <a:r>
                        <a:rPr lang="ru-RU" sz="1400" dirty="0"/>
                        <a:t>21 отказов фонда (8%)</a:t>
                      </a:r>
                    </a:p>
                    <a:p>
                      <a:r>
                        <a:rPr lang="ru-RU" sz="1400" dirty="0"/>
                        <a:t>16 отозвано заявителем</a:t>
                      </a:r>
                      <a:endParaRPr lang="ru-RU" sz="1400" dirty="0">
                        <a:latin typeface="Century Gothic" panose="020B0502020202020204" pitchFamily="34" charset="0"/>
                      </a:endParaRPr>
                    </a:p>
                  </a:txBody>
                  <a:tcPr/>
                </a:tc>
                <a:extLst>
                  <a:ext uri="{0D108BD9-81ED-4DB2-BD59-A6C34878D82A}">
                    <a16:rowId xmlns:a16="http://schemas.microsoft.com/office/drawing/2014/main" val="3895679868"/>
                  </a:ext>
                </a:extLst>
              </a:tr>
              <a:tr h="1698270">
                <a:tc>
                  <a:txBody>
                    <a:bodyPr/>
                    <a:lstStyle/>
                    <a:p>
                      <a:r>
                        <a:rPr lang="ru-RU" sz="1600" dirty="0"/>
                        <a:t>Предоставлено микрозаймов</a:t>
                      </a:r>
                    </a:p>
                    <a:p>
                      <a:endParaRPr lang="ru-RU" sz="1600" dirty="0"/>
                    </a:p>
                    <a:p>
                      <a:pPr algn="r"/>
                      <a:r>
                        <a:rPr lang="ru-RU" sz="1400" dirty="0"/>
                        <a:t>на оборотные</a:t>
                      </a:r>
                    </a:p>
                    <a:p>
                      <a:pPr algn="r"/>
                      <a:r>
                        <a:rPr lang="ru-RU" sz="1400" dirty="0"/>
                        <a:t>на внеоборотные</a:t>
                      </a:r>
                      <a:endParaRPr lang="ru-RU" sz="1400" dirty="0">
                        <a:latin typeface="Century Gothic" panose="020B0502020202020204" pitchFamily="34" charset="0"/>
                      </a:endParaRPr>
                    </a:p>
                  </a:txBody>
                  <a:tcPr/>
                </a:tc>
                <a:tc>
                  <a:txBody>
                    <a:bodyPr/>
                    <a:lstStyle/>
                    <a:p>
                      <a:r>
                        <a:rPr lang="ru-RU" sz="1600" b="0" dirty="0"/>
                        <a:t>233</a:t>
                      </a:r>
                    </a:p>
                    <a:p>
                      <a:r>
                        <a:rPr lang="ru-RU" sz="1600" b="0" dirty="0"/>
                        <a:t>475,9 </a:t>
                      </a:r>
                      <a:r>
                        <a:rPr lang="ru-RU" sz="1400" b="0" dirty="0"/>
                        <a:t>млн</a:t>
                      </a:r>
                      <a:r>
                        <a:rPr lang="ru-RU" sz="1400" dirty="0"/>
                        <a:t>. руб.</a:t>
                      </a:r>
                      <a:endParaRPr lang="ru-RU" sz="1600" dirty="0"/>
                    </a:p>
                    <a:p>
                      <a:endParaRPr lang="ru-RU" sz="1600" dirty="0"/>
                    </a:p>
                    <a:p>
                      <a:pPr marL="0" marR="0" lvl="0" indent="0" algn="l" defTabSz="914400" rtl="0" eaLnBrk="1" fontAlgn="auto" latinLnBrk="0" hangingPunct="1">
                        <a:lnSpc>
                          <a:spcPct val="100000"/>
                        </a:lnSpc>
                        <a:spcBef>
                          <a:spcPts val="0"/>
                        </a:spcBef>
                        <a:spcAft>
                          <a:spcPts val="0"/>
                        </a:spcAft>
                        <a:buClrTx/>
                        <a:buSzTx/>
                        <a:buFontTx/>
                        <a:buNone/>
                        <a:tabLst/>
                        <a:defRPr/>
                      </a:pPr>
                      <a:r>
                        <a:rPr lang="ru-RU" sz="1400" dirty="0"/>
                        <a:t>306,9 </a:t>
                      </a:r>
                      <a:r>
                        <a:rPr lang="ru-RU" sz="1200" dirty="0"/>
                        <a:t>млн. руб.</a:t>
                      </a:r>
                      <a:endParaRPr lang="ru-RU" sz="1400" dirty="0"/>
                    </a:p>
                    <a:p>
                      <a:r>
                        <a:rPr lang="ru-RU" sz="1400" dirty="0"/>
                        <a:t>169,0 </a:t>
                      </a:r>
                      <a:r>
                        <a:rPr lang="ru-RU" sz="1200" dirty="0"/>
                        <a:t>млн. руб.</a:t>
                      </a:r>
                      <a:endParaRPr lang="ru-RU" sz="1400" dirty="0">
                        <a:latin typeface="Century Gothic" panose="020B0502020202020204" pitchFamily="34" charset="0"/>
                      </a:endParaRPr>
                    </a:p>
                  </a:txBody>
                  <a:tcPr/>
                </a:tc>
                <a:tc>
                  <a:txBody>
                    <a:bodyPr/>
                    <a:lstStyle/>
                    <a:p>
                      <a:endParaRPr lang="ru-RU" sz="1400" dirty="0"/>
                    </a:p>
                    <a:p>
                      <a:r>
                        <a:rPr lang="ru-RU" sz="1400" dirty="0"/>
                        <a:t>В том числе:</a:t>
                      </a:r>
                    </a:p>
                    <a:p>
                      <a:r>
                        <a:rPr lang="ru-RU" sz="1400" dirty="0">
                          <a:solidFill>
                            <a:schemeClr val="tx1"/>
                          </a:solidFill>
                        </a:rPr>
                        <a:t>172 </a:t>
                      </a:r>
                      <a:r>
                        <a:rPr lang="ru-RU" sz="1200" dirty="0">
                          <a:solidFill>
                            <a:schemeClr val="tx1"/>
                          </a:solidFill>
                        </a:rPr>
                        <a:t>млн.</a:t>
                      </a:r>
                      <a:r>
                        <a:rPr lang="ru-RU" sz="1400" dirty="0">
                          <a:solidFill>
                            <a:schemeClr val="tx1"/>
                          </a:solidFill>
                        </a:rPr>
                        <a:t> – производство  (36%)</a:t>
                      </a:r>
                    </a:p>
                    <a:p>
                      <a:pPr marL="0" marR="0" lvl="0" indent="0" algn="l" defTabSz="932753" rtl="0" eaLnBrk="1" fontAlgn="auto" latinLnBrk="0" hangingPunct="1">
                        <a:lnSpc>
                          <a:spcPct val="100000"/>
                        </a:lnSpc>
                        <a:spcBef>
                          <a:spcPts val="0"/>
                        </a:spcBef>
                        <a:spcAft>
                          <a:spcPts val="0"/>
                        </a:spcAft>
                        <a:buClrTx/>
                        <a:buSzTx/>
                        <a:buFontTx/>
                        <a:buNone/>
                        <a:tabLst/>
                        <a:defRPr/>
                      </a:pPr>
                      <a:r>
                        <a:rPr lang="ru-RU" sz="1400" dirty="0">
                          <a:solidFill>
                            <a:schemeClr val="tx1"/>
                          </a:solidFill>
                        </a:rPr>
                        <a:t>83 </a:t>
                      </a:r>
                      <a:r>
                        <a:rPr lang="ru-RU" sz="1200" dirty="0">
                          <a:solidFill>
                            <a:schemeClr val="tx1"/>
                          </a:solidFill>
                        </a:rPr>
                        <a:t>млн.</a:t>
                      </a:r>
                      <a:r>
                        <a:rPr lang="ru-RU" sz="1400" dirty="0">
                          <a:solidFill>
                            <a:schemeClr val="tx1"/>
                          </a:solidFill>
                        </a:rPr>
                        <a:t> – торговля            (18%)</a:t>
                      </a:r>
                    </a:p>
                    <a:p>
                      <a:r>
                        <a:rPr lang="ru-RU" sz="1400" dirty="0">
                          <a:solidFill>
                            <a:schemeClr val="tx1"/>
                          </a:solidFill>
                        </a:rPr>
                        <a:t>43 </a:t>
                      </a:r>
                      <a:r>
                        <a:rPr lang="ru-RU" sz="1200" dirty="0">
                          <a:solidFill>
                            <a:schemeClr val="tx1"/>
                          </a:solidFill>
                        </a:rPr>
                        <a:t>млн.</a:t>
                      </a:r>
                      <a:r>
                        <a:rPr lang="ru-RU" sz="1400" dirty="0">
                          <a:solidFill>
                            <a:schemeClr val="tx1"/>
                          </a:solidFill>
                        </a:rPr>
                        <a:t> - с/х                       (9%)</a:t>
                      </a:r>
                    </a:p>
                    <a:p>
                      <a:r>
                        <a:rPr lang="ru-RU" sz="1400" dirty="0">
                          <a:solidFill>
                            <a:schemeClr val="tx1"/>
                          </a:solidFill>
                        </a:rPr>
                        <a:t>36 </a:t>
                      </a:r>
                      <a:r>
                        <a:rPr lang="ru-RU" sz="1200" dirty="0">
                          <a:solidFill>
                            <a:schemeClr val="tx1"/>
                          </a:solidFill>
                        </a:rPr>
                        <a:t>млн.</a:t>
                      </a:r>
                      <a:r>
                        <a:rPr lang="ru-RU" sz="1400" dirty="0">
                          <a:solidFill>
                            <a:schemeClr val="tx1"/>
                          </a:solidFill>
                        </a:rPr>
                        <a:t> – медицина          (7%)</a:t>
                      </a:r>
                    </a:p>
                    <a:p>
                      <a:pPr marL="0" marR="0" lvl="0" indent="0" algn="l" defTabSz="932753" rtl="0" eaLnBrk="1" fontAlgn="auto" latinLnBrk="0" hangingPunct="1">
                        <a:lnSpc>
                          <a:spcPct val="100000"/>
                        </a:lnSpc>
                        <a:spcBef>
                          <a:spcPts val="0"/>
                        </a:spcBef>
                        <a:spcAft>
                          <a:spcPts val="0"/>
                        </a:spcAft>
                        <a:buClrTx/>
                        <a:buSzTx/>
                        <a:buFontTx/>
                        <a:buNone/>
                        <a:tabLst/>
                        <a:defRPr/>
                      </a:pPr>
                      <a:r>
                        <a:rPr lang="ru-RU" sz="1400" dirty="0">
                          <a:solidFill>
                            <a:schemeClr val="tx1"/>
                          </a:solidFill>
                        </a:rPr>
                        <a:t>28 </a:t>
                      </a:r>
                      <a:r>
                        <a:rPr lang="ru-RU" sz="1200" dirty="0">
                          <a:solidFill>
                            <a:schemeClr val="tx1"/>
                          </a:solidFill>
                        </a:rPr>
                        <a:t>млн.</a:t>
                      </a:r>
                      <a:r>
                        <a:rPr lang="ru-RU" sz="1400" dirty="0">
                          <a:solidFill>
                            <a:schemeClr val="tx1"/>
                          </a:solidFill>
                        </a:rPr>
                        <a:t> – транспорт          (6%)</a:t>
                      </a:r>
                      <a:endParaRPr lang="ru-RU" sz="1400" dirty="0">
                        <a:solidFill>
                          <a:schemeClr val="tx1"/>
                        </a:solidFill>
                        <a:latin typeface="Century Gothic" panose="020B0502020202020204" pitchFamily="34" charset="0"/>
                      </a:endParaRPr>
                    </a:p>
                    <a:p>
                      <a:r>
                        <a:rPr lang="ru-RU" sz="1400" dirty="0">
                          <a:solidFill>
                            <a:schemeClr val="tx1"/>
                          </a:solidFill>
                        </a:rPr>
                        <a:t>14 млн. – образование    (4%)</a:t>
                      </a:r>
                    </a:p>
                  </a:txBody>
                  <a:tcPr/>
                </a:tc>
                <a:extLst>
                  <a:ext uri="{0D108BD9-81ED-4DB2-BD59-A6C34878D82A}">
                    <a16:rowId xmlns:a16="http://schemas.microsoft.com/office/drawing/2014/main" val="216892739"/>
                  </a:ext>
                </a:extLst>
              </a:tr>
              <a:tr h="613390">
                <a:tc>
                  <a:txBody>
                    <a:bodyPr/>
                    <a:lstStyle/>
                    <a:p>
                      <a:r>
                        <a:rPr lang="ru-RU" sz="1600" dirty="0"/>
                        <a:t>Портфель займов</a:t>
                      </a:r>
                      <a:endParaRPr lang="ru-RU" sz="1600" dirty="0">
                        <a:latin typeface="Century Gothic" panose="020B0502020202020204" pitchFamily="34" charset="0"/>
                      </a:endParaRPr>
                    </a:p>
                  </a:txBody>
                  <a:tcPr/>
                </a:tc>
                <a:tc>
                  <a:txBody>
                    <a:bodyPr/>
                    <a:lstStyle/>
                    <a:p>
                      <a:r>
                        <a:rPr lang="ru-RU" sz="1600" b="0" dirty="0"/>
                        <a:t>500,0</a:t>
                      </a:r>
                      <a:r>
                        <a:rPr lang="ru-RU" sz="1600" dirty="0"/>
                        <a:t> </a:t>
                      </a:r>
                      <a:r>
                        <a:rPr lang="ru-RU" sz="1400" dirty="0"/>
                        <a:t>млн. руб.</a:t>
                      </a:r>
                    </a:p>
                    <a:p>
                      <a:r>
                        <a:rPr lang="ru-RU" sz="1400" dirty="0"/>
                        <a:t>(350 займов)</a:t>
                      </a:r>
                      <a:endParaRPr lang="ru-RU" sz="1600" dirty="0">
                        <a:latin typeface="Century Gothic" panose="020B0502020202020204" pitchFamily="34" charset="0"/>
                      </a:endParaRPr>
                    </a:p>
                  </a:txBody>
                  <a:tcPr/>
                </a:tc>
                <a:tc>
                  <a:txBody>
                    <a:bodyPr/>
                    <a:lstStyle/>
                    <a:p>
                      <a:r>
                        <a:rPr lang="ru-RU" sz="1400" dirty="0"/>
                        <a:t>150% к началу года</a:t>
                      </a:r>
                      <a:endParaRPr lang="ru-RU" sz="1400" dirty="0">
                        <a:latin typeface="Century Gothic" panose="020B0502020202020204" pitchFamily="34" charset="0"/>
                      </a:endParaRPr>
                    </a:p>
                  </a:txBody>
                  <a:tcPr/>
                </a:tc>
                <a:extLst>
                  <a:ext uri="{0D108BD9-81ED-4DB2-BD59-A6C34878D82A}">
                    <a16:rowId xmlns:a16="http://schemas.microsoft.com/office/drawing/2014/main" val="2619070959"/>
                  </a:ext>
                </a:extLst>
              </a:tr>
            </a:tbl>
          </a:graphicData>
        </a:graphic>
      </p:graphicFrame>
      <p:graphicFrame>
        <p:nvGraphicFramePr>
          <p:cNvPr id="10" name="Диаграмма 9">
            <a:extLst>
              <a:ext uri="{FF2B5EF4-FFF2-40B4-BE49-F238E27FC236}">
                <a16:creationId xmlns:a16="http://schemas.microsoft.com/office/drawing/2014/main" id="{B6034AA2-0AE8-4ECF-9E94-DC3408244BDE}"/>
              </a:ext>
            </a:extLst>
          </p:cNvPr>
          <p:cNvGraphicFramePr/>
          <p:nvPr>
            <p:extLst>
              <p:ext uri="{D42A27DB-BD31-4B8C-83A1-F6EECF244321}">
                <p14:modId xmlns:p14="http://schemas.microsoft.com/office/powerpoint/2010/main" val="3510723272"/>
              </p:ext>
            </p:extLst>
          </p:nvPr>
        </p:nvGraphicFramePr>
        <p:xfrm>
          <a:off x="1627464" y="4479103"/>
          <a:ext cx="6442745" cy="217284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06161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Заголовок 25"/>
          <p:cNvSpPr>
            <a:spLocks noGrp="1"/>
          </p:cNvSpPr>
          <p:nvPr>
            <p:ph type="title"/>
          </p:nvPr>
        </p:nvSpPr>
        <p:spPr>
          <a:xfrm>
            <a:off x="1363614" y="342190"/>
            <a:ext cx="7859517" cy="369332"/>
          </a:xfrm>
        </p:spPr>
        <p:txBody>
          <a:bodyPr/>
          <a:lstStyle/>
          <a:p>
            <a:pPr algn="ctr"/>
            <a:r>
              <a:rPr lang="ru-RU" sz="2400" dirty="0">
                <a:latin typeface="Arial Narrow" pitchFamily="34" charset="0"/>
              </a:rPr>
              <a:t>МКК Московский областной фонд микрофинансирования</a:t>
            </a:r>
          </a:p>
        </p:txBody>
      </p:sp>
      <p:sp>
        <p:nvSpPr>
          <p:cNvPr id="7" name="Содержимое 2"/>
          <p:cNvSpPr txBox="1">
            <a:spLocks/>
          </p:cNvSpPr>
          <p:nvPr/>
        </p:nvSpPr>
        <p:spPr bwMode="auto">
          <a:xfrm>
            <a:off x="609600" y="2310746"/>
            <a:ext cx="8686800" cy="3891407"/>
          </a:xfrm>
          <a:prstGeom prst="rect">
            <a:avLst/>
          </a:prstGeom>
          <a:noFill/>
          <a:ln w="9525">
            <a:noFill/>
            <a:miter lim="800000"/>
            <a:headEnd/>
            <a:tailEnd/>
          </a:ln>
        </p:spPr>
        <p:txBody>
          <a:bodyPr/>
          <a:lstStyle/>
          <a:p>
            <a:pPr marL="342900" indent="-342900" algn="ctr" eaLnBrk="0" hangingPunct="0">
              <a:spcBef>
                <a:spcPct val="20000"/>
              </a:spcBef>
            </a:pPr>
            <a:r>
              <a:rPr lang="ru-RU" sz="6000" dirty="0"/>
              <a:t> </a:t>
            </a:r>
            <a:r>
              <a:rPr lang="ru-RU" sz="6000" b="1" dirty="0"/>
              <a:t>(495) 730-50-76 </a:t>
            </a:r>
            <a:endParaRPr lang="ru-RU" sz="6000" b="1" dirty="0">
              <a:hlinkClick r:id="rId2"/>
            </a:endParaRPr>
          </a:p>
          <a:p>
            <a:pPr marL="342900" indent="-342900" algn="ctr" eaLnBrk="0" hangingPunct="0">
              <a:spcBef>
                <a:spcPct val="20000"/>
              </a:spcBef>
            </a:pPr>
            <a:r>
              <a:rPr lang="en-US" sz="6000" dirty="0">
                <a:hlinkClick r:id="rId2"/>
              </a:rPr>
              <a:t>www.mofmicro.ru</a:t>
            </a:r>
            <a:endParaRPr lang="ru-RU" sz="4800" dirty="0"/>
          </a:p>
          <a:p>
            <a:pPr marL="342900" indent="-342900" algn="ctr" eaLnBrk="0" hangingPunct="0">
              <a:spcBef>
                <a:spcPct val="20000"/>
              </a:spcBef>
            </a:pPr>
            <a:r>
              <a:rPr lang="en-US" sz="3200" dirty="0"/>
              <a:t>fond@mofmicro.ru</a:t>
            </a:r>
            <a:endParaRPr lang="ru-RU" sz="3200" dirty="0"/>
          </a:p>
          <a:p>
            <a:pPr marL="342900" indent="-342900" algn="ctr" eaLnBrk="0" hangingPunct="0">
              <a:spcBef>
                <a:spcPct val="20000"/>
              </a:spcBef>
            </a:pPr>
            <a:r>
              <a:rPr lang="ru-RU" sz="3200" dirty="0"/>
              <a:t>г. Красногорск, бульвар Строителей, д.4, корп.1, секция Г, 12 этаж, офис 10</a:t>
            </a:r>
            <a:endParaRPr lang="en-US" sz="3200" dirty="0"/>
          </a:p>
        </p:txBody>
      </p:sp>
      <p:pic>
        <p:nvPicPr>
          <p:cNvPr id="8" name="Рисунок 7" descr="Логотип МОФМ_5.jpg"/>
          <p:cNvPicPr>
            <a:picLocks noChangeAspect="1"/>
          </p:cNvPicPr>
          <p:nvPr/>
        </p:nvPicPr>
        <p:blipFill>
          <a:blip r:embed="rId3" cstate="print"/>
          <a:stretch>
            <a:fillRect/>
          </a:stretch>
        </p:blipFill>
        <p:spPr>
          <a:xfrm>
            <a:off x="4442567" y="1068897"/>
            <a:ext cx="1020865" cy="1027326"/>
          </a:xfrm>
          <a:prstGeom prst="rect">
            <a:avLst/>
          </a:prstGeom>
        </p:spPr>
      </p:pic>
      <p:sp>
        <p:nvSpPr>
          <p:cNvPr id="2" name="Номер слайда 1">
            <a:extLst>
              <a:ext uri="{FF2B5EF4-FFF2-40B4-BE49-F238E27FC236}">
                <a16:creationId xmlns:a16="http://schemas.microsoft.com/office/drawing/2014/main" id="{13AB143D-AB36-470B-BE3B-33C72A015814}"/>
              </a:ext>
            </a:extLst>
          </p:cNvPr>
          <p:cNvSpPr>
            <a:spLocks noGrp="1"/>
          </p:cNvSpPr>
          <p:nvPr>
            <p:ph type="sldNum" sz="quarter" idx="10"/>
          </p:nvPr>
        </p:nvSpPr>
        <p:spPr/>
        <p:txBody>
          <a:bodyPr/>
          <a:lstStyle/>
          <a:p>
            <a:pPr>
              <a:defRPr/>
            </a:pPr>
            <a:fld id="{A75F70F0-0F10-43DB-B21C-44BBECAE22B0}" type="slidenum">
              <a:rPr lang="en-US" altLang="ru-RU" smtClean="0"/>
              <a:pPr>
                <a:defRPr/>
              </a:pPr>
              <a:t>7</a:t>
            </a:fld>
            <a:endParaRPr lang="en-US" altLang="ru-RU"/>
          </a:p>
        </p:txBody>
      </p:sp>
      <p:pic>
        <p:nvPicPr>
          <p:cNvPr id="10" name="Рисунок 9">
            <a:extLst>
              <a:ext uri="{FF2B5EF4-FFF2-40B4-BE49-F238E27FC236}">
                <a16:creationId xmlns:a16="http://schemas.microsoft.com/office/drawing/2014/main" id="{1E62F59F-652C-44C8-80BD-82BD6EBD65B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9420" y="160743"/>
            <a:ext cx="1134194" cy="643929"/>
          </a:xfrm>
          <a:prstGeom prst="rect">
            <a:avLst/>
          </a:prstGeom>
        </p:spPr>
      </p:pic>
    </p:spTree>
    <p:extLst>
      <p:ext uri="{BB962C8B-B14F-4D97-AF65-F5344CB8AC3E}">
        <p14:creationId xmlns:p14="http://schemas.microsoft.com/office/powerpoint/2010/main" val="383380437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dxK.04qETE2UHBnEjQVcNw"/>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dxK.04qETE2UHBnEjQVcNw"/>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RB8.lYDeEWTPepbkWFXe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dxK.04qETE2UHBnEjQVcNw"/>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dxK.04qETE2UHBnEjQVcNw"/>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dxK.04qETE2UHBnEjQVcNw"/>
</p:tagLst>
</file>

<file path=ppt/tags/tag7.xml><?xml version="1.0" encoding="utf-8"?>
<p:tagLst xmlns:a="http://schemas.openxmlformats.org/drawingml/2006/main" xmlns:r="http://schemas.openxmlformats.org/officeDocument/2006/relationships" xmlns:p="http://schemas.openxmlformats.org/presentationml/2006/main">
  <p:tag name="NAME" val="McK Disclaimer"/>
  <p:tag name="RESIZE" val="Yes"/>
  <p:tag name="LLEFT" val=" 210.125"/>
  <p:tag name="LTOP" val=" 469.875"/>
</p:tagLst>
</file>

<file path=ppt/theme/theme1.xml><?xml version="1.0" encoding="utf-8"?>
<a:theme xmlns:a="http://schemas.openxmlformats.org/drawingml/2006/main" name="5_Universal Template_RU">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_Universal Template_RU">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1"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1" u="none" strike="noStrike" cap="none" normalizeH="0" baseline="0" smtClean="0">
            <a:ln>
              <a:noFill/>
            </a:ln>
            <a:solidFill>
              <a:schemeClr val="tx1"/>
            </a:solidFill>
            <a:effectLst/>
            <a:latin typeface="Arial" charset="0"/>
          </a:defRPr>
        </a:defPPr>
      </a:lstStyle>
    </a:lnDef>
  </a:objectDefaults>
  <a:extraClrSchemeLst>
    <a:extraClrScheme>
      <a:clrScheme name="1_Universal Template_RU 1">
        <a:dk1>
          <a:srgbClr val="000000"/>
        </a:dk1>
        <a:lt1>
          <a:srgbClr val="FFFFFF"/>
        </a:lt1>
        <a:dk2>
          <a:srgbClr val="000000"/>
        </a:dk2>
        <a:lt2>
          <a:srgbClr val="FFFFFF"/>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606060"/>
        </a:folHlink>
      </a:clrScheme>
      <a:clrMap bg1="lt1" tx1="dk1" bg2="lt2" tx2="dk2" accent1="accent1" accent2="accent2" accent3="accent3" accent4="accent4" accent5="accent5" accent6="accent6" hlink="hlink" folHlink="folHlink"/>
    </a:extraClrScheme>
    <a:extraClrScheme>
      <a:clrScheme name="1_Universal Template_RU 2">
        <a:dk1>
          <a:srgbClr val="000000"/>
        </a:dk1>
        <a:lt1>
          <a:srgbClr val="FFFFFF"/>
        </a:lt1>
        <a:dk2>
          <a:srgbClr val="002960"/>
        </a:dk2>
        <a:lt2>
          <a:srgbClr val="FFFFFF"/>
        </a:lt2>
        <a:accent1>
          <a:srgbClr val="C7E0FB"/>
        </a:accent1>
        <a:accent2>
          <a:srgbClr val="91B0FF"/>
        </a:accent2>
        <a:accent3>
          <a:srgbClr val="FFFFFF"/>
        </a:accent3>
        <a:accent4>
          <a:srgbClr val="000000"/>
        </a:accent4>
        <a:accent5>
          <a:srgbClr val="E0EDFD"/>
        </a:accent5>
        <a:accent6>
          <a:srgbClr val="839FE7"/>
        </a:accent6>
        <a:hlink>
          <a:srgbClr val="0066CC"/>
        </a:hlink>
        <a:folHlink>
          <a:srgbClr val="002960"/>
        </a:folHlink>
      </a:clrScheme>
      <a:clrMap bg1="lt1" tx1="dk1" bg2="lt2" tx2="dk2" accent1="accent1" accent2="accent2" accent3="accent3" accent4="accent4" accent5="accent5" accent6="accent6" hlink="hlink" folHlink="folHlink"/>
    </a:extraClrScheme>
    <a:extraClrScheme>
      <a:clrScheme name="1_Universal Template_RU 3">
        <a:dk1>
          <a:srgbClr val="002960"/>
        </a:dk1>
        <a:lt1>
          <a:srgbClr val="FFFFFF"/>
        </a:lt1>
        <a:dk2>
          <a:srgbClr val="002960"/>
        </a:dk2>
        <a:lt2>
          <a:srgbClr val="FFBE3D"/>
        </a:lt2>
        <a:accent1>
          <a:srgbClr val="0066CC"/>
        </a:accent1>
        <a:accent2>
          <a:srgbClr val="5F8DFF"/>
        </a:accent2>
        <a:accent3>
          <a:srgbClr val="AAACB6"/>
        </a:accent3>
        <a:accent4>
          <a:srgbClr val="DADADA"/>
        </a:accent4>
        <a:accent5>
          <a:srgbClr val="AAB8E2"/>
        </a:accent5>
        <a:accent6>
          <a:srgbClr val="557FE7"/>
        </a:accent6>
        <a:hlink>
          <a:srgbClr val="96C5F8"/>
        </a:hlink>
        <a:folHlink>
          <a:srgbClr val="D8E9FC"/>
        </a:folHlink>
      </a:clrScheme>
      <a:clrMap bg1="dk2" tx1="lt1" bg2="dk1" tx2="lt2" accent1="accent1" accent2="accent2" accent3="accent3" accent4="accent4" accent5="accent5" accent6="accent6" hlink="hlink" folHlink="folHlink"/>
    </a:extraClrScheme>
    <a:extraClrScheme>
      <a:clrScheme name="1_Universal Template_RU 4">
        <a:dk1>
          <a:srgbClr val="000000"/>
        </a:dk1>
        <a:lt1>
          <a:srgbClr val="FFFFFF"/>
        </a:lt1>
        <a:dk2>
          <a:srgbClr val="000000"/>
        </a:dk2>
        <a:lt2>
          <a:srgbClr val="FFBE3D"/>
        </a:lt2>
        <a:accent1>
          <a:srgbClr val="002960"/>
        </a:accent1>
        <a:accent2>
          <a:srgbClr val="0066CC"/>
        </a:accent2>
        <a:accent3>
          <a:srgbClr val="AAAAAA"/>
        </a:accent3>
        <a:accent4>
          <a:srgbClr val="DADADA"/>
        </a:accent4>
        <a:accent5>
          <a:srgbClr val="AAACB6"/>
        </a:accent5>
        <a:accent6>
          <a:srgbClr val="005CB9"/>
        </a:accent6>
        <a:hlink>
          <a:srgbClr val="91B0FF"/>
        </a:hlink>
        <a:folHlink>
          <a:srgbClr val="C7E0FB"/>
        </a:folHlink>
      </a:clrScheme>
      <a:clrMap bg1="dk2" tx1="lt1" bg2="dk1" tx2="lt2" accent1="accent1" accent2="accent2" accent3="accent3" accent4="accent4" accent5="accent5" accent6="accent6" hlink="hlink" folHlink="folHlink"/>
    </a:extraClrScheme>
    <a:extraClrScheme>
      <a:clrScheme name="1_Universal Template_RU 5">
        <a:dk1>
          <a:srgbClr val="000000"/>
        </a:dk1>
        <a:lt1>
          <a:srgbClr val="FFFFFF"/>
        </a:lt1>
        <a:dk2>
          <a:srgbClr val="002960"/>
        </a:dk2>
        <a:lt2>
          <a:srgbClr val="FFFFFF"/>
        </a:lt2>
        <a:accent1>
          <a:srgbClr val="C7E0FB"/>
        </a:accent1>
        <a:accent2>
          <a:srgbClr val="FFCC66"/>
        </a:accent2>
        <a:accent3>
          <a:srgbClr val="FFFFFF"/>
        </a:accent3>
        <a:accent4>
          <a:srgbClr val="000000"/>
        </a:accent4>
        <a:accent5>
          <a:srgbClr val="E0EDFD"/>
        </a:accent5>
        <a:accent6>
          <a:srgbClr val="E7B95C"/>
        </a:accent6>
        <a:hlink>
          <a:srgbClr val="4F8636"/>
        </a:hlink>
        <a:folHlink>
          <a:srgbClr val="002960"/>
        </a:folHlink>
      </a:clrScheme>
      <a:clrMap bg1="lt1" tx1="dk1" bg2="lt2" tx2="dk2" accent1="accent1" accent2="accent2" accent3="accent3" accent4="accent4" accent5="accent5" accent6="accent6" hlink="hlink" folHlink="folHlink"/>
    </a:extraClrScheme>
    <a:extraClrScheme>
      <a:clrScheme name="1_Universal Template_RU 6">
        <a:dk1>
          <a:srgbClr val="002960"/>
        </a:dk1>
        <a:lt1>
          <a:srgbClr val="FFFFFF"/>
        </a:lt1>
        <a:dk2>
          <a:srgbClr val="002960"/>
        </a:dk2>
        <a:lt2>
          <a:srgbClr val="FFBE3D"/>
        </a:lt2>
        <a:accent1>
          <a:srgbClr val="0066CC"/>
        </a:accent1>
        <a:accent2>
          <a:srgbClr val="4F8636"/>
        </a:accent2>
        <a:accent3>
          <a:srgbClr val="AAACB6"/>
        </a:accent3>
        <a:accent4>
          <a:srgbClr val="DADADA"/>
        </a:accent4>
        <a:accent5>
          <a:srgbClr val="AAB8E2"/>
        </a:accent5>
        <a:accent6>
          <a:srgbClr val="477930"/>
        </a:accent6>
        <a:hlink>
          <a:srgbClr val="FF9900"/>
        </a:hlink>
        <a:folHlink>
          <a:srgbClr val="FFBE3D"/>
        </a:folHlink>
      </a:clrScheme>
      <a:clrMap bg1="dk2" tx1="lt1" bg2="dk1" tx2="lt2" accent1="accent1" accent2="accent2" accent3="accent3" accent4="accent4" accent5="accent5" accent6="accent6" hlink="hlink" folHlink="folHlink"/>
    </a:extraClrScheme>
    <a:extraClrScheme>
      <a:clrScheme name="1_Universal Template_RU 7">
        <a:dk1>
          <a:srgbClr val="000000"/>
        </a:dk1>
        <a:lt1>
          <a:srgbClr val="FFFFFF"/>
        </a:lt1>
        <a:dk2>
          <a:srgbClr val="000000"/>
        </a:dk2>
        <a:lt2>
          <a:srgbClr val="FFBE3D"/>
        </a:lt2>
        <a:accent1>
          <a:srgbClr val="0066CC"/>
        </a:accent1>
        <a:accent2>
          <a:srgbClr val="4F8636"/>
        </a:accent2>
        <a:accent3>
          <a:srgbClr val="AAAAAA"/>
        </a:accent3>
        <a:accent4>
          <a:srgbClr val="DADADA"/>
        </a:accent4>
        <a:accent5>
          <a:srgbClr val="AAB8E2"/>
        </a:accent5>
        <a:accent6>
          <a:srgbClr val="477930"/>
        </a:accent6>
        <a:hlink>
          <a:srgbClr val="FF9900"/>
        </a:hlink>
        <a:folHlink>
          <a:srgbClr val="FFBE3D"/>
        </a:folHlink>
      </a:clrScheme>
      <a:clrMap bg1="dk2" tx1="lt1" bg2="dk1" tx2="lt2" accent1="accent1" accent2="accent2" accent3="accent3" accent4="accent4" accent5="accent5" accent6="accent6" hlink="hlink" folHlink="folHlink"/>
    </a:extraClrScheme>
    <a:extraClrScheme>
      <a:clrScheme name="1_Universal Template_RU 8">
        <a:dk1>
          <a:srgbClr val="000000"/>
        </a:dk1>
        <a:lt1>
          <a:srgbClr val="FFFFFF"/>
        </a:lt1>
        <a:dk2>
          <a:srgbClr val="002960"/>
        </a:dk2>
        <a:lt2>
          <a:srgbClr val="FFFFFF"/>
        </a:lt2>
        <a:accent1>
          <a:srgbClr val="C7E0FB"/>
        </a:accent1>
        <a:accent2>
          <a:srgbClr val="C7C293"/>
        </a:accent2>
        <a:accent3>
          <a:srgbClr val="FFFFFF"/>
        </a:accent3>
        <a:accent4>
          <a:srgbClr val="000000"/>
        </a:accent4>
        <a:accent5>
          <a:srgbClr val="E0EDFD"/>
        </a:accent5>
        <a:accent6>
          <a:srgbClr val="B4B085"/>
        </a:accent6>
        <a:hlink>
          <a:srgbClr val="50A2A0"/>
        </a:hlink>
        <a:folHlink>
          <a:srgbClr val="002960"/>
        </a:folHlink>
      </a:clrScheme>
      <a:clrMap bg1="lt1" tx1="dk1" bg2="lt2" tx2="dk2" accent1="accent1" accent2="accent2" accent3="accent3" accent4="accent4" accent5="accent5" accent6="accent6" hlink="hlink" folHlink="folHlink"/>
    </a:extraClrScheme>
    <a:extraClrScheme>
      <a:clrScheme name="1_Universal Template_RU 9">
        <a:dk1>
          <a:srgbClr val="002960"/>
        </a:dk1>
        <a:lt1>
          <a:srgbClr val="FFFFFF"/>
        </a:lt1>
        <a:dk2>
          <a:srgbClr val="002960"/>
        </a:dk2>
        <a:lt2>
          <a:srgbClr val="FFBE3D"/>
        </a:lt2>
        <a:accent1>
          <a:srgbClr val="0066CC"/>
        </a:accent1>
        <a:accent2>
          <a:srgbClr val="50A2A0"/>
        </a:accent2>
        <a:accent3>
          <a:srgbClr val="AAACB6"/>
        </a:accent3>
        <a:accent4>
          <a:srgbClr val="DADADA"/>
        </a:accent4>
        <a:accent5>
          <a:srgbClr val="AAB8E2"/>
        </a:accent5>
        <a:accent6>
          <a:srgbClr val="489291"/>
        </a:accent6>
        <a:hlink>
          <a:srgbClr val="C7C293"/>
        </a:hlink>
        <a:folHlink>
          <a:srgbClr val="FFBE3D"/>
        </a:folHlink>
      </a:clrScheme>
      <a:clrMap bg1="dk2" tx1="lt1" bg2="dk1" tx2="lt2" accent1="accent1" accent2="accent2" accent3="accent3" accent4="accent4" accent5="accent5" accent6="accent6" hlink="hlink" folHlink="folHlink"/>
    </a:extraClrScheme>
    <a:extraClrScheme>
      <a:clrScheme name="1_Universal Template_RU 10">
        <a:dk1>
          <a:srgbClr val="000000"/>
        </a:dk1>
        <a:lt1>
          <a:srgbClr val="FFFFFF"/>
        </a:lt1>
        <a:dk2>
          <a:srgbClr val="000000"/>
        </a:dk2>
        <a:lt2>
          <a:srgbClr val="FFBE3D"/>
        </a:lt2>
        <a:accent1>
          <a:srgbClr val="174A7C"/>
        </a:accent1>
        <a:accent2>
          <a:srgbClr val="50A2A0"/>
        </a:accent2>
        <a:accent3>
          <a:srgbClr val="AAAAAA"/>
        </a:accent3>
        <a:accent4>
          <a:srgbClr val="DADADA"/>
        </a:accent4>
        <a:accent5>
          <a:srgbClr val="ABB1BF"/>
        </a:accent5>
        <a:accent6>
          <a:srgbClr val="489291"/>
        </a:accent6>
        <a:hlink>
          <a:srgbClr val="C7C293"/>
        </a:hlink>
        <a:folHlink>
          <a:srgbClr val="FFBE3D"/>
        </a:folHlink>
      </a:clrScheme>
      <a:clrMap bg1="dk2" tx1="lt1" bg2="dk1" tx2="lt2" accent1="accent1" accent2="accent2" accent3="accent3" accent4="accent4" accent5="accent5" accent6="accent6" hlink="hlink" folHlink="folHlink"/>
    </a:extraClrScheme>
    <a:extraClrScheme>
      <a:clrScheme name="1_Universal Template_RU 11">
        <a:dk1>
          <a:srgbClr val="000000"/>
        </a:dk1>
        <a:lt1>
          <a:srgbClr val="FFFFFF"/>
        </a:lt1>
        <a:dk2>
          <a:srgbClr val="002960"/>
        </a:dk2>
        <a:lt2>
          <a:srgbClr val="FFFFFF"/>
        </a:lt2>
        <a:accent1>
          <a:srgbClr val="C7E0FB"/>
        </a:accent1>
        <a:accent2>
          <a:srgbClr val="F8C090"/>
        </a:accent2>
        <a:accent3>
          <a:srgbClr val="FFFFFF"/>
        </a:accent3>
        <a:accent4>
          <a:srgbClr val="000000"/>
        </a:accent4>
        <a:accent5>
          <a:srgbClr val="E0EDFD"/>
        </a:accent5>
        <a:accent6>
          <a:srgbClr val="E1AE82"/>
        </a:accent6>
        <a:hlink>
          <a:srgbClr val="50A2A0"/>
        </a:hlink>
        <a:folHlink>
          <a:srgbClr val="002960"/>
        </a:folHlink>
      </a:clrScheme>
      <a:clrMap bg1="lt1" tx1="dk1" bg2="lt2" tx2="dk2" accent1="accent1" accent2="accent2" accent3="accent3" accent4="accent4" accent5="accent5" accent6="accent6" hlink="hlink" folHlink="folHlink"/>
    </a:extraClrScheme>
    <a:extraClrScheme>
      <a:clrScheme name="1_Universal Template_RU 12">
        <a:dk1>
          <a:srgbClr val="000000"/>
        </a:dk1>
        <a:lt1>
          <a:srgbClr val="FFFFFF"/>
        </a:lt1>
        <a:dk2>
          <a:srgbClr val="015289"/>
        </a:dk2>
        <a:lt2>
          <a:srgbClr val="FFFFFF"/>
        </a:lt2>
        <a:accent1>
          <a:srgbClr val="F3F4F4"/>
        </a:accent1>
        <a:accent2>
          <a:srgbClr val="00B5CB"/>
        </a:accent2>
        <a:accent3>
          <a:srgbClr val="FFFFFF"/>
        </a:accent3>
        <a:accent4>
          <a:srgbClr val="000000"/>
        </a:accent4>
        <a:accent5>
          <a:srgbClr val="F8F8F8"/>
        </a:accent5>
        <a:accent6>
          <a:srgbClr val="00A4B8"/>
        </a:accent6>
        <a:hlink>
          <a:srgbClr val="004E8E"/>
        </a:hlink>
        <a:folHlink>
          <a:srgbClr val="4F4C4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8158</TotalTime>
  <Words>1110</Words>
  <Application>Microsoft Office PowerPoint</Application>
  <PresentationFormat>Лист A4 (210x297 мм)</PresentationFormat>
  <Paragraphs>178</Paragraphs>
  <Slides>8</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8</vt:i4>
      </vt:variant>
    </vt:vector>
  </HeadingPairs>
  <TitlesOfParts>
    <vt:vector size="16" baseType="lpstr">
      <vt:lpstr>Arial</vt:lpstr>
      <vt:lpstr>Arial Narrow</vt:lpstr>
      <vt:lpstr>Calibri</vt:lpstr>
      <vt:lpstr>Century</vt:lpstr>
      <vt:lpstr>Century Gothic</vt:lpstr>
      <vt:lpstr>Times New Roman</vt:lpstr>
      <vt:lpstr>Wingdings</vt:lpstr>
      <vt:lpstr>5_Universal Template_RU</vt:lpstr>
      <vt:lpstr>МКК Московский областной фонд микрофинансирования</vt:lpstr>
      <vt:lpstr>МКК Московский областной фонд микрофинансирования</vt:lpstr>
      <vt:lpstr>МКК Московский областной фонд микрофинансирования</vt:lpstr>
      <vt:lpstr>МКК Московский областной фонд микрофинансирования</vt:lpstr>
      <vt:lpstr>МКК Московский областной фонд микрофинансирования</vt:lpstr>
      <vt:lpstr>МКК Московский областной фонд микрофинансирования</vt:lpstr>
      <vt:lpstr>МКК Московский областной фонд микрофинансирования</vt:lpstr>
      <vt:lpstr>МКК Московский областной фонд микрофинансирования</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Поведская Нина;А. Большухин</dc:creator>
  <cp:lastModifiedBy>Alexandr Bolshukhin</cp:lastModifiedBy>
  <cp:revision>660</cp:revision>
  <cp:lastPrinted>2019-02-21T06:20:38Z</cp:lastPrinted>
  <dcterms:created xsi:type="dcterms:W3CDTF">2014-02-04T07:17:20Z</dcterms:created>
  <dcterms:modified xsi:type="dcterms:W3CDTF">2021-07-27T06:36:35Z</dcterms:modified>
</cp:coreProperties>
</file>