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431" r:id="rId2"/>
    <p:sldId id="711" r:id="rId3"/>
    <p:sldId id="1025" r:id="rId4"/>
    <p:sldId id="1026" r:id="rId5"/>
    <p:sldId id="1027" r:id="rId6"/>
    <p:sldId id="1035" r:id="rId7"/>
    <p:sldId id="1028" r:id="rId8"/>
    <p:sldId id="1029" r:id="rId9"/>
    <p:sldId id="1031" r:id="rId10"/>
    <p:sldId id="1033" r:id="rId11"/>
    <p:sldId id="1034" r:id="rId12"/>
  </p:sldIdLst>
  <p:sldSz cx="9144000" cy="5143500" type="screen16x9"/>
  <p:notesSz cx="6797675" cy="9928225"/>
  <p:embeddedFontLst>
    <p:embeddedFont>
      <p:font typeface="Golos Text" charset="-52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  <p:embeddedFont>
      <p:font typeface="Verdana" pitchFamily="34" charset="0"/>
      <p:regular r:id="rId23"/>
      <p:bold r:id="rId24"/>
      <p:italic r:id="rId25"/>
      <p:boldItalic r:id="rId26"/>
    </p:embeddedFont>
    <p:embeddedFont>
      <p:font typeface="Segoe UI" pitchFamily="34" charset="0"/>
      <p:regular r:id="rId27"/>
      <p:bold r:id="rId28"/>
      <p:italic r:id="rId29"/>
      <p:boldItalic r:id="rId30"/>
    </p:embeddedFont>
    <p:embeddedFont>
      <p:font typeface="Raleway" charset="-52"/>
      <p:regular r:id="rId31"/>
      <p:bold r:id="rId32"/>
      <p:italic r:id="rId33"/>
      <p:boldItalic r:id="rId34"/>
    </p:embeddedFont>
    <p:embeddedFont>
      <p:font typeface="Lato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1849"/>
    <a:srgbClr val="00467A"/>
    <a:srgbClr val="007B00"/>
    <a:srgbClr val="015CA7"/>
    <a:srgbClr val="012262"/>
    <a:srgbClr val="0160AF"/>
    <a:srgbClr val="015598"/>
    <a:srgbClr val="0070C0"/>
    <a:srgbClr val="0060A8"/>
    <a:srgbClr val="003E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93683" autoAdjust="0"/>
  </p:normalViewPr>
  <p:slideViewPr>
    <p:cSldViewPr>
      <p:cViewPr>
        <p:scale>
          <a:sx n="150" d="100"/>
          <a:sy n="150" d="100"/>
        </p:scale>
        <p:origin x="-528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A647-0393-4358-A7F1-96C7A7E3C6AE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DF24-CDE1-4408-86E5-0C7083C77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76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971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85534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1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04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06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06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07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10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09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12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63509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2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11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91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1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55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74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86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35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28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8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27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9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07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365" tIns="91365" rIns="91365" bIns="9136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</p:spPr>
        <p:txBody>
          <a:bodyPr lIns="91365" tIns="91365" rIns="91365" bIns="9136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03761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8" y="4226025"/>
            <a:ext cx="8388600" cy="393600"/>
          </a:xfrm>
          <a:prstGeom prst="rect">
            <a:avLst/>
          </a:prstGeom>
        </p:spPr>
        <p:txBody>
          <a:bodyPr lIns="91365" tIns="91365" rIns="91365" bIns="9136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</p:spPr>
        <p:txBody>
          <a:bodyPr lIns="91365" tIns="91365" rIns="91365" bIns="9136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3232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365" tIns="91365" rIns="91365" bIns="9136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365" tIns="91365" rIns="91365" bIns="9136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</p:spPr>
        <p:txBody>
          <a:bodyPr lIns="91365" tIns="91365" rIns="91365" bIns="9136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2350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</p:spPr>
        <p:txBody>
          <a:bodyPr lIns="91365" tIns="91365" rIns="91365" bIns="9136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94297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380" tIns="45690" rIns="91380" bIns="45690"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380" tIns="45690" rIns="91380" bIns="456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34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1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365" tIns="91365" rIns="91365" bIns="9136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3" y="1595776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365" tIns="91365" rIns="91365" bIns="9136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365" tIns="91365" rIns="91365" bIns="9136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822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slugi.mosreg.ru/services/2163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slugi.mosreg.ru/services/21159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7DD8701-269C-5240-BF28-0EC7AE4F6B5E}"/>
              </a:ext>
            </a:extLst>
          </p:cNvPr>
          <p:cNvSpPr/>
          <p:nvPr/>
        </p:nvSpPr>
        <p:spPr>
          <a:xfrm>
            <a:off x="-158876" y="0"/>
            <a:ext cx="9331038" cy="5143500"/>
          </a:xfrm>
          <a:prstGeom prst="rect">
            <a:avLst/>
          </a:prstGeom>
          <a:solidFill>
            <a:srgbClr val="08345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01659E9-CD20-4FAE-B905-04512DECE98E}"/>
              </a:ext>
            </a:extLst>
          </p:cNvPr>
          <p:cNvSpPr txBox="1"/>
          <p:nvPr/>
        </p:nvSpPr>
        <p:spPr>
          <a:xfrm>
            <a:off x="7746574" y="525915"/>
            <a:ext cx="1616252" cy="474343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D1D85DB-24B1-4FDA-AC34-D0BAADFC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37" y="3985621"/>
            <a:ext cx="1661975" cy="7395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B6FC50B-7210-4B71-BD5D-F6DC83AC0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95492"/>
            <a:ext cx="991134" cy="792907"/>
          </a:xfrm>
          <a:prstGeom prst="rect">
            <a:avLst/>
          </a:prstGeom>
        </p:spPr>
      </p:pic>
      <p:sp>
        <p:nvSpPr>
          <p:cNvPr id="37" name="TextBox 1">
            <a:extLst>
              <a:ext uri="{FF2B5EF4-FFF2-40B4-BE49-F238E27FC236}">
                <a16:creationId xmlns="" xmlns:a16="http://schemas.microsoft.com/office/drawing/2014/main" id="{6E17EBAB-E46E-4551-B1A3-B852059A7D38}"/>
              </a:ext>
            </a:extLst>
          </p:cNvPr>
          <p:cNvSpPr txBox="1"/>
          <p:nvPr/>
        </p:nvSpPr>
        <p:spPr>
          <a:xfrm>
            <a:off x="0" y="1617644"/>
            <a:ext cx="6711256" cy="138493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Условия работы бизнеса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Московской области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период действия ограничительных мер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81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10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=""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=""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D6CE95C-16D4-4A25-A3DF-47F656A55E43}"/>
              </a:ext>
            </a:extLst>
          </p:cNvPr>
          <p:cNvSpPr txBox="1"/>
          <p:nvPr/>
        </p:nvSpPr>
        <p:spPr>
          <a:xfrm>
            <a:off x="886484" y="876257"/>
            <a:ext cx="5508613" cy="46160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Срок:</a:t>
            </a: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28 октября 2021 г.-7 ноября 2021 г. (включительно)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46B36C11-88E2-4C77-BB78-5DFFE68C91C3}"/>
              </a:ext>
            </a:extLst>
          </p:cNvPr>
          <p:cNvCxnSpPr/>
          <p:nvPr/>
        </p:nvCxnSpPr>
        <p:spPr>
          <a:xfrm>
            <a:off x="24310" y="149163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ECFCCC-17E2-45EB-95E2-F6DB57185009}"/>
              </a:ext>
            </a:extLst>
          </p:cNvPr>
          <p:cNvSpPr txBox="1"/>
          <p:nvPr/>
        </p:nvSpPr>
        <p:spPr>
          <a:xfrm>
            <a:off x="694741" y="2673118"/>
            <a:ext cx="1726827" cy="830936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Официальные мероприятия, проводимые </a:t>
            </a: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Московской областью</a:t>
            </a:r>
            <a:endParaRPr lang="ru-RU" sz="12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56D140-CEF6-4B23-B178-A1CE1C347C75}"/>
              </a:ext>
            </a:extLst>
          </p:cNvPr>
          <p:cNvSpPr txBox="1"/>
          <p:nvPr/>
        </p:nvSpPr>
        <p:spPr>
          <a:xfrm>
            <a:off x="3873516" y="2673118"/>
            <a:ext cx="1627296" cy="64627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Мероприятия,</a:t>
            </a:r>
            <a:endParaRPr lang="ru-RU" sz="12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согласованные</a:t>
            </a:r>
            <a:endParaRPr lang="ru-RU" sz="12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Роспотребнадзором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5C46A2-3658-4B1B-A063-1A62FC848D2D}"/>
              </a:ext>
            </a:extLst>
          </p:cNvPr>
          <p:cNvSpPr txBox="1"/>
          <p:nvPr/>
        </p:nvSpPr>
        <p:spPr>
          <a:xfrm>
            <a:off x="6683406" y="2684838"/>
            <a:ext cx="1795704" cy="27693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Театры</a:t>
            </a:r>
            <a:r>
              <a:rPr lang="en-US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и </a:t>
            </a: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музеи</a:t>
            </a:r>
            <a:endParaRPr lang="ru-RU" sz="12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1D56F244-87F1-4242-8111-D192C087F0A3}"/>
              </a:ext>
            </a:extLst>
          </p:cNvPr>
          <p:cNvCxnSpPr/>
          <p:nvPr/>
        </p:nvCxnSpPr>
        <p:spPr>
          <a:xfrm>
            <a:off x="24310" y="365187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Что можно посещать по </a:t>
            </a:r>
            <a:r>
              <a:rPr lang="en-US" sz="2500" dirty="0">
                <a:solidFill>
                  <a:schemeClr val="bg1"/>
                </a:solidFill>
                <a:latin typeface="Calibri"/>
              </a:rPr>
              <a:t>QR-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кодам?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DD7CFD-914E-4265-9012-054E90C62810}"/>
              </a:ext>
            </a:extLst>
          </p:cNvPr>
          <p:cNvSpPr txBox="1"/>
          <p:nvPr/>
        </p:nvSpPr>
        <p:spPr>
          <a:xfrm>
            <a:off x="399842" y="3788397"/>
            <a:ext cx="4100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Заполняемость помещений не более 50%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77AD147-BFA7-42F3-B02B-585D20B8DF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2454" y="1648070"/>
            <a:ext cx="959789" cy="8686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C571768-E080-42E7-A50B-9072534B12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83" y="1701575"/>
            <a:ext cx="959790" cy="8350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0F3BEB5-B967-40FB-AAD9-9A86CDACB2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1770215"/>
            <a:ext cx="801535" cy="8015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1B22167-B86B-4780-A4E2-64167ED92A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55" y="862276"/>
            <a:ext cx="492828" cy="4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41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11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=""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=""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D6CE95C-16D4-4A25-A3DF-47F656A55E43}"/>
              </a:ext>
            </a:extLst>
          </p:cNvPr>
          <p:cNvSpPr txBox="1"/>
          <p:nvPr/>
        </p:nvSpPr>
        <p:spPr>
          <a:xfrm>
            <a:off x="179513" y="860572"/>
            <a:ext cx="2802970" cy="120026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Главный государственный санитарный врач по Московской области принял решение об увеличении требований</a:t>
            </a:r>
            <a:r>
              <a:rPr lang="en-US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к обязательной вакцинации работников сферы услуг</a:t>
            </a:r>
            <a:r>
              <a:rPr lang="en-US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(Постановление от 11 октября 2021 г. N 6)</a:t>
            </a:r>
            <a:endParaRPr lang="ru-RU" sz="1200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56D140-CEF6-4B23-B178-A1CE1C347C75}"/>
              </a:ext>
            </a:extLst>
          </p:cNvPr>
          <p:cNvSpPr txBox="1"/>
          <p:nvPr/>
        </p:nvSpPr>
        <p:spPr>
          <a:xfrm>
            <a:off x="150061" y="2119328"/>
            <a:ext cx="2802970" cy="120026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• Вакцинацию первым компонентом необходимо провести </a:t>
            </a:r>
            <a:r>
              <a:rPr lang="ru-RU" sz="1200" u="sng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до 10 ноября 2021 г.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• Вакцинацию вторым компонентом необходимо провести </a:t>
            </a:r>
            <a:r>
              <a:rPr lang="ru-RU" sz="1200" u="sng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до 10 декабря 2021 г.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Нужно ли вакцинировать </a:t>
            </a:r>
            <a:r>
              <a:rPr lang="ru-RU" sz="2500" dirty="0">
                <a:solidFill>
                  <a:schemeClr val="bg1"/>
                </a:solidFill>
                <a:latin typeface="Calibri"/>
              </a:rPr>
              <a:t>80%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сотрудников?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74C8369-A4F9-49A6-AF0A-C7D95636E56A}"/>
              </a:ext>
            </a:extLst>
          </p:cNvPr>
          <p:cNvSpPr txBox="1"/>
          <p:nvPr/>
        </p:nvSpPr>
        <p:spPr>
          <a:xfrm>
            <a:off x="3990435" y="810816"/>
            <a:ext cx="47709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Обязаны привиться работники в сферах: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торговли;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доставки товаров и продуктов питания, в том числе курьерской;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салонов красоты, косметических, СПА-салонов, массажных салонов, соляриев, бань, саун, физкультурно-оздоровительных комплексов, фитнес-клубов, бассейнов;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бытовых услуг, в том числе прачечных, химчисток и иных подобных услуг;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общественного питания;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клиентских подразделений финансовых организаций, организаций, оказывающих услуги почтовой связи;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многофункциональных центров предоставления государственных и муниципальных услуг;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транспорта общего пользования, такси;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образования, здравоохранения, социальной защиты, социального обслуживания;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жилищно-коммунального хозяйства и энергетики;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культурных, выставочных, просветительских мероприятий (в том числе музеев, выставочных залов, библиотек, лекций, тренингов), за исключением официальных мероприятий, организуемых органами исполнительной власти;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досуговых, развлекательных, зрелищных мероприятий (в том числе игровых мероприятий, мастер классов);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рекламных мероприятий;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детских игровых комнат, детских развлекательных центров, детских лагерей дневного пребывания, иных мест проведения подобных мероприятий для несовершеннолетних в зданиях, сооружениях (помещениях в них), в том числе в парках культуры и отдыха, торгово-развлекательных центрах;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театров, кинотеатров, концертных залов;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массовых физкультурных, спортивных мероприятий.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29AE850-231F-4DA0-8CA3-400814C8C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16" y="3987159"/>
            <a:ext cx="3203848" cy="912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42AF1D-0FD0-4D7C-8106-969EDF4DD851}"/>
              </a:ext>
            </a:extLst>
          </p:cNvPr>
          <p:cNvSpPr txBox="1"/>
          <p:nvPr/>
        </p:nvSpPr>
        <p:spPr>
          <a:xfrm>
            <a:off x="150062" y="3366189"/>
            <a:ext cx="2802970" cy="830936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Обязаны подать сведений о сотрудниках на портале </a:t>
            </a: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4"/>
              </a:rPr>
              <a:t>РПГУ</a:t>
            </a: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  <a:r>
              <a:rPr lang="en-US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4"/>
              </a:rPr>
              <a:t>https://</a:t>
            </a:r>
            <a:r>
              <a:rPr lang="en-US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4"/>
              </a:rPr>
              <a:t>uslugi.mosreg.ru/services/21631</a:t>
            </a:r>
            <a:endParaRPr lang="ru-RU" sz="1200" b="1" spc="1" dirty="0" smtClean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endParaRPr lang="ru-RU" sz="12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44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330240"/>
            <a:ext cx="7085264" cy="1815821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Нормативная база:</a:t>
            </a:r>
          </a:p>
          <a:p>
            <a:pPr marL="389687" indent="-385408" algn="just" defTabSz="307863">
              <a:spcBef>
                <a:spcPts val="46"/>
              </a:spcBef>
              <a:buFont typeface="+mj-lt"/>
              <a:buAutoNum type="arabicPeriod"/>
            </a:pPr>
            <a:endParaRPr lang="ru-RU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Указ Президента РФ от 20.10.2021 N 595 «Об установлении на территории Российской Федерации нерабочих дней в октябре - ноябре 2021 г.»</a:t>
            </a: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Постановление Губернатора Московской области от 13 июня 2021 г. N 178-ПГ "О дополнительных мерах по предотвращению распространения новой коронавирусной инфекции (COVID-2019) на территории Московской области« (в редакции Постановления Губернатора Московской области от 21.10.2021 N 387-ПГ)</a:t>
            </a:r>
          </a:p>
        </p:txBody>
      </p:sp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=""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=""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1" name="Заголовок 1">
            <a:extLst>
              <a:ext uri="{FF2B5EF4-FFF2-40B4-BE49-F238E27FC236}">
                <a16:creationId xmlns="" xmlns:a16="http://schemas.microsoft.com/office/drawing/2014/main" id="{F651B98A-1E7B-404E-991F-A1342FCAA55D}"/>
              </a:ext>
            </a:extLst>
          </p:cNvPr>
          <p:cNvSpPr txBox="1">
            <a:spLocks/>
          </p:cNvSpPr>
          <p:nvPr/>
        </p:nvSpPr>
        <p:spPr>
          <a:xfrm>
            <a:off x="886484" y="180432"/>
            <a:ext cx="851244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Когда в Московской области объявлены нерабочие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дни?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D6CE95C-16D4-4A25-A3DF-47F656A55E43}"/>
              </a:ext>
            </a:extLst>
          </p:cNvPr>
          <p:cNvSpPr txBox="1"/>
          <p:nvPr/>
        </p:nvSpPr>
        <p:spPr>
          <a:xfrm>
            <a:off x="1338909" y="964210"/>
            <a:ext cx="5508613" cy="738603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Срок:</a:t>
            </a:r>
          </a:p>
          <a:p>
            <a:pPr marL="4279" algn="just" defTabSz="307863">
              <a:spcBef>
                <a:spcPts val="46"/>
              </a:spcBef>
            </a:pPr>
            <a:endParaRPr lang="ru-RU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28 октября 2021 г.-7 ноября 2021 г. (включительно)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E61144-BCF7-46CE-B07F-4715A5189C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349" y="997439"/>
            <a:ext cx="871488" cy="8714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E93E168-477E-4BCF-84C9-ED955CA876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072" y="2880571"/>
            <a:ext cx="871488" cy="8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344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=""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=""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1" name="Заголовок 1">
            <a:extLst>
              <a:ext uri="{FF2B5EF4-FFF2-40B4-BE49-F238E27FC236}">
                <a16:creationId xmlns="" xmlns:a16="http://schemas.microsoft.com/office/drawing/2014/main" id="{F651B98A-1E7B-404E-991F-A1342FCAA55D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Работа каких организаций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приостанавливается?</a:t>
            </a:r>
            <a:r>
              <a:rPr lang="ru-RU" sz="2500" dirty="0">
                <a:solidFill>
                  <a:schemeClr val="bg1"/>
                </a:solidFill>
                <a:latin typeface="Calibri"/>
              </a:rPr>
              <a:t/>
            </a:r>
            <a:br>
              <a:rPr lang="ru-RU" sz="2500" dirty="0">
                <a:solidFill>
                  <a:schemeClr val="bg1"/>
                </a:solidFill>
                <a:latin typeface="Calibri"/>
              </a:rPr>
            </a:br>
            <a:r>
              <a:rPr lang="ru-RU" sz="2500" dirty="0">
                <a:solidFill>
                  <a:schemeClr val="bg1"/>
                </a:solidFill>
                <a:latin typeface="Calibri"/>
              </a:rPr>
              <a:t>(1/3)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D6CE95C-16D4-4A25-A3DF-47F656A55E43}"/>
              </a:ext>
            </a:extLst>
          </p:cNvPr>
          <p:cNvSpPr txBox="1"/>
          <p:nvPr/>
        </p:nvSpPr>
        <p:spPr>
          <a:xfrm>
            <a:off x="498689" y="868609"/>
            <a:ext cx="5508613" cy="46160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Срок:</a:t>
            </a: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28 октября 2021 г.-7 ноября 2021 г. (включительно)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46B36C11-88E2-4C77-BB78-5DFFE68C91C3}"/>
              </a:ext>
            </a:extLst>
          </p:cNvPr>
          <p:cNvCxnSpPr/>
          <p:nvPr/>
        </p:nvCxnSpPr>
        <p:spPr>
          <a:xfrm>
            <a:off x="24310" y="149163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ECFCCC-17E2-45EB-95E2-F6DB57185009}"/>
              </a:ext>
            </a:extLst>
          </p:cNvPr>
          <p:cNvSpPr txBox="1"/>
          <p:nvPr/>
        </p:nvSpPr>
        <p:spPr>
          <a:xfrm>
            <a:off x="396901" y="2152758"/>
            <a:ext cx="1726827" cy="1223351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Ресторанов, кафе, столовых, буфетов, баров, закусочных и иных предприятий общественного питания, в том числе в парках культуры и отдыха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56D140-CEF6-4B23-B178-A1CE1C347C75}"/>
              </a:ext>
            </a:extLst>
          </p:cNvPr>
          <p:cNvSpPr txBox="1"/>
          <p:nvPr/>
        </p:nvSpPr>
        <p:spPr>
          <a:xfrm>
            <a:off x="2415479" y="2164064"/>
            <a:ext cx="2072519" cy="41543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Объектов розничной торговли</a:t>
            </a:r>
          </a:p>
          <a:p>
            <a:pPr marL="4279" algn="just" defTabSz="307863">
              <a:spcBef>
                <a:spcPts val="46"/>
              </a:spcBef>
            </a:pPr>
            <a:endParaRPr lang="ru-RU" sz="105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5C46A2-3658-4B1B-A063-1A62FC848D2D}"/>
              </a:ext>
            </a:extLst>
          </p:cNvPr>
          <p:cNvSpPr txBox="1"/>
          <p:nvPr/>
        </p:nvSpPr>
        <p:spPr>
          <a:xfrm>
            <a:off x="4783618" y="2169641"/>
            <a:ext cx="1889042" cy="57702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Организаций, оказывающих бытовые услуги</a:t>
            </a:r>
          </a:p>
          <a:p>
            <a:pPr marL="4279" defTabSz="307863">
              <a:spcBef>
                <a:spcPts val="46"/>
              </a:spcBef>
            </a:pPr>
            <a:endParaRPr lang="ru-RU" sz="105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831EC96-C70C-43E6-9F89-E0502567B033}"/>
              </a:ext>
            </a:extLst>
          </p:cNvPr>
          <p:cNvSpPr txBox="1"/>
          <p:nvPr/>
        </p:nvSpPr>
        <p:spPr>
          <a:xfrm>
            <a:off x="6958817" y="2088694"/>
            <a:ext cx="2148964" cy="900186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Салонов красоты, косметических салонов, СПА-салонов, массажных салонов, соляриев, бань, саун и иных объектов, в которых оказываются подобные услуги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9EF9255-1D96-464C-8552-835EF897DB07}"/>
              </a:ext>
            </a:extLst>
          </p:cNvPr>
          <p:cNvSpPr txBox="1"/>
          <p:nvPr/>
        </p:nvSpPr>
        <p:spPr>
          <a:xfrm>
            <a:off x="396901" y="3633887"/>
            <a:ext cx="172682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-работы навынос</a:t>
            </a:r>
          </a:p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-доставка</a:t>
            </a:r>
          </a:p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-работы в гостиницах</a:t>
            </a:r>
          </a:p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-работы в столовых на предприятиях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FC86FF4-0C2C-47C8-A989-AE0AD9F34744}"/>
              </a:ext>
            </a:extLst>
          </p:cNvPr>
          <p:cNvSpPr txBox="1"/>
          <p:nvPr/>
        </p:nvSpPr>
        <p:spPr>
          <a:xfrm>
            <a:off x="0" y="3398258"/>
            <a:ext cx="400110" cy="167483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4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за исключением: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2365371-7C15-4606-BA1B-C7A1332A5BF5}"/>
              </a:ext>
            </a:extLst>
          </p:cNvPr>
          <p:cNvSpPr txBox="1"/>
          <p:nvPr/>
        </p:nvSpPr>
        <p:spPr>
          <a:xfrm>
            <a:off x="2415479" y="3639271"/>
            <a:ext cx="207251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-аптек и аптечных пунктов</a:t>
            </a:r>
          </a:p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-в части реализации товаров первой необходимости</a:t>
            </a:r>
          </a:p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-продажи товаров дистанционным образом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900ABE0-EEBF-4373-B4A0-C4C328502D4F}"/>
              </a:ext>
            </a:extLst>
          </p:cNvPr>
          <p:cNvSpPr txBox="1"/>
          <p:nvPr/>
        </p:nvSpPr>
        <p:spPr>
          <a:xfrm>
            <a:off x="4782934" y="3629004"/>
            <a:ext cx="20156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-обслуживания без посещения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1D56F244-87F1-4242-8111-D192C087F0A3}"/>
              </a:ext>
            </a:extLst>
          </p:cNvPr>
          <p:cNvCxnSpPr/>
          <p:nvPr/>
        </p:nvCxnSpPr>
        <p:spPr>
          <a:xfrm>
            <a:off x="24310" y="3398258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71147BF-531E-433F-8427-23B0B80C0A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44" y="851477"/>
            <a:ext cx="492828" cy="4928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C59EC45-07D1-404F-8DD6-7C5ECAE882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1548" y="1438667"/>
            <a:ext cx="799238" cy="799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91915C-AEC7-45E9-904E-3F245A6A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2851" y="1567364"/>
            <a:ext cx="799238" cy="5847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0A03805-FF6B-41EA-B62B-8750484D3EB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6408" y="1529999"/>
            <a:ext cx="570894" cy="5708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FAD63DF-345E-49D2-9C32-E7B27CFC93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7038" y="1504716"/>
            <a:ext cx="465414" cy="5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3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4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8381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=""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=""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D6CE95C-16D4-4A25-A3DF-47F656A55E43}"/>
              </a:ext>
            </a:extLst>
          </p:cNvPr>
          <p:cNvSpPr txBox="1"/>
          <p:nvPr/>
        </p:nvSpPr>
        <p:spPr>
          <a:xfrm>
            <a:off x="498689" y="868609"/>
            <a:ext cx="5508613" cy="46160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Срок:</a:t>
            </a: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28 октября 2021 г.-7 ноября 2021 г. (включительно)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46B36C11-88E2-4C77-BB78-5DFFE68C91C3}"/>
              </a:ext>
            </a:extLst>
          </p:cNvPr>
          <p:cNvCxnSpPr/>
          <p:nvPr/>
        </p:nvCxnSpPr>
        <p:spPr>
          <a:xfrm>
            <a:off x="24310" y="149163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ECFCCC-17E2-45EB-95E2-F6DB57185009}"/>
              </a:ext>
            </a:extLst>
          </p:cNvPr>
          <p:cNvSpPr txBox="1"/>
          <p:nvPr/>
        </p:nvSpPr>
        <p:spPr>
          <a:xfrm>
            <a:off x="214059" y="2183718"/>
            <a:ext cx="1978666" cy="57702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физкультурно-оздоровительных комплексов, фитнес-клубов, бассейнов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56D140-CEF6-4B23-B178-A1CE1C347C75}"/>
              </a:ext>
            </a:extLst>
          </p:cNvPr>
          <p:cNvSpPr txBox="1"/>
          <p:nvPr/>
        </p:nvSpPr>
        <p:spPr>
          <a:xfrm>
            <a:off x="2304102" y="2183718"/>
            <a:ext cx="1627296" cy="41543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массовых физкультурных, спортивных мероприятий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5C46A2-3658-4B1B-A063-1A62FC848D2D}"/>
              </a:ext>
            </a:extLst>
          </p:cNvPr>
          <p:cNvSpPr txBox="1"/>
          <p:nvPr/>
        </p:nvSpPr>
        <p:spPr>
          <a:xfrm>
            <a:off x="4135270" y="2170611"/>
            <a:ext cx="1889042" cy="57702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медицинских организаций для оказания стоматологических услуг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831EC96-C70C-43E6-9F89-E0502567B033}"/>
              </a:ext>
            </a:extLst>
          </p:cNvPr>
          <p:cNvSpPr txBox="1"/>
          <p:nvPr/>
        </p:nvSpPr>
        <p:spPr>
          <a:xfrm>
            <a:off x="6228184" y="2187826"/>
            <a:ext cx="2847146" cy="41543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досуговых, развлекательных, зрелищных, рекламных и иных подобных мероприятий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FC86FF4-0C2C-47C8-A989-AE0AD9F34744}"/>
              </a:ext>
            </a:extLst>
          </p:cNvPr>
          <p:cNvSpPr txBox="1"/>
          <p:nvPr/>
        </p:nvSpPr>
        <p:spPr>
          <a:xfrm>
            <a:off x="0" y="3398258"/>
            <a:ext cx="400110" cy="167483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4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за исключением: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900ABE0-EEBF-4373-B4A0-C4C328502D4F}"/>
              </a:ext>
            </a:extLst>
          </p:cNvPr>
          <p:cNvSpPr txBox="1"/>
          <p:nvPr/>
        </p:nvSpPr>
        <p:spPr>
          <a:xfrm>
            <a:off x="4135270" y="3955946"/>
            <a:ext cx="202090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-оказание стоматологической помощи в экстренной и неотложной форме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1D56F244-87F1-4242-8111-D192C087F0A3}"/>
              </a:ext>
            </a:extLst>
          </p:cNvPr>
          <p:cNvCxnSpPr/>
          <p:nvPr/>
        </p:nvCxnSpPr>
        <p:spPr>
          <a:xfrm>
            <a:off x="24310" y="365187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Работа каких организаций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приостанавливается?</a:t>
            </a:r>
            <a:r>
              <a:rPr lang="ru-RU" sz="2500" dirty="0">
                <a:solidFill>
                  <a:schemeClr val="bg1"/>
                </a:solidFill>
                <a:latin typeface="Calibri"/>
              </a:rPr>
              <a:t/>
            </a:r>
            <a:br>
              <a:rPr lang="ru-RU" sz="2500" dirty="0">
                <a:solidFill>
                  <a:schemeClr val="bg1"/>
                </a:solidFill>
                <a:latin typeface="Calibri"/>
              </a:rPr>
            </a:br>
            <a:r>
              <a:rPr lang="ru-RU" sz="2500" dirty="0">
                <a:solidFill>
                  <a:schemeClr val="bg1"/>
                </a:solidFill>
                <a:latin typeface="Calibri"/>
              </a:rPr>
              <a:t>(2/3)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DFFCDF8-7C4D-435B-98C9-732417FBBB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44" y="851477"/>
            <a:ext cx="492828" cy="4928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2D1DBD7-4563-499E-B22D-91BB5BE8FC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469" y="1583825"/>
            <a:ext cx="805279" cy="626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32F4BE3-AAEE-4C7B-AA91-2D6D94F2F0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1135" y="1589785"/>
            <a:ext cx="629663" cy="6166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8EAAD22-C254-4A9B-BEA3-AE5D8E5CC2D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2701" y="1576455"/>
            <a:ext cx="554179" cy="6042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4A5773B-3EAC-46AE-ADA9-37A22EFC3EF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6066" y="1607467"/>
            <a:ext cx="1517304" cy="4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88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5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=""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=""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D6CE95C-16D4-4A25-A3DF-47F656A55E43}"/>
              </a:ext>
            </a:extLst>
          </p:cNvPr>
          <p:cNvSpPr txBox="1"/>
          <p:nvPr/>
        </p:nvSpPr>
        <p:spPr>
          <a:xfrm>
            <a:off x="498689" y="868609"/>
            <a:ext cx="5508613" cy="46160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Срок:</a:t>
            </a: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28 октября 2021 г.-7 ноября 2021 г. (включительно)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46B36C11-88E2-4C77-BB78-5DFFE68C91C3}"/>
              </a:ext>
            </a:extLst>
          </p:cNvPr>
          <p:cNvCxnSpPr/>
          <p:nvPr/>
        </p:nvCxnSpPr>
        <p:spPr>
          <a:xfrm>
            <a:off x="24310" y="149163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ECFCCC-17E2-45EB-95E2-F6DB57185009}"/>
              </a:ext>
            </a:extLst>
          </p:cNvPr>
          <p:cNvSpPr txBox="1"/>
          <p:nvPr/>
        </p:nvSpPr>
        <p:spPr>
          <a:xfrm>
            <a:off x="455456" y="2331720"/>
            <a:ext cx="2015637" cy="738603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культурных, выставочных, просветительских мероприятий, в том числе выставочных залов, библиотек, лекций, тренингов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56D140-CEF6-4B23-B178-A1CE1C347C75}"/>
              </a:ext>
            </a:extLst>
          </p:cNvPr>
          <p:cNvSpPr txBox="1"/>
          <p:nvPr/>
        </p:nvSpPr>
        <p:spPr>
          <a:xfrm>
            <a:off x="2645848" y="2327193"/>
            <a:ext cx="2015636" cy="900186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кинотеатров, концертных залов, цирков, в том числе в целях проведения без участия зрителей репетиций творческих коллективов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5C46A2-3658-4B1B-A063-1A62FC848D2D}"/>
              </a:ext>
            </a:extLst>
          </p:cNvPr>
          <p:cNvSpPr txBox="1"/>
          <p:nvPr/>
        </p:nvSpPr>
        <p:spPr>
          <a:xfrm>
            <a:off x="4891854" y="2260562"/>
            <a:ext cx="2493458" cy="1223351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детских игровых комнат, детских развлекательных центров, детских лагерей дневного пребывания, иных мест проведения подобных мероприятий для несовершеннолетних, в том числе в парках культуры и отдыха, </a:t>
            </a:r>
            <a:r>
              <a:rPr lang="ru-RU" sz="1050" b="1" spc="1" dirty="0" err="1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торгово</a:t>
            </a: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- развлекательных центрах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831EC96-C70C-43E6-9F89-E0502567B033}"/>
              </a:ext>
            </a:extLst>
          </p:cNvPr>
          <p:cNvSpPr txBox="1"/>
          <p:nvPr/>
        </p:nvSpPr>
        <p:spPr>
          <a:xfrm>
            <a:off x="7560227" y="2260562"/>
            <a:ext cx="2847146" cy="253855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зоопарков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FC86FF4-0C2C-47C8-A989-AE0AD9F34744}"/>
              </a:ext>
            </a:extLst>
          </p:cNvPr>
          <p:cNvSpPr txBox="1"/>
          <p:nvPr/>
        </p:nvSpPr>
        <p:spPr>
          <a:xfrm>
            <a:off x="0" y="3398258"/>
            <a:ext cx="400110" cy="167483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4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за исключением: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900ABE0-EEBF-4373-B4A0-C4C328502D4F}"/>
              </a:ext>
            </a:extLst>
          </p:cNvPr>
          <p:cNvSpPr txBox="1"/>
          <p:nvPr/>
        </p:nvSpPr>
        <p:spPr>
          <a:xfrm>
            <a:off x="7560227" y="3873035"/>
            <a:ext cx="14414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-расположенных на открытом воздухе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1D56F244-87F1-4242-8111-D192C087F0A3}"/>
              </a:ext>
            </a:extLst>
          </p:cNvPr>
          <p:cNvCxnSpPr/>
          <p:nvPr/>
        </p:nvCxnSpPr>
        <p:spPr>
          <a:xfrm>
            <a:off x="24310" y="365187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Работа каких организаций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приостанавливается?</a:t>
            </a:r>
            <a:r>
              <a:rPr lang="ru-RU" sz="2500" dirty="0">
                <a:solidFill>
                  <a:schemeClr val="bg1"/>
                </a:solidFill>
                <a:latin typeface="Calibri"/>
              </a:rPr>
              <a:t/>
            </a:r>
            <a:br>
              <a:rPr lang="ru-RU" sz="2500" dirty="0">
                <a:solidFill>
                  <a:schemeClr val="bg1"/>
                </a:solidFill>
                <a:latin typeface="Calibri"/>
              </a:rPr>
            </a:br>
            <a:r>
              <a:rPr lang="ru-RU" sz="2500" dirty="0">
                <a:solidFill>
                  <a:schemeClr val="bg1"/>
                </a:solidFill>
                <a:latin typeface="Calibri"/>
              </a:rPr>
              <a:t>(3/3)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DD7CFD-914E-4265-9012-054E90C62810}"/>
              </a:ext>
            </a:extLst>
          </p:cNvPr>
          <p:cNvSpPr txBox="1"/>
          <p:nvPr/>
        </p:nvSpPr>
        <p:spPr>
          <a:xfrm>
            <a:off x="507172" y="3788397"/>
            <a:ext cx="19639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-официальных мероприятий, организуемых в Московской области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6D47902-9FFE-4454-BCD8-389372A375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44" y="851477"/>
            <a:ext cx="492828" cy="4928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0C950B9-58C1-4574-BDDC-D745A06748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6761" y="1671188"/>
            <a:ext cx="631927" cy="5998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9842420-5FF5-487B-9332-9385712819F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378" y="1614670"/>
            <a:ext cx="670933" cy="6709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7DDEDC-585B-4B85-9D26-AF528CEF3C8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1874" y="1565065"/>
            <a:ext cx="750855" cy="7508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7DAE1DA-70E5-49CB-9624-9F1BBFE268A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6936" y="1653048"/>
            <a:ext cx="607242" cy="4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67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6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=""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=""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D6CE95C-16D4-4A25-A3DF-47F656A55E43}"/>
              </a:ext>
            </a:extLst>
          </p:cNvPr>
          <p:cNvSpPr txBox="1"/>
          <p:nvPr/>
        </p:nvSpPr>
        <p:spPr>
          <a:xfrm>
            <a:off x="498689" y="868609"/>
            <a:ext cx="7529695" cy="584715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6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На основании Указа Президента РФ от 11 мая 2020 г. N 316, ограничительные меры не распространяются на следующие организации: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Кто может продолжать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деятельность?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D84E78-DFF6-4FC1-9C72-A577BB9B8EC3}"/>
              </a:ext>
            </a:extLst>
          </p:cNvPr>
          <p:cNvSpPr txBox="1"/>
          <p:nvPr/>
        </p:nvSpPr>
        <p:spPr>
          <a:xfrm>
            <a:off x="488595" y="1589353"/>
            <a:ext cx="82598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непрерывно действующие организации, организации, имеющие оборудование, предназначенное для непрерывного технологического процесса;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медицинские и аптечные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организации, обеспечивающие население продуктами питания и товарами первой необходимости;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организации, выполняющие неотложные работы в условиях чрезвычайной ситуации и (или) при возникновении угрозы распространения заболевания, представляющего опасность для окружающих, в иных случаях, ставящих под угрозу жизнь, здоровье или нормальные жизненные условия населения;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организации, осуществляющие неотложные ремонтные и погрузочно-разгрузочные работы;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организации, предоставляющие финансовые услуги в части неотложных функций (в первую очередь услуги по расчетам и платежам).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9880913-CE1F-4AB6-B60A-459FA2DC16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22" y="932676"/>
            <a:ext cx="483267" cy="4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79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71279"/>
            <a:ext cx="2148964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05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7</a:t>
            </a:fld>
            <a:endParaRPr lang="ru-RU" sz="105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=""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=""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ECFCCC-17E2-45EB-95E2-F6DB57185009}"/>
              </a:ext>
            </a:extLst>
          </p:cNvPr>
          <p:cNvSpPr txBox="1"/>
          <p:nvPr/>
        </p:nvSpPr>
        <p:spPr>
          <a:xfrm>
            <a:off x="323528" y="1587297"/>
            <a:ext cx="1726827" cy="1869682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Допускаются к работе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 28 октября по 7 ноября</a:t>
            </a:r>
          </a:p>
          <a:p>
            <a:pPr marL="4279" algn="just" defTabSz="307863">
              <a:spcBef>
                <a:spcPts val="46"/>
              </a:spcBef>
            </a:pPr>
            <a:endParaRPr lang="ru-RU" sz="105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endParaRPr lang="ru-RU" sz="105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предприятия розничной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торговли, в которых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доля непродовольственных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товаров первой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необходимости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составляет </a:t>
            </a: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не менее 30%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9144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Как определить долю непродовольственных товаров </a:t>
            </a:r>
            <a:br>
              <a:rPr lang="ru-RU" sz="2500" dirty="0">
                <a:solidFill>
                  <a:schemeClr val="bg1"/>
                </a:solidFill>
                <a:latin typeface="Calibri"/>
              </a:rPr>
            </a:br>
            <a:r>
              <a:rPr lang="ru-RU" sz="2500" dirty="0">
                <a:solidFill>
                  <a:schemeClr val="bg1"/>
                </a:solidFill>
                <a:latin typeface="Calibri"/>
              </a:rPr>
              <a:t>первой необходимости в ассортименте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товаров?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F23732B-27CA-4C3B-A44F-92D8491CAF19}"/>
              </a:ext>
            </a:extLst>
          </p:cNvPr>
          <p:cNvSpPr txBox="1"/>
          <p:nvPr/>
        </p:nvSpPr>
        <p:spPr>
          <a:xfrm>
            <a:off x="3203848" y="1593918"/>
            <a:ext cx="5016842" cy="195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300"/>
              </a:spcAft>
              <a:buClr>
                <a:srgbClr val="000000"/>
              </a:buClr>
              <a:buSzPts val="1400"/>
              <a:tabLst>
                <a:tab pos="564515" algn="l"/>
              </a:tabLst>
            </a:pPr>
            <a:r>
              <a:rPr lang="ru-RU" sz="1050" u="none" strike="noStrike" spc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Доля непродовольственных товаров первой необходимости в ассортименте товаров объекта розничной торговли определяется как соотношение ассортимента товаров первой необходимости к общему количеству ассортимента товаров, предназначенных для продажи в объекте розничной торговли, по следующей формуле:</a:t>
            </a:r>
          </a:p>
          <a:p>
            <a:pPr indent="355600" algn="just">
              <a:lnSpc>
                <a:spcPct val="75000"/>
              </a:lnSpc>
            </a:pPr>
            <a:r>
              <a:rPr lang="ru-RU" sz="105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 = (АТПН / А) х100, где </a:t>
            </a:r>
          </a:p>
          <a:p>
            <a:pPr indent="355600" algn="just">
              <a:lnSpc>
                <a:spcPct val="75000"/>
              </a:lnSpc>
            </a:pPr>
            <a:r>
              <a:rPr lang="ru-RU" sz="105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</a:p>
          <a:p>
            <a:pPr indent="355600" algn="just"/>
            <a:r>
              <a:rPr lang="ru-RU" sz="105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 - доля непродовольственных товаров первой необходимости в ассортименте товаров объекта розничной торговли;</a:t>
            </a:r>
          </a:p>
          <a:p>
            <a:pPr indent="355600" algn="just"/>
            <a:r>
              <a:rPr lang="ru-RU" sz="105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АТПН - ассортимент непродовольственных товаров первой необходимости;</a:t>
            </a:r>
          </a:p>
          <a:p>
            <a:pPr indent="355600" algn="just">
              <a:spcAft>
                <a:spcPts val="1400"/>
              </a:spcAft>
            </a:pPr>
            <a:r>
              <a:rPr lang="ru-RU" sz="105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 - ассортимент товаров в объекте розничной торговли.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01980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71279"/>
            <a:ext cx="2148964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05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8</a:t>
            </a:fld>
            <a:endParaRPr lang="ru-RU" sz="105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=""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=""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139308"/>
            <a:ext cx="91440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Какие товары являются товарами первой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необходимости?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66B2A5B-11F9-43BE-96E1-BF1C373C1821}"/>
              </a:ext>
            </a:extLst>
          </p:cNvPr>
          <p:cNvSpPr txBox="1"/>
          <p:nvPr/>
        </p:nvSpPr>
        <p:spPr>
          <a:xfrm>
            <a:off x="212615" y="1496439"/>
            <a:ext cx="50152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1. Средства индивидуальной защиты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2. Средства дезинфицирующие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3. Антисептические средства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4. Салфетки влажные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5. Салфетки сухие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6. Мыло туалетное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7. Мыло хозяйственное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8. Паста зубная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9. Щетка зубная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10. Бумага туалетная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11. Гигиенические прокладки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12. Стиральный порошок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C5824E-D158-4F49-A090-A2986D33F4B6}"/>
              </a:ext>
            </a:extLst>
          </p:cNvPr>
          <p:cNvSpPr txBox="1"/>
          <p:nvPr/>
        </p:nvSpPr>
        <p:spPr>
          <a:xfrm>
            <a:off x="4067944" y="1498452"/>
            <a:ext cx="501523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13. Подгузники детские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14. Спички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15. Свечи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16. Пеленка для новорожденного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17. Шампунь детский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18. Крем от опрелостей детский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19. Бутылочка для кормления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20. Соска-пустышка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21. Бензин автомобильный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22. Дизельное топливо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23. Газомоторное топливо (компримированный природный газ, сжиженный природный газ, сжиженный углеводородный газ)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24. Зоотовары (включая корма для животных и ветеринарные препараты).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F393A77-3E29-4D51-AC24-AA554CBA0E58}"/>
              </a:ext>
            </a:extLst>
          </p:cNvPr>
          <p:cNvSpPr txBox="1"/>
          <p:nvPr/>
        </p:nvSpPr>
        <p:spPr>
          <a:xfrm>
            <a:off x="1547664" y="845097"/>
            <a:ext cx="6240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Распоряжение Правительства РФ от 27 марта 2020 г. N 762-р</a:t>
            </a:r>
            <a:endParaRPr lang="ru-RU" sz="1800" b="1" dirty="0">
              <a:solidFill>
                <a:srgbClr val="01184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08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9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="" xmlns:a16="http://schemas.microsoft.com/office/drawing/2014/main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="" xmlns:a16="http://schemas.microsoft.com/office/drawing/2014/main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ECFCCC-17E2-45EB-95E2-F6DB57185009}"/>
              </a:ext>
            </a:extLst>
          </p:cNvPr>
          <p:cNvSpPr txBox="1"/>
          <p:nvPr/>
        </p:nvSpPr>
        <p:spPr>
          <a:xfrm>
            <a:off x="2411760" y="924583"/>
            <a:ext cx="6336704" cy="400049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20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Могут </a:t>
            </a:r>
            <a:r>
              <a:rPr lang="ru-RU" sz="20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сохранить присутствие на работе: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900ABE0-EEBF-4373-B4A0-C4C328502D4F}"/>
              </a:ext>
            </a:extLst>
          </p:cNvPr>
          <p:cNvSpPr txBox="1"/>
          <p:nvPr/>
        </p:nvSpPr>
        <p:spPr>
          <a:xfrm>
            <a:off x="5839470" y="1707654"/>
            <a:ext cx="3312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6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Сотрудников, обеспечивающих начисление и выплату заработной платы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184074"/>
            <a:ext cx="86540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Кто может присутствовать на рабочих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местах?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DD7CFD-914E-4265-9012-054E90C62810}"/>
              </a:ext>
            </a:extLst>
          </p:cNvPr>
          <p:cNvSpPr txBox="1"/>
          <p:nvPr/>
        </p:nvSpPr>
        <p:spPr>
          <a:xfrm>
            <a:off x="1295636" y="1530916"/>
            <a:ext cx="3312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6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Сотрудников, обеспечивающих охрану и содержание </a:t>
            </a:r>
            <a:r>
              <a:rPr lang="ru-RU" sz="1600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объектов</a:t>
            </a:r>
            <a:r>
              <a:rPr lang="ru-RU" sz="16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, а также поддержание процессов, которые не могут быть приостановлены с учетом их технологических особенностей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D074C99-0AAF-4E58-B83D-D138E65B4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94" y="3655305"/>
            <a:ext cx="4824536" cy="14090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F3A7247-D118-4C3E-94E7-C6041D626D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384" y="1840964"/>
            <a:ext cx="1016351" cy="10163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475472D-B78C-47CC-BCE5-CE9D7D1B65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2068" y="1840964"/>
            <a:ext cx="949564" cy="9495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83B058-8B13-495C-ADD7-136FE90FF462}"/>
              </a:ext>
            </a:extLst>
          </p:cNvPr>
          <p:cNvSpPr txBox="1"/>
          <p:nvPr/>
        </p:nvSpPr>
        <p:spPr>
          <a:xfrm>
            <a:off x="539552" y="3072003"/>
            <a:ext cx="8136904" cy="830936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ctr" defTabSz="307863">
              <a:spcBef>
                <a:spcPts val="46"/>
              </a:spcBef>
            </a:pPr>
            <a:r>
              <a:rPr lang="ru-RU" sz="16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Обязаны подать сведений о сотрудниках на </a:t>
            </a:r>
            <a:r>
              <a:rPr lang="ru-RU" sz="16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портале </a:t>
            </a:r>
            <a:r>
              <a:rPr lang="ru-RU" sz="16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6"/>
              </a:rPr>
              <a:t>РПГУ</a:t>
            </a:r>
            <a:r>
              <a:rPr lang="ru-RU" sz="16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  <a:r>
              <a:rPr lang="en-US" sz="16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6"/>
              </a:rPr>
              <a:t>https</a:t>
            </a:r>
            <a:r>
              <a:rPr lang="en-US" sz="16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6"/>
              </a:rPr>
              <a:t>://</a:t>
            </a:r>
            <a:r>
              <a:rPr lang="en-US" sz="16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6"/>
              </a:rPr>
              <a:t>uslugi.mosreg.ru/services/21159</a:t>
            </a:r>
            <a:endParaRPr lang="ru-RU" sz="1600" b="1" spc="1" dirty="0" smtClean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endParaRPr lang="ru-RU" sz="16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976902"/>
      </p:ext>
    </p:extLst>
  </p:cSld>
  <p:clrMapOvr>
    <a:masterClrMapping/>
  </p:clrMapOvr>
</p:sld>
</file>

<file path=ppt/theme/theme1.xml><?xml version="1.0" encoding="utf-8"?>
<a:theme xmlns:a="http://schemas.openxmlformats.org/drawingml/2006/main" name="4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7724</TotalTime>
  <Words>1127</Words>
  <Application>Microsoft Office PowerPoint</Application>
  <PresentationFormat>Экран (16:9)</PresentationFormat>
  <Paragraphs>165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Golos Text</vt:lpstr>
      <vt:lpstr>Calibri</vt:lpstr>
      <vt:lpstr>Calibri Light</vt:lpstr>
      <vt:lpstr>Segoe UI Historic</vt:lpstr>
      <vt:lpstr>Verdana</vt:lpstr>
      <vt:lpstr>Segoe UI</vt:lpstr>
      <vt:lpstr>Times New Roman</vt:lpstr>
      <vt:lpstr>Raleway</vt:lpstr>
      <vt:lpstr>Lato</vt:lpstr>
      <vt:lpstr>4_swiss-2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</dc:title>
  <dc:creator>Мининвест Московской области</dc:creator>
  <cp:lastModifiedBy>User</cp:lastModifiedBy>
  <cp:revision>515</cp:revision>
  <cp:lastPrinted>2021-09-30T17:04:06Z</cp:lastPrinted>
  <dcterms:created xsi:type="dcterms:W3CDTF">2019-08-05T14:52:45Z</dcterms:created>
  <dcterms:modified xsi:type="dcterms:W3CDTF">2021-10-27T08:10:54Z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6398443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