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470" r:id="rId2"/>
    <p:sldId id="469" r:id="rId3"/>
    <p:sldId id="474" r:id="rId4"/>
    <p:sldId id="477" r:id="rId5"/>
    <p:sldId id="486" r:id="rId6"/>
    <p:sldId id="485" r:id="rId7"/>
    <p:sldId id="478" r:id="rId8"/>
    <p:sldId id="488" r:id="rId9"/>
    <p:sldId id="476" r:id="rId10"/>
    <p:sldId id="483" r:id="rId11"/>
    <p:sldId id="482" r:id="rId12"/>
    <p:sldId id="480" r:id="rId13"/>
    <p:sldId id="479" r:id="rId14"/>
    <p:sldId id="481" r:id="rId15"/>
    <p:sldId id="484" r:id="rId16"/>
    <p:sldId id="450" r:id="rId17"/>
    <p:sldId id="487" r:id="rId18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59" autoAdjust="0"/>
  </p:normalViewPr>
  <p:slideViewPr>
    <p:cSldViewPr>
      <p:cViewPr varScale="1">
        <p:scale>
          <a:sx n="125" d="100"/>
          <a:sy n="125" d="100"/>
        </p:scale>
        <p:origin x="119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9725B-E983-4E1D-BA09-2DBD53C4869D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7AFF2-6AEB-400F-9794-A57F02A3B8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244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7AFF2-6AEB-400F-9794-A57F02A3B89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761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7AFF2-6AEB-400F-9794-A57F02A3B89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761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1BF8-C1FC-4B7C-98CA-79AE4639AFCF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A0AE-13DC-4E7D-8678-D9C13CB377E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1BF8-C1FC-4B7C-98CA-79AE4639AFCF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A0AE-13DC-4E7D-8678-D9C13CB377E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1BF8-C1FC-4B7C-98CA-79AE4639AFCF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A0AE-13DC-4E7D-8678-D9C13CB377EE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5591651" cy="6858000"/>
          </a:xfrm>
          <a:custGeom>
            <a:avLst/>
            <a:gdLst/>
            <a:ahLst/>
            <a:cxnLst/>
            <a:rect l="l" t="t" r="r" b="b"/>
            <a:pathLst>
              <a:path w="7455534" h="6858000">
                <a:moveTo>
                  <a:pt x="7455414" y="0"/>
                </a:moveTo>
                <a:lnTo>
                  <a:pt x="0" y="7894"/>
                </a:lnTo>
                <a:lnTo>
                  <a:pt x="0" y="3047290"/>
                </a:lnTo>
                <a:lnTo>
                  <a:pt x="5735" y="6857999"/>
                </a:lnTo>
                <a:lnTo>
                  <a:pt x="5724924" y="6857999"/>
                </a:lnTo>
                <a:lnTo>
                  <a:pt x="5934627" y="6857720"/>
                </a:lnTo>
                <a:lnTo>
                  <a:pt x="7455414" y="0"/>
                </a:lnTo>
                <a:close/>
              </a:path>
            </a:pathLst>
          </a:custGeom>
          <a:solidFill>
            <a:srgbClr val="05375C">
              <a:alpha val="5607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rgbClr val="0490D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606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1BF8-C1FC-4B7C-98CA-79AE4639AFCF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A0AE-13DC-4E7D-8678-D9C13CB377E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1BF8-C1FC-4B7C-98CA-79AE4639AFCF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A0AE-13DC-4E7D-8678-D9C13CB377E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1BF8-C1FC-4B7C-98CA-79AE4639AFCF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A0AE-13DC-4E7D-8678-D9C13CB377E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1BF8-C1FC-4B7C-98CA-79AE4639AFCF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A0AE-13DC-4E7D-8678-D9C13CB377E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1BF8-C1FC-4B7C-98CA-79AE4639AFCF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A0AE-13DC-4E7D-8678-D9C13CB377E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1BF8-C1FC-4B7C-98CA-79AE4639AFCF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A0AE-13DC-4E7D-8678-D9C13CB377E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1BF8-C1FC-4B7C-98CA-79AE4639AFCF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A0AE-13DC-4E7D-8678-D9C13CB377EE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1BF8-C1FC-4B7C-98CA-79AE4639AFCF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A0AE-13DC-4E7D-8678-D9C13CB377EE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D641BF8-C1FC-4B7C-98CA-79AE4639AFCF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EE8A0AE-13DC-4E7D-8678-D9C13CB377EE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3.jpeg"/><Relationship Id="rId3" Type="http://schemas.openxmlformats.org/officeDocument/2006/relationships/image" Target="../media/image9.png"/><Relationship Id="rId21" Type="http://schemas.openxmlformats.org/officeDocument/2006/relationships/image" Target="../media/image26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jpeg"/><Relationship Id="rId2" Type="http://schemas.openxmlformats.org/officeDocument/2006/relationships/image" Target="../media/image3.png"/><Relationship Id="rId16" Type="http://schemas.openxmlformats.org/officeDocument/2006/relationships/image" Target="../media/image21.jpe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8.jpeg"/><Relationship Id="rId10" Type="http://schemas.openxmlformats.org/officeDocument/2006/relationships/image" Target="../media/image16.png"/><Relationship Id="rId19" Type="http://schemas.openxmlformats.org/officeDocument/2006/relationships/image" Target="../media/image24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4.png"/><Relationship Id="rId22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3.jpeg"/><Relationship Id="rId3" Type="http://schemas.openxmlformats.org/officeDocument/2006/relationships/image" Target="../media/image29.png"/><Relationship Id="rId21" Type="http://schemas.openxmlformats.org/officeDocument/2006/relationships/image" Target="../media/image46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.png"/><Relationship Id="rId25" Type="http://schemas.openxmlformats.org/officeDocument/2006/relationships/image" Target="../media/image50.png"/><Relationship Id="rId2" Type="http://schemas.openxmlformats.org/officeDocument/2006/relationships/image" Target="../media/image3.png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49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8.png"/><Relationship Id="rId10" Type="http://schemas.openxmlformats.org/officeDocument/2006/relationships/image" Target="../media/image36.png"/><Relationship Id="rId19" Type="http://schemas.openxmlformats.org/officeDocument/2006/relationships/image" Target="../media/image44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BF1CC03-7757-4976-9BC6-10277A8B49E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23528" y="1196752"/>
            <a:ext cx="8496943" cy="4968552"/>
          </a:xfrm>
        </p:spPr>
        <p:txBody>
          <a:bodyPr>
            <a:normAutofit fontScale="90000"/>
          </a:bodyPr>
          <a:lstStyle/>
          <a:p>
            <a:pPr algn="l"/>
            <a:br>
              <a:rPr lang="ru-RU" sz="1600" dirty="0">
                <a:solidFill>
                  <a:schemeClr val="tx1"/>
                </a:solidFill>
              </a:rPr>
            </a:br>
            <a:br>
              <a:rPr lang="ru-RU" sz="1600" dirty="0">
                <a:solidFill>
                  <a:schemeClr val="tx1"/>
                </a:solidFill>
              </a:rPr>
            </a:br>
            <a:br>
              <a:rPr lang="ru-RU" sz="1600" dirty="0">
                <a:solidFill>
                  <a:schemeClr val="tx1"/>
                </a:solidFill>
              </a:rPr>
            </a:br>
            <a:br>
              <a:rPr lang="ru-RU" sz="1600" dirty="0">
                <a:solidFill>
                  <a:schemeClr val="tx1"/>
                </a:solidFill>
              </a:rPr>
            </a:b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ЦЕЛЬ: Постоянное улучшение качества оказания медицинской полощи жителям </a:t>
            </a:r>
            <a:r>
              <a:rPr lang="ru-RU" sz="1600" dirty="0" err="1">
                <a:solidFill>
                  <a:schemeClr val="tx1"/>
                </a:solidFill>
              </a:rPr>
              <a:t>г.о</a:t>
            </a:r>
            <a:r>
              <a:rPr lang="ru-RU" sz="1600" dirty="0">
                <a:solidFill>
                  <a:schemeClr val="tx1"/>
                </a:solidFill>
              </a:rPr>
              <a:t>. Долгопрудный и Московской области </a:t>
            </a:r>
            <a:br>
              <a:rPr lang="ru-RU" sz="1600" dirty="0">
                <a:solidFill>
                  <a:schemeClr val="tx1"/>
                </a:solidFill>
              </a:rPr>
            </a:br>
            <a:br>
              <a:rPr lang="ru-RU" sz="1600" dirty="0">
                <a:solidFill>
                  <a:schemeClr val="tx1"/>
                </a:solidFill>
              </a:rPr>
            </a:b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КОНЦЕПЦИЯ РАЗВИТИЯ: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ДОСТУПНОСТЬ</a:t>
            </a:r>
            <a:r>
              <a:rPr lang="ru-RU" sz="1600" dirty="0">
                <a:solidFill>
                  <a:schemeClr val="tx1"/>
                </a:solidFill>
              </a:rPr>
              <a:t> – </a:t>
            </a:r>
            <a:r>
              <a:rPr lang="ru-RU" sz="1600" dirty="0" err="1">
                <a:solidFill>
                  <a:schemeClr val="tx1"/>
                </a:solidFill>
              </a:rPr>
              <a:t>пациентоориентированность</a:t>
            </a:r>
            <a:r>
              <a:rPr lang="ru-RU" sz="1600" dirty="0">
                <a:solidFill>
                  <a:schemeClr val="tx1"/>
                </a:solidFill>
              </a:rPr>
              <a:t>, персонификация, цифровые технологии, персонал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КАЧЕСТВО</a:t>
            </a:r>
            <a:r>
              <a:rPr lang="ru-RU" sz="1600" dirty="0">
                <a:solidFill>
                  <a:schemeClr val="tx1"/>
                </a:solidFill>
              </a:rPr>
              <a:t> – оборудование, аппаратура, обучение и подготовка специалистов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ИННОВАЦИИ </a:t>
            </a:r>
            <a:r>
              <a:rPr lang="ru-RU" sz="1600" dirty="0">
                <a:solidFill>
                  <a:schemeClr val="tx1"/>
                </a:solidFill>
              </a:rPr>
              <a:t>– внедрение инновационных методов диагностики и лечения в повседневную практику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КОМФОРТ </a:t>
            </a:r>
            <a:r>
              <a:rPr lang="ru-RU" sz="1600" dirty="0">
                <a:solidFill>
                  <a:schemeClr val="tx1"/>
                </a:solidFill>
              </a:rPr>
              <a:t>- материально-техническая база, состояние зданий, сооружений</a:t>
            </a:r>
            <a:br>
              <a:rPr lang="ru-RU" sz="1600" dirty="0">
                <a:solidFill>
                  <a:schemeClr val="tx1"/>
                </a:solidFill>
              </a:rPr>
            </a:br>
            <a:br>
              <a:rPr lang="ru-RU" sz="1600" dirty="0">
                <a:solidFill>
                  <a:schemeClr val="tx1"/>
                </a:solidFill>
              </a:rPr>
            </a:b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АНАЛИЗ «ГЛАВНЫХ ПРОБЛЕМ»: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1. Финансово - экономическая деятельность – недостаточная сбалансированность «системы доходы-расходы»,  недостаточное количество средств, получаемых учреждением от оказания услуг по ОМС и ПМУ, не правильное планирование расходов в соответствии с точным расчетом обоснованных потребностей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2. Кадры – недостаточное количество или отсутствие подготовленных, высококвалифицированных кадров, отсутствие непрерывного повышение квалификации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3. Оборудование – до 70 % всего оборудования имеет 100% степень износа, плохое качество ремонта, отсутствие техническое обслуживания, недостаточное количество поступающего нового оборудование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4. Материально-техническая база – необходимость постоянного проведения капитальных, текущих, косметических ремонтов,  аварийно-восстановительных работ, замены мебели, оргтехники и др.</a:t>
            </a:r>
            <a:br>
              <a:rPr lang="ru-RU" sz="1600" dirty="0">
                <a:solidFill>
                  <a:schemeClr val="tx1"/>
                </a:solidFill>
              </a:rPr>
            </a:br>
            <a:br>
              <a:rPr lang="ru-RU" sz="1800" dirty="0">
                <a:solidFill>
                  <a:schemeClr val="tx1"/>
                </a:solidFill>
              </a:rPr>
            </a:br>
            <a:br>
              <a:rPr lang="ru-RU" sz="1800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           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CE59515-EC9E-4986-943A-97B2FFF90B2B}"/>
              </a:ext>
            </a:extLst>
          </p:cNvPr>
          <p:cNvSpPr/>
          <p:nvPr/>
        </p:nvSpPr>
        <p:spPr>
          <a:xfrm>
            <a:off x="0" y="332549"/>
            <a:ext cx="9144000" cy="576172"/>
          </a:xfrm>
          <a:prstGeom prst="rect">
            <a:avLst/>
          </a:prstGeom>
          <a:solidFill>
            <a:srgbClr val="458D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98" dirty="0">
                <a:solidFill>
                  <a:schemeClr val="bg1"/>
                </a:solidFill>
              </a:rPr>
              <a:t>Цели, концепция развития, анализ проблем, пути решения</a:t>
            </a:r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689D43-8FDA-4269-AA74-62E7F4477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698"/>
            <a:ext cx="691271" cy="7366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91D8D7-486E-4232-AF94-D88F10F3E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39" y="6403641"/>
            <a:ext cx="1799961" cy="45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78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607" y="338317"/>
            <a:ext cx="9144000" cy="570404"/>
          </a:xfrm>
          <a:prstGeom prst="rect">
            <a:avLst/>
          </a:prstGeom>
          <a:solidFill>
            <a:srgbClr val="458D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Оборудование 2020-21 годы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3" y="344831"/>
            <a:ext cx="691271" cy="736601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18B498CD-DC67-E94A-B4E7-DB8D55973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53712"/>
            <a:ext cx="8784976" cy="5620960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tx1"/>
                </a:solidFill>
              </a:rPr>
              <a:t>В 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2020-21 годах получено более 100 единиц медицинского оборудования от МЗ МО и приобретено медицинское оборудование из средств от ПМУ на сумму более 30 млн. рублей.   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омпьютерный томограф </a:t>
            </a:r>
            <a:r>
              <a:rPr lang="ru-RU" sz="1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Aquilion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Prime SP 1 шт.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нтраоперационный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компьютерный томограф 1шт. 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перационный микроскоп 1 шт.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ппарат для рентгенографии передвижной палатный "РЕНЕКС" 1 шт. 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абораторные анализаторы 3 шт. 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ппараты искусственной вентиляции легких 7 шт. 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борудование для гистологических исследований 2 шт. 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ейровидеоэндоскопическая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стойка 1 шт. 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борудование эндоскопическое 6 шт. (в том числе стойка для бронхоскопии стойка для гастроскопии)  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ппараты портативные ультразвукового сканирования 4 шт.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втоматический </a:t>
            </a:r>
            <a:r>
              <a:rPr lang="ru-RU" sz="1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рефкератометр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гемодиализный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аппарат «Искусственная почка» 2шт., высокотехнологичный инструмент для операций 15 шт., аппараты для реабилитации 6 шт., кресло гинекологическое 2 шт., кровать акушерская, кровати медицинские электрические 16 шт. дрель 2 шт., пила осциллирующая 2 шт., дефибриллятор 2 шт., автоклав с вакуумной сушкой, 17 л., кислородный концентратор 2 шт., комплекс суточного </a:t>
            </a:r>
            <a:r>
              <a:rPr lang="ru-RU" sz="1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мониторирования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монитор пациента 8 шт., монитор фетальный 4 шт., морозильник медицинский 2 шт., электрокардиограф 5 шт. аппарат офтальмологический </a:t>
            </a:r>
            <a:r>
              <a:rPr lang="ru-RU" sz="1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цветотерапевтический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, паровой стерилизатор для ЦСО на 600 л.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06855415-8580-417D-AC61-11D267AD52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91D8D7-486E-4232-AF94-D88F10F3E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39" y="6403641"/>
            <a:ext cx="1799961" cy="45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51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607" y="338317"/>
            <a:ext cx="9144000" cy="570404"/>
          </a:xfrm>
          <a:prstGeom prst="rect">
            <a:avLst/>
          </a:prstGeom>
          <a:solidFill>
            <a:srgbClr val="458D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Оборудование 2020-21 годы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3" y="344831"/>
            <a:ext cx="691271" cy="736601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06855415-8580-417D-AC61-11D267AD52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3DF80A-51CF-4C65-8ACC-94FA8E8DE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706" y="1297456"/>
            <a:ext cx="1220616" cy="16274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91E843-486F-4864-9876-2EE3EA342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88" y="5125222"/>
            <a:ext cx="2010545" cy="1130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64B9D4-EAB9-41F9-B057-B6A5D3283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260" y="1042512"/>
            <a:ext cx="1006246" cy="17888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FA4B2D-770D-445A-B42B-8F35EA253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3509" y="3197793"/>
            <a:ext cx="1152527" cy="15367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D09F976-4DE5-41B8-AF81-C930B22013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153" y="1204840"/>
            <a:ext cx="1290078" cy="17201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C01442-B8D3-4A95-A159-BCB8A10BF7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2304" y="1661248"/>
            <a:ext cx="1221568" cy="162875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4F66E24-F8D7-4093-9490-CF9B4D6376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550" y="3524544"/>
            <a:ext cx="1955584" cy="14666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B72818-526F-481C-AA0D-39A7EE60A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2280" y="1114481"/>
            <a:ext cx="1233708" cy="164494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ABDDEA6-5CDA-4A3D-A6D5-B542C09976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4489" y="5466816"/>
            <a:ext cx="1493263" cy="83996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E8BFA77-9231-4E3F-8744-434964777D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0272" y="4872323"/>
            <a:ext cx="1181879" cy="8864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67EEFBE-5A6C-4BE0-A45D-69A567C781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1516" y="5270708"/>
            <a:ext cx="924132" cy="12321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A91D8D7-486E-4232-AF94-D88F10F3E8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39" y="6403641"/>
            <a:ext cx="1799961" cy="454359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90443C6E-E14D-447E-B945-00F6C7878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506" y="3109379"/>
            <a:ext cx="1173023" cy="126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C:\Users\user\Desktop\было на диске Д\Наука\Фото\11.06.21\IMG_20210611_124208.jpg">
            <a:extLst>
              <a:ext uri="{FF2B5EF4-FFF2-40B4-BE49-F238E27FC236}">
                <a16:creationId xmlns:a16="http://schemas.microsoft.com/office/drawing/2014/main" id="{F8109430-A49A-4C5D-9CCA-2860FA8C2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212" y="2061714"/>
            <a:ext cx="1098114" cy="146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http-www-stoplerftp-comwebsiteimagesstz-26168d-image1-26168d-01">
            <a:extLst>
              <a:ext uri="{FF2B5EF4-FFF2-40B4-BE49-F238E27FC236}">
                <a16:creationId xmlns:a16="http://schemas.microsoft.com/office/drawing/2014/main" id="{7C4FAF4A-3843-4D84-A570-7AE1573F1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937" y="3525642"/>
            <a:ext cx="1428709" cy="84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834" y="1496383"/>
            <a:ext cx="936104" cy="208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C:\Users\Neuro\Downloads\20210618_152640.jpg">
            <a:extLst>
              <a:ext uri="{FF2B5EF4-FFF2-40B4-BE49-F238E27FC236}">
                <a16:creationId xmlns:a16="http://schemas.microsoft.com/office/drawing/2014/main" id="{38D2C155-AEDD-46FC-AF56-3AAFDF3BF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9"/>
          <a:stretch/>
        </p:blipFill>
        <p:spPr bwMode="auto">
          <a:xfrm>
            <a:off x="5478539" y="4296031"/>
            <a:ext cx="1243651" cy="77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Neuro\Downloads\IMG-42194.jpg">
            <a:extLst>
              <a:ext uri="{FF2B5EF4-FFF2-40B4-BE49-F238E27FC236}">
                <a16:creationId xmlns:a16="http://schemas.microsoft.com/office/drawing/2014/main" id="{D512EBF5-CF2A-4F31-AF30-3232D6E8E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17659" r="9214" b="13376"/>
          <a:stretch/>
        </p:blipFill>
        <p:spPr bwMode="auto">
          <a:xfrm>
            <a:off x="6870661" y="4509942"/>
            <a:ext cx="1261970" cy="72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427FEEAC-EA6B-4ACD-831B-4D444013B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107" y="5399074"/>
            <a:ext cx="1276270" cy="81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https://images.ua.prom.st/1591635866_w640_h640_plastina-setchataya-dinamicheskaya.jpg">
            <a:extLst>
              <a:ext uri="{FF2B5EF4-FFF2-40B4-BE49-F238E27FC236}">
                <a16:creationId xmlns:a16="http://schemas.microsoft.com/office/drawing/2014/main" id="{3F53E681-8017-40DB-A17D-08AA7120C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010361"/>
            <a:ext cx="849580" cy="82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4">
            <a:extLst>
              <a:ext uri="{FF2B5EF4-FFF2-40B4-BE49-F238E27FC236}">
                <a16:creationId xmlns:a16="http://schemas.microsoft.com/office/drawing/2014/main" id="{1FE6738E-9C7D-427F-AAA9-3DD01BB4088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06" y="3835893"/>
            <a:ext cx="1083749" cy="64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399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607" y="338317"/>
            <a:ext cx="9144000" cy="570404"/>
          </a:xfrm>
          <a:prstGeom prst="rect">
            <a:avLst/>
          </a:prstGeom>
          <a:solidFill>
            <a:srgbClr val="458D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Оборудование 2022 год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3" y="344831"/>
            <a:ext cx="691271" cy="736601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18B498CD-DC67-E94A-B4E7-DB8D55973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153" y="1175331"/>
            <a:ext cx="8646328" cy="5455489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tx1"/>
                </a:solidFill>
              </a:rPr>
              <a:t>В 2022 году запланировано получение 105 единиц медицинского оборудования 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от МЗ МО и приобретение  медицинского оборудования из средств от ПМУ на сумму 11 млн. рублей       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ентгеновский цифровой аппара</a:t>
            </a:r>
            <a:r>
              <a:rPr lang="ru-RU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 на 2 рабочих места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 шт.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АВ - сканер офтальмологический 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шт. 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перационный микроскоп с навигационной системой 1 шт.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Прикроватные мониторы слежения 1 шт. 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Лабораторные анализаторы 3 шт. 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ппарат искусственной вентиляции легких транспортный  6 шт. 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Эндоскопическая стойка для </a:t>
            </a:r>
            <a:r>
              <a:rPr lang="ru-RU" sz="1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артроскопических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операций 1 шт. 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Ультразвуковой аппарат экспертного класса 2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шт.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Кровати функциональные с </a:t>
            </a:r>
            <a:r>
              <a:rPr lang="ru-RU" sz="12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электро</a:t>
            </a:r>
            <a:r>
              <a:rPr lang="ru-RU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приводом 2 шт.</a:t>
            </a:r>
            <a:endParaRPr lang="ru-RU" sz="1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Исуфлятор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-аспиратор 1 шт.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Концентратор кислородный 1 шт.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Каталка транспортировочная 6 шт.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Прикроватное кресло 3 шт.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Матрас </a:t>
            </a:r>
            <a:r>
              <a:rPr lang="ru-RU" sz="12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противопролежневый</a:t>
            </a:r>
            <a:r>
              <a:rPr lang="ru-RU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 шт.</a:t>
            </a:r>
          </a:p>
          <a:p>
            <a:pPr marL="445770" indent="-171450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Электрокоагулятор</a:t>
            </a:r>
            <a:r>
              <a:rPr lang="ru-RU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хирургический 1 шт.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06855415-8580-417D-AC61-11D267AD52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91D8D7-486E-4232-AF94-D88F10F3E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39" y="6403641"/>
            <a:ext cx="1799961" cy="45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82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607" y="338317"/>
            <a:ext cx="9144000" cy="570404"/>
          </a:xfrm>
          <a:prstGeom prst="rect">
            <a:avLst/>
          </a:prstGeom>
          <a:solidFill>
            <a:srgbClr val="458D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Ремонт 2020-2021 гг.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3" y="344831"/>
            <a:ext cx="691271" cy="736601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18B498CD-DC67-E94A-B4E7-DB8D55973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153" y="980008"/>
            <a:ext cx="8640960" cy="5731508"/>
          </a:xfrm>
        </p:spPr>
        <p:txBody>
          <a:bodyPr>
            <a:normAutofit fontScale="25000" lnSpcReduction="20000"/>
          </a:bodyPr>
          <a:lstStyle/>
          <a:p>
            <a:pPr marL="0" indent="0">
              <a:buClrTx/>
              <a:buNone/>
            </a:pPr>
            <a:r>
              <a:rPr lang="ru-RU" sz="4800" dirty="0">
                <a:solidFill>
                  <a:schemeClr val="tx1"/>
                </a:solidFill>
              </a:rPr>
              <a:t>             В 2020-2021 годах отремонтировано помещений больничного комплекса на общую сумму 40 млн. рублей</a:t>
            </a:r>
          </a:p>
          <a:p>
            <a:pPr marL="0" indent="0">
              <a:buClrTx/>
              <a:buNone/>
            </a:pPr>
            <a:endParaRPr lang="ru-RU" sz="4800" dirty="0">
              <a:solidFill>
                <a:schemeClr val="tx1"/>
              </a:solidFill>
            </a:endParaRPr>
          </a:p>
          <a:p>
            <a:pPr marL="445770" indent="-171450" algn="just">
              <a:lnSpc>
                <a:spcPct val="135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Проведен ремонт неврологического отделения терапевтического корпуса с частичной перепланировкой, созданием комфортных палат с индивидуальными санузлами, санитарными блоками для больных с ограниченной подвижностью</a:t>
            </a:r>
          </a:p>
          <a:p>
            <a:pPr marL="445770" indent="-171450" algn="just">
              <a:lnSpc>
                <a:spcPct val="135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Проведен косметический ремонт стоматологической поликлиники</a:t>
            </a:r>
          </a:p>
          <a:p>
            <a:pPr marL="445770" indent="-171450" algn="just">
              <a:lnSpc>
                <a:spcPct val="135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Косметический ремонт приемного отделения хирургического корпуса</a:t>
            </a:r>
          </a:p>
          <a:p>
            <a:pPr marL="445770" indent="-171450" algn="just">
              <a:lnSpc>
                <a:spcPct val="135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Косметический ремонт помещений аптеки</a:t>
            </a:r>
          </a:p>
          <a:p>
            <a:pPr marL="445770" indent="-171450" algn="just">
              <a:lnSpc>
                <a:spcPct val="135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Косметический ремонт части отделения лучевой диагностики </a:t>
            </a:r>
          </a:p>
          <a:p>
            <a:pPr marL="445770" indent="-171450" algn="just">
              <a:lnSpc>
                <a:spcPct val="135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Частичный косметический ремонт поликлиники № 1 с заменой окон, дверей в лестничных маршах и пролетах</a:t>
            </a:r>
          </a:p>
          <a:p>
            <a:pPr marL="445770" indent="-171450" algn="just">
              <a:lnSpc>
                <a:spcPct val="135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Замена лифтов в Поликлинике № 1 и терапевтическом корпусе </a:t>
            </a:r>
          </a:p>
          <a:p>
            <a:pPr marL="445770" indent="-171450" algn="just">
              <a:lnSpc>
                <a:spcPct val="135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Поданы заявки в МЗ МО на проведение капитального ремонта городской поликлиники №1 (1986 г. постройки), терапевтического корпуса (1962 г. постройки) и инфекционного корпуса (1962 г. постройки) больницы</a:t>
            </a:r>
          </a:p>
          <a:p>
            <a:pPr indent="0" algn="just">
              <a:lnSpc>
                <a:spcPct val="135000"/>
              </a:lnSpc>
              <a:spcAft>
                <a:spcPts val="1000"/>
              </a:spcAft>
              <a:buClr>
                <a:schemeClr val="tx1"/>
              </a:buClr>
              <a:buNone/>
            </a:pPr>
            <a:r>
              <a:rPr lang="ru-RU" sz="4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ТЕРРИТОРИЯ</a:t>
            </a:r>
          </a:p>
          <a:p>
            <a:pPr marL="445770" indent="-171450" algn="just">
              <a:lnSpc>
                <a:spcPct val="135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Оборудованы парковочные места для личного автотранспорта сотрудников</a:t>
            </a:r>
          </a:p>
          <a:p>
            <a:pPr marL="445770" indent="-171450" algn="just">
              <a:lnSpc>
                <a:spcPct val="135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Проведены работы по благоустройству территории, санитарному </a:t>
            </a:r>
            <a:r>
              <a:rPr lang="ru-RU" sz="48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опилу</a:t>
            </a:r>
            <a:r>
              <a:rPr lang="ru-RU" sz="4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48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кронированию</a:t>
            </a:r>
            <a:r>
              <a:rPr lang="ru-RU" sz="4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деревьев и кустарников </a:t>
            </a:r>
          </a:p>
          <a:p>
            <a:pPr indent="0" algn="just">
              <a:lnSpc>
                <a:spcPct val="135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ru-RU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35000"/>
              </a:lnSpc>
              <a:spcAft>
                <a:spcPts val="1000"/>
              </a:spcAft>
              <a:buClr>
                <a:schemeClr val="tx1"/>
              </a:buClr>
              <a:buNone/>
            </a:pPr>
            <a:r>
              <a:rPr lang="ru-RU" sz="4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БЕЗОПАСТНОСТЬ И КОМФОРТНАЯ СРЕДА</a:t>
            </a:r>
          </a:p>
          <a:p>
            <a:pPr marL="445770" indent="-171450" algn="just">
              <a:lnSpc>
                <a:spcPct val="135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все входные группы зданий больничного городка установлены СКУДЫ и электронные замки – более 20</a:t>
            </a:r>
          </a:p>
          <a:p>
            <a:pPr marL="445770" indent="-171450" algn="just">
              <a:lnSpc>
                <a:spcPct val="135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поликлинике № 1, терапевтическом и хирургическом корпусах установлены современные цифровые камеры наблюдения с серверами для длительного хранения информации</a:t>
            </a:r>
          </a:p>
          <a:p>
            <a:pPr marL="445770" indent="-171450" algn="just">
              <a:lnSpc>
                <a:spcPct val="135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Закуплена мебель для поликлиники и стационара</a:t>
            </a:r>
          </a:p>
          <a:p>
            <a:pPr indent="0" algn="just">
              <a:lnSpc>
                <a:spcPct val="135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ru-RU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35000"/>
              </a:lnSpc>
              <a:spcAft>
                <a:spcPts val="1000"/>
              </a:spcAft>
              <a:buClr>
                <a:schemeClr val="tx1"/>
              </a:buClr>
              <a:buNone/>
            </a:pPr>
            <a:r>
              <a:rPr lang="en-US" sz="4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ru-RU" sz="4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ТЕХНОЛОГИИ</a:t>
            </a:r>
          </a:p>
          <a:p>
            <a:pPr marL="445770" indent="-171450" algn="just">
              <a:lnSpc>
                <a:spcPct val="135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Проведены новые кабельные сети</a:t>
            </a:r>
          </a:p>
          <a:p>
            <a:pPr marL="445770" indent="-171450" algn="just">
              <a:lnSpc>
                <a:spcPct val="135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Внедрены  - система электронного документа оборота, телемедицинских консультаций, второго мнения и в лучевой диагностике</a:t>
            </a:r>
          </a:p>
          <a:p>
            <a:endParaRPr lang="ru-RU" sz="4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4800" dirty="0">
                <a:solidFill>
                  <a:schemeClr val="tx1"/>
                </a:solidFill>
              </a:rPr>
              <a:t>        </a:t>
            </a:r>
            <a:endParaRPr lang="ru-RU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91D8D7-486E-4232-AF94-D88F10F3E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39" y="6403641"/>
            <a:ext cx="1799961" cy="45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10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607" y="338317"/>
            <a:ext cx="9144000" cy="570404"/>
          </a:xfrm>
          <a:prstGeom prst="rect">
            <a:avLst/>
          </a:prstGeom>
          <a:solidFill>
            <a:srgbClr val="458D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Ремонт 2020-2021 годы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3" y="344831"/>
            <a:ext cx="691271" cy="7366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907169-20CB-4245-B55C-38718DC7E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347" y="1688618"/>
            <a:ext cx="1012400" cy="13182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4A235E-A7A3-4DC2-AEAE-CCFBFA3F9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482" y="1146547"/>
            <a:ext cx="1152415" cy="14183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BCD502-C598-48F1-8D22-3E3989F99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577" y="938161"/>
            <a:ext cx="987208" cy="131627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F60D9F3-7D79-4E70-8286-5EBF98017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51" y="1334812"/>
            <a:ext cx="1292189" cy="104182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A4AFA8C-A5B4-45D0-8FB0-58397F95E8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50" y="2880762"/>
            <a:ext cx="1509973" cy="113248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2AF5AC-E434-4241-A864-DFABB8EE81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2179" y="1391164"/>
            <a:ext cx="1071531" cy="131627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CAB614F-0BF6-4718-8934-806C6F1708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8160" y="2574394"/>
            <a:ext cx="1475954" cy="116116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79AF9E2-0988-44C7-AECD-15DB998BEF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2176" y="2739028"/>
            <a:ext cx="2047231" cy="131950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4647C9F-A819-4DB8-BAB0-C7584FEA9F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51" y="5273253"/>
            <a:ext cx="1722096" cy="119066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3E0F0A-C390-4F3C-99D5-D4686EA986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6082" y="5162004"/>
            <a:ext cx="1193413" cy="146881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9BAB4EA-BD9A-4ACB-B868-D9EF1711D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4545" y="3696285"/>
            <a:ext cx="1556979" cy="11677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853DED0-A7DB-49AB-9677-F6F764CA5D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52554" y="1126908"/>
            <a:ext cx="1315391" cy="175385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5FA59C0-3209-49AD-B3FB-9FED14CCADF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19258" y="907439"/>
            <a:ext cx="1157495" cy="187523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53F4615-463C-4C26-B43F-7F649E2515A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01021" y="2782675"/>
            <a:ext cx="1053118" cy="16212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A91D8D7-486E-4232-AF94-D88F10F3E8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39" y="6403641"/>
            <a:ext cx="1799961" cy="454359"/>
          </a:xfrm>
          <a:prstGeom prst="rect">
            <a:avLst/>
          </a:prstGeom>
        </p:spPr>
      </p:pic>
      <p:pic>
        <p:nvPicPr>
          <p:cNvPr id="25" name="Picture 4" descr="C:\Users\ONMK3\Desktop\DSCF6331-1024x683.jpg">
            <a:extLst>
              <a:ext uri="{FF2B5EF4-FFF2-40B4-BE49-F238E27FC236}">
                <a16:creationId xmlns:a16="http://schemas.microsoft.com/office/drawing/2014/main" id="{39BC1804-80B2-4586-BEAB-967255D39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60" y="3925458"/>
            <a:ext cx="1582116" cy="131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C:\Users\ONMK3\Desktop\DSCF6318-1024x674.jpg">
            <a:extLst>
              <a:ext uri="{FF2B5EF4-FFF2-40B4-BE49-F238E27FC236}">
                <a16:creationId xmlns:a16="http://schemas.microsoft.com/office/drawing/2014/main" id="{9347CFC9-FABB-461A-80DC-35243C22C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678" y="2553529"/>
            <a:ext cx="1558304" cy="114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967" y="4646244"/>
            <a:ext cx="1223054" cy="189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E805CA3-061A-48B3-8A78-1E841BE7B42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11205" y="3735555"/>
            <a:ext cx="1689816" cy="126736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897" y="4825018"/>
            <a:ext cx="1192296" cy="173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8D1CA07-701C-48F6-AD26-885041E9F87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86531" y="3967347"/>
            <a:ext cx="1592876" cy="1194657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393" y="4971334"/>
            <a:ext cx="1157094" cy="157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647" y="4671845"/>
            <a:ext cx="1228965" cy="155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08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607" y="338317"/>
            <a:ext cx="9144000" cy="570404"/>
          </a:xfrm>
          <a:prstGeom prst="rect">
            <a:avLst/>
          </a:prstGeom>
          <a:solidFill>
            <a:srgbClr val="458D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Ремонт 2022 год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3" y="344831"/>
            <a:ext cx="691271" cy="736601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18B498CD-DC67-E94A-B4E7-DB8D55973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127" y="1268761"/>
            <a:ext cx="8640960" cy="4896544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tx1"/>
                </a:solidFill>
              </a:rPr>
              <a:t>В 2022 году запланированы ремонты помещений больничного комплекса на общую сумму 40 млн. рублей</a:t>
            </a:r>
          </a:p>
          <a:p>
            <a:endParaRPr lang="ru-RU" sz="1200" dirty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</a:rPr>
              <a:t>В настоящее время проводится  ремонт крыла 4 этажа,  лифтового холла и коридора 2 этажа городской поликлиники №1   - окончание ремонта в апреле 2022 года</a:t>
            </a: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200" dirty="0">
                <a:solidFill>
                  <a:schemeClr val="tx1"/>
                </a:solidFill>
              </a:rPr>
              <a:t>        Планируется провести в течение года: 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</a:rPr>
              <a:t>Ремонт кардиологического отделения терапевтического корпуса с частичной перепланировкой, созданием комфортных палат с индивидуальными санузлами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</a:rPr>
              <a:t>Ремонт крыла 4 этажа поликлиники № 1 с ремонтом актового зала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</a:rPr>
              <a:t>Косметический ремонт ОРИТ хирургического корпуса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</a:rPr>
              <a:t>Косметический ремонт детской поликлиники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</a:rPr>
              <a:t>Ремонт входных групп хирургического корпуса и детской поликлиники  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</a:rPr>
              <a:t>Поданы заявки в МЗ МО на проведение капитального ремонта городской поликлиники №1 (1986 г. постройки), терапевтического корпуса (1962 г. постройки) и инфекционного корпуса (1962 г. постройки) больницы</a:t>
            </a:r>
          </a:p>
          <a:p>
            <a:pPr marL="0" indent="0">
              <a:buClrTx/>
              <a:buNone/>
            </a:pPr>
            <a:br>
              <a:rPr lang="ru-RU" sz="1200" dirty="0">
                <a:solidFill>
                  <a:schemeClr val="tx1"/>
                </a:solidFill>
              </a:rPr>
            </a:br>
            <a:r>
              <a:rPr lang="ru-RU" sz="1200" dirty="0">
                <a:solidFill>
                  <a:schemeClr val="tx1"/>
                </a:solidFill>
              </a:rPr>
              <a:t>        ТЕРРИТОРИЯ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</a:rPr>
              <a:t>Планируется установка навигации на территории больницы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</a:rPr>
              <a:t>Планируются  работы по благоустройству территории больницы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ru-RU" sz="1200" dirty="0">
                <a:solidFill>
                  <a:schemeClr val="tx1"/>
                </a:solidFill>
              </a:rPr>
              <a:t>       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ru-RU" sz="1200" dirty="0">
                <a:solidFill>
                  <a:schemeClr val="tx1"/>
                </a:solidFill>
              </a:rPr>
              <a:t>        БЕЗОПАСТНОСТЬ И КОМФОРТНАЯ СРЕДА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</a:rPr>
              <a:t>Планируется установка 30 цифровых камер видеонаблюдения в поликлинике № 1, терапевтическом и хирургическом корпусах с серверами для длительного хранения информации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</a:rPr>
              <a:t>Планируется закупка мебели для поликлиники и стационара</a:t>
            </a:r>
          </a:p>
          <a:p>
            <a:pPr marL="0" indent="0">
              <a:buNone/>
            </a:pPr>
            <a:r>
              <a:rPr lang="ru-RU" sz="1200" dirty="0">
                <a:solidFill>
                  <a:schemeClr val="tx1"/>
                </a:solidFill>
              </a:rPr>
              <a:t>         </a:t>
            </a:r>
          </a:p>
          <a:p>
            <a:endParaRPr lang="ru-RU" sz="1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91D8D7-486E-4232-AF94-D88F10F3E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39" y="6403641"/>
            <a:ext cx="1799961" cy="45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36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246238A9-8B79-4486-83D0-850F8B868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074917"/>
            <a:ext cx="820891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ü"/>
            </a:pPr>
            <a:r>
              <a:rPr lang="ru-RU" altLang="ru-RU" sz="1400" dirty="0">
                <a:latin typeface="+mn-lt"/>
              </a:rPr>
              <a:t>Начало строительства в июне 2022 года нового корпуса (акушерское и лабораторное отделение)</a:t>
            </a:r>
          </a:p>
          <a:p>
            <a:pPr eaLnBrk="1" hangingPunct="1"/>
            <a:r>
              <a:rPr lang="ru-RU" altLang="ru-RU" sz="1400" dirty="0">
                <a:latin typeface="+mn-lt"/>
              </a:rPr>
              <a:t>ПЕРСПЕКТИВЫ: 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</a:pPr>
            <a:r>
              <a:rPr lang="ru-RU" altLang="ru-RU" sz="1400" dirty="0">
                <a:latin typeface="+mn-lt"/>
              </a:rPr>
              <a:t>Строительство поликлиники в микрорайоне Центральный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</a:pPr>
            <a:r>
              <a:rPr lang="ru-RU" altLang="ru-RU" sz="1400" dirty="0">
                <a:latin typeface="+mn-lt"/>
              </a:rPr>
              <a:t>Строительство поликлиники в микрорайоне Московские Водники</a:t>
            </a:r>
          </a:p>
          <a:p>
            <a:pPr eaLnBrk="1" hangingPunct="1"/>
            <a:r>
              <a:rPr lang="ru-RU" altLang="ru-RU" sz="1400" dirty="0">
                <a:latin typeface="+mn-lt"/>
              </a:rPr>
              <a:t>        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A1FF2BB-0B35-4274-B184-3ACCFBBDEDCE}"/>
              </a:ext>
            </a:extLst>
          </p:cNvPr>
          <p:cNvSpPr/>
          <p:nvPr/>
        </p:nvSpPr>
        <p:spPr>
          <a:xfrm>
            <a:off x="0" y="338317"/>
            <a:ext cx="9144000" cy="570403"/>
          </a:xfrm>
          <a:prstGeom prst="rect">
            <a:avLst/>
          </a:prstGeom>
          <a:solidFill>
            <a:srgbClr val="458D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Строительство 2022 год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516FF-A1C4-4D84-96FA-26A0C1681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16"/>
            <a:ext cx="691271" cy="7366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91D8D7-486E-4232-AF94-D88F10F3E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39" y="6403641"/>
            <a:ext cx="1799961" cy="45435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34221"/>
            <a:ext cx="3147896" cy="192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2592288" cy="235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368" y="2420888"/>
            <a:ext cx="2736304" cy="228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6" y="4869160"/>
            <a:ext cx="2781123" cy="139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869160"/>
            <a:ext cx="2709490" cy="139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A1FF2BB-0B35-4274-B184-3ACCFBBDEDCE}"/>
              </a:ext>
            </a:extLst>
          </p:cNvPr>
          <p:cNvSpPr/>
          <p:nvPr/>
        </p:nvSpPr>
        <p:spPr>
          <a:xfrm>
            <a:off x="0" y="338317"/>
            <a:ext cx="9144000" cy="570403"/>
          </a:xfrm>
          <a:prstGeom prst="rect">
            <a:avLst/>
          </a:prstGeom>
          <a:solidFill>
            <a:srgbClr val="458D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Работа с населением, обратная связь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516FF-A1C4-4D84-96FA-26A0C1681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16"/>
            <a:ext cx="691271" cy="7366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91D8D7-486E-4232-AF94-D88F10F3E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39" y="6403641"/>
            <a:ext cx="1799961" cy="45435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1271" y="2351380"/>
            <a:ext cx="79131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 typeface="Wingdings" panose="05000000000000000000" pitchFamily="2" charset="2"/>
              <a:buChar char="ü"/>
            </a:pPr>
            <a:r>
              <a:rPr lang="en-US" sz="1400" dirty="0"/>
              <a:t>   </a:t>
            </a:r>
            <a:r>
              <a:rPr lang="ru-RU" sz="1400" dirty="0"/>
              <a:t>Официальный сайт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sz="1400" dirty="0"/>
              <a:t>   Социальные сети </a:t>
            </a:r>
            <a:r>
              <a:rPr lang="ru-RU" sz="1400" dirty="0" err="1"/>
              <a:t>Фэйс</a:t>
            </a:r>
            <a:r>
              <a:rPr lang="ru-RU" sz="1400" dirty="0"/>
              <a:t> Бук, </a:t>
            </a:r>
            <a:r>
              <a:rPr lang="ru-RU" sz="1400" dirty="0" err="1"/>
              <a:t>Инстаграмм</a:t>
            </a:r>
            <a:r>
              <a:rPr lang="ru-RU" sz="1400" dirty="0"/>
              <a:t>, Одноклассники, В контакте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en-US" sz="1400" dirty="0"/>
              <a:t>   </a:t>
            </a:r>
            <a:r>
              <a:rPr lang="ru-RU" sz="1400" dirty="0" err="1"/>
              <a:t>Вотс</a:t>
            </a:r>
            <a:r>
              <a:rPr lang="ru-RU" sz="1400" dirty="0"/>
              <a:t> </a:t>
            </a:r>
            <a:r>
              <a:rPr lang="ru-RU" sz="1400" dirty="0" err="1"/>
              <a:t>Апп</a:t>
            </a:r>
            <a:r>
              <a:rPr lang="ru-RU" sz="1400" dirty="0"/>
              <a:t> приемная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sz="1400" dirty="0"/>
              <a:t>   Телеграмм приемная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sz="1400" dirty="0"/>
              <a:t>   Телеграмм канал  «Долгопрудный здоровье»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en-US" sz="1400" dirty="0"/>
              <a:t>   </a:t>
            </a:r>
            <a:r>
              <a:rPr lang="ru-RU" sz="1400" dirty="0"/>
              <a:t>Работа с обращениями и заявлениями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en-US" sz="1400" dirty="0"/>
              <a:t>   </a:t>
            </a:r>
            <a:r>
              <a:rPr lang="ru-RU" sz="1400" dirty="0"/>
              <a:t>Прием населения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en-US" sz="1400" dirty="0"/>
              <a:t>   </a:t>
            </a:r>
            <a:r>
              <a:rPr lang="ru-RU" sz="1400" dirty="0"/>
              <a:t>Встречи с население</a:t>
            </a:r>
          </a:p>
        </p:txBody>
      </p:sp>
    </p:spTree>
    <p:extLst>
      <p:ext uri="{BB962C8B-B14F-4D97-AF65-F5344CB8AC3E}">
        <p14:creationId xmlns:p14="http://schemas.microsoft.com/office/powerpoint/2010/main" val="232576844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BF1CC03-7757-4976-9BC6-10277A8B49E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09063" y="1556792"/>
            <a:ext cx="7772400" cy="4078316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dirty="0">
                <a:solidFill>
                  <a:schemeClr val="tx1"/>
                </a:solidFill>
              </a:rPr>
              <a:t>ПУТИ РЕШЕНИЯ «ГЛАВНЫХ ПРОБЛЕМ»:</a:t>
            </a:r>
            <a:br>
              <a:rPr lang="ru-RU" sz="1600" dirty="0">
                <a:solidFill>
                  <a:schemeClr val="tx1"/>
                </a:solidFill>
              </a:rPr>
            </a:b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1. Финансово - экономическая деятельность – составление экономического паспорта учреждения с обоснованным планированием доходов и расходов в рамках финансирования по системе ОМС, увеличение объёмов оказания услуг (доходов) по ОМС, увеличение доходов по ПМУ</a:t>
            </a:r>
            <a:br>
              <a:rPr lang="ru-RU" sz="1600" dirty="0">
                <a:solidFill>
                  <a:schemeClr val="tx1"/>
                </a:solidFill>
              </a:rPr>
            </a:b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2. Кадры – постоянная работа по привлечению новых, высококвалифицированных, сохранение лучших и непрерывное повышение квалификации имеющихся кадров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3. Оборудование – приобретение нового оборудование, качественный ремонт и техническое обслуживание имеющегося оборудования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4. Материально-техническая база – своевременная подача заявок на проведение капитальных ремонтов в МЗ МО, постоянное проведение текущих и косметических ремонтов, аварийно-восстановительных работ, постоянная замена мебели, оргтехники и др.</a:t>
            </a:r>
            <a:br>
              <a:rPr lang="ru-RU" sz="1600" dirty="0">
                <a:solidFill>
                  <a:schemeClr val="tx1"/>
                </a:solidFill>
              </a:rPr>
            </a:b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5. Создание современной эффективной управленческой команды единомышленников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           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D48324-D3EC-4D54-96AF-7D17C87DB010}"/>
              </a:ext>
            </a:extLst>
          </p:cNvPr>
          <p:cNvSpPr/>
          <p:nvPr/>
        </p:nvSpPr>
        <p:spPr>
          <a:xfrm>
            <a:off x="17792" y="362003"/>
            <a:ext cx="9144000" cy="546717"/>
          </a:xfrm>
          <a:prstGeom prst="rect">
            <a:avLst/>
          </a:prstGeom>
          <a:solidFill>
            <a:srgbClr val="458D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98" dirty="0">
                <a:solidFill>
                  <a:schemeClr val="bg1"/>
                </a:solidFill>
              </a:rPr>
              <a:t>Цели, концепция развития, анализ проблем, пути решения</a:t>
            </a:r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689D43-8FDA-4269-AA74-62E7F4477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2" y="362003"/>
            <a:ext cx="691271" cy="7366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91D8D7-486E-4232-AF94-D88F10F3E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39" y="6403641"/>
            <a:ext cx="1799961" cy="45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44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BF1CC03-7757-4976-9BC6-10277A8B49E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45635" y="980728"/>
            <a:ext cx="8546846" cy="5637187"/>
          </a:xfrm>
        </p:spPr>
        <p:txBody>
          <a:bodyPr>
            <a:normAutofit fontScale="90000"/>
          </a:bodyPr>
          <a:lstStyle/>
          <a:p>
            <a:pPr algn="l"/>
            <a:br>
              <a:rPr lang="ru-RU" sz="1300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Численность населения  </a:t>
            </a:r>
            <a:r>
              <a:rPr lang="ru-RU" sz="1300" dirty="0" err="1">
                <a:solidFill>
                  <a:schemeClr val="tx1"/>
                </a:solidFill>
              </a:rPr>
              <a:t>г.о</a:t>
            </a:r>
            <a:r>
              <a:rPr lang="ru-RU" sz="1300" dirty="0">
                <a:solidFill>
                  <a:schemeClr val="tx1"/>
                </a:solidFill>
              </a:rPr>
              <a:t>. ДОЛГОПРУДНЫЙ</a:t>
            </a:r>
            <a:br>
              <a:rPr lang="en-US" sz="1300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(фактическая, зарегистрировано, прикреплено к ДЦГБ)</a:t>
            </a:r>
            <a:br>
              <a:rPr lang="ru-RU" sz="1300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ФАКТИЧЕСКАЯ ЧИСЛЕННОСТЬ – 180 ТЫСЯЧ ЧЕЛОВЕК</a:t>
            </a:r>
            <a:br>
              <a:rPr lang="ru-RU" sz="1300" dirty="0">
                <a:solidFill>
                  <a:schemeClr val="tx1"/>
                </a:solidFill>
              </a:rPr>
            </a:br>
            <a:br>
              <a:rPr lang="ru-RU" sz="1300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ФИНАНСИРОВАНИЕ ОМС</a:t>
            </a:r>
            <a:br>
              <a:rPr lang="ru-RU" sz="1300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Расчет объёмов</a:t>
            </a:r>
            <a:br>
              <a:rPr lang="ru-RU" sz="1300" dirty="0">
                <a:solidFill>
                  <a:schemeClr val="tx1"/>
                </a:solidFill>
              </a:rPr>
            </a:br>
            <a:br>
              <a:rPr lang="ru-RU" sz="1300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1. Амбулаторная помощь – </a:t>
            </a:r>
            <a:r>
              <a:rPr lang="ru-RU" sz="1300" dirty="0" err="1">
                <a:solidFill>
                  <a:schemeClr val="tx1"/>
                </a:solidFill>
              </a:rPr>
              <a:t>подушевое</a:t>
            </a:r>
            <a:r>
              <a:rPr lang="ru-RU" sz="1300" dirty="0">
                <a:solidFill>
                  <a:schemeClr val="tx1"/>
                </a:solidFill>
              </a:rPr>
              <a:t> - зависит от количества «прикрепленных» к ДЦГБ </a:t>
            </a:r>
            <a:br>
              <a:rPr lang="ru-RU" sz="1300" dirty="0">
                <a:solidFill>
                  <a:schemeClr val="tx1"/>
                </a:solidFill>
              </a:rPr>
            </a:br>
            <a:br>
              <a:rPr lang="ru-RU" sz="1300" dirty="0">
                <a:solidFill>
                  <a:schemeClr val="tx1"/>
                </a:solidFill>
              </a:rPr>
            </a:br>
            <a:br>
              <a:rPr lang="ru-RU" sz="1300" dirty="0">
                <a:solidFill>
                  <a:schemeClr val="tx1"/>
                </a:solidFill>
              </a:rPr>
            </a:br>
            <a:br>
              <a:rPr lang="ru-RU" sz="1300" dirty="0">
                <a:solidFill>
                  <a:schemeClr val="tx1"/>
                </a:solidFill>
              </a:rPr>
            </a:br>
            <a:br>
              <a:rPr lang="ru-RU" sz="1300" dirty="0">
                <a:solidFill>
                  <a:schemeClr val="tx1"/>
                </a:solidFill>
              </a:rPr>
            </a:br>
            <a:br>
              <a:rPr lang="ru-RU" sz="1300" dirty="0">
                <a:solidFill>
                  <a:schemeClr val="tx1"/>
                </a:solidFill>
              </a:rPr>
            </a:br>
            <a:br>
              <a:rPr lang="ru-RU" sz="1300" dirty="0">
                <a:solidFill>
                  <a:schemeClr val="tx1"/>
                </a:solidFill>
              </a:rPr>
            </a:br>
            <a:br>
              <a:rPr lang="ru-RU" sz="1300" dirty="0">
                <a:solidFill>
                  <a:schemeClr val="tx1"/>
                </a:solidFill>
              </a:rPr>
            </a:br>
            <a:br>
              <a:rPr lang="ru-RU" sz="1300" dirty="0">
                <a:solidFill>
                  <a:schemeClr val="tx1"/>
                </a:solidFill>
              </a:rPr>
            </a:br>
            <a:br>
              <a:rPr lang="ru-RU" sz="1300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2. Стационарная – завершенные случаи оказания помощи – зависит от численности населения </a:t>
            </a:r>
            <a:r>
              <a:rPr lang="ru-RU" sz="1300" dirty="0" err="1">
                <a:solidFill>
                  <a:schemeClr val="tx1"/>
                </a:solidFill>
              </a:rPr>
              <a:t>г.о</a:t>
            </a:r>
            <a:r>
              <a:rPr lang="ru-RU" sz="1300" dirty="0">
                <a:solidFill>
                  <a:schemeClr val="tx1"/>
                </a:solidFill>
              </a:rPr>
              <a:t>.  Долгопрудный</a:t>
            </a:r>
            <a:br>
              <a:rPr lang="ru-RU" sz="1300" dirty="0">
                <a:solidFill>
                  <a:schemeClr val="tx1"/>
                </a:solidFill>
              </a:rPr>
            </a:br>
            <a:br>
              <a:rPr lang="ru-RU" sz="1300" dirty="0">
                <a:solidFill>
                  <a:schemeClr val="tx1"/>
                </a:solidFill>
              </a:rPr>
            </a:br>
            <a:br>
              <a:rPr lang="ru-RU" sz="1300" dirty="0">
                <a:solidFill>
                  <a:schemeClr val="tx1"/>
                </a:solidFill>
              </a:rPr>
            </a:br>
            <a:br>
              <a:rPr lang="ru-RU" sz="1300" dirty="0">
                <a:solidFill>
                  <a:schemeClr val="tx1"/>
                </a:solidFill>
              </a:rPr>
            </a:br>
            <a:br>
              <a:rPr lang="ru-RU" sz="1300" dirty="0">
                <a:solidFill>
                  <a:schemeClr val="tx1"/>
                </a:solidFill>
              </a:rPr>
            </a:br>
            <a:br>
              <a:rPr lang="ru-RU" sz="1300" dirty="0">
                <a:solidFill>
                  <a:schemeClr val="tx1"/>
                </a:solidFill>
              </a:rPr>
            </a:br>
            <a:br>
              <a:rPr lang="ru-RU" sz="1300" dirty="0">
                <a:solidFill>
                  <a:schemeClr val="tx1"/>
                </a:solidFill>
              </a:rPr>
            </a:br>
            <a:br>
              <a:rPr lang="ru-RU" sz="1300" dirty="0">
                <a:solidFill>
                  <a:schemeClr val="tx1"/>
                </a:solidFill>
              </a:rPr>
            </a:br>
            <a:br>
              <a:rPr lang="ru-RU" sz="1300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ВНЕБЮДЖЕТНАЯ ДЕЯТЕЛЬНОСТЬ </a:t>
            </a:r>
            <a:br>
              <a:rPr lang="ru-RU" sz="1300" dirty="0">
                <a:solidFill>
                  <a:schemeClr val="tx1"/>
                </a:solidFill>
              </a:rPr>
            </a:br>
            <a:br>
              <a:rPr lang="ru-RU" sz="1300" dirty="0">
                <a:solidFill>
                  <a:schemeClr val="tx1"/>
                </a:solidFill>
              </a:rPr>
            </a:br>
            <a:br>
              <a:rPr lang="ru-RU" sz="1200" dirty="0">
                <a:solidFill>
                  <a:schemeClr val="tx1"/>
                </a:solidFill>
              </a:rPr>
            </a:b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CE59515-EC9E-4986-943A-97B2FFF90B2B}"/>
              </a:ext>
            </a:extLst>
          </p:cNvPr>
          <p:cNvSpPr/>
          <p:nvPr/>
        </p:nvSpPr>
        <p:spPr>
          <a:xfrm>
            <a:off x="0" y="332549"/>
            <a:ext cx="9144000" cy="576171"/>
          </a:xfrm>
          <a:prstGeom prst="rect">
            <a:avLst/>
          </a:prstGeom>
          <a:solidFill>
            <a:srgbClr val="458D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98" dirty="0">
                <a:solidFill>
                  <a:schemeClr val="bg1"/>
                </a:solidFill>
              </a:rPr>
              <a:t>Финансово-экономическая деятельность</a:t>
            </a:r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689D43-8FDA-4269-AA74-62E7F4477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698"/>
            <a:ext cx="691271" cy="736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88A5A1-CA2F-4566-885E-CE6F656717AA}"/>
              </a:ext>
            </a:extLst>
          </p:cNvPr>
          <p:cNvSpPr txBox="1"/>
          <p:nvPr/>
        </p:nvSpPr>
        <p:spPr>
          <a:xfrm>
            <a:off x="467544" y="4581128"/>
            <a:ext cx="66247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</a:rPr>
              <a:t>Объёмы оказания медицинской помощи по ОМС в 2021 году:</a:t>
            </a:r>
            <a:br>
              <a:rPr lang="ru-RU" sz="1200" dirty="0">
                <a:solidFill>
                  <a:schemeClr val="tx1"/>
                </a:solidFill>
              </a:rPr>
            </a:br>
            <a:r>
              <a:rPr lang="ru-RU" sz="1200" dirty="0">
                <a:solidFill>
                  <a:schemeClr val="tx1"/>
                </a:solidFill>
              </a:rPr>
              <a:t>Стационарная помощь – 19300 пролеченных (по МО 13345)</a:t>
            </a:r>
          </a:p>
          <a:p>
            <a:r>
              <a:rPr lang="ru-RU" sz="1200" dirty="0"/>
              <a:t>         Амбулаторно-поликлиническая помощь – 581 220 обращений </a:t>
            </a:r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dirty="0"/>
              <a:t>         Дневной стационар – 3 452 пролеченных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/>
              <a:t>   Объёмы оказания медицинской помощи по ОМС в 2022 году – не изменены</a:t>
            </a:r>
          </a:p>
          <a:p>
            <a:r>
              <a:rPr lang="ru-RU" sz="1200" dirty="0"/>
              <a:t>         </a:t>
            </a:r>
            <a:r>
              <a:rPr lang="ru-RU" sz="1200" dirty="0">
                <a:solidFill>
                  <a:schemeClr val="tx1"/>
                </a:solidFill>
              </a:rPr>
              <a:t>       </a:t>
            </a:r>
            <a:endParaRPr lang="ru-RU" sz="1200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72982C43-6669-4733-8782-7D79EA31AC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3938B733-8FC1-412B-92E9-59FCF084A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671718"/>
              </p:ext>
            </p:extLst>
          </p:nvPr>
        </p:nvGraphicFramePr>
        <p:xfrm>
          <a:off x="4552758" y="1088025"/>
          <a:ext cx="3531949" cy="11522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8324">
                  <a:extLst>
                    <a:ext uri="{9D8B030D-6E8A-4147-A177-3AD203B41FA5}">
                      <a16:colId xmlns:a16="http://schemas.microsoft.com/office/drawing/2014/main" val="2993502018"/>
                    </a:ext>
                  </a:extLst>
                </a:gridCol>
                <a:gridCol w="2013625">
                  <a:extLst>
                    <a:ext uri="{9D8B030D-6E8A-4147-A177-3AD203B41FA5}">
                      <a16:colId xmlns:a16="http://schemas.microsoft.com/office/drawing/2014/main" val="341279517"/>
                    </a:ext>
                  </a:extLst>
                </a:gridCol>
              </a:tblGrid>
              <a:tr h="26711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Общая численность населения г. Долгопрудный 2021г.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1" marR="6334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373851"/>
                  </a:ext>
                </a:extLst>
              </a:tr>
              <a:tr h="1629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341" marR="633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341" marR="63341" marT="0" marB="0" anchor="ctr"/>
                </a:tc>
                <a:extLst>
                  <a:ext uri="{0D108BD9-81ED-4DB2-BD59-A6C34878D82A}">
                    <a16:rowId xmlns:a16="http://schemas.microsoft.com/office/drawing/2014/main" val="3739286035"/>
                  </a:ext>
                </a:extLst>
              </a:tr>
              <a:tr h="2246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Взрослое население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1" marR="633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93 176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1" marR="63341" marT="0" marB="0" anchor="ctr"/>
                </a:tc>
                <a:extLst>
                  <a:ext uri="{0D108BD9-81ED-4DB2-BD59-A6C34878D82A}">
                    <a16:rowId xmlns:a16="http://schemas.microsoft.com/office/drawing/2014/main" val="1025145423"/>
                  </a:ext>
                </a:extLst>
              </a:tr>
              <a:tr h="2727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Детское население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1" marR="633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24 602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1" marR="63341" marT="0" marB="0" anchor="ctr"/>
                </a:tc>
                <a:extLst>
                  <a:ext uri="{0D108BD9-81ED-4DB2-BD59-A6C34878D82A}">
                    <a16:rowId xmlns:a16="http://schemas.microsoft.com/office/drawing/2014/main" val="787670104"/>
                  </a:ext>
                </a:extLst>
              </a:tr>
              <a:tr h="2246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1" marR="633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117 778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1" marR="63341" marT="0" marB="0" anchor="ctr"/>
                </a:tc>
                <a:extLst>
                  <a:ext uri="{0D108BD9-81ED-4DB2-BD59-A6C34878D82A}">
                    <a16:rowId xmlns:a16="http://schemas.microsoft.com/office/drawing/2014/main" val="1151020927"/>
                  </a:ext>
                </a:extLst>
              </a:tr>
            </a:tbl>
          </a:graphicData>
        </a:graphic>
      </p:graphicFrame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A83899B0-F894-49A5-95BA-681AB830C1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920346"/>
              </p:ext>
            </p:extLst>
          </p:nvPr>
        </p:nvGraphicFramePr>
        <p:xfrm>
          <a:off x="467544" y="2766778"/>
          <a:ext cx="5010194" cy="1324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7786">
                  <a:extLst>
                    <a:ext uri="{9D8B030D-6E8A-4147-A177-3AD203B41FA5}">
                      <a16:colId xmlns:a16="http://schemas.microsoft.com/office/drawing/2014/main" val="16505912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4903378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36035988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83330344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352736369"/>
                    </a:ext>
                  </a:extLst>
                </a:gridCol>
              </a:tblGrid>
              <a:tr h="3311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Прикрепление к ДЦГБ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2018г.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2019г.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extLst>
                  <a:ext uri="{0D108BD9-81ED-4DB2-BD59-A6C34878D82A}">
                    <a16:rowId xmlns:a16="http://schemas.microsoft.com/office/drawing/2014/main" val="1276458099"/>
                  </a:ext>
                </a:extLst>
              </a:tr>
              <a:tr h="3311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Взрослое население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86 821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89 332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96 533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98 771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extLst>
                  <a:ext uri="{0D108BD9-81ED-4DB2-BD59-A6C34878D82A}">
                    <a16:rowId xmlns:a16="http://schemas.microsoft.com/office/drawing/2014/main" val="2380737231"/>
                  </a:ext>
                </a:extLst>
              </a:tr>
              <a:tr h="3311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Детское население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24 318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24 470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25 925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27 174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extLst>
                  <a:ext uri="{0D108BD9-81ED-4DB2-BD59-A6C34878D82A}">
                    <a16:rowId xmlns:a16="http://schemas.microsoft.com/office/drawing/2014/main" val="710873887"/>
                  </a:ext>
                </a:extLst>
              </a:tr>
              <a:tr h="3311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111 139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113 802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122 458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125 945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extLst>
                  <a:ext uri="{0D108BD9-81ED-4DB2-BD59-A6C34878D82A}">
                    <a16:rowId xmlns:a16="http://schemas.microsoft.com/office/drawing/2014/main" val="3181428821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91D8D7-486E-4232-AF94-D88F10F3E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39" y="6403641"/>
            <a:ext cx="1799961" cy="454359"/>
          </a:xfrm>
          <a:prstGeom prst="rect">
            <a:avLst/>
          </a:prstGeom>
        </p:spPr>
      </p:pic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A83899B0-F894-49A5-95BA-681AB830C1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073372"/>
              </p:ext>
            </p:extLst>
          </p:nvPr>
        </p:nvGraphicFramePr>
        <p:xfrm>
          <a:off x="2987824" y="5877272"/>
          <a:ext cx="4032448" cy="6622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0892">
                  <a:extLst>
                    <a:ext uri="{9D8B030D-6E8A-4147-A177-3AD203B41FA5}">
                      <a16:colId xmlns:a16="http://schemas.microsoft.com/office/drawing/2014/main" val="2004903378"/>
                    </a:ext>
                  </a:extLst>
                </a:gridCol>
                <a:gridCol w="757746">
                  <a:extLst>
                    <a:ext uri="{9D8B030D-6E8A-4147-A177-3AD203B41FA5}">
                      <a16:colId xmlns:a16="http://schemas.microsoft.com/office/drawing/2014/main" val="236035988"/>
                    </a:ext>
                  </a:extLst>
                </a:gridCol>
                <a:gridCol w="757746">
                  <a:extLst>
                    <a:ext uri="{9D8B030D-6E8A-4147-A177-3AD203B41FA5}">
                      <a16:colId xmlns:a16="http://schemas.microsoft.com/office/drawing/2014/main" val="2833303441"/>
                    </a:ext>
                  </a:extLst>
                </a:gridCol>
                <a:gridCol w="831968">
                  <a:extLst>
                    <a:ext uri="{9D8B030D-6E8A-4147-A177-3AD203B41FA5}">
                      <a16:colId xmlns:a16="http://schemas.microsoft.com/office/drawing/2014/main" val="135273636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11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2018г.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2019г.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2022г.</a:t>
                      </a:r>
                    </a:p>
                  </a:txBody>
                  <a:tcPr marL="27677" marR="27677" marT="0" marB="0" anchor="b"/>
                </a:tc>
                <a:extLst>
                  <a:ext uri="{0D108BD9-81ED-4DB2-BD59-A6C34878D82A}">
                    <a16:rowId xmlns:a16="http://schemas.microsoft.com/office/drawing/2014/main" val="1276458099"/>
                  </a:ext>
                </a:extLst>
              </a:tr>
              <a:tr h="3311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 млн. рублей</a:t>
                      </a:r>
                    </a:p>
                  </a:txBody>
                  <a:tcPr marL="27677" marR="276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48 млн. рублей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55 млн. рублей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77" marR="276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 млн. рублей</a:t>
                      </a:r>
                    </a:p>
                  </a:txBody>
                  <a:tcPr marL="27677" marR="276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 млн. рублей</a:t>
                      </a:r>
                    </a:p>
                  </a:txBody>
                  <a:tcPr marL="27677" marR="27677" marT="0" marB="0" anchor="b"/>
                </a:tc>
                <a:extLst>
                  <a:ext uri="{0D108BD9-81ED-4DB2-BD59-A6C34878D82A}">
                    <a16:rowId xmlns:a16="http://schemas.microsoft.com/office/drawing/2014/main" val="2380737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4546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BF1CC03-7757-4976-9BC6-10277A8B49E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15516" y="1268760"/>
            <a:ext cx="8712968" cy="1044187"/>
          </a:xfrm>
        </p:spPr>
        <p:txBody>
          <a:bodyPr>
            <a:normAutofit fontScale="90000"/>
          </a:bodyPr>
          <a:lstStyle/>
          <a:p>
            <a:pPr algn="l"/>
            <a:r>
              <a:rPr lang="ru-RU" sz="1300" dirty="0">
                <a:solidFill>
                  <a:schemeClr val="tx1"/>
                </a:solidFill>
              </a:rPr>
              <a:t>«Недостаток кадров – основная проблема медицинских организаций МО»  – министр здравоохранения МО С.А. </a:t>
            </a:r>
            <a:r>
              <a:rPr lang="ru-RU" sz="1300" dirty="0" err="1">
                <a:solidFill>
                  <a:schemeClr val="tx1"/>
                </a:solidFill>
              </a:rPr>
              <a:t>Стригункова</a:t>
            </a:r>
            <a:r>
              <a:rPr lang="ru-RU" sz="1300" dirty="0">
                <a:solidFill>
                  <a:schemeClr val="tx1"/>
                </a:solidFill>
              </a:rPr>
              <a:t>  (Форум «</a:t>
            </a:r>
            <a:r>
              <a:rPr lang="ru-RU" sz="1300" dirty="0" err="1">
                <a:solidFill>
                  <a:schemeClr val="tx1"/>
                </a:solidFill>
              </a:rPr>
              <a:t>Здравоохрание</a:t>
            </a:r>
            <a:r>
              <a:rPr lang="ru-RU" sz="1300" dirty="0">
                <a:solidFill>
                  <a:schemeClr val="tx1"/>
                </a:solidFill>
              </a:rPr>
              <a:t> Подмосковья, 2021»)</a:t>
            </a:r>
            <a:br>
              <a:rPr lang="ru-RU" sz="1300" dirty="0">
                <a:solidFill>
                  <a:schemeClr val="tx1"/>
                </a:solidFill>
              </a:rPr>
            </a:br>
            <a:br>
              <a:rPr lang="en-US" sz="1300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Наиболее сложная ситуация с кадрами –  в городских округах максимально приближенные к г. Москва</a:t>
            </a:r>
            <a:r>
              <a:rPr lang="en-US" sz="1300" dirty="0">
                <a:solidFill>
                  <a:schemeClr val="tx1"/>
                </a:solidFill>
              </a:rPr>
              <a:t>                      </a:t>
            </a:r>
            <a:r>
              <a:rPr lang="ru-RU" sz="1300" dirty="0">
                <a:solidFill>
                  <a:schemeClr val="tx1"/>
                </a:solidFill>
              </a:rPr>
              <a:t>                 </a:t>
            </a:r>
            <a:r>
              <a:rPr lang="en-US" sz="1300" dirty="0">
                <a:solidFill>
                  <a:schemeClr val="tx1"/>
                </a:solidFill>
              </a:rPr>
              <a:t>                            </a:t>
            </a:r>
            <a:r>
              <a:rPr lang="ru-RU" sz="1300" dirty="0">
                <a:solidFill>
                  <a:schemeClr val="tx1"/>
                </a:solidFill>
              </a:rPr>
              <a:t>Причина – значимая разница у ровне заработной платы/работа в Ковидных госпиталях г. Москвы и МО</a:t>
            </a:r>
            <a:r>
              <a:rPr lang="ru-RU" sz="2200" dirty="0">
                <a:solidFill>
                  <a:schemeClr val="tx1"/>
                </a:solidFill>
              </a:rPr>
              <a:t>           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1E65573-C545-447E-98E4-A83776346AA1}"/>
              </a:ext>
            </a:extLst>
          </p:cNvPr>
          <p:cNvSpPr/>
          <p:nvPr/>
        </p:nvSpPr>
        <p:spPr>
          <a:xfrm>
            <a:off x="0" y="338317"/>
            <a:ext cx="9144000" cy="570404"/>
          </a:xfrm>
          <a:prstGeom prst="rect">
            <a:avLst/>
          </a:prstGeom>
          <a:solidFill>
            <a:srgbClr val="458D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Кадры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689D43-8FDA-4269-AA74-62E7F4477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068"/>
            <a:ext cx="691271" cy="7366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91D8D7-486E-4232-AF94-D88F10F3E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39" y="6403641"/>
            <a:ext cx="1799961" cy="454359"/>
          </a:xfrm>
          <a:prstGeom prst="rect">
            <a:avLst/>
          </a:prstGeom>
        </p:spPr>
      </p:pic>
      <p:pic>
        <p:nvPicPr>
          <p:cNvPr id="9" name="Picture 2" descr="C:\Users\torub\OneDrive\Рабочий стол\Рисунок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454261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torub\OneDrive\Рабочий стол\Укомплектованость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56992"/>
            <a:ext cx="4758532" cy="317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690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1E65573-C545-447E-98E4-A83776346AA1}"/>
              </a:ext>
            </a:extLst>
          </p:cNvPr>
          <p:cNvSpPr/>
          <p:nvPr/>
        </p:nvSpPr>
        <p:spPr>
          <a:xfrm>
            <a:off x="0" y="338317"/>
            <a:ext cx="9144000" cy="570404"/>
          </a:xfrm>
          <a:prstGeom prst="rect">
            <a:avLst/>
          </a:prstGeom>
          <a:solidFill>
            <a:srgbClr val="458D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Кадры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689D43-8FDA-4269-AA74-62E7F4477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068"/>
            <a:ext cx="691271" cy="736601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0593528-0772-4478-8020-7CD01CC71E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765287"/>
              </p:ext>
            </p:extLst>
          </p:nvPr>
        </p:nvGraphicFramePr>
        <p:xfrm>
          <a:off x="539552" y="3433760"/>
          <a:ext cx="5335194" cy="998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7331">
                  <a:extLst>
                    <a:ext uri="{9D8B030D-6E8A-4147-A177-3AD203B41FA5}">
                      <a16:colId xmlns:a16="http://schemas.microsoft.com/office/drawing/2014/main" val="210264476"/>
                    </a:ext>
                  </a:extLst>
                </a:gridCol>
                <a:gridCol w="801136">
                  <a:extLst>
                    <a:ext uri="{9D8B030D-6E8A-4147-A177-3AD203B41FA5}">
                      <a16:colId xmlns:a16="http://schemas.microsoft.com/office/drawing/2014/main" val="1810718266"/>
                    </a:ext>
                  </a:extLst>
                </a:gridCol>
                <a:gridCol w="801136">
                  <a:extLst>
                    <a:ext uri="{9D8B030D-6E8A-4147-A177-3AD203B41FA5}">
                      <a16:colId xmlns:a16="http://schemas.microsoft.com/office/drawing/2014/main" val="210972652"/>
                    </a:ext>
                  </a:extLst>
                </a:gridCol>
                <a:gridCol w="854545">
                  <a:extLst>
                    <a:ext uri="{9D8B030D-6E8A-4147-A177-3AD203B41FA5}">
                      <a16:colId xmlns:a16="http://schemas.microsoft.com/office/drawing/2014/main" val="1288208195"/>
                    </a:ext>
                  </a:extLst>
                </a:gridCol>
                <a:gridCol w="1721046">
                  <a:extLst>
                    <a:ext uri="{9D8B030D-6E8A-4147-A177-3AD203B41FA5}">
                      <a16:colId xmlns:a16="http://schemas.microsoft.com/office/drawing/2014/main" val="36643514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Штатные единицы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Занято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Физ. лица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Укомплектованность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по занятым ставкам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2877154"/>
                  </a:ext>
                </a:extLst>
              </a:tr>
              <a:tr h="2975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Врачи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538,5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439,75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351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82%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092468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Средний мед. персонал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698,75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+mn-lt"/>
                          <a:ea typeface="+mn-ea"/>
                        </a:rPr>
                        <a:t>615,75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366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88%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6993127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C9A73A2-D63D-4EF7-8F3B-15223009EC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14039"/>
              </p:ext>
            </p:extLst>
          </p:nvPr>
        </p:nvGraphicFramePr>
        <p:xfrm>
          <a:off x="477943" y="1268760"/>
          <a:ext cx="7262409" cy="12015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4651">
                  <a:extLst>
                    <a:ext uri="{9D8B030D-6E8A-4147-A177-3AD203B41FA5}">
                      <a16:colId xmlns:a16="http://schemas.microsoft.com/office/drawing/2014/main" val="3345199254"/>
                    </a:ext>
                  </a:extLst>
                </a:gridCol>
                <a:gridCol w="641771">
                  <a:extLst>
                    <a:ext uri="{9D8B030D-6E8A-4147-A177-3AD203B41FA5}">
                      <a16:colId xmlns:a16="http://schemas.microsoft.com/office/drawing/2014/main" val="1205460220"/>
                    </a:ext>
                  </a:extLst>
                </a:gridCol>
                <a:gridCol w="639777">
                  <a:extLst>
                    <a:ext uri="{9D8B030D-6E8A-4147-A177-3AD203B41FA5}">
                      <a16:colId xmlns:a16="http://schemas.microsoft.com/office/drawing/2014/main" val="4028347025"/>
                    </a:ext>
                  </a:extLst>
                </a:gridCol>
                <a:gridCol w="713079">
                  <a:extLst>
                    <a:ext uri="{9D8B030D-6E8A-4147-A177-3AD203B41FA5}">
                      <a16:colId xmlns:a16="http://schemas.microsoft.com/office/drawing/2014/main" val="3409945465"/>
                    </a:ext>
                  </a:extLst>
                </a:gridCol>
                <a:gridCol w="806747">
                  <a:extLst>
                    <a:ext uri="{9D8B030D-6E8A-4147-A177-3AD203B41FA5}">
                      <a16:colId xmlns:a16="http://schemas.microsoft.com/office/drawing/2014/main" val="3330151963"/>
                    </a:ext>
                  </a:extLst>
                </a:gridCol>
                <a:gridCol w="835329">
                  <a:extLst>
                    <a:ext uri="{9D8B030D-6E8A-4147-A177-3AD203B41FA5}">
                      <a16:colId xmlns:a16="http://schemas.microsoft.com/office/drawing/2014/main" val="2399492840"/>
                    </a:ext>
                  </a:extLst>
                </a:gridCol>
                <a:gridCol w="998311">
                  <a:extLst>
                    <a:ext uri="{9D8B030D-6E8A-4147-A177-3AD203B41FA5}">
                      <a16:colId xmlns:a16="http://schemas.microsoft.com/office/drawing/2014/main" val="1767443792"/>
                    </a:ext>
                  </a:extLst>
                </a:gridCol>
                <a:gridCol w="784387">
                  <a:extLst>
                    <a:ext uri="{9D8B030D-6E8A-4147-A177-3AD203B41FA5}">
                      <a16:colId xmlns:a16="http://schemas.microsoft.com/office/drawing/2014/main" val="1117605876"/>
                    </a:ext>
                  </a:extLst>
                </a:gridCol>
                <a:gridCol w="838357">
                  <a:extLst>
                    <a:ext uri="{9D8B030D-6E8A-4147-A177-3AD203B41FA5}">
                      <a16:colId xmlns:a16="http://schemas.microsoft.com/office/drawing/2014/main" val="3857159180"/>
                    </a:ext>
                  </a:extLst>
                </a:gridCol>
              </a:tblGrid>
              <a:tr h="21475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300" dirty="0">
                          <a:effectLst/>
                        </a:rPr>
                        <a:t>2019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300" dirty="0">
                          <a:effectLst/>
                        </a:rPr>
                        <a:t>2020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300" dirty="0">
                          <a:effectLst/>
                        </a:rPr>
                        <a:t>2021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300" dirty="0">
                          <a:effectLst/>
                        </a:rPr>
                        <a:t>На 10.03. 2022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592170"/>
                  </a:ext>
                </a:extLst>
              </a:tr>
              <a:tr h="2882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принято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уволено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принято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</a:rPr>
                        <a:t>уволено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принято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</a:rPr>
                        <a:t>уволено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принято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</a:rPr>
                        <a:t>уволено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extLst>
                  <a:ext uri="{0D108BD9-81ED-4DB2-BD59-A6C34878D82A}">
                    <a16:rowId xmlns:a16="http://schemas.microsoft.com/office/drawing/2014/main" val="3548035066"/>
                  </a:ext>
                </a:extLst>
              </a:tr>
              <a:tr h="348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Врачи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76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60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112 </a:t>
                      </a:r>
                      <a:r>
                        <a:rPr lang="ru-RU" sz="800" dirty="0">
                          <a:effectLst/>
                        </a:rPr>
                        <a:t>(по возрасту 56)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86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79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25</a:t>
                      </a: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18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extLst>
                  <a:ext uri="{0D108BD9-81ED-4DB2-BD59-A6C34878D82A}">
                    <a16:rowId xmlns:a16="http://schemas.microsoft.com/office/drawing/2014/main" val="2755458281"/>
                  </a:ext>
                </a:extLst>
              </a:tr>
              <a:tr h="233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Сред. мед.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персонал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93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83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97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189 </a:t>
                      </a:r>
                      <a:r>
                        <a:rPr lang="ru-RU" sz="800" dirty="0">
                          <a:effectLst/>
                        </a:rPr>
                        <a:t>(по возрасту 125)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96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101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17</a:t>
                      </a: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14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314" marR="65314" marT="0" marB="0"/>
                </a:tc>
                <a:extLst>
                  <a:ext uri="{0D108BD9-81ED-4DB2-BD59-A6C34878D82A}">
                    <a16:rowId xmlns:a16="http://schemas.microsoft.com/office/drawing/2014/main" val="396029395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29E0CE0C-A458-4F11-A567-69E1ABB67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708920"/>
            <a:ext cx="8433909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cs typeface="Times New Roman" panose="02020603050405020304" pitchFamily="18" charset="0"/>
              </a:rPr>
              <a:t>Укомплектованность по занятым ставкам (отчет в МЗ МО) – основная ставка + совместительство + совмещение</a:t>
            </a:r>
            <a:endParaRPr kumimoji="0" lang="ru-RU" altLang="ru-RU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Средний показатель укомплектованности по МО – целевой</a:t>
            </a:r>
            <a:r>
              <a:rPr kumimoji="0" lang="ru-RU" altLang="ru-RU" sz="12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показатель 2022 год – 85%                                                     (показатель по МО </a:t>
            </a:r>
            <a:r>
              <a:rPr kumimoji="0" lang="ru-RU" altLang="ru-RU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феврале</a:t>
            </a:r>
            <a:r>
              <a:rPr kumimoji="0" lang="ru-RU" altLang="ru-RU" sz="12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2022 года</a:t>
            </a:r>
            <a:r>
              <a:rPr kumimoji="0" lang="ru-RU" altLang="ru-RU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Врачи – 82%, Средний</a:t>
            </a:r>
            <a:r>
              <a:rPr kumimoji="0" lang="ru-RU" altLang="ru-RU" sz="12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мед. </a:t>
            </a:r>
            <a:r>
              <a:rPr lang="ru-RU" alt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kumimoji="0" lang="ru-RU" altLang="ru-RU" sz="12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ерсонал – 85%)</a:t>
            </a:r>
            <a:endParaRPr kumimoji="0" lang="ru-RU" altLang="ru-RU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Справка на 10.03.2022г. </a:t>
            </a:r>
            <a:endParaRPr kumimoji="0" lang="ru-RU" altLang="ru-RU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91D8D7-486E-4232-AF94-D88F10F3E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39" y="6403641"/>
            <a:ext cx="1799961" cy="454359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30593528-0772-4478-8020-7CD01CC71E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376588"/>
              </p:ext>
            </p:extLst>
          </p:nvPr>
        </p:nvGraphicFramePr>
        <p:xfrm>
          <a:off x="539552" y="5294243"/>
          <a:ext cx="5335194" cy="1051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1026447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810718266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1097265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288208195"/>
                    </a:ext>
                  </a:extLst>
                </a:gridCol>
                <a:gridCol w="1374754">
                  <a:extLst>
                    <a:ext uri="{9D8B030D-6E8A-4147-A177-3AD203B41FA5}">
                      <a16:colId xmlns:a16="http://schemas.microsoft.com/office/drawing/2014/main" val="3664351441"/>
                    </a:ext>
                  </a:extLst>
                </a:gridCol>
              </a:tblGrid>
              <a:tr h="267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Штатные единицы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Занято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Физ. лица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Укомплектованность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по занятым ставкам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2877154"/>
                  </a:ext>
                </a:extLst>
              </a:tr>
              <a:tr h="2975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Врачи-терапевты участковые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34,0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30,5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32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100%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092468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Врачи-педиатры участковые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25,75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+mn-lt"/>
                          <a:ea typeface="+mn-ea"/>
                        </a:rPr>
                        <a:t>24,5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95%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6993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1410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1E65573-C545-447E-98E4-A83776346AA1}"/>
              </a:ext>
            </a:extLst>
          </p:cNvPr>
          <p:cNvSpPr/>
          <p:nvPr/>
        </p:nvSpPr>
        <p:spPr>
          <a:xfrm>
            <a:off x="0" y="338316"/>
            <a:ext cx="9144000" cy="736601"/>
          </a:xfrm>
          <a:prstGeom prst="rect">
            <a:avLst/>
          </a:prstGeom>
          <a:solidFill>
            <a:srgbClr val="458D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Кадры 2022 год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689D43-8FDA-4269-AA74-62E7F4477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068"/>
            <a:ext cx="691271" cy="7366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91D8D7-486E-4232-AF94-D88F10F3E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39" y="6403641"/>
            <a:ext cx="1799961" cy="45435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7030" y="1196752"/>
            <a:ext cx="784887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ДЕФИЦИТ КАДРОВ НА  10.03.2022 года</a:t>
            </a:r>
          </a:p>
          <a:p>
            <a:endParaRPr lang="ru-RU" sz="1200" dirty="0"/>
          </a:p>
          <a:p>
            <a:r>
              <a:rPr lang="ru-RU" sz="1200" dirty="0"/>
              <a:t>ГП №1</a:t>
            </a:r>
            <a:r>
              <a:rPr lang="en-US" sz="1200" dirty="0"/>
              <a:t>                                                                                                     </a:t>
            </a:r>
            <a:r>
              <a:rPr lang="ru-RU" sz="1200" dirty="0"/>
              <a:t>Детская поликлиника</a:t>
            </a:r>
          </a:p>
          <a:p>
            <a:r>
              <a:rPr lang="ru-RU" sz="1200" dirty="0"/>
              <a:t>Врач-гастроэнтеролог – 1</a:t>
            </a:r>
            <a:r>
              <a:rPr lang="en-US" sz="1200" dirty="0"/>
              <a:t>                                                             </a:t>
            </a:r>
            <a:r>
              <a:rPr lang="ru-RU" sz="1200" dirty="0"/>
              <a:t> </a:t>
            </a:r>
            <a:r>
              <a:rPr lang="en-US" sz="1200" dirty="0"/>
              <a:t> </a:t>
            </a:r>
            <a:r>
              <a:rPr lang="ru-RU" sz="1200" dirty="0"/>
              <a:t>Врач-травматолог-ортопед – 1</a:t>
            </a:r>
          </a:p>
          <a:p>
            <a:r>
              <a:rPr lang="ru-RU" sz="1200" dirty="0"/>
              <a:t>Врач-инфекционист – 1</a:t>
            </a:r>
            <a:r>
              <a:rPr lang="en-US" sz="1200" dirty="0"/>
              <a:t>                                                                    </a:t>
            </a:r>
            <a:r>
              <a:rPr lang="ru-RU" sz="1200" dirty="0"/>
              <a:t>Врач-педиатр ООД - 5</a:t>
            </a:r>
          </a:p>
          <a:p>
            <a:r>
              <a:rPr lang="ru-RU" sz="1200" dirty="0"/>
              <a:t>Врач-невролог – 1</a:t>
            </a:r>
            <a:r>
              <a:rPr lang="en-US" sz="1200" dirty="0"/>
              <a:t>                                                                              </a:t>
            </a:r>
            <a:r>
              <a:rPr lang="ru-RU" sz="1200" dirty="0"/>
              <a:t>м/с  ООД – 10</a:t>
            </a:r>
          </a:p>
          <a:p>
            <a:r>
              <a:rPr lang="ru-RU" sz="1200" dirty="0"/>
              <a:t>Врач-участковый терапевт – 3</a:t>
            </a:r>
            <a:r>
              <a:rPr lang="en-US" sz="1200" dirty="0"/>
              <a:t> </a:t>
            </a:r>
            <a:r>
              <a:rPr lang="ru-RU" sz="1200" dirty="0"/>
              <a:t> </a:t>
            </a:r>
            <a:r>
              <a:rPr lang="en-US" sz="1200" dirty="0"/>
              <a:t>                                        </a:t>
            </a:r>
            <a:r>
              <a:rPr lang="ru-RU" sz="1200" dirty="0"/>
              <a:t> </a:t>
            </a:r>
            <a:r>
              <a:rPr lang="en-US" sz="1200" dirty="0"/>
              <a:t>     </a:t>
            </a:r>
            <a:r>
              <a:rPr lang="ru-RU" sz="1200" dirty="0"/>
              <a:t> </a:t>
            </a:r>
            <a:r>
              <a:rPr lang="en-US" sz="1200" dirty="0"/>
              <a:t>   </a:t>
            </a:r>
            <a:r>
              <a:rPr lang="ru-RU" sz="1200" dirty="0"/>
              <a:t> </a:t>
            </a:r>
            <a:r>
              <a:rPr lang="en-US" sz="1200" dirty="0"/>
              <a:t> </a:t>
            </a:r>
            <a:r>
              <a:rPr lang="ru-RU" sz="1200" dirty="0"/>
              <a:t>Врач- гастроэнтеролог – 1</a:t>
            </a:r>
          </a:p>
          <a:p>
            <a:r>
              <a:rPr lang="ru-RU" sz="1200" dirty="0"/>
              <a:t>Рентген лаборант – 5</a:t>
            </a:r>
            <a:r>
              <a:rPr lang="en-US" sz="1200" dirty="0"/>
              <a:t>                                               </a:t>
            </a:r>
            <a:r>
              <a:rPr lang="ru-RU" sz="1200" dirty="0"/>
              <a:t>  </a:t>
            </a:r>
            <a:r>
              <a:rPr lang="en-US" sz="1200" dirty="0"/>
              <a:t>        </a:t>
            </a:r>
            <a:r>
              <a:rPr lang="ru-RU" sz="1200" dirty="0"/>
              <a:t> </a:t>
            </a:r>
            <a:r>
              <a:rPr lang="en-US" sz="1200" dirty="0"/>
              <a:t>   </a:t>
            </a:r>
            <a:r>
              <a:rPr lang="ru-RU" sz="1200" dirty="0"/>
              <a:t>          Врач-детский кардиолог – 1</a:t>
            </a:r>
          </a:p>
          <a:p>
            <a:r>
              <a:rPr lang="ru-RU" sz="1200" dirty="0"/>
              <a:t>Врач-рентгенолог -1</a:t>
            </a:r>
            <a:r>
              <a:rPr lang="en-US" sz="1200" dirty="0"/>
              <a:t>                                                    </a:t>
            </a:r>
            <a:r>
              <a:rPr lang="ru-RU" sz="1200" dirty="0"/>
              <a:t>                      Врач детский уролог- </a:t>
            </a:r>
            <a:r>
              <a:rPr lang="ru-RU" sz="1200" dirty="0" err="1"/>
              <a:t>андролог</a:t>
            </a:r>
            <a:r>
              <a:rPr lang="ru-RU" sz="1200" dirty="0"/>
              <a:t> – 1</a:t>
            </a:r>
          </a:p>
          <a:p>
            <a:r>
              <a:rPr lang="ru-RU" sz="1200" dirty="0"/>
              <a:t>Врач УЗИ -2</a:t>
            </a:r>
            <a:r>
              <a:rPr lang="en-US" sz="1200" dirty="0"/>
              <a:t>                                                                                      </a:t>
            </a:r>
            <a:r>
              <a:rPr lang="ru-RU" sz="1200" dirty="0"/>
              <a:t>     Врач детский хирург – 1</a:t>
            </a:r>
          </a:p>
          <a:p>
            <a:r>
              <a:rPr lang="ru-RU" sz="1200" dirty="0"/>
              <a:t>Врач </a:t>
            </a:r>
            <a:r>
              <a:rPr lang="ru-RU" sz="1200" dirty="0" err="1"/>
              <a:t>функ</a:t>
            </a:r>
            <a:r>
              <a:rPr lang="ru-RU" sz="1200" dirty="0"/>
              <a:t>. диагностики – 3</a:t>
            </a:r>
            <a:r>
              <a:rPr lang="en-US" sz="1200" dirty="0"/>
              <a:t>                                                   </a:t>
            </a:r>
            <a:r>
              <a:rPr lang="ru-RU" sz="1200" dirty="0"/>
              <a:t> </a:t>
            </a:r>
            <a:r>
              <a:rPr lang="en-US" sz="1200" dirty="0"/>
              <a:t>       </a:t>
            </a:r>
            <a:r>
              <a:rPr lang="ru-RU" sz="1200" dirty="0"/>
              <a:t> Врач-УЗИ – 1</a:t>
            </a:r>
          </a:p>
          <a:p>
            <a:r>
              <a:rPr lang="ru-RU" sz="1200" dirty="0"/>
              <a:t>М/С -10</a:t>
            </a:r>
            <a:r>
              <a:rPr lang="en-US" sz="1200" dirty="0"/>
              <a:t>                                                                                                    </a:t>
            </a:r>
            <a:r>
              <a:rPr lang="ru-RU" sz="1200" dirty="0"/>
              <a:t>Врач-физиотерапевт - 1</a:t>
            </a:r>
          </a:p>
          <a:p>
            <a:r>
              <a:rPr lang="ru-RU" sz="1200" dirty="0"/>
              <a:t>М/с дневного стационара – 3</a:t>
            </a:r>
          </a:p>
          <a:p>
            <a:endParaRPr lang="ru-RU" sz="1200" dirty="0"/>
          </a:p>
          <a:p>
            <a:r>
              <a:rPr lang="ru-RU" sz="1200" dirty="0"/>
              <a:t>ГП №4</a:t>
            </a:r>
          </a:p>
          <a:p>
            <a:r>
              <a:rPr lang="ru-RU" sz="1200" dirty="0"/>
              <a:t>М/С -3</a:t>
            </a:r>
          </a:p>
          <a:p>
            <a:endParaRPr lang="ru-RU" sz="1200" dirty="0"/>
          </a:p>
          <a:p>
            <a:r>
              <a:rPr lang="ru-RU" sz="1200" dirty="0"/>
              <a:t>Приемное отделение</a:t>
            </a:r>
            <a:r>
              <a:rPr lang="en-US" sz="1200" dirty="0"/>
              <a:t>                                                                         </a:t>
            </a:r>
            <a:r>
              <a:rPr lang="ru-RU" sz="1200" dirty="0"/>
              <a:t>Операционное отделение</a:t>
            </a:r>
          </a:p>
          <a:p>
            <a:r>
              <a:rPr lang="ru-RU" sz="1200" dirty="0"/>
              <a:t>М/С </a:t>
            </a:r>
            <a:r>
              <a:rPr lang="ru-RU" sz="1200" dirty="0" err="1"/>
              <a:t>функ</a:t>
            </a:r>
            <a:r>
              <a:rPr lang="ru-RU" sz="1200" dirty="0"/>
              <a:t>.  диагностики  - 1</a:t>
            </a:r>
            <a:r>
              <a:rPr lang="en-US" sz="1200" dirty="0"/>
              <a:t>                                                           </a:t>
            </a:r>
            <a:r>
              <a:rPr lang="ru-RU" sz="1200" dirty="0"/>
              <a:t> </a:t>
            </a:r>
            <a:r>
              <a:rPr lang="en-US" sz="1200" dirty="0"/>
              <a:t>   </a:t>
            </a:r>
            <a:r>
              <a:rPr lang="ru-RU" sz="1200" dirty="0"/>
              <a:t>м/с – 5</a:t>
            </a:r>
          </a:p>
          <a:p>
            <a:r>
              <a:rPr lang="ru-RU" sz="1200" dirty="0"/>
              <a:t>Терапевтическое отделение </a:t>
            </a:r>
            <a:r>
              <a:rPr lang="en-US" sz="1200" dirty="0"/>
              <a:t>                                                          </a:t>
            </a:r>
            <a:r>
              <a:rPr lang="ru-RU" sz="1200" dirty="0"/>
              <a:t>Отделение </a:t>
            </a:r>
            <a:r>
              <a:rPr lang="ru-RU" sz="1200" dirty="0" err="1"/>
              <a:t>гемодиолиза</a:t>
            </a:r>
            <a:endParaRPr lang="ru-RU" sz="1200" dirty="0"/>
          </a:p>
          <a:p>
            <a:r>
              <a:rPr lang="ru-RU" sz="1200" dirty="0"/>
              <a:t>Врач-терапевт – 1</a:t>
            </a:r>
            <a:r>
              <a:rPr lang="en-US" sz="1200" dirty="0"/>
              <a:t>                                                                                 </a:t>
            </a:r>
            <a:r>
              <a:rPr lang="ru-RU" sz="1200" dirty="0"/>
              <a:t>Врач-нефролог – 2</a:t>
            </a:r>
          </a:p>
          <a:p>
            <a:r>
              <a:rPr lang="ru-RU" sz="1200" dirty="0"/>
              <a:t>М/С - 1</a:t>
            </a:r>
            <a:endParaRPr lang="en-US" sz="1200" dirty="0"/>
          </a:p>
          <a:p>
            <a:r>
              <a:rPr lang="ru-RU" sz="1200" dirty="0"/>
              <a:t>Детское соматическое отделение</a:t>
            </a:r>
            <a:r>
              <a:rPr lang="en-US" sz="1200" dirty="0"/>
              <a:t>                         </a:t>
            </a:r>
            <a:r>
              <a:rPr lang="ru-RU" sz="1200" dirty="0"/>
              <a:t>  </a:t>
            </a:r>
            <a:r>
              <a:rPr lang="en-US" sz="1200" dirty="0"/>
              <a:t>                     </a:t>
            </a:r>
            <a:r>
              <a:rPr lang="ru-RU" sz="1200" dirty="0"/>
              <a:t>Офтальмологическое отделение</a:t>
            </a:r>
          </a:p>
          <a:p>
            <a:r>
              <a:rPr lang="ru-RU" sz="1200" dirty="0"/>
              <a:t>Врач-педиатр – 1</a:t>
            </a:r>
            <a:r>
              <a:rPr lang="en-US" sz="1200" dirty="0"/>
              <a:t>                                                                                   </a:t>
            </a:r>
            <a:r>
              <a:rPr lang="ru-RU" sz="1200" dirty="0"/>
              <a:t>М/с - 1</a:t>
            </a:r>
          </a:p>
          <a:p>
            <a:r>
              <a:rPr lang="en-US" sz="1200" dirty="0"/>
              <a:t>                                                                                                                    </a:t>
            </a:r>
            <a:r>
              <a:rPr lang="ru-RU" sz="1200" dirty="0"/>
              <a:t>Ст. м/с </a:t>
            </a:r>
            <a:r>
              <a:rPr lang="en-US" sz="1200" dirty="0"/>
              <a:t> - </a:t>
            </a:r>
            <a:r>
              <a:rPr lang="ru-RU" sz="1200" dirty="0"/>
              <a:t>1</a:t>
            </a:r>
          </a:p>
          <a:p>
            <a:r>
              <a:rPr lang="en-US" sz="1200" dirty="0"/>
              <a:t>                                                                                                                    </a:t>
            </a:r>
            <a:r>
              <a:rPr lang="ru-RU" sz="1200" dirty="0"/>
              <a:t>М/с проц. – 1                                                                     Отделение реанимации </a:t>
            </a:r>
          </a:p>
          <a:p>
            <a:r>
              <a:rPr lang="ru-RU" sz="1200" dirty="0"/>
              <a:t>Врач-анестезиолог – реаниматолог – 6</a:t>
            </a:r>
          </a:p>
          <a:p>
            <a:r>
              <a:rPr lang="ru-RU" sz="1200" dirty="0"/>
              <a:t>М/С - </a:t>
            </a:r>
            <a:r>
              <a:rPr lang="ru-RU" sz="1200" dirty="0" err="1"/>
              <a:t>анестезист</a:t>
            </a:r>
            <a:r>
              <a:rPr lang="ru-RU" sz="1200" dirty="0"/>
              <a:t> - 8</a:t>
            </a:r>
          </a:p>
        </p:txBody>
      </p:sp>
    </p:spTree>
    <p:extLst>
      <p:ext uri="{BB962C8B-B14F-4D97-AF65-F5344CB8AC3E}">
        <p14:creationId xmlns:p14="http://schemas.microsoft.com/office/powerpoint/2010/main" val="4108908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1E65573-C545-447E-98E4-A83776346AA1}"/>
              </a:ext>
            </a:extLst>
          </p:cNvPr>
          <p:cNvSpPr/>
          <p:nvPr/>
        </p:nvSpPr>
        <p:spPr>
          <a:xfrm>
            <a:off x="0" y="338316"/>
            <a:ext cx="9144000" cy="736601"/>
          </a:xfrm>
          <a:prstGeom prst="rect">
            <a:avLst/>
          </a:prstGeom>
          <a:solidFill>
            <a:srgbClr val="458D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Кадры 2022 год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689D43-8FDA-4269-AA74-62E7F4477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068"/>
            <a:ext cx="691271" cy="7366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E3BB64-A825-4B83-97CA-A2B2880BA842}"/>
              </a:ext>
            </a:extLst>
          </p:cNvPr>
          <p:cNvSpPr txBox="1"/>
          <p:nvPr/>
        </p:nvSpPr>
        <p:spPr>
          <a:xfrm>
            <a:off x="446488" y="1196752"/>
            <a:ext cx="8517999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ea typeface="Calibri" panose="020F0502020204030204" pitchFamily="34" charset="0"/>
              </a:rPr>
              <a:t>РАБОТА ПО ПРИВЛЕЧЕНИЮ КАДРОВ</a:t>
            </a:r>
          </a:p>
          <a:p>
            <a:r>
              <a:rPr lang="ru-RU" sz="1200" dirty="0"/>
              <a:t>1</a:t>
            </a:r>
            <a:r>
              <a:rPr lang="ru-RU" sz="1400" dirty="0">
                <a:latin typeface="+mj-lt"/>
                <a:ea typeface="+mj-ea"/>
                <a:cs typeface="+mj-cs"/>
              </a:rPr>
              <a:t>.  </a:t>
            </a:r>
            <a:r>
              <a:rPr lang="ru-RU" sz="1200" dirty="0">
                <a:latin typeface="+mj-lt"/>
                <a:ea typeface="+mj-ea"/>
                <a:cs typeface="+mj-cs"/>
              </a:rPr>
              <a:t>Размещение вакансий и подбор резюме специалистов на сайтах: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200" dirty="0" err="1">
                <a:latin typeface="+mj-lt"/>
                <a:ea typeface="+mj-ea"/>
                <a:cs typeface="+mj-cs"/>
              </a:rPr>
              <a:t>Head</a:t>
            </a:r>
            <a:r>
              <a:rPr lang="ru-RU" sz="1200" dirty="0">
                <a:latin typeface="+mj-lt"/>
                <a:ea typeface="+mj-ea"/>
                <a:cs typeface="+mj-cs"/>
              </a:rPr>
              <a:t> </a:t>
            </a:r>
            <a:r>
              <a:rPr lang="ru-RU" sz="1200" dirty="0" err="1">
                <a:latin typeface="+mj-lt"/>
                <a:ea typeface="+mj-ea"/>
                <a:cs typeface="+mj-cs"/>
              </a:rPr>
              <a:t>Hunter</a:t>
            </a:r>
            <a:r>
              <a:rPr lang="ru-RU" sz="1200" dirty="0">
                <a:latin typeface="+mj-lt"/>
                <a:ea typeface="+mj-ea"/>
                <a:cs typeface="+mj-cs"/>
              </a:rPr>
              <a:t> (Hh.ru) 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en-US" sz="1200" dirty="0">
                <a:latin typeface="+mj-lt"/>
                <a:ea typeface="+mj-ea"/>
                <a:cs typeface="+mj-cs"/>
              </a:rPr>
              <a:t>Super job ( superjob.ru) </a:t>
            </a:r>
            <a:endParaRPr lang="ru-RU" sz="1200" dirty="0">
              <a:latin typeface="+mj-lt"/>
              <a:ea typeface="+mj-ea"/>
              <a:cs typeface="+mj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+mj-lt"/>
                <a:ea typeface="+mj-ea"/>
                <a:cs typeface="+mj-cs"/>
              </a:rPr>
              <a:t>Работа в России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+mj-lt"/>
                <a:ea typeface="+mj-ea"/>
                <a:cs typeface="+mj-cs"/>
              </a:rPr>
              <a:t>Через </a:t>
            </a:r>
            <a:r>
              <a:rPr lang="ru-RU" sz="1200" dirty="0" err="1">
                <a:latin typeface="+mj-lt"/>
                <a:ea typeface="+mj-ea"/>
                <a:cs typeface="+mj-cs"/>
              </a:rPr>
              <a:t>Инстаграм</a:t>
            </a:r>
            <a:endParaRPr lang="ru-RU" sz="1200" dirty="0">
              <a:latin typeface="+mj-lt"/>
              <a:ea typeface="+mj-ea"/>
              <a:cs typeface="+mj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+mj-lt"/>
                <a:ea typeface="+mj-ea"/>
                <a:cs typeface="+mj-cs"/>
              </a:rPr>
              <a:t>Официальный сайт больницы, официальные страницы в социальный сетях </a:t>
            </a:r>
          </a:p>
          <a:p>
            <a:pPr marL="228600" indent="-228600">
              <a:buAutoNum type="arabicPeriod" startAt="2"/>
            </a:pPr>
            <a:r>
              <a:rPr lang="ru-RU" sz="1200" dirty="0">
                <a:latin typeface="+mj-lt"/>
                <a:ea typeface="+mj-ea"/>
                <a:cs typeface="+mj-cs"/>
              </a:rPr>
              <a:t>Сотрудничество с центром занятости </a:t>
            </a:r>
            <a:r>
              <a:rPr lang="ru-RU" sz="1200" dirty="0" err="1">
                <a:latin typeface="+mj-lt"/>
                <a:ea typeface="+mj-ea"/>
                <a:cs typeface="+mj-cs"/>
              </a:rPr>
              <a:t>г.о</a:t>
            </a:r>
            <a:r>
              <a:rPr lang="ru-RU" sz="1200" dirty="0">
                <a:latin typeface="+mj-lt"/>
                <a:ea typeface="+mj-ea"/>
                <a:cs typeface="+mj-cs"/>
              </a:rPr>
              <a:t>.  Долгопрудный, участие в «Ярмарках вакансий»</a:t>
            </a:r>
          </a:p>
          <a:p>
            <a:pPr marL="228600" indent="-228600">
              <a:buAutoNum type="arabicPeriod" startAt="2"/>
            </a:pPr>
            <a:r>
              <a:rPr lang="ru-RU" sz="1200" dirty="0">
                <a:latin typeface="+mj-lt"/>
                <a:ea typeface="+mj-ea"/>
                <a:cs typeface="+mj-cs"/>
              </a:rPr>
              <a:t>Участие в ярмарках вакансий  Первого МГМУ им. Сеченова, РНИМУ им. Пирогова, медицинских колледжей МОНИКИ, г. Мытищи, г. Дмитрова, г. Пушкино. </a:t>
            </a:r>
          </a:p>
          <a:p>
            <a:pPr marL="228600" indent="-228600">
              <a:buAutoNum type="arabicPeriod" startAt="2"/>
            </a:pPr>
            <a:r>
              <a:rPr lang="ru-RU" sz="1200" dirty="0">
                <a:latin typeface="+mj-lt"/>
                <a:ea typeface="+mj-ea"/>
                <a:cs typeface="+mj-cs"/>
              </a:rPr>
              <a:t>Взаимодействие со службой привлечения кадров МЗ МО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91D8D7-486E-4232-AF94-D88F10F3E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39" y="6403641"/>
            <a:ext cx="1799961" cy="45435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3453" y="3501008"/>
            <a:ext cx="561726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На стадии трудоустройства на 10.03.2022г. находятся  15 врачей и 2 мед. сестры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200" dirty="0">
                <a:latin typeface="+mj-lt"/>
                <a:ea typeface="+mj-ea"/>
                <a:cs typeface="+mj-cs"/>
              </a:rPr>
              <a:t>Врач-терапевт неотложной помощи - 1 чел.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+mj-lt"/>
                <a:ea typeface="+mj-ea"/>
                <a:cs typeface="+mj-cs"/>
              </a:rPr>
              <a:t>Врач – уролог – 1 чел.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+mj-lt"/>
                <a:ea typeface="+mj-ea"/>
                <a:cs typeface="+mj-cs"/>
              </a:rPr>
              <a:t>Врач приемного отделения -1 чел.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+mj-lt"/>
                <a:ea typeface="+mj-ea"/>
                <a:cs typeface="+mj-cs"/>
              </a:rPr>
              <a:t>Врач рентгенолог - 2 чел.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+mj-lt"/>
                <a:ea typeface="+mj-ea"/>
                <a:cs typeface="+mj-cs"/>
              </a:rPr>
              <a:t>Врач фтизиатр – 2 чел.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+mj-lt"/>
                <a:ea typeface="+mj-ea"/>
                <a:cs typeface="+mj-cs"/>
              </a:rPr>
              <a:t>Врач терапевт участковый - 3 чел.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+mj-lt"/>
                <a:ea typeface="+mj-ea"/>
                <a:cs typeface="+mj-cs"/>
              </a:rPr>
              <a:t>Врач – нефролог – 1 чел.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+mj-lt"/>
                <a:ea typeface="+mj-ea"/>
                <a:cs typeface="+mj-cs"/>
              </a:rPr>
              <a:t>Врач-стоматолог – 1 чел.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+mj-lt"/>
                <a:ea typeface="+mj-ea"/>
                <a:cs typeface="+mj-cs"/>
              </a:rPr>
              <a:t>Врач травматолог – ортопед – 1 чел.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+mj-lt"/>
                <a:ea typeface="+mj-ea"/>
                <a:cs typeface="+mj-cs"/>
              </a:rPr>
              <a:t>Врач – хирург – 1 чел.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+mj-lt"/>
                <a:ea typeface="+mj-ea"/>
                <a:cs typeface="+mj-cs"/>
              </a:rPr>
              <a:t>Зав. Отд. АРО  - 1 чел.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+mj-lt"/>
                <a:ea typeface="+mj-ea"/>
                <a:cs typeface="+mj-cs"/>
              </a:rPr>
              <a:t>Медицинская сестра палатная – 2 чел.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+mj-lt"/>
                <a:ea typeface="+mj-ea"/>
                <a:cs typeface="+mj-cs"/>
              </a:rPr>
              <a:t>Мед. сестра – 1 чел.</a:t>
            </a:r>
          </a:p>
        </p:txBody>
      </p:sp>
    </p:spTree>
    <p:extLst>
      <p:ext uri="{BB962C8B-B14F-4D97-AF65-F5344CB8AC3E}">
        <p14:creationId xmlns:p14="http://schemas.microsoft.com/office/powerpoint/2010/main" val="2985085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1E65573-C545-447E-98E4-A83776346AA1}"/>
              </a:ext>
            </a:extLst>
          </p:cNvPr>
          <p:cNvSpPr/>
          <p:nvPr/>
        </p:nvSpPr>
        <p:spPr>
          <a:xfrm>
            <a:off x="0" y="338316"/>
            <a:ext cx="9144000" cy="736601"/>
          </a:xfrm>
          <a:prstGeom prst="rect">
            <a:avLst/>
          </a:prstGeom>
          <a:solidFill>
            <a:srgbClr val="458D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Кадры 2022 год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689D43-8FDA-4269-AA74-62E7F4477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068"/>
            <a:ext cx="691271" cy="7366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91D8D7-486E-4232-AF94-D88F10F3E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39" y="6403641"/>
            <a:ext cx="1799961" cy="454359"/>
          </a:xfrm>
          <a:prstGeom prst="rect">
            <a:avLst/>
          </a:prstGeom>
        </p:spPr>
      </p:pic>
      <p:pic>
        <p:nvPicPr>
          <p:cNvPr id="1026" name="Picture 2" descr="C:\Users\torub\OneDrive\Рабочий стол\photo52673970224015425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065" y="1988840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D:\Букле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12112"/>
            <a:ext cx="3832117" cy="54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28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1E65573-C545-447E-98E4-A83776346AA1}"/>
              </a:ext>
            </a:extLst>
          </p:cNvPr>
          <p:cNvSpPr/>
          <p:nvPr/>
        </p:nvSpPr>
        <p:spPr>
          <a:xfrm>
            <a:off x="0" y="338317"/>
            <a:ext cx="9144000" cy="570404"/>
          </a:xfrm>
          <a:prstGeom prst="rect">
            <a:avLst/>
          </a:prstGeom>
          <a:solidFill>
            <a:srgbClr val="458D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Кадры 2021 год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689D43-8FDA-4269-AA74-62E7F4477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068"/>
            <a:ext cx="691271" cy="736601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4061614E-D4FB-4FCB-9E59-3A7AAFD87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354721"/>
            <a:ext cx="8784976" cy="482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88645" algn="ctr">
              <a:lnSpc>
                <a:spcPct val="115000"/>
              </a:lnSpc>
            </a:pP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СОЦИАЛЬНАЯ ПОДДЕРЖКА АДМИНИСТРАЦИИ 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г.о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200" dirty="0">
                <a:ea typeface="Calibri" panose="020F0502020204030204" pitchFamily="34" charset="0"/>
              </a:rPr>
              <a:t> Долгопрудный в 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2021г.</a:t>
            </a:r>
          </a:p>
          <a:p>
            <a:pPr marL="588645" algn="ctr">
              <a:lnSpc>
                <a:spcPct val="115000"/>
              </a:lnSpc>
            </a:pPr>
            <a:r>
              <a:rPr lang="ru-RU" sz="1200" b="1" strike="noStrike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+mj-lt"/>
                <a:ea typeface="+mj-ea"/>
                <a:cs typeface="+mj-cs"/>
              </a:rPr>
              <a:t>1. Постановление Администрации </a:t>
            </a:r>
            <a:r>
              <a:rPr lang="ru-RU" sz="1400" dirty="0" err="1">
                <a:latin typeface="+mj-lt"/>
                <a:ea typeface="+mj-ea"/>
                <a:cs typeface="+mj-cs"/>
              </a:rPr>
              <a:t>г.о</a:t>
            </a:r>
            <a:r>
              <a:rPr lang="ru-RU" sz="1400" dirty="0">
                <a:latin typeface="+mj-lt"/>
                <a:ea typeface="+mj-ea"/>
                <a:cs typeface="+mj-cs"/>
              </a:rPr>
              <a:t>.  Долгопрудный от 09.08.2021г. №540-ПА/Н компенсация аренды жилых помещений (найм) 50% от фактической платы, но не более 15 тыс. рублей в 2021г.: врачи – 9, м/с – 10</a:t>
            </a:r>
          </a:p>
          <a:p>
            <a:r>
              <a:rPr lang="ru-RU" sz="1400" dirty="0">
                <a:latin typeface="+mj-lt"/>
                <a:ea typeface="+mj-ea"/>
                <a:cs typeface="+mj-cs"/>
              </a:rPr>
              <a:t>2. Постановления Администрации </a:t>
            </a:r>
            <a:r>
              <a:rPr lang="ru-RU" sz="1400" dirty="0" err="1">
                <a:latin typeface="+mj-lt"/>
                <a:ea typeface="+mj-ea"/>
                <a:cs typeface="+mj-cs"/>
              </a:rPr>
              <a:t>г.о</a:t>
            </a:r>
            <a:r>
              <a:rPr lang="ru-RU" sz="1400" dirty="0">
                <a:latin typeface="+mj-lt"/>
                <a:ea typeface="+mj-ea"/>
                <a:cs typeface="+mj-cs"/>
              </a:rPr>
              <a:t>.  Долгопрудный от 09.08.2021г. №540-ПА/Н 100%  компенсация по оплате транспортных расходов в 2021г.: м/с – 14</a:t>
            </a:r>
          </a:p>
          <a:p>
            <a:r>
              <a:rPr lang="ru-RU" sz="1400" dirty="0">
                <a:latin typeface="+mj-lt"/>
                <a:ea typeface="+mj-ea"/>
                <a:cs typeface="+mj-cs"/>
              </a:rPr>
              <a:t>3. Постановление Администрации </a:t>
            </a:r>
            <a:r>
              <a:rPr lang="ru-RU" sz="1400" dirty="0" err="1">
                <a:latin typeface="+mj-lt"/>
                <a:ea typeface="+mj-ea"/>
                <a:cs typeface="+mj-cs"/>
              </a:rPr>
              <a:t>г.о</a:t>
            </a:r>
            <a:r>
              <a:rPr lang="ru-RU" sz="1400" dirty="0">
                <a:latin typeface="+mj-lt"/>
                <a:ea typeface="+mj-ea"/>
                <a:cs typeface="+mj-cs"/>
              </a:rPr>
              <a:t>.  Долгопрудный от 09.08.2021г. №540-ПА/Н 50%  в 2021г.:</a:t>
            </a:r>
          </a:p>
          <a:p>
            <a:r>
              <a:rPr lang="ru-RU" sz="1400" dirty="0">
                <a:latin typeface="+mj-lt"/>
                <a:ea typeface="+mj-ea"/>
                <a:cs typeface="+mj-cs"/>
              </a:rPr>
              <a:t>Компенсация расхода стоимости  жилищно-коммунальных услуг: м/с – 3</a:t>
            </a:r>
          </a:p>
          <a:p>
            <a:pPr lvl="0"/>
            <a:r>
              <a:rPr lang="ru-RU" sz="1400" dirty="0">
                <a:latin typeface="+mj-lt"/>
                <a:ea typeface="+mj-ea"/>
                <a:cs typeface="+mj-cs"/>
              </a:rPr>
              <a:t>Единовременные пособия в размере 100 тыс. руб.:  врач терапевт участковый – 1, врач педиатр участковый – 2</a:t>
            </a:r>
          </a:p>
          <a:p>
            <a:r>
              <a:rPr lang="ru-RU" sz="1400" dirty="0">
                <a:latin typeface="+mj-lt"/>
                <a:ea typeface="+mj-ea"/>
                <a:cs typeface="+mj-cs"/>
              </a:rPr>
              <a:t>4. Субсидия на доплаты врачам-терапевтам участковым, врачам-педиатрам участковым в рамках реализации государственной программы Московской области  "Здравоохранение Подмосковья" на 2019-2024 годы       (32 тыс. руб. выплаты участковой службе) в 2021г.: 24 - врача педиатра участковых, 30 –  врачей терапевтов участковых</a:t>
            </a:r>
          </a:p>
          <a:p>
            <a:r>
              <a:rPr lang="ru-RU" sz="1400" dirty="0">
                <a:latin typeface="+mj-lt"/>
                <a:ea typeface="+mj-ea"/>
                <a:cs typeface="+mj-cs"/>
              </a:rPr>
              <a:t>5. Перевод жилых помещений из коммерческого найма в служебный </a:t>
            </a:r>
            <a:r>
              <a:rPr lang="ru-RU" sz="1400" dirty="0" err="1">
                <a:latin typeface="+mj-lt"/>
                <a:ea typeface="+mj-ea"/>
                <a:cs typeface="+mj-cs"/>
              </a:rPr>
              <a:t>найм</a:t>
            </a:r>
            <a:r>
              <a:rPr lang="ru-RU" sz="1400" dirty="0">
                <a:latin typeface="+mj-lt"/>
                <a:ea typeface="+mj-ea"/>
                <a:cs typeface="+mj-cs"/>
              </a:rPr>
              <a:t>: 2020г. – врач - 1 ; 2021г. – врачи – 6; м/с –1 </a:t>
            </a:r>
          </a:p>
          <a:p>
            <a:r>
              <a:rPr lang="ru-RU" sz="1400" dirty="0">
                <a:latin typeface="+mj-lt"/>
                <a:ea typeface="+mj-ea"/>
                <a:cs typeface="+mj-cs"/>
              </a:rPr>
              <a:t>6. Предоставлены жилые помещения и продлены и заключены договора в виде коммерческого найма:  2020г. - 49 человек (44 врача, 5 м/с); 2021г. – 61 человек (43 врача, 17 м/с)</a:t>
            </a:r>
          </a:p>
          <a:p>
            <a:endParaRPr lang="ru-RU" sz="1400" dirty="0">
              <a:latin typeface="+mj-lt"/>
              <a:ea typeface="+mj-ea"/>
              <a:cs typeface="+mj-cs"/>
            </a:endParaRPr>
          </a:p>
          <a:p>
            <a:r>
              <a:rPr lang="ru-RU" sz="1400" dirty="0">
                <a:latin typeface="+mj-lt"/>
                <a:ea typeface="+mj-ea"/>
                <a:cs typeface="+mj-cs"/>
              </a:rPr>
              <a:t>ПОДПРОГРАММА «Социальная ипотека» </a:t>
            </a:r>
          </a:p>
          <a:p>
            <a:r>
              <a:rPr lang="ru-RU" sz="1400" dirty="0">
                <a:latin typeface="+mj-lt"/>
                <a:ea typeface="+mj-ea"/>
                <a:cs typeface="+mj-cs"/>
              </a:rPr>
              <a:t>33 сотрудника больницы получили сертификат на приобретение жилого помещения по программе «Социальная ипотека»</a:t>
            </a:r>
          </a:p>
          <a:p>
            <a:pPr>
              <a:lnSpc>
                <a:spcPct val="115000"/>
              </a:lnSpc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91D8D7-486E-4232-AF94-D88F10F3E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39" y="6403641"/>
            <a:ext cx="1799961" cy="45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040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Волна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185730</TotalTime>
  <Words>2288</Words>
  <Application>Microsoft Office PowerPoint</Application>
  <PresentationFormat>Экран (4:3)</PresentationFormat>
  <Paragraphs>291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Calibri</vt:lpstr>
      <vt:lpstr>Candara</vt:lpstr>
      <vt:lpstr>Symbol</vt:lpstr>
      <vt:lpstr>Times New Roman</vt:lpstr>
      <vt:lpstr>Trebuchet MS</vt:lpstr>
      <vt:lpstr>Wingdings</vt:lpstr>
      <vt:lpstr>Волна</vt:lpstr>
      <vt:lpstr>     ЦЕЛЬ: Постоянное улучшение качества оказания медицинской полощи жителям г.о. Долгопрудный и Московской области    КОНЦЕПЦИЯ РАЗВИТИЯ: ДОСТУПНОСТЬ – пациентоориентированность, персонификация, цифровые технологии, персонал  КАЧЕСТВО – оборудование, аппаратура, обучение и подготовка специалистов ИННОВАЦИИ – внедрение инновационных методов диагностики и лечения в повседневную практику КОМФОРТ - материально-техническая база, состояние зданий, сооружений   АНАЛИЗ «ГЛАВНЫХ ПРОБЛЕМ»: 1. Финансово - экономическая деятельность – недостаточная сбалансированность «системы доходы-расходы»,  недостаточное количество средств, получаемых учреждением от оказания услуг по ОМС и ПМУ, не правильное планирование расходов в соответствии с точным расчетом обоснованных потребностей 2. Кадры – недостаточное количество или отсутствие подготовленных, высококвалифицированных кадров, отсутствие непрерывного повышение квалификации  3. Оборудование – до 70 % всего оборудования имеет 100% степень износа, плохое качество ремонта, отсутствие техническое обслуживания, недостаточное количество поступающего нового оборудование  4. Материально-техническая база – необходимость постоянного проведения капитальных, текущих, косметических ремонтов,  аварийно-восстановительных работ, замены мебели, оргтехники и др.               </vt:lpstr>
      <vt:lpstr>ПУТИ РЕШЕНИЯ «ГЛАВНЫХ ПРОБЛЕМ»:  1. Финансово - экономическая деятельность – составление экономического паспорта учреждения с обоснованным планированием доходов и расходов в рамках финансирования по системе ОМС, увеличение объёмов оказания услуг (доходов) по ОМС, увеличение доходов по ПМУ  2. Кадры – постоянная работа по привлечению новых, высококвалифицированных, сохранение лучших и непрерывное повышение квалификации имеющихся кадров   3. Оборудование – приобретение нового оборудование, качественный ремонт и техническое обслуживание имеющегося оборудования   4. Материально-техническая база – своевременная подача заявок на проведение капитальных ремонтов в МЗ МО, постоянное проведение текущих и косметических ремонтов, аварийно-восстановительных работ, постоянная замена мебели, оргтехники и др.  5. Создание современной эффективной управленческой команды единомышленников              </vt:lpstr>
      <vt:lpstr> Численность населения  г.о. ДОЛГОПРУДНЫЙ (фактическая, зарегистрировано, прикреплено к ДЦГБ) ФАКТИЧЕСКАЯ ЧИСЛЕННОСТЬ – 180 ТЫСЯЧ ЧЕЛОВЕК  ФИНАНСИРОВАНИЕ ОМС Расчет объёмов  1. Амбулаторная помощь – подушевое - зависит от количества «прикрепленных» к ДЦГБ           2. Стационарная – завершенные случаи оказания помощи – зависит от численности населения г.о.  Долгопрудный         ВНЕБЮДЖЕТНАЯ ДЕЯТЕЛЬНОСТЬ    </vt:lpstr>
      <vt:lpstr>«Недостаток кадров – основная проблема медицинских организаций МО»  – министр здравоохранения МО С.А. Стригункова  (Форум «Здравоохрание Подмосковья, 2021»)  Наиболее сложная ситуация с кадрами –  в городских округах максимально приближенные к г. Москва                                                                   Причина – значимая разница у ровне заработной платы/работа в Ковидных госпиталях г. Москвы и МО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нейрохирургического отделения о внедренных технологиях за 2020-2021 годы</dc:title>
  <dc:creator>Neuro</dc:creator>
  <cp:lastModifiedBy>Долгопрудный Медиацентр</cp:lastModifiedBy>
  <cp:revision>422</cp:revision>
  <cp:lastPrinted>2021-12-22T09:25:35Z</cp:lastPrinted>
  <dcterms:created xsi:type="dcterms:W3CDTF">2021-06-17T08:56:44Z</dcterms:created>
  <dcterms:modified xsi:type="dcterms:W3CDTF">2022-04-08T10:27:01Z</dcterms:modified>
</cp:coreProperties>
</file>