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70" r:id="rId2"/>
  </p:sldMasterIdLst>
  <p:notesMasterIdLst>
    <p:notesMasterId r:id="rId11"/>
  </p:notesMasterIdLst>
  <p:handoutMasterIdLst>
    <p:handoutMasterId r:id="rId12"/>
  </p:handoutMasterIdLst>
  <p:sldIdLst>
    <p:sldId id="306" r:id="rId3"/>
    <p:sldId id="2277" r:id="rId4"/>
    <p:sldId id="2298" r:id="rId5"/>
    <p:sldId id="2299" r:id="rId6"/>
    <p:sldId id="2297" r:id="rId7"/>
    <p:sldId id="2278" r:id="rId8"/>
    <p:sldId id="2300" r:id="rId9"/>
    <p:sldId id="2296" r:id="rId10"/>
  </p:sldIdLst>
  <p:sldSz cx="12192000" cy="6858000"/>
  <p:notesSz cx="6858000" cy="9144000"/>
  <p:embeddedFontLst>
    <p:embeddedFont>
      <p:font typeface="Golos Text" panose="020B0604020202020204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Tahoma" panose="020B0604030504040204" pitchFamily="34" charset="0"/>
      <p:regular r:id="rId21"/>
      <p:bold r:id="rId22"/>
    </p:embeddedFont>
    <p:embeddedFont>
      <p:font typeface="Segoe UI Semilight" panose="020B0604020202020204" charset="0"/>
      <p:regular r:id="rId23"/>
      <p:italic r:id="rId24"/>
    </p:embeddedFont>
    <p:embeddedFont>
      <p:font typeface="Segoe UI Symbol" panose="020B0502040204020203" pitchFamily="34" charset="0"/>
      <p:regular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Segoe UI Black" panose="020B0604020202020204" charset="0"/>
      <p:bold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661"/>
    <a:srgbClr val="025091"/>
    <a:srgbClr val="9CE1E6"/>
    <a:srgbClr val="EA557F"/>
    <a:srgbClr val="F3F4F7"/>
    <a:srgbClr val="3081B6"/>
    <a:srgbClr val="1D4D6D"/>
    <a:srgbClr val="1D8C95"/>
    <a:srgbClr val="97999B"/>
    <a:srgbClr val="CF7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5520"/>
  </p:normalViewPr>
  <p:slideViewPr>
    <p:cSldViewPr snapToGrid="0">
      <p:cViewPr>
        <p:scale>
          <a:sx n="75" d="100"/>
          <a:sy n="75" d="100"/>
        </p:scale>
        <p:origin x="-1824" y="-8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0BDA605-1575-412F-BA42-191BE36302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9155CBA-737E-4A9B-B204-FCDE532B9A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8E17DC-990B-4F89-851C-31E4AB7BF375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8BE9D374-40A4-4217-8E6D-93800EA3D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EA72277-8CDD-455A-B750-45B5D0E6F3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70EE2-91C9-4BB0-9625-B3464F29CC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3427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94723-82ED-4ACB-8F8D-F3AF956C9A64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05516-9DD3-4419-8314-33B56182FB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26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87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87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0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28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15" name="Заголовок 11">
            <a:extLst>
              <a:ext uri="{FF2B5EF4-FFF2-40B4-BE49-F238E27FC236}">
                <a16:creationId xmlns:a16="http://schemas.microsoft.com/office/drawing/2014/main" xmlns="" id="{C3AF479F-7913-4920-9C4F-A6C039D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277258"/>
            <a:ext cx="10914742" cy="2315256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8298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xmlns="" id="{F1E9ADE3-F955-4727-B820-2CD19C332B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1979314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93C6759B-731B-4379-8C70-20139B0671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2278581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xmlns="" id="{BACE17BE-ADC2-45FF-BA6A-C17F18567B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3928672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A4F5CAAF-47EB-41A9-ABC6-348984FB2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3928672"/>
            <a:ext cx="2743201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xmlns="" id="{9A7A06EC-D3B2-4D64-9745-BC7373BC68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4227939"/>
            <a:ext cx="2743201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6768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3898997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0753FA30-3391-4819-977C-C88B99C836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xmlns="" id="{99AA8007-F814-4E8C-80AE-7EFC1226F4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2864374"/>
            <a:ext cx="2439063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xmlns="" id="{A3C53F25-A6D3-4CEB-AF3E-DCDE66964A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3163641"/>
            <a:ext cx="2439063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xmlns="" id="{DE142E9F-AFFB-4D63-9F5E-F0EA3739C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4910835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xmlns="" id="{41E23D19-5BF2-4AE7-ADFF-CA36A270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5210102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5808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B5FC-3764-4564-9DE4-1D07A083DA06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E6E1F09-350F-4877-8FC7-4DB85B54C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2" y="1459022"/>
            <a:ext cx="5128996" cy="512899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249122-3349-40D8-A4F7-78D37221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2488" y="2355178"/>
            <a:ext cx="4673306" cy="2669194"/>
          </a:xfrm>
          <a:custGeom>
            <a:avLst/>
            <a:gdLst>
              <a:gd name="connsiteX0" fmla="*/ 0 w 4015740"/>
              <a:gd name="connsiteY0" fmla="*/ 0 h 2293620"/>
              <a:gd name="connsiteX1" fmla="*/ 4015740 w 4015740"/>
              <a:gd name="connsiteY1" fmla="*/ 0 h 2293620"/>
              <a:gd name="connsiteX2" fmla="*/ 4015740 w 4015740"/>
              <a:gd name="connsiteY2" fmla="*/ 2293620 h 2293620"/>
              <a:gd name="connsiteX3" fmla="*/ 0 w 4015740"/>
              <a:gd name="connsiteY3" fmla="*/ 2293620 h 22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740" h="2293620">
                <a:moveTo>
                  <a:pt x="0" y="0"/>
                </a:moveTo>
                <a:lnTo>
                  <a:pt x="4015740" y="0"/>
                </a:lnTo>
                <a:lnTo>
                  <a:pt x="4015740" y="2293620"/>
                </a:lnTo>
                <a:lnTo>
                  <a:pt x="0" y="229362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283C79-CDFB-4D67-8A29-98EE845B35CE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EC2CE1BA-C5F0-4007-ABCC-567BB1E1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3640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DC2D2-4554-4F6F-A62E-CA58714921D2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B03D8D9-5030-42AF-9664-A78B3E5C6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47" y="2357107"/>
            <a:ext cx="6400306" cy="3865784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798AD1E8-ACAA-435B-B018-5314329162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1702" y="2541266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B61182-DB22-4658-8C5A-C20008F3212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2AA3DB2-30AA-4745-A947-9D3F2B83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4014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2BBC-F44A-4859-A42E-8EA4D142DF72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EFA28CF-694F-4BB5-8F2C-1F071C37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35" y="2577650"/>
            <a:ext cx="6400306" cy="38657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7F4F91F9-CA22-4B8F-A4C3-5F76F4612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0" cy="29880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044D3D-AE5A-4F44-AF2D-956AAD3FF51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B37CE04-81F8-4535-9AC6-53AD1BB4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1381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A67265F-9EFD-42AE-9441-799B298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2D39-A215-412A-91B6-3BCC4D49136C}" type="datetime1">
              <a:rPr lang="ru-RU" smtClean="0"/>
              <a:t>07.04.2022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3197BC-3B28-4D63-ABDB-A513E36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4647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E0A88-F5ED-4E11-8ED3-DBFAE5FD83A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5E6498-D836-4D21-9893-870009FF6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6390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32606DD-BE1C-4A11-A016-98252E8BA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5" y="1269216"/>
            <a:ext cx="6400306" cy="3865784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8762A83B-737A-4FB3-967A-F56AB93FA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14C8D8-0708-4117-A907-E1641C3C7BA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AC393886-3886-4DBB-A389-41394715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566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940DF7-813E-41D3-B713-37F7115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0D348E-0FEA-4CF4-965E-0A714893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4651F07-3A09-46CB-85EF-4B3B5911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7D4C26-2763-4D7A-AA07-97192D6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5200-53CA-4ABB-871F-9FD01DBDCFF1}" type="datetime1">
              <a:rPr lang="ru-RU" smtClean="0"/>
              <a:t>07.04.2022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2EA8DC-373E-4108-8B44-D1E5DB3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0486DA-F663-40AD-AB08-886DC64DDBC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A12C714F-2BCC-49DA-9E2E-0BE4DF097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082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054C8-B084-4CBA-A8FF-F4C532CF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C37FFC5-0C5F-48BF-AF90-BF3763F2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708B02F-D69D-4F58-86DA-FCA16991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30" y="2057400"/>
            <a:ext cx="41333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983570-D018-43EA-A8FC-58C3271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92B-9686-4D27-831A-42F6E15C1BC0}" type="datetime1">
              <a:rPr lang="ru-RU" smtClean="0"/>
              <a:t>07.04.2022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9715A0-E4F5-4896-9BCA-105CBC56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109A9-BCCA-49BE-9DE7-D41C118BC619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EE995F5E-776F-4EEE-8F47-87E351B5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689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815928"/>
            <a:ext cx="10915196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xmlns="" id="{C9B72D80-B32F-47B2-B938-A957648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2098809"/>
            <a:ext cx="10914742" cy="2315256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18">
            <a:extLst>
              <a:ext uri="{FF2B5EF4-FFF2-40B4-BE49-F238E27FC236}">
                <a16:creationId xmlns:a16="http://schemas.microsoft.com/office/drawing/2014/main" xmlns="" id="{2DCAB316-9BD1-4B3C-B705-4128947CA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5" y="1193300"/>
            <a:ext cx="10915196" cy="2585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5022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5C102-D731-41C5-9236-43465C18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872986-D9B1-4ACC-8B8C-63C17E8CC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82E32A-4E29-4137-B7C4-92688C9C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D370-8C4B-42C7-B11C-66756B1003B1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02C3F4-090A-4CAB-8264-1684D1E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AD3B78-AE40-496C-AA42-81564F0BA38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5BA1BEE-9A24-494D-B08F-49D5FFF38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17889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6D9C2C3-E5CC-4954-ABB9-94C3C0E2B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847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ECF700-A966-4C66-B7AF-1B82F4881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8593" y="365125"/>
            <a:ext cx="79039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D73356-CA8B-4195-9B40-6295865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2BC8-E4E9-4D43-BF8F-2DF7A7C79A4E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9D4838-2ABA-44C7-91B7-2DEADE6F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193651-A2B0-41B8-B0B6-AD9D90A0DAE4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4DCC5454-20FC-4309-A0D5-3CD271AA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8455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лавный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15" name="Заголовок 11">
            <a:extLst>
              <a:ext uri="{FF2B5EF4-FFF2-40B4-BE49-F238E27FC236}">
                <a16:creationId xmlns:a16="http://schemas.microsoft.com/office/drawing/2014/main" xmlns="" id="{C3AF479F-7913-4920-9C4F-A6C039D5C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277258"/>
            <a:ext cx="10914742" cy="2315256"/>
          </a:xfrm>
        </p:spPr>
        <p:txBody>
          <a:bodyPr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00737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9" descr="MIIMO_Logo_monochrome_white_02.png">
            <a:extLst>
              <a:ext uri="{FF2B5EF4-FFF2-40B4-BE49-F238E27FC236}">
                <a16:creationId xmlns:a16="http://schemas.microsoft.com/office/drawing/2014/main" xmlns="" id="{40FEF380-591A-48FD-8E54-0A054E892D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6" y="4807020"/>
            <a:ext cx="1676564" cy="1520447"/>
          </a:xfrm>
          <a:prstGeom prst="rect">
            <a:avLst/>
          </a:prstGeom>
        </p:spPr>
      </p:pic>
      <p:sp>
        <p:nvSpPr>
          <p:cNvPr id="20" name="Текст 18">
            <a:extLst>
              <a:ext uri="{FF2B5EF4-FFF2-40B4-BE49-F238E27FC236}">
                <a16:creationId xmlns:a16="http://schemas.microsoft.com/office/drawing/2014/main" xmlns="" id="{458F7A35-7276-4105-A85C-2A8F6F09DC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815928"/>
            <a:ext cx="10915196" cy="3416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8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Заголовок 11">
            <a:extLst>
              <a:ext uri="{FF2B5EF4-FFF2-40B4-BE49-F238E27FC236}">
                <a16:creationId xmlns:a16="http://schemas.microsoft.com/office/drawing/2014/main" xmlns="" id="{C9B72D80-B32F-47B2-B938-A957648C3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2098809"/>
            <a:ext cx="10914742" cy="2315256"/>
          </a:xfrm>
        </p:spPr>
        <p:txBody>
          <a:bodyPr anchor="ctr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chemeClr val="bg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18">
            <a:extLst>
              <a:ext uri="{FF2B5EF4-FFF2-40B4-BE49-F238E27FC236}">
                <a16:creationId xmlns:a16="http://schemas.microsoft.com/office/drawing/2014/main" xmlns="" id="{2DCAB316-9BD1-4B3C-B705-4128947CA01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8175" y="1193300"/>
            <a:ext cx="10915196" cy="258532"/>
          </a:xfrm>
        </p:spPr>
        <p:txBody>
          <a:bodyPr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12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ru-RU" sz="2400" kern="1200" dirty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76638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F610A-D646-40CC-AEB6-20D3E7E9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9" y="120491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99D1987-C336-484B-AE7D-D6B0D6B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68458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2BB6DF-89A0-4E47-BBCC-C9B332E9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92E2-3131-42D0-B420-22B321166C88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6C5E67-74C9-497E-A2BD-52D54755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56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B0347-4798-4168-B0AA-D0AFDB3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328EFA-1582-48C9-B153-A672485A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FB8FCF-C3E1-4438-AF7D-F1812FD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12CC-EEAC-4768-92FB-4B25FEAD459C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3C9F82-FE2A-4D35-883F-39896DFC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543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1D78CE-980C-426B-8493-868251D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2AD68D-6A09-4B7F-B3C0-C8ECE55F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BFF39E-7B59-4C12-8EE4-98DD9B06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128A-F9CE-4FF3-8E86-212FF66C5678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0BF73-FDEC-4B39-84FC-651099F1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48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BBCB57-CA18-46C5-86FE-58992F7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0BFFF-7ADE-4CBF-A555-8D3AAB38E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9AED1F-A876-4DBA-AB16-A2A5EDC25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37795A-5A00-43C2-8B49-F7F72101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C0B4-4AC1-40F9-8B20-965AA6B295D7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E3F89C-0BA7-42CA-8C38-297D57C1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DA32ED-A6D6-4D6C-875C-C8066096B20C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01FFEB8-0761-49B3-9D8C-1C36F2BD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31444893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FF7104-C7B6-4595-AB69-077D88BE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30" y="1681163"/>
            <a:ext cx="53589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820506-B989-4B6B-BE3E-2AF8AAA2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30" y="2505075"/>
            <a:ext cx="535894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255252-98E7-468D-BFC9-A73AEEE72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811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C4DF92-2197-4785-A075-5FB0189A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117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2D0017A-A852-48F3-888A-5AF2FD04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BC6-0346-491A-B795-B6F5AD10B7B1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9C9A0B-58E3-4FBA-BD67-F4B21138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CFC9A0-9CF8-431D-99DE-4E49BB5A2FC7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9DBB2462-94AC-42B0-9C3F-9E001CF6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75490C6-D3FC-47A8-BF30-46D772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158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657537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BF610A-D646-40CC-AEB6-20D3E7E9A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629" y="1204913"/>
            <a:ext cx="9144000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99D1987-C336-484B-AE7D-D6B0D6B5A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9" y="368458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2BB6DF-89A0-4E47-BBCC-C9B332E9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92E2-3131-42D0-B420-22B321166C88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6C5E67-74C9-497E-A2BD-52D54755B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9014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0D3E8126-E146-43B7-9F51-213A8B292193}" type="datetime1">
              <a:rPr lang="ru-RU" smtClean="0">
                <a:solidFill>
                  <a:srgbClr val="3081B6">
                    <a:lumMod val="20000"/>
                    <a:lumOff val="80000"/>
                  </a:srgbClr>
                </a:solidFill>
              </a:rPr>
              <a:pPr/>
              <a:t>07.04.2022</a:t>
            </a:fld>
            <a:endParaRPr dirty="0">
              <a:solidFill>
                <a:srgbClr val="3081B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7893421-D54F-4996-98AB-A05A83C75EAB}" type="slidenum">
              <a:rPr smtClean="0">
                <a:solidFill>
                  <a:srgbClr val="3081B6">
                    <a:lumMod val="20000"/>
                    <a:lumOff val="80000"/>
                  </a:srgbClr>
                </a:solidFill>
              </a:rPr>
              <a:pPr/>
              <a:t>‹#›</a:t>
            </a:fld>
            <a:endParaRPr>
              <a:solidFill>
                <a:srgbClr val="3081B6">
                  <a:lumMod val="20000"/>
                  <a:lumOff val="80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rgbClr val="3081B6">
                    <a:lumMod val="20000"/>
                    <a:lumOff val="80000"/>
                  </a:srgb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srgbClr val="3081B6">
                    <a:lumMod val="20000"/>
                    <a:lumOff val="80000"/>
                  </a:srgb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1078272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  <p:sp>
        <p:nvSpPr>
          <p:cNvPr id="17" name="Текст 15">
            <a:extLst>
              <a:ext uri="{FF2B5EF4-FFF2-40B4-BE49-F238E27FC236}">
                <a16:creationId xmlns:a16="http://schemas.microsoft.com/office/drawing/2014/main" xmlns="" id="{F1E9ADE3-F955-4727-B820-2CD19C332B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1979314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93C6759B-731B-4379-8C70-20139B0671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2278581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Picture Placeholder 7">
            <a:extLst>
              <a:ext uri="{FF2B5EF4-FFF2-40B4-BE49-F238E27FC236}">
                <a16:creationId xmlns:a16="http://schemas.microsoft.com/office/drawing/2014/main" xmlns="" id="{BACE17BE-ADC2-45FF-BA6A-C17F18567B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3928672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5" name="Текст 15">
            <a:extLst>
              <a:ext uri="{FF2B5EF4-FFF2-40B4-BE49-F238E27FC236}">
                <a16:creationId xmlns:a16="http://schemas.microsoft.com/office/drawing/2014/main" xmlns="" id="{A4F5CAAF-47EB-41A9-ABC6-348984FB25E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3928672"/>
            <a:ext cx="2743201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Текст 15">
            <a:extLst>
              <a:ext uri="{FF2B5EF4-FFF2-40B4-BE49-F238E27FC236}">
                <a16:creationId xmlns:a16="http://schemas.microsoft.com/office/drawing/2014/main" xmlns="" id="{9A7A06EC-D3B2-4D64-9745-BC7373BC689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4227939"/>
            <a:ext cx="2743201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61923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xmlns="" id="{7D069EE4-C80F-4E12-8FFD-79BCA2A1A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1681" y="3898997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  <p:sp>
        <p:nvSpPr>
          <p:cNvPr id="21" name="Picture Placeholder 7">
            <a:extLst>
              <a:ext uri="{FF2B5EF4-FFF2-40B4-BE49-F238E27FC236}">
                <a16:creationId xmlns:a16="http://schemas.microsoft.com/office/drawing/2014/main" xmlns="" id="{0753FA30-3391-4819-977C-C88B99C836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98164" y="1979314"/>
            <a:ext cx="3603740" cy="2396377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Текст 15">
            <a:extLst>
              <a:ext uri="{FF2B5EF4-FFF2-40B4-BE49-F238E27FC236}">
                <a16:creationId xmlns:a16="http://schemas.microsoft.com/office/drawing/2014/main" xmlns="" id="{99AA8007-F814-4E8C-80AE-7EFC1226F4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114309" y="2864374"/>
            <a:ext cx="2439063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Текст 15">
            <a:extLst>
              <a:ext uri="{FF2B5EF4-FFF2-40B4-BE49-F238E27FC236}">
                <a16:creationId xmlns:a16="http://schemas.microsoft.com/office/drawing/2014/main" xmlns="" id="{A3C53F25-A6D3-4CEB-AF3E-DCDE66964A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14308" y="3163641"/>
            <a:ext cx="2439063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7" name="Текст 15">
            <a:extLst>
              <a:ext uri="{FF2B5EF4-FFF2-40B4-BE49-F238E27FC236}">
                <a16:creationId xmlns:a16="http://schemas.microsoft.com/office/drawing/2014/main" xmlns="" id="{DE142E9F-AFFB-4D63-9F5E-F0EA3739CB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77826" y="4910835"/>
            <a:ext cx="2960745" cy="2862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buNone/>
              <a:defRPr lang="ru-RU" sz="1400" b="0" kern="1200" dirty="0" smtClean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8" name="Текст 15">
            <a:extLst>
              <a:ext uri="{FF2B5EF4-FFF2-40B4-BE49-F238E27FC236}">
                <a16:creationId xmlns:a16="http://schemas.microsoft.com/office/drawing/2014/main" xmlns="" id="{41E23D19-5BF2-4AE7-ADFF-CA36A2704F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7825" y="5210102"/>
            <a:ext cx="2960745" cy="341632"/>
          </a:xfrm>
        </p:spPr>
        <p:txBody>
          <a:bodyPr wrap="square">
            <a:sp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 typeface="+mj-lt"/>
              <a:buNone/>
              <a:defRPr lang="ru-RU" sz="1800" b="1" i="0" kern="1200" dirty="0" smtClean="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+mn-ea"/>
                <a:cs typeface="Calibri Light" panose="020F0302020204030204" pitchFamily="34" charset="0"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574315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B5FC-3764-4564-9DE4-1D07A083DA06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DE6E1F09-350F-4877-8FC7-4DB85B54CA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02" y="1459022"/>
            <a:ext cx="5128996" cy="512899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C249122-3349-40D8-A4F7-78D3722179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62488" y="2355178"/>
            <a:ext cx="4673306" cy="2669194"/>
          </a:xfrm>
          <a:custGeom>
            <a:avLst/>
            <a:gdLst>
              <a:gd name="connsiteX0" fmla="*/ 0 w 4015740"/>
              <a:gd name="connsiteY0" fmla="*/ 0 h 2293620"/>
              <a:gd name="connsiteX1" fmla="*/ 4015740 w 4015740"/>
              <a:gd name="connsiteY1" fmla="*/ 0 h 2293620"/>
              <a:gd name="connsiteX2" fmla="*/ 4015740 w 4015740"/>
              <a:gd name="connsiteY2" fmla="*/ 2293620 h 2293620"/>
              <a:gd name="connsiteX3" fmla="*/ 0 w 4015740"/>
              <a:gd name="connsiteY3" fmla="*/ 2293620 h 229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5740" h="2293620">
                <a:moveTo>
                  <a:pt x="0" y="0"/>
                </a:moveTo>
                <a:lnTo>
                  <a:pt x="4015740" y="0"/>
                </a:lnTo>
                <a:lnTo>
                  <a:pt x="4015740" y="2293620"/>
                </a:lnTo>
                <a:lnTo>
                  <a:pt x="0" y="229362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A283C79-CDFB-4D67-8A29-98EE845B35CE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xmlns="" id="{EC2CE1BA-C5F0-4007-ABCC-567BB1E1B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9404361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DC2D2-4554-4F6F-A62E-CA58714921D2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B03D8D9-5030-42AF-9664-A78B3E5C6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47" y="2357107"/>
            <a:ext cx="6400306" cy="3865784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xmlns="" id="{798AD1E8-ACAA-435B-B018-53143291627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91702" y="2541266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B61182-DB22-4658-8C5A-C20008F3212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2AA3DB2-30AA-4745-A947-9D3F2B83E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3583339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2BBC-F44A-4859-A42E-8EA4D142DF72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DEFA28CF-694F-4BB5-8F2C-1F071C37A2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35" y="2577650"/>
            <a:ext cx="6400306" cy="3865784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7F4F91F9-CA22-4B8F-A4C3-5F76F46123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13" y="2814197"/>
            <a:ext cx="4811750" cy="2988000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F044D3D-AE5A-4F44-AF2D-956AAD3FF51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B37CE04-81F8-4535-9AC6-53AD1BB46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1471603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A67265F-9EFD-42AE-9441-799B2987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12D39-A215-412A-91B6-3BCC4D49136C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B3197BC-3B28-4D63-ABDB-A513E36D4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108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EE0A88-F5ED-4E11-8ED3-DBFAE5FD83A3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5E6498-D836-4D21-9893-870009FF63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379450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32606DD-BE1C-4A11-A016-98252E8BA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35" y="1269216"/>
            <a:ext cx="6400306" cy="3865784"/>
          </a:xfrm>
          <a:prstGeom prst="rect">
            <a:avLst/>
          </a:prstGeom>
        </p:spPr>
      </p:pic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8762A83B-737A-4FB3-967A-F56AB93FA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33490" y="1453375"/>
            <a:ext cx="4791170" cy="3076998"/>
          </a:xfrm>
          <a:pattFill prst="divot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14C8D8-0708-4117-A907-E1641C3C7BAF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AC393886-3886-4DBB-A389-413947152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1581891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5940DF7-813E-41D3-B713-37F711507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0D348E-0FEA-4CF4-965E-0A7148935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A4651F07-3A09-46CB-85EF-4B3B5911A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07D4C26-2763-4D7A-AA07-97192D6B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05200-53CA-4ABB-871F-9FD01DBDCFF1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2EA8DC-373E-4108-8B44-D1E5DB353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0486DA-F663-40AD-AB08-886DC64DDBC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A12C714F-2BCC-49DA-9E2E-0BE4DF097E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179354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B0347-4798-4168-B0AA-D0AFDB314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F328EFA-1582-48C9-B153-A672485A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FB8FCF-C3E1-4438-AF7D-F1812FDC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B12CC-EEAC-4768-92FB-4B25FEAD459C}" type="datetime1">
              <a:rPr lang="ru-RU" smtClean="0"/>
              <a:t>07.04.2022</a:t>
            </a:fld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83C9F82-FE2A-4D35-883F-39896DFCF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994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6054C8-B084-4CBA-A8FF-F4C532CF6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30" y="457200"/>
            <a:ext cx="413339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C37FFC5-0C5F-48BF-AF90-BF3763F2D3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708B02F-D69D-4F58-86DA-FCA16991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630" y="2057400"/>
            <a:ext cx="41333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6983570-D018-43EA-A8FC-58C32715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E892B-9686-4D27-831A-42F6E15C1BC0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B9715A0-E4F5-4896-9BCA-105CBC564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2109A9-BCCA-49BE-9DE7-D41C118BC619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EE995F5E-776F-4EEE-8F47-87E351B5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3028498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355C102-D731-41C5-9236-43465C18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872986-D9B1-4ACC-8B8C-63C17E8CC4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82E32A-4E29-4137-B7C4-92688C9C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CD370-8C4B-42C7-B11C-66756B1003B1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A02C3F4-090A-4CAB-8264-1684D1ED6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AD3B78-AE40-496C-AA42-81564F0BA380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55BA1BEE-9A24-494D-B08F-49D5FFF38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704572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E6D9C2C3-E5CC-4954-ABB9-94C3C0E2B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82847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ECF700-A966-4C66-B7AF-1B82F48819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68593" y="365125"/>
            <a:ext cx="79039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D73356-CA8B-4195-9B40-629586501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2BC8-E4E9-4D43-BF8F-2DF7A7C79A4E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9D4838-2ABA-44C7-91B7-2DEADE6F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193651-A2B0-41B8-B0B6-AD9D90A0DAE4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prstClr val="white">
                    <a:lumMod val="75000"/>
                  </a:prst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4DCC5454-20FC-4309-A0D5-3CD271AAE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prstClr val="white">
                    <a:lumMod val="75000"/>
                  </a:prstClr>
                </a:solidFill>
              </a:rPr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308144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1D78CE-980C-426B-8493-868251D4D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2AD68D-6A09-4B7F-B3C0-C8ECE55F4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BFF39E-7B59-4C12-8EE4-98DD9B068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1128A-F9CE-4FF3-8E86-212FF66C5678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0BF73-FDEC-4B39-84FC-651099F13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8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BBCB57-CA18-46C5-86FE-58992F7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0BFFF-7ADE-4CBF-A555-8D3AAB38E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09AED1F-A876-4DBA-AB16-A2A5EDC25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637795A-5A00-43C2-8B49-F7F72101E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C0B4-4AC1-40F9-8B20-965AA6B295D7}" type="datetime1">
              <a:rPr lang="ru-RU" smtClean="0"/>
              <a:t>07.04.2022</a:t>
            </a:fld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EE3F89C-0BA7-42CA-8C38-297D57C12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DA32ED-A6D6-4D6C-875C-C8066096B20C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301FFEB8-0761-49B3-9D8C-1C36F2BD91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137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CFF7104-C7B6-4595-AB69-077D88BE7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30" y="1681163"/>
            <a:ext cx="53589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8820506-B989-4B6B-BE3E-2AF8AAA2A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630" y="2505075"/>
            <a:ext cx="535894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B255252-98E7-468D-BFC9-A73AEEE72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38117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BC4DF92-2197-4785-A075-5FB0189A57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38117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2D0017A-A852-48F3-888A-5AF2FD04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24BC6-0346-491A-B795-B6F5AD10B7B1}" type="datetime1">
              <a:rPr lang="ru-RU" smtClean="0"/>
              <a:t>07.04.2022</a:t>
            </a:fld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9C9A0B-58E3-4FBA-BD67-F4B21138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CFC9A0-9CF8-431D-99DE-4E49BB5A2FC7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9DBB2462-94AC-42B0-9C3F-9E001CF67E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A75490C6-D3FC-47A8-BF30-46D77214E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84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E8126-E146-43B7-9F51-213A8B292193}" type="datetime1">
              <a:rPr lang="ru-RU" smtClean="0"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bg1">
                    <a:lumMod val="75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564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олько заголовок">
    <p:bg>
      <p:bgPr>
        <a:solidFill>
          <a:schemeClr val="tx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0B219E-A126-4111-81E5-C3DDF4036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AC7DDC73-E847-4266-A094-75D9D5B08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0D3E8126-E146-43B7-9F51-213A8B292193}" type="datetime1">
              <a:rPr lang="ru-RU" smtClean="0"/>
              <a:pPr/>
              <a:t>07.04.2022</a:t>
            </a:fld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5A41D57-06D8-473A-8F98-DEA4EE7E9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FD91DA7-D9E7-4DF5-BD8B-AD9328799B88}"/>
              </a:ext>
            </a:extLst>
          </p:cNvPr>
          <p:cNvSpPr txBox="1"/>
          <p:nvPr userDrawn="1"/>
        </p:nvSpPr>
        <p:spPr>
          <a:xfrm>
            <a:off x="668593" y="75790"/>
            <a:ext cx="51631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800" b="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Министерство инвестиций, промышленности и науки Московской области 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00CC503C-269F-469D-BB37-B34CDB11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800" b="1" kern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/>
              <a:t>Центры «Мой бизнес»   •   Сентябрь 2021</a:t>
            </a:r>
          </a:p>
        </p:txBody>
      </p:sp>
    </p:spTree>
    <p:extLst>
      <p:ext uri="{BB962C8B-B14F-4D97-AF65-F5344CB8AC3E}">
        <p14:creationId xmlns:p14="http://schemas.microsoft.com/office/powerpoint/2010/main" val="2533999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BB1121-A2D2-49FB-A422-3038403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F70F9A-F36A-4527-BD9B-109D985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9" y="1825625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518AC-C3BF-41B0-9ACB-DE2CAA1DB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629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E89EF-D9BD-4271-A629-BA68160666AE}" type="datetime1">
              <a:rPr lang="ru-RU" smtClean="0"/>
              <a:pPr/>
              <a:t>07.04.2022</a:t>
            </a:fld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E0C42A-7800-43F6-98E3-72E29B49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7893421-D54F-4996-98AB-A05A83C75EA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930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69" r:id="rId9"/>
    <p:sldLayoutId id="2147483665" r:id="rId10"/>
    <p:sldLayoutId id="2147483666" r:id="rId11"/>
    <p:sldLayoutId id="2147483663" r:id="rId12"/>
    <p:sldLayoutId id="2147483664" r:id="rId13"/>
    <p:sldLayoutId id="2147483662" r:id="rId14"/>
    <p:sldLayoutId id="2147483655" r:id="rId15"/>
    <p:sldLayoutId id="2147483661" r:id="rId16"/>
    <p:sldLayoutId id="2147483660" r:id="rId17"/>
    <p:sldLayoutId id="2147483656" r:id="rId18"/>
    <p:sldLayoutId id="2147483657" r:id="rId19"/>
    <p:sldLayoutId id="2147483658" r:id="rId20"/>
    <p:sldLayoutId id="2147483659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 Black" panose="020B0A02040204020203" pitchFamily="34" charset="0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BB1121-A2D2-49FB-A422-30384039C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365125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F70F9A-F36A-4527-BD9B-109D985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629" y="1825625"/>
            <a:ext cx="109147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FE518AC-C3BF-41B0-9ACB-DE2CAA1DB9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8629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03E89EF-D9BD-4271-A629-BA68160666AE}" type="datetime1">
              <a:rPr lang="ru-RU">
                <a:solidFill>
                  <a:prstClr val="white">
                    <a:lumMod val="75000"/>
                  </a:prstClr>
                </a:solidFill>
              </a:rPr>
              <a:pPr/>
              <a:t>07.04.2022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E0C42A-7800-43F6-98E3-72E29B493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0171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ru-RU" sz="1000" b="1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dirty="0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0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Segoe UI Black" panose="020B0A02040204020203" pitchFamily="34" charset="0"/>
          <a:cs typeface="Segoe UI Semilight" panose="020B04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chrome-extension://bpconcjcammlapcogcnnelfmaeghhagj/edit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tif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3C3638B0-27D1-4E55-8427-850B66A4E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" panose="020F0502020204030204" pitchFamily="34" charset="0"/>
              </a:rPr>
              <a:t>Меры поддержки бизнеса для преодоления </a:t>
            </a:r>
            <a:r>
              <a:rPr lang="ru-RU" dirty="0" err="1">
                <a:cs typeface="Calibri" panose="020F0502020204030204" pitchFamily="34" charset="0"/>
              </a:rPr>
              <a:t>санкционного</a:t>
            </a:r>
            <a:r>
              <a:rPr lang="ru-RU" dirty="0">
                <a:cs typeface="Calibri" panose="020F0502020204030204" pitchFamily="34" charset="0"/>
              </a:rPr>
              <a:t> давления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5F8300D-9EF2-48BF-A932-BF0F3B56F0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8175" y="3684588"/>
            <a:ext cx="10915196" cy="424732"/>
          </a:xfrm>
        </p:spPr>
        <p:txBody>
          <a:bodyPr/>
          <a:lstStyle/>
          <a:p>
            <a:r>
              <a:rPr lang="ru-RU" dirty="0"/>
              <a:t>Московская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650149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2</a:t>
            </a:fld>
            <a:endParaRPr lang="ru-RU"/>
          </a:p>
        </p:txBody>
      </p:sp>
      <p:sp>
        <p:nvSpPr>
          <p:cNvPr id="10" name="Нижний колонтитул 6">
            <a:extLst>
              <a:ext uri="{FF2B5EF4-FFF2-40B4-BE49-F238E27FC236}">
                <a16:creationId xmlns:a16="http://schemas.microsoft.com/office/drawing/2014/main" xmlns="" id="{7F6CA6F5-6545-DA4E-BAF6-E674CA466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Поддержка МСП   •   Федеральные меры</a:t>
            </a:r>
          </a:p>
        </p:txBody>
      </p:sp>
      <p:sp>
        <p:nvSpPr>
          <p:cNvPr id="11" name="Заголовок 7">
            <a:extLst>
              <a:ext uri="{FF2B5EF4-FFF2-40B4-BE49-F238E27FC236}">
                <a16:creationId xmlns:a16="http://schemas.microsoft.com/office/drawing/2014/main" xmlns="" id="{2D9E5B06-B3C6-2543-B0BA-A0E5A9018AE6}"/>
              </a:ext>
            </a:extLst>
          </p:cNvPr>
          <p:cNvSpPr txBox="1">
            <a:spLocks/>
          </p:cNvSpPr>
          <p:nvPr/>
        </p:nvSpPr>
        <p:spPr>
          <a:xfrm>
            <a:off x="473529" y="410954"/>
            <a:ext cx="109147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ru-RU" dirty="0" smtClean="0"/>
              <a:t>Региональные меры поддержки</a:t>
            </a:r>
            <a:endParaRPr lang="ru-RU" sz="1800" dirty="0"/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xmlns="" id="{F36DF447-93AD-0644-866B-C0511C1A53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354574"/>
              </p:ext>
            </p:extLst>
          </p:nvPr>
        </p:nvGraphicFramePr>
        <p:xfrm>
          <a:off x="495301" y="1257301"/>
          <a:ext cx="11556999" cy="54990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0368">
                  <a:extLst>
                    <a:ext uri="{9D8B030D-6E8A-4147-A177-3AD203B41FA5}">
                      <a16:colId xmlns:a16="http://schemas.microsoft.com/office/drawing/2014/main" xmlns="" val="1356030184"/>
                    </a:ext>
                  </a:extLst>
                </a:gridCol>
                <a:gridCol w="4917031">
                  <a:extLst>
                    <a:ext uri="{9D8B030D-6E8A-4147-A177-3AD203B41FA5}">
                      <a16:colId xmlns:a16="http://schemas.microsoft.com/office/drawing/2014/main" xmlns="" val="629345910"/>
                    </a:ext>
                  </a:extLst>
                </a:gridCol>
                <a:gridCol w="3149600">
                  <a:extLst>
                    <a:ext uri="{9D8B030D-6E8A-4147-A177-3AD203B41FA5}">
                      <a16:colId xmlns:a16="http://schemas.microsoft.com/office/drawing/2014/main" xmlns="" val="170579418"/>
                    </a:ext>
                  </a:extLst>
                </a:gridCol>
              </a:tblGrid>
              <a:tr h="1006298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меры</a:t>
                      </a:r>
                      <a:endParaRPr lang="ru-RU" sz="2400" dirty="0">
                        <a:solidFill>
                          <a:srgbClr val="01366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Описание меры</a:t>
                      </a:r>
                      <a:endParaRPr lang="ru-RU" sz="2400" dirty="0">
                        <a:solidFill>
                          <a:srgbClr val="01366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НПА</a:t>
                      </a:r>
                      <a:r>
                        <a:rPr lang="en-US" sz="1900" b="1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900" b="1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Документы</a:t>
                      </a:r>
                      <a:endParaRPr lang="ru-RU" sz="2400" dirty="0">
                        <a:solidFill>
                          <a:srgbClr val="01366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1838040"/>
                  </a:ext>
                </a:extLst>
              </a:tr>
              <a:tr h="224640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Земельный участок в аренду за 1 рубль в целях размещения импортозамещающего производства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Стоимость аренды – </a:t>
                      </a:r>
                      <a:r>
                        <a:rPr lang="ru-RU" sz="18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 рубль в год 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Срок аренды – 3 года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Получатели</a:t>
                      </a:r>
                      <a:r>
                        <a:rPr lang="ru-RU" sz="1800" b="0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- </a:t>
                      </a: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производители товаров </a:t>
                      </a:r>
                      <a:r>
                        <a:rPr lang="ru-RU" sz="1800" b="0" i="0" u="none" strike="noStrike" cap="none" dirty="0" err="1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импортозамещения</a:t>
                      </a: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в сферах: 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сельского хозяйства 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обрабатывающего производства 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пищевой промышленности </a:t>
                      </a:r>
                    </a:p>
                    <a:p>
                      <a:pPr marL="171450" marR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производства лекарств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Постановление Правительства МО </a:t>
                      </a:r>
                      <a:b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</a:b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от 22.03.2022 № 270/11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0432060"/>
                  </a:ext>
                </a:extLst>
              </a:tr>
              <a:tr h="224640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Офсетные контракты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Привлечение инвестиций в создание современных импортозамещающих производств под гарантированный объем государственных закупок путем</a:t>
                      </a:r>
                      <a:r>
                        <a:rPr lang="ru-RU" sz="1800" b="0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заключения о</a:t>
                      </a: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фсетных контрактов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Федеральный закон </a:t>
                      </a:r>
                      <a:endParaRPr lang="ru-RU" sz="1800" b="0" i="0" u="none" strike="noStrike" cap="none" dirty="0" smtClean="0">
                        <a:solidFill>
                          <a:srgbClr val="01366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 algn="just"/>
                      <a:r>
                        <a:rPr lang="ru-RU" sz="1800" b="0" i="0" u="none" strike="noStrike" cap="none" dirty="0" smtClean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№ </a:t>
                      </a:r>
                      <a:r>
                        <a:rPr lang="ru-RU" sz="18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44-ФЗ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81633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146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3</a:t>
            </a:fld>
            <a:endParaRPr lang="ru-RU"/>
          </a:p>
        </p:txBody>
      </p:sp>
      <p:sp>
        <p:nvSpPr>
          <p:cNvPr id="10" name="Нижний колонтитул 6">
            <a:extLst>
              <a:ext uri="{FF2B5EF4-FFF2-40B4-BE49-F238E27FC236}">
                <a16:creationId xmlns:a16="http://schemas.microsoft.com/office/drawing/2014/main" xmlns="" id="{7F6CA6F5-6545-DA4E-BAF6-E674CA466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Поддержка МСП   •   Федеральные меры</a:t>
            </a:r>
          </a:p>
        </p:txBody>
      </p:sp>
      <p:graphicFrame>
        <p:nvGraphicFramePr>
          <p:cNvPr id="11" name="Таблица 3">
            <a:extLst>
              <a:ext uri="{FF2B5EF4-FFF2-40B4-BE49-F238E27FC236}">
                <a16:creationId xmlns:a16="http://schemas.microsoft.com/office/drawing/2014/main" xmlns="" id="{59DD93A2-8CF4-0F44-8C05-A2CDA0D6B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33528"/>
              </p:ext>
            </p:extLst>
          </p:nvPr>
        </p:nvGraphicFramePr>
        <p:xfrm>
          <a:off x="342900" y="736601"/>
          <a:ext cx="11429999" cy="612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0000">
                  <a:extLst>
                    <a:ext uri="{9D8B030D-6E8A-4147-A177-3AD203B41FA5}">
                      <a16:colId xmlns:a16="http://schemas.microsoft.com/office/drawing/2014/main" xmlns="" val="1356030184"/>
                    </a:ext>
                  </a:extLst>
                </a:gridCol>
                <a:gridCol w="4745421">
                  <a:extLst>
                    <a:ext uri="{9D8B030D-6E8A-4147-A177-3AD203B41FA5}">
                      <a16:colId xmlns:a16="http://schemas.microsoft.com/office/drawing/2014/main" xmlns="" val="629345910"/>
                    </a:ext>
                  </a:extLst>
                </a:gridCol>
                <a:gridCol w="2874578">
                  <a:extLst>
                    <a:ext uri="{9D8B030D-6E8A-4147-A177-3AD203B41FA5}">
                      <a16:colId xmlns:a16="http://schemas.microsoft.com/office/drawing/2014/main" xmlns="" val="170579418"/>
                    </a:ext>
                  </a:extLst>
                </a:gridCol>
              </a:tblGrid>
              <a:tr h="497127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Наименование меры</a:t>
                      </a:r>
                      <a:endParaRPr lang="ru-RU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Описание меры</a:t>
                      </a:r>
                      <a:endParaRPr lang="ru-RU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НПА</a:t>
                      </a:r>
                      <a:r>
                        <a:rPr lang="en-US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ru-RU" sz="19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Документы</a:t>
                      </a:r>
                      <a:endParaRPr lang="ru-RU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1838040"/>
                  </a:ext>
                </a:extLst>
              </a:tr>
              <a:tr h="185207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Субсидия % ставки по кредиту банка от МО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Максимальный размер % ставки</a:t>
                      </a:r>
                      <a:r>
                        <a:rPr lang="en-US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–</a:t>
                      </a:r>
                      <a:r>
                        <a:rPr lang="en-US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11,5%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Размер кредита </a:t>
                      </a:r>
                      <a:r>
                        <a:rPr lang="en-US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-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от 5 до 100 млн руб.</a:t>
                      </a:r>
                      <a:endParaRPr lang="en-US" sz="1600" b="1" i="0" u="none" strike="noStrike" cap="none" dirty="0">
                        <a:solidFill>
                          <a:srgbClr val="01366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Период действия льготной % ставки -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 3 лет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Банки-</a:t>
                      </a:r>
                      <a:r>
                        <a:rPr lang="ru-RU" sz="1600" b="0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партнеры – 14 банков, включая </a:t>
                      </a: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Сбербанк России, Банк ВТБ, Промсвязьбанк, Банк Открытие и иные.</a:t>
                      </a:r>
                      <a:endParaRPr lang="en-US" sz="1600" b="0" i="0" u="none" strike="noStrike" cap="none" dirty="0">
                        <a:solidFill>
                          <a:srgbClr val="01366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  <a:p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Цели кредитования – инвестиционные цели и пополнение оборотных средств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Государственная программа «Предпринимательство Подмосковья» </a:t>
                      </a:r>
                      <a:r>
                        <a:rPr lang="ru-RU" sz="1600" b="0" i="0" u="none" strike="noStrike" cap="none" dirty="0" smtClean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Постановление Правительства </a:t>
                      </a: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МО от 25.10.2016 № 788/39 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90432060"/>
                  </a:ext>
                </a:extLst>
              </a:tr>
              <a:tr h="231509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Льготный заем от Фонда</a:t>
                      </a:r>
                      <a:r>
                        <a:rPr lang="ru-RU" sz="1600" b="1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развития промышленности МО</a:t>
                      </a:r>
                      <a:endParaRPr lang="ru-RU" sz="1600" b="1" i="0" u="none" strike="noStrike" cap="none" dirty="0">
                        <a:solidFill>
                          <a:srgbClr val="01366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  <a:sym typeface="Arial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Сумма займа –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 2 млрд руб.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Срок –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до 5 лет</a:t>
                      </a:r>
                    </a:p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Минимальный размер % ставки</a:t>
                      </a:r>
                      <a:r>
                        <a:rPr lang="en-US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-  1-5%</a:t>
                      </a:r>
                    </a:p>
                    <a:p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Цели займа</a:t>
                      </a:r>
                      <a:r>
                        <a:rPr lang="ru-RU" sz="1600" b="0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– </a:t>
                      </a:r>
                      <a:r>
                        <a:rPr lang="ru-RU" sz="1600" b="0" i="0" u="none" strike="noStrike" cap="none" baseline="0" dirty="0" err="1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ипортозамещение</a:t>
                      </a:r>
                      <a:r>
                        <a:rPr lang="ru-RU" sz="1600" b="0" i="0" u="none" strike="noStrike" cap="none" baseline="0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 </a:t>
                      </a: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 следующих отраслях: 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сельское хозяйство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машиностроение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текстильная промышленность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Фармацевтика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производство строительных материалов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ru-RU" sz="1600" dirty="0">
                        <a:solidFill>
                          <a:srgbClr val="01366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98163364"/>
                  </a:ext>
                </a:extLst>
              </a:tr>
              <a:tr h="1241201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Возможность продления договора аренды земли на 3 года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Получатели: </a:t>
                      </a:r>
                      <a:r>
                        <a:rPr lang="ru-RU" sz="1600" b="1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любой арендатор земельного участка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Федеральный закон </a:t>
                      </a:r>
                      <a:b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</a:br>
                      <a:r>
                        <a:rPr lang="ru-RU" sz="1600" b="0" i="0" u="none" strike="noStrike" cap="none" dirty="0">
                          <a:solidFill>
                            <a:srgbClr val="01366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№ 58-ФЗ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546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68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341ED5B-4CD8-4BC7-B906-7816B0D3B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4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:a16="http://schemas.microsoft.com/office/drawing/2014/main" xmlns="" id="{AF750940-A784-E84B-80E3-1BCE1C30474F}"/>
              </a:ext>
            </a:extLst>
          </p:cNvPr>
          <p:cNvSpPr txBox="1"/>
          <p:nvPr/>
        </p:nvSpPr>
        <p:spPr>
          <a:xfrm>
            <a:off x="462406" y="676013"/>
            <a:ext cx="10914742" cy="38472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ru-RU" sz="1900" b="1" dirty="0">
                <a:ea typeface="Times New Roman" panose="02020603050405020304" pitchFamily="18" charset="0"/>
              </a:rPr>
              <a:t>Субсидии для субъектов МСП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CECDCF-903D-9E45-A6CC-EBC0C76E14A4}"/>
              </a:ext>
            </a:extLst>
          </p:cNvPr>
          <p:cNvSpPr txBox="1"/>
          <p:nvPr/>
        </p:nvSpPr>
        <p:spPr>
          <a:xfrm>
            <a:off x="353348" y="1357020"/>
            <a:ext cx="11355722" cy="4816703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Отсрочка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 исполнения обязательств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на 1 год 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по всем ранее заключенным соглашениям на предоставлении субсидии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Субсидия на закупку оборудования (в т.ч. спецтехника) для создания, развития или модернизации производства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до 10 млн 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рублей на сумму не более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50%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 от фактически произведенных затрат по закупке оборудования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Субсидия на лизинг оборудования (в т.ч. спецтехника)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до </a:t>
            </a:r>
            <a:r>
              <a:rPr lang="ru-RU" b="1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5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млн 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рублей на сумму не более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70%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 от фактически уплаченного первого взноса (аванса) по договорам </a:t>
            </a:r>
            <a:r>
              <a:rPr lang="ru-RU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лизинга</a:t>
            </a:r>
          </a:p>
          <a:p>
            <a:pPr marL="457200" indent="-457200">
              <a:lnSpc>
                <a:spcPct val="150000"/>
              </a:lnSpc>
              <a:spcAft>
                <a:spcPts val="1200"/>
              </a:spcAft>
              <a:buFont typeface="+mj-lt"/>
              <a:buAutoNum type="arabicPeriod"/>
            </a:pP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Компенсация затрат на продвижение товаров, работ и услуг на торговых </a:t>
            </a:r>
            <a:r>
              <a:rPr lang="ru-RU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площадках </a:t>
            </a:r>
            <a:r>
              <a:rPr lang="ru-RU" b="1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до 0,5 млн </a:t>
            </a:r>
            <a:r>
              <a:rPr lang="ru-RU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рублей </a:t>
            </a:r>
            <a:r>
              <a:rPr lang="ru-RU" b="1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50 </a:t>
            </a:r>
            <a:r>
              <a:rPr lang="ru-RU" b="1" dirty="0">
                <a:solidFill>
                  <a:srgbClr val="013661"/>
                </a:solidFill>
                <a:ea typeface="Times New Roman" panose="02020603050405020304" pitchFamily="18" charset="0"/>
              </a:rPr>
              <a:t>%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 затрат: комиссия </a:t>
            </a:r>
            <a:r>
              <a:rPr lang="ru-RU" dirty="0" err="1">
                <a:solidFill>
                  <a:srgbClr val="013661"/>
                </a:solidFill>
                <a:ea typeface="Times New Roman" panose="02020603050405020304" pitchFamily="18" charset="0"/>
              </a:rPr>
              <a:t>маркетплейсам</a:t>
            </a:r>
            <a:r>
              <a:rPr lang="ru-RU" dirty="0">
                <a:solidFill>
                  <a:srgbClr val="013661"/>
                </a:solidFill>
                <a:ea typeface="Times New Roman" panose="02020603050405020304" pitchFamily="18" charset="0"/>
              </a:rPr>
              <a:t> + продвижение товаров на </a:t>
            </a:r>
            <a:r>
              <a:rPr lang="ru-RU" dirty="0" err="1">
                <a:solidFill>
                  <a:srgbClr val="013661"/>
                </a:solidFill>
                <a:ea typeface="Times New Roman" panose="02020603050405020304" pitchFamily="18" charset="0"/>
              </a:rPr>
              <a:t>маркетплейсах</a:t>
            </a:r>
            <a:endParaRPr lang="ru-RU" dirty="0">
              <a:solidFill>
                <a:srgbClr val="013661"/>
              </a:solidFill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600" b="1" dirty="0" smtClean="0">
                <a:solidFill>
                  <a:srgbClr val="013661"/>
                </a:solidFill>
                <a:ea typeface="Times New Roman" panose="02020603050405020304" pitchFamily="18" charset="0"/>
              </a:rPr>
              <a:t>       </a:t>
            </a:r>
            <a:endParaRPr lang="ru-RU" sz="1600" b="1" dirty="0">
              <a:solidFill>
                <a:srgbClr val="013661"/>
              </a:solidFill>
              <a:ea typeface="Times New Roman" panose="02020603050405020304" pitchFamily="18" charset="0"/>
            </a:endParaRPr>
          </a:p>
        </p:txBody>
      </p:sp>
      <p:sp>
        <p:nvSpPr>
          <p:cNvPr id="13" name="Нижний колонтитул 6">
            <a:extLst>
              <a:ext uri="{FF2B5EF4-FFF2-40B4-BE49-F238E27FC236}">
                <a16:creationId xmlns:a16="http://schemas.microsoft.com/office/drawing/2014/main" xmlns="" id="{DEC8417D-3C86-2746-A9B5-15C9C009B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>
                <a:solidFill>
                  <a:prstClr val="white">
                    <a:lumMod val="75000"/>
                  </a:prstClr>
                </a:solidFill>
              </a:rPr>
              <a:t>Антикризисные меры   •   Подмосковье</a:t>
            </a:r>
          </a:p>
        </p:txBody>
      </p:sp>
    </p:spTree>
    <p:extLst>
      <p:ext uri="{BB962C8B-B14F-4D97-AF65-F5344CB8AC3E}">
        <p14:creationId xmlns:p14="http://schemas.microsoft.com/office/powerpoint/2010/main" val="15107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446CBB82-FD99-E848-B64E-E950EE010A20}"/>
              </a:ext>
            </a:extLst>
          </p:cNvPr>
          <p:cNvSpPr/>
          <p:nvPr/>
        </p:nvSpPr>
        <p:spPr>
          <a:xfrm>
            <a:off x="638628" y="2014732"/>
            <a:ext cx="3058161" cy="13255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Московский областной фонд микрофинансирования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5</a:t>
            </a:fld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A9FBAD33-640A-3644-9670-18BF926C3901}"/>
              </a:ext>
            </a:extLst>
          </p:cNvPr>
          <p:cNvSpPr/>
          <p:nvPr/>
        </p:nvSpPr>
        <p:spPr>
          <a:xfrm>
            <a:off x="3866213" y="2083939"/>
            <a:ext cx="445061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cs typeface="Calibri Light" panose="020F0302020204030204" pitchFamily="34" charset="0"/>
              </a:rPr>
              <a:t>Основные условия: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Без дополнительных комиссий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Гибкий график погашения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Широкий спектр обеспечения (залог)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Возможна поэтапная выдача займа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Возможно получение более одного займа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Возможно рефинансирование действующих «дорогих» кредитов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1600" dirty="0">
              <a:cs typeface="Calibri Light" panose="020F030202020403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B5308F29-9728-F348-8A82-41D83FB0F5D5}"/>
              </a:ext>
            </a:extLst>
          </p:cNvPr>
          <p:cNvSpPr/>
          <p:nvPr/>
        </p:nvSpPr>
        <p:spPr>
          <a:xfrm>
            <a:off x="8145460" y="2122231"/>
            <a:ext cx="406426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ea typeface="Segoe UI Symbol" panose="020B0502040204020203" pitchFamily="34" charset="0"/>
                <a:cs typeface="Calibri Light" panose="020F0302020204030204" pitchFamily="34" charset="0"/>
              </a:rPr>
              <a:t>Ставка – от 2% до 9% годовых</a:t>
            </a:r>
          </a:p>
          <a:p>
            <a:r>
              <a:rPr lang="ru-RU" sz="1600" dirty="0">
                <a:ea typeface="Segoe UI Symbol" panose="020B0502040204020203" pitchFamily="34" charset="0"/>
                <a:cs typeface="Calibri Light" panose="020F0302020204030204" pitchFamily="34" charset="0"/>
              </a:rPr>
              <a:t>(для промышленности и других приоритетных направлений)</a:t>
            </a:r>
          </a:p>
          <a:p>
            <a:endParaRPr lang="ru-RU" sz="1600" dirty="0">
              <a:ea typeface="Segoe UI Symbol" panose="020B0502040204020203" pitchFamily="34" charset="0"/>
              <a:cs typeface="Calibri Light" panose="020F0302020204030204" pitchFamily="34" charset="0"/>
            </a:endParaRPr>
          </a:p>
          <a:p>
            <a:r>
              <a:rPr lang="ru-RU" sz="1600" b="1" dirty="0">
                <a:ea typeface="Segoe UI Symbol" panose="020B0502040204020203" pitchFamily="34" charset="0"/>
                <a:cs typeface="Calibri Light" panose="020F0302020204030204" pitchFamily="34" charset="0"/>
              </a:rPr>
              <a:t>Ставка – 14 % годовых</a:t>
            </a:r>
          </a:p>
          <a:p>
            <a:r>
              <a:rPr lang="ru-RU" sz="1600" dirty="0">
                <a:ea typeface="Segoe UI Symbol" panose="020B0502040204020203" pitchFamily="34" charset="0"/>
                <a:cs typeface="Calibri Light" panose="020F0302020204030204" pitchFamily="34" charset="0"/>
              </a:rPr>
              <a:t>(для неприоритетных направлений)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1600" b="1" dirty="0">
              <a:ea typeface="Segoe UI Symbol" panose="020B0502040204020203" pitchFamily="34" charset="0"/>
              <a:cs typeface="Calibri Light" panose="020F0302020204030204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202E59F-9AC2-DD41-8478-4EFFBB9C589F}"/>
              </a:ext>
            </a:extLst>
          </p:cNvPr>
          <p:cNvSpPr/>
          <p:nvPr/>
        </p:nvSpPr>
        <p:spPr>
          <a:xfrm>
            <a:off x="267539" y="2014732"/>
            <a:ext cx="3651881" cy="115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  <a:t>Предоставление субъектам МСП </a:t>
            </a:r>
            <a:r>
              <a:rPr lang="ru-RU" sz="1600" b="1" dirty="0" err="1">
                <a:solidFill>
                  <a:schemeClr val="bg1"/>
                </a:solidFill>
                <a:cs typeface="Calibri Light" panose="020F0302020204030204" pitchFamily="34" charset="0"/>
              </a:rPr>
              <a:t>микрозаймов</a:t>
            </a:r>
            <a: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  <a:t> до 5 млн рублей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3ED8E031-4516-9C48-9F23-C89C0F0BE17E}"/>
              </a:ext>
            </a:extLst>
          </p:cNvPr>
          <p:cNvSpPr/>
          <p:nvPr/>
        </p:nvSpPr>
        <p:spPr>
          <a:xfrm>
            <a:off x="8145460" y="4127891"/>
            <a:ext cx="39511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Специальные программы: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Начни своё дело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Предпринимательский заём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самозанятым</a:t>
            </a:r>
            <a:endParaRPr lang="ru-RU" b="1" dirty="0">
              <a:solidFill>
                <a:schemeClr val="accent5">
                  <a:lumMod val="75000"/>
                </a:schemeClr>
              </a:solidFill>
              <a:cs typeface="Calibri Light" panose="020F03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Отдаленные территории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cs typeface="Calibri Light" panose="020F0302020204030204" pitchFamily="34" charset="0"/>
              </a:rPr>
              <a:t>Импортозамещение</a:t>
            </a:r>
            <a:endParaRPr lang="ru-RU" b="1" dirty="0">
              <a:solidFill>
                <a:schemeClr val="accent5">
                  <a:lumMod val="75000"/>
                </a:schemeClr>
              </a:solidFill>
              <a:cs typeface="Calibri Light" panose="020F0302020204030204" pitchFamily="34" charset="0"/>
            </a:endParaRPr>
          </a:p>
        </p:txBody>
      </p:sp>
      <p:sp>
        <p:nvSpPr>
          <p:cNvPr id="10" name="Нижний колонтитул 6">
            <a:extLst>
              <a:ext uri="{FF2B5EF4-FFF2-40B4-BE49-F238E27FC236}">
                <a16:creationId xmlns:a16="http://schemas.microsoft.com/office/drawing/2014/main" xmlns="" id="{7F6CA6F5-6545-DA4E-BAF6-E674CA466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Поддержка МСП   •   Федеральные меры</a:t>
            </a:r>
          </a:p>
        </p:txBody>
      </p:sp>
    </p:spTree>
    <p:extLst>
      <p:ext uri="{BB962C8B-B14F-4D97-AF65-F5344CB8AC3E}">
        <p14:creationId xmlns:p14="http://schemas.microsoft.com/office/powerpoint/2010/main" val="3598578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38E46C15-BC9D-F74E-8BCD-06908174BE39}"/>
              </a:ext>
            </a:extLst>
          </p:cNvPr>
          <p:cNvSpPr/>
          <p:nvPr/>
        </p:nvSpPr>
        <p:spPr>
          <a:xfrm>
            <a:off x="431074" y="2014732"/>
            <a:ext cx="5431077" cy="18042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Гарантийный фонд Московской области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6</a:t>
            </a:fld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AD6C618-D294-5D47-B7C5-40C8D7220126}"/>
              </a:ext>
            </a:extLst>
          </p:cNvPr>
          <p:cNvSpPr/>
          <p:nvPr/>
        </p:nvSpPr>
        <p:spPr>
          <a:xfrm>
            <a:off x="6329850" y="2011805"/>
            <a:ext cx="5557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cs typeface="Calibri Light" panose="020F0302020204030204" pitchFamily="34" charset="0"/>
              </a:rPr>
              <a:t>Основные условия: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Собственный залог не менее 30% (для начинающих и </a:t>
            </a:r>
            <a:r>
              <a:rPr lang="ru-RU" sz="1600" dirty="0" err="1">
                <a:cs typeface="Calibri Light" panose="020F0302020204030204" pitchFamily="34" charset="0"/>
              </a:rPr>
              <a:t>самозанятых</a:t>
            </a:r>
            <a:r>
              <a:rPr lang="ru-RU" sz="1600" dirty="0">
                <a:cs typeface="Calibri Light" panose="020F0302020204030204" pitchFamily="34" charset="0"/>
              </a:rPr>
              <a:t> – без залога)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Деятельность от 1 месяца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Задолженность по налогам и сборам не более 50 тыс. рублей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ru-RU" sz="1600" dirty="0">
                <a:cs typeface="Calibri Light" panose="020F0302020204030204" pitchFamily="34" charset="0"/>
              </a:rPr>
              <a:t>Отсутствие задолженности по заработной плате </a:t>
            </a:r>
          </a:p>
          <a:p>
            <a:pPr marL="342900" lvl="0" indent="-342900" defTabSz="914400">
              <a:spcAft>
                <a:spcPts val="1200"/>
              </a:spcAft>
              <a:buFont typeface="+mj-lt"/>
              <a:buAutoNum type="arabicPeriod"/>
              <a:defRPr/>
            </a:pPr>
            <a:endParaRPr lang="ru-RU" sz="1600" dirty="0">
              <a:cs typeface="Calibri Light" panose="020F0302020204030204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1CE74E1B-23A4-7D49-8B68-5DA9F73E6F16}"/>
              </a:ext>
            </a:extLst>
          </p:cNvPr>
          <p:cNvSpPr/>
          <p:nvPr/>
        </p:nvSpPr>
        <p:spPr>
          <a:xfrm>
            <a:off x="108083" y="1925872"/>
            <a:ext cx="5754721" cy="1893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>
              <a:lnSpc>
                <a:spcPct val="150000"/>
              </a:lnSpc>
            </a:pPr>
            <a: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  <a:t>Предоставление поручительств по обязательствам субъектов МСП и </a:t>
            </a:r>
            <a:r>
              <a:rPr lang="ru-RU" sz="1600" b="1" dirty="0" err="1">
                <a:solidFill>
                  <a:schemeClr val="bg1"/>
                </a:solidFill>
                <a:cs typeface="Calibri Light" panose="020F0302020204030204" pitchFamily="34" charset="0"/>
              </a:rPr>
              <a:t>самозанятых</a:t>
            </a:r>
            <a: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  <a:t/>
            </a:r>
            <a:b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</a:br>
            <a:r>
              <a:rPr lang="ru-RU" sz="1600" b="1" dirty="0">
                <a:solidFill>
                  <a:schemeClr val="bg1"/>
                </a:solidFill>
                <a:cs typeface="Calibri Light" panose="020F0302020204030204" pitchFamily="34" charset="0"/>
              </a:rPr>
              <a:t>по кредитным договорам/договорам займа/договорам банковской гарантии/договорам лизинга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C624CD-B94F-AF46-8AD2-A3FEBA4702A2}"/>
              </a:ext>
            </a:extLst>
          </p:cNvPr>
          <p:cNvSpPr txBox="1"/>
          <p:nvPr/>
        </p:nvSpPr>
        <p:spPr>
          <a:xfrm>
            <a:off x="609115" y="4637162"/>
            <a:ext cx="2806400" cy="173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70%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от суммы кредита (до 80% от суммы займа начинающим и самозанятым)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10 лет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50 млн 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 от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0,5%-0,75%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годовых от суммы поручительства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0816BA-5BA2-0642-A8F7-FDBB83BB10E3}"/>
              </a:ext>
            </a:extLst>
          </p:cNvPr>
          <p:cNvSpPr txBox="1"/>
          <p:nvPr/>
        </p:nvSpPr>
        <p:spPr>
          <a:xfrm>
            <a:off x="4236961" y="4654278"/>
            <a:ext cx="2803296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50%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от суммы гарантии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4 лет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50 млн 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 </a:t>
            </a:r>
          </a:p>
          <a:p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    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0,75%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годовых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3B4C7AB-0864-7944-B458-3FB3A9402D11}"/>
              </a:ext>
            </a:extLst>
          </p:cNvPr>
          <p:cNvSpPr txBox="1"/>
          <p:nvPr/>
        </p:nvSpPr>
        <p:spPr>
          <a:xfrm>
            <a:off x="7850778" y="4632336"/>
            <a:ext cx="2929685" cy="11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50%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от суммы лизинга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На срок 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 лет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До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50 млн 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рублей</a:t>
            </a:r>
          </a:p>
          <a:p>
            <a:pPr marL="228594" indent="-228594">
              <a:buFont typeface="Golos Text" panose="020B0503020202020204" pitchFamily="34" charset="0"/>
              <a:buChar char="‑"/>
            </a:pP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Вознаграждение Фонда</a:t>
            </a:r>
          </a:p>
          <a:p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     </a:t>
            </a:r>
            <a:r>
              <a:rPr lang="ru-RU" sz="1333" b="1" dirty="0">
                <a:ea typeface="Tahoma" panose="020B0604030504040204" pitchFamily="34" charset="0"/>
                <a:cs typeface="Golos Text" panose="020B0503020202020204" pitchFamily="34" charset="0"/>
              </a:rPr>
              <a:t>0,75%</a:t>
            </a:r>
            <a:r>
              <a:rPr lang="ru-RU" sz="1333" dirty="0">
                <a:ea typeface="Tahoma" panose="020B0604030504040204" pitchFamily="34" charset="0"/>
                <a:cs typeface="Golos Text" panose="020B0503020202020204" pitchFamily="34" charset="0"/>
              </a:rPr>
              <a:t> годовых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979658-BF86-0B4F-A1CC-D3B9DE932F04}"/>
              </a:ext>
            </a:extLst>
          </p:cNvPr>
          <p:cNvSpPr txBox="1"/>
          <p:nvPr/>
        </p:nvSpPr>
        <p:spPr>
          <a:xfrm>
            <a:off x="609115" y="4158182"/>
            <a:ext cx="25753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Golos Text" panose="020B0503020202020204" pitchFamily="34" charset="0"/>
                <a:cs typeface="Golos Text" panose="020B0503020202020204" pitchFamily="34" charset="0"/>
              </a:rPr>
              <a:t>По кредитным договорам: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39A437C-F26C-A642-ABF0-835AB40C2489}"/>
              </a:ext>
            </a:extLst>
          </p:cNvPr>
          <p:cNvSpPr txBox="1"/>
          <p:nvPr/>
        </p:nvSpPr>
        <p:spPr>
          <a:xfrm>
            <a:off x="4236961" y="4154760"/>
            <a:ext cx="25865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Golos Text" panose="020B0503020202020204" pitchFamily="34" charset="0"/>
                <a:cs typeface="Golos Text" panose="020B0503020202020204" pitchFamily="34" charset="0"/>
              </a:rPr>
              <a:t>По банковским гарантиям: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897BAF-8340-8A41-80BC-59C572F5D02A}"/>
              </a:ext>
            </a:extLst>
          </p:cNvPr>
          <p:cNvSpPr txBox="1"/>
          <p:nvPr/>
        </p:nvSpPr>
        <p:spPr>
          <a:xfrm>
            <a:off x="7926089" y="4154760"/>
            <a:ext cx="2255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latin typeface="Golos Text" panose="020B0503020202020204" pitchFamily="34" charset="0"/>
                <a:cs typeface="Golos Text" panose="020B0503020202020204" pitchFamily="34" charset="0"/>
              </a:rPr>
              <a:t>По договорам лизинга:</a:t>
            </a:r>
          </a:p>
        </p:txBody>
      </p:sp>
      <p:sp>
        <p:nvSpPr>
          <p:cNvPr id="17" name="Нижний колонтитул 6">
            <a:extLst>
              <a:ext uri="{FF2B5EF4-FFF2-40B4-BE49-F238E27FC236}">
                <a16:creationId xmlns:a16="http://schemas.microsoft.com/office/drawing/2014/main" xmlns="" id="{C3E21E52-D8C6-FB49-B6DD-7DE6C5AF0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Поддержка МСП   •   Федеральные меры</a:t>
            </a:r>
          </a:p>
        </p:txBody>
      </p:sp>
    </p:spTree>
    <p:extLst>
      <p:ext uri="{BB962C8B-B14F-4D97-AF65-F5344CB8AC3E}">
        <p14:creationId xmlns:p14="http://schemas.microsoft.com/office/powerpoint/2010/main" val="18004139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xmlns="" id="{04CDF945-9E19-4D07-9897-D404F471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Штаб по работе с банками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>
                <a:solidFill>
                  <a:prstClr val="white">
                    <a:lumMod val="75000"/>
                  </a:prstClr>
                </a:solidFill>
              </a:rPr>
              <a:pPr/>
              <a:t>7</a:t>
            </a:fld>
            <a:endParaRPr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7321D4B-B682-AD45-83EB-86FF33174FD3}"/>
              </a:ext>
            </a:extLst>
          </p:cNvPr>
          <p:cNvSpPr/>
          <p:nvPr/>
        </p:nvSpPr>
        <p:spPr>
          <a:xfrm>
            <a:off x="-28942" y="1727258"/>
            <a:ext cx="5554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081B6"/>
              </a:buClr>
            </a:pPr>
            <a:r>
              <a:rPr lang="ru-RU" sz="1400" b="1" dirty="0">
                <a:solidFill>
                  <a:srgbClr val="004680"/>
                </a:solidFill>
              </a:rPr>
              <a:t>Рабочая группа </a:t>
            </a:r>
            <a:r>
              <a:rPr lang="ru-RU" sz="1400" b="1" dirty="0" err="1">
                <a:solidFill>
                  <a:srgbClr val="004680"/>
                </a:solidFill>
              </a:rPr>
              <a:t>Мининвеста</a:t>
            </a:r>
            <a:r>
              <a:rPr lang="ru-RU" sz="1400" b="1" dirty="0">
                <a:solidFill>
                  <a:srgbClr val="004680"/>
                </a:solidFill>
              </a:rPr>
              <a:t> МО </a:t>
            </a:r>
            <a:r>
              <a:rPr lang="ru-RU" sz="1400" dirty="0">
                <a:solidFill>
                  <a:srgbClr val="004680"/>
                </a:solidFill>
              </a:rPr>
              <a:t>по «Работе с банками»</a:t>
            </a:r>
            <a:endParaRPr lang="ru-RU" sz="1300" dirty="0">
              <a:solidFill>
                <a:srgbClr val="00468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BB483E1-04BA-EA44-8C66-4571225ED4D4}"/>
              </a:ext>
            </a:extLst>
          </p:cNvPr>
          <p:cNvSpPr/>
          <p:nvPr/>
        </p:nvSpPr>
        <p:spPr>
          <a:xfrm>
            <a:off x="276317" y="4133643"/>
            <a:ext cx="48004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081B6"/>
              </a:buClr>
            </a:pPr>
            <a:r>
              <a:rPr lang="ru-RU" sz="1400" b="1" dirty="0">
                <a:solidFill>
                  <a:srgbClr val="004680"/>
                </a:solidFill>
              </a:rPr>
              <a:t>Взаимодействие с крупнейшими банками: </a:t>
            </a:r>
            <a:r>
              <a:rPr lang="ru-RU" sz="1200" dirty="0">
                <a:solidFill>
                  <a:srgbClr val="004680"/>
                </a:solidFill>
              </a:rPr>
              <a:t>взаимодействие напрямую с руководителями подразделений по работе с ЮЛ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C8C20A33-FCA6-7944-9673-1D6078E31EFD}"/>
              </a:ext>
            </a:extLst>
          </p:cNvPr>
          <p:cNvSpPr/>
          <p:nvPr/>
        </p:nvSpPr>
        <p:spPr>
          <a:xfrm>
            <a:off x="-28942" y="2710055"/>
            <a:ext cx="55548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081B6"/>
              </a:buClr>
            </a:pPr>
            <a:r>
              <a:rPr lang="ru-RU" sz="1400" b="1" dirty="0">
                <a:solidFill>
                  <a:srgbClr val="004680"/>
                </a:solidFill>
              </a:rPr>
              <a:t>Сбор </a:t>
            </a:r>
            <a:r>
              <a:rPr lang="ru-RU" sz="1400" dirty="0">
                <a:solidFill>
                  <a:srgbClr val="004680"/>
                </a:solidFill>
              </a:rPr>
              <a:t>обратной связи от бизнеса: </a:t>
            </a:r>
            <a:r>
              <a:rPr lang="ru-RU" sz="1400" b="1" dirty="0">
                <a:solidFill>
                  <a:srgbClr val="004680"/>
                </a:solidFill>
              </a:rPr>
              <a:t>онлайн форма</a:t>
            </a:r>
            <a:endParaRPr lang="ru-RU" sz="1400" dirty="0">
              <a:solidFill>
                <a:srgbClr val="00468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4D129967-312D-2347-AEB8-FD058FFBF867}"/>
              </a:ext>
            </a:extLst>
          </p:cNvPr>
          <p:cNvSpPr/>
          <p:nvPr/>
        </p:nvSpPr>
        <p:spPr>
          <a:xfrm>
            <a:off x="-299536" y="624037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>
              <a:buClr>
                <a:srgbClr val="3081B6"/>
              </a:buClr>
            </a:pPr>
            <a:r>
              <a:rPr lang="ru-RU" sz="1600" b="1" dirty="0">
                <a:solidFill>
                  <a:srgbClr val="004680"/>
                </a:solidFill>
              </a:rPr>
              <a:t>Решение вопроса – 1 день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8544AE6-4875-434F-8DE4-8B98EA627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643" y="3281671"/>
            <a:ext cx="2311856" cy="1992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48CF1C5-44A6-464E-9039-BF064DFF0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t="13268" b="13023"/>
          <a:stretch/>
        </p:blipFill>
        <p:spPr>
          <a:xfrm>
            <a:off x="3259610" y="5047918"/>
            <a:ext cx="958857" cy="35763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39248D9-2061-144E-B9B1-5A1E7E2C3E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17354" b="30545"/>
          <a:stretch/>
        </p:blipFill>
        <p:spPr>
          <a:xfrm>
            <a:off x="1347801" y="5124295"/>
            <a:ext cx="915918" cy="30541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F752645B-1E3D-954D-BAD1-CEAECD905B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</a:blip>
          <a:srcRect l="10681" t="31521" r="10858" b="32465"/>
          <a:stretch/>
        </p:blipFill>
        <p:spPr>
          <a:xfrm>
            <a:off x="4364879" y="5285459"/>
            <a:ext cx="885675" cy="288500"/>
          </a:xfrm>
          <a:prstGeom prst="rect">
            <a:avLst/>
          </a:prstGeom>
        </p:spPr>
      </p:pic>
      <p:pic>
        <p:nvPicPr>
          <p:cNvPr id="27" name="Picture 8" descr="Газпромбанк логотип ПНГ на Прозрачном Фоне • Скачать PNG Газпромбанк логотип">
            <a:extLst>
              <a:ext uri="{FF2B5EF4-FFF2-40B4-BE49-F238E27FC236}">
                <a16:creationId xmlns:a16="http://schemas.microsoft.com/office/drawing/2014/main" xmlns="" id="{33E3C1CD-AB66-EB4D-8112-BF56835E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58" y="5586689"/>
            <a:ext cx="1405822" cy="3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2BA8721-605C-2646-BB81-C8E81B071E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317" y="5169895"/>
            <a:ext cx="754418" cy="617511"/>
          </a:xfrm>
          <a:prstGeom prst="rect">
            <a:avLst/>
          </a:prstGeom>
        </p:spPr>
      </p:pic>
      <p:sp>
        <p:nvSpPr>
          <p:cNvPr id="32" name="Нижний колонтитул 6">
            <a:extLst>
              <a:ext uri="{FF2B5EF4-FFF2-40B4-BE49-F238E27FC236}">
                <a16:creationId xmlns:a16="http://schemas.microsoft.com/office/drawing/2014/main" xmlns="" id="{B0C3F001-E429-2747-AC63-6DD799E0D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>
                <a:solidFill>
                  <a:prstClr val="white">
                    <a:lumMod val="75000"/>
                  </a:prstClr>
                </a:solidFill>
              </a:rPr>
              <a:t>Антикризисные меры   •   Подмосковье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542BDCF4-652E-1B4B-9A34-54336ADD6E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3847"/>
          <a:stretch/>
        </p:blipFill>
        <p:spPr>
          <a:xfrm>
            <a:off x="8511518" y="3281672"/>
            <a:ext cx="2403592" cy="19924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D7FAF225-A57B-994E-94A2-2E15DDA994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78" y="5591436"/>
            <a:ext cx="1405822" cy="499013"/>
          </a:xfrm>
          <a:prstGeom prst="rect">
            <a:avLst/>
          </a:prstGeom>
        </p:spPr>
      </p:pic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xmlns="" id="{DEAEBFE1-7CB4-1C44-B55B-5D17E19E39E8}"/>
              </a:ext>
            </a:extLst>
          </p:cNvPr>
          <p:cNvCxnSpPr>
            <a:cxnSpLocks/>
          </p:cNvCxnSpPr>
          <p:nvPr/>
        </p:nvCxnSpPr>
        <p:spPr>
          <a:xfrm>
            <a:off x="2763454" y="2124975"/>
            <a:ext cx="0" cy="51329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xmlns="" id="{63690207-B12A-9845-9E4E-7C9D44FF03AD}"/>
              </a:ext>
            </a:extLst>
          </p:cNvPr>
          <p:cNvCxnSpPr>
            <a:cxnSpLocks/>
          </p:cNvCxnSpPr>
          <p:nvPr/>
        </p:nvCxnSpPr>
        <p:spPr>
          <a:xfrm>
            <a:off x="2761664" y="3077258"/>
            <a:ext cx="0" cy="97579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xmlns="" id="{5D5658EE-3937-B340-9E5D-D2410EDF39ED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2748464" y="4891338"/>
            <a:ext cx="6600" cy="134903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21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xmlns="" id="{32141E70-5F22-4965-A202-1A2DC593D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93421-D54F-4996-98AB-A05A83C75EAB}" type="slidenum">
              <a:rPr lang="ru-RU" smtClean="0"/>
              <a:t>8</a:t>
            </a:fld>
            <a:endParaRPr lang="ru-RU"/>
          </a:p>
        </p:txBody>
      </p:sp>
      <p:sp>
        <p:nvSpPr>
          <p:cNvPr id="10" name="Нижний колонтитул 6">
            <a:extLst>
              <a:ext uri="{FF2B5EF4-FFF2-40B4-BE49-F238E27FC236}">
                <a16:creationId xmlns:a16="http://schemas.microsoft.com/office/drawing/2014/main" xmlns="" id="{DD462DBC-7A11-F249-872D-F855F84AD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438571" y="107156"/>
            <a:ext cx="4114800" cy="168275"/>
          </a:xfrm>
        </p:spPr>
        <p:txBody>
          <a:bodyPr/>
          <a:lstStyle/>
          <a:p>
            <a:r>
              <a:rPr lang="ru-RU" dirty="0"/>
              <a:t>Поддержка МСП   •   Региональные меры</a:t>
            </a:r>
          </a:p>
        </p:txBody>
      </p:sp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7AB66354-8C69-E74E-BD1D-F67B9126B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9" y="1425539"/>
            <a:ext cx="10914742" cy="2315256"/>
          </a:xfrm>
        </p:spPr>
        <p:txBody>
          <a:bodyPr>
            <a:normAutofit/>
          </a:bodyPr>
          <a:lstStyle/>
          <a:p>
            <a:r>
              <a:rPr lang="ru-RU" dirty="0">
                <a:cs typeface="Calibri" panose="020F0502020204030204" pitchFamily="34" charset="0"/>
              </a:rPr>
              <a:t>По всем вопросам </a:t>
            </a:r>
            <a:r>
              <a:rPr lang="ru-RU">
                <a:cs typeface="Calibri" panose="020F0502020204030204" pitchFamily="34" charset="0"/>
              </a:rPr>
              <a:t>– </a:t>
            </a:r>
            <a:r>
              <a:rPr lang="ru-RU" b="1" smtClean="0">
                <a:cs typeface="Calibri" panose="020F0502020204030204" pitchFamily="34" charset="0"/>
              </a:rPr>
              <a:t>горячая </a:t>
            </a:r>
            <a:r>
              <a:rPr lang="ru-RU" b="1" dirty="0">
                <a:cs typeface="Calibri" panose="020F0502020204030204" pitchFamily="34" charset="0"/>
              </a:rPr>
              <a:t>линия</a:t>
            </a:r>
            <a:r>
              <a:rPr lang="ru-RU" dirty="0">
                <a:cs typeface="Calibri" panose="020F0502020204030204" pitchFamily="34" charset="0"/>
              </a:rPr>
              <a:t/>
            </a:r>
            <a:br>
              <a:rPr lang="ru-RU" dirty="0">
                <a:cs typeface="Calibri" panose="020F0502020204030204" pitchFamily="34" charset="0"/>
              </a:rPr>
            </a:br>
            <a:endParaRPr lang="ru-RU" dirty="0">
              <a:cs typeface="Calibri" panose="020F0502020204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88C8D63-1B0A-9643-9B76-70D02C17850D}"/>
              </a:ext>
            </a:extLst>
          </p:cNvPr>
          <p:cNvSpPr/>
          <p:nvPr/>
        </p:nvSpPr>
        <p:spPr>
          <a:xfrm>
            <a:off x="5296398" y="3862801"/>
            <a:ext cx="30187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cs typeface="Calibri" panose="020F0502020204030204" pitchFamily="34" charset="0"/>
              </a:rPr>
              <a:t>0150</a:t>
            </a:r>
            <a:endParaRPr lang="ru-RU" sz="9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30F2FB8A-3A4B-AD47-A440-6882FEA0B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33938" y="3740795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432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O">
      <a:dk1>
        <a:srgbClr val="004680"/>
      </a:dk1>
      <a:lt1>
        <a:sysClr val="window" lastClr="FFFFFF"/>
      </a:lt1>
      <a:dk2>
        <a:srgbClr val="026BC2"/>
      </a:dk2>
      <a:lt2>
        <a:srgbClr val="E6E8EE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Центры «Мой бизнес».pptx" id="{CD78F8FA-615B-4256-994A-4F083DFD3B42}" vid="{677E270A-3BD6-47D2-BDCC-F6EA8FA3B559}"/>
    </a:ext>
  </a:extLst>
</a:theme>
</file>

<file path=ppt/theme/theme2.xml><?xml version="1.0" encoding="utf-8"?>
<a:theme xmlns:a="http://schemas.openxmlformats.org/drawingml/2006/main" name="1_Тема Office">
  <a:themeElements>
    <a:clrScheme name="MO">
      <a:dk1>
        <a:srgbClr val="004680"/>
      </a:dk1>
      <a:lt1>
        <a:sysClr val="window" lastClr="FFFFFF"/>
      </a:lt1>
      <a:dk2>
        <a:srgbClr val="026BC2"/>
      </a:dk2>
      <a:lt2>
        <a:srgbClr val="E6E8EE"/>
      </a:lt2>
      <a:accent1>
        <a:srgbClr val="3081B6"/>
      </a:accent1>
      <a:accent2>
        <a:srgbClr val="EA557F"/>
      </a:accent2>
      <a:accent3>
        <a:srgbClr val="97999B"/>
      </a:accent3>
      <a:accent4>
        <a:srgbClr val="FFC000"/>
      </a:accent4>
      <a:accent5>
        <a:srgbClr val="1D8C95"/>
      </a:accent5>
      <a:accent6>
        <a:srgbClr val="48B273"/>
      </a:accent6>
      <a:hlink>
        <a:srgbClr val="0563C1"/>
      </a:hlink>
      <a:folHlink>
        <a:srgbClr val="954F72"/>
      </a:folHlink>
    </a:clrScheme>
    <a:fontScheme name="Другая 1">
      <a:majorFont>
        <a:latin typeface="Segoe UI Semi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Центры «Мой бизнес».pptx" id="{CD78F8FA-615B-4256-994A-4F083DFD3B42}" vid="{677E270A-3BD6-47D2-BDCC-F6EA8FA3B559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2388</TotalTime>
  <Words>631</Words>
  <Application>Microsoft Office PowerPoint</Application>
  <PresentationFormat>Произвольный</PresentationFormat>
  <Paragraphs>116</Paragraphs>
  <Slides>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20" baseType="lpstr">
      <vt:lpstr>Arial</vt:lpstr>
      <vt:lpstr>Golos Text</vt:lpstr>
      <vt:lpstr>Calibri</vt:lpstr>
      <vt:lpstr>Times New Roman</vt:lpstr>
      <vt:lpstr>Tahoma</vt:lpstr>
      <vt:lpstr>Segoe UI Semilight</vt:lpstr>
      <vt:lpstr>Segoe UI Symbol</vt:lpstr>
      <vt:lpstr>Segoe UI</vt:lpstr>
      <vt:lpstr>Calibri Light</vt:lpstr>
      <vt:lpstr>Segoe UI Black</vt:lpstr>
      <vt:lpstr>Тема Office</vt:lpstr>
      <vt:lpstr>1_Тема Office</vt:lpstr>
      <vt:lpstr>Меры поддержки бизнеса для преодоления санкционного давления</vt:lpstr>
      <vt:lpstr>Презентация PowerPoint</vt:lpstr>
      <vt:lpstr>Презентация PowerPoint</vt:lpstr>
      <vt:lpstr>Презентация PowerPoint</vt:lpstr>
      <vt:lpstr>Московский областной фонд микрофинансирования</vt:lpstr>
      <vt:lpstr>Гарантийный фонд Московской области</vt:lpstr>
      <vt:lpstr>Штаб по работе с банками</vt:lpstr>
      <vt:lpstr>По всем вопросам – горячая линия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Антикризисные меры</dc:title>
  <dc:creator>Елизавета Варенова</dc:creator>
  <cp:lastModifiedBy>Лисятникова Людмила Леонидовна</cp:lastModifiedBy>
  <cp:revision>81</cp:revision>
  <dcterms:created xsi:type="dcterms:W3CDTF">2022-03-13T16:12:12Z</dcterms:created>
  <dcterms:modified xsi:type="dcterms:W3CDTF">2022-04-07T08:16:31Z</dcterms:modified>
</cp:coreProperties>
</file>