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02" r:id="rId2"/>
  </p:sldMasterIdLst>
  <p:notesMasterIdLst>
    <p:notesMasterId r:id="rId2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365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366" r:id="rId20"/>
    <p:sldId id="275" r:id="rId21"/>
    <p:sldId id="2367" r:id="rId22"/>
    <p:sldId id="1553" r:id="rId23"/>
    <p:sldId id="1544" r:id="rId24"/>
    <p:sldId id="1543" r:id="rId25"/>
    <p:sldId id="1540" r:id="rId2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56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56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56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56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56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56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56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56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356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4680"/>
        </a:fontRef>
        <a:srgbClr val="00468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7E5"/>
          </a:solidFill>
        </a:fill>
      </a:tcStyle>
    </a:wholeTbl>
    <a:band2H>
      <a:tcTxStyle/>
      <a:tcStyle>
        <a:tcBdr/>
        <a:fill>
          <a:solidFill>
            <a:srgbClr val="E7ECF2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Ref idx="minor">
          <a:srgbClr val="003560"/>
        </a:fontRef>
        <a:srgbClr val="00356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7E5"/>
          </a:solidFill>
        </a:fill>
      </a:tcStyle>
    </a:wholeTbl>
    <a:band2H>
      <a:tcTxStyle/>
      <a:tcStyle>
        <a:tcBdr/>
        <a:fill>
          <a:solidFill>
            <a:srgbClr val="E7ECF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n" i="off">
        <a:fontRef idx="minor">
          <a:srgbClr val="003560"/>
        </a:fontRef>
        <a:srgbClr val="00356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DDDDE"/>
          </a:solidFill>
        </a:fill>
      </a:tcStyle>
    </a:wholeTbl>
    <a:band2H>
      <a:tcTxStyle/>
      <a:tcStyle>
        <a:tcBdr/>
        <a:fill>
          <a:solidFill>
            <a:srgbClr val="EFEF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n" i="off">
        <a:fontRef idx="minor">
          <a:srgbClr val="003560"/>
        </a:fontRef>
        <a:srgbClr val="00356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EE4D4"/>
          </a:solidFill>
        </a:fill>
      </a:tcStyle>
    </a:wholeTbl>
    <a:band2H>
      <a:tcTxStyle/>
      <a:tcStyle>
        <a:tcBdr/>
        <a:fill>
          <a:solidFill>
            <a:srgbClr val="E8F2EB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n" i="off">
        <a:fontRef idx="minor">
          <a:srgbClr val="003560"/>
        </a:fontRef>
        <a:srgbClr val="0035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3560"/>
        </a:fontRef>
        <a:srgbClr val="0035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3560"/>
              </a:solidFill>
              <a:prstDash val="solid"/>
              <a:round/>
            </a:ln>
          </a:top>
          <a:bottom>
            <a:ln w="25400" cap="flat">
              <a:solidFill>
                <a:srgbClr val="00356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3560"/>
              </a:solidFill>
              <a:prstDash val="solid"/>
              <a:round/>
            </a:ln>
          </a:top>
          <a:bottom>
            <a:ln w="25400" cap="flat">
              <a:solidFill>
                <a:srgbClr val="00356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n" i="off">
        <a:fontRef idx="minor">
          <a:srgbClr val="003560"/>
        </a:fontRef>
        <a:srgbClr val="00356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CD1"/>
          </a:solidFill>
        </a:fill>
      </a:tcStyle>
    </a:wholeTbl>
    <a:band2H>
      <a:tcTxStyle/>
      <a:tcStyle>
        <a:tcBdr/>
        <a:fill>
          <a:solidFill>
            <a:srgbClr val="E6E7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56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56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560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0"/>
  </p:normalViewPr>
  <p:slideViewPr>
    <p:cSldViewPr snapToGrid="0" snapToObjects="1">
      <p:cViewPr varScale="1">
        <p:scale>
          <a:sx n="72" d="100"/>
          <a:sy n="72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2.7961300000000001E-2"/>
          <c:y val="8.5071800000000003E-2"/>
          <c:w val="0.96703899999999998"/>
          <c:h val="0.784506999999999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Завки</c:v>
                </c:pt>
              </c:strCache>
            </c:strRef>
          </c:tx>
          <c:spPr>
            <a:solidFill>
              <a:srgbClr val="004680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u="none" strike="noStrike">
                    <a:solidFill>
                      <a:srgbClr val="004680"/>
                    </a:solidFill>
                    <a:latin typeface="Segoe UI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23</c:v>
                </c:pt>
                <c:pt idx="1">
                  <c:v>22</c:v>
                </c:pt>
                <c:pt idx="2">
                  <c:v>53</c:v>
                </c:pt>
                <c:pt idx="3">
                  <c:v>60</c:v>
                </c:pt>
                <c:pt idx="4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00-FD4E-BDA6-0B9C04019F2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На сумму (млн рублей)</c:v>
                </c:pt>
              </c:strCache>
            </c:strRef>
          </c:tx>
          <c:spPr>
            <a:solidFill>
              <a:srgbClr val="A0A8BF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.#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u="none" strike="noStrike">
                    <a:solidFill>
                      <a:srgbClr val="13151C"/>
                    </a:solidFill>
                    <a:latin typeface="Segoe UI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49.4</c:v>
                </c:pt>
                <c:pt idx="1">
                  <c:v>49.2</c:v>
                </c:pt>
                <c:pt idx="2">
                  <c:v>129.5</c:v>
                </c:pt>
                <c:pt idx="3">
                  <c:v>123.4</c:v>
                </c:pt>
                <c:pt idx="4">
                  <c:v>44.4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00-FD4E-BDA6-0B9C04019F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3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8892AB"/>
            </a:solidFill>
            <a:prstDash val="solid"/>
            <a:miter lim="800000"/>
          </a:ln>
        </c:spPr>
        <c:txPr>
          <a:bodyPr rot="0"/>
          <a:lstStyle/>
          <a:p>
            <a:pPr>
              <a:defRPr sz="1200" b="0" i="0" u="none" strike="noStrike">
                <a:solidFill>
                  <a:srgbClr val="13151C"/>
                </a:solidFill>
                <a:latin typeface="Segoe UI"/>
              </a:defRPr>
            </a:pPr>
            <a:endParaRPr lang="ru-RU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0.#" sourceLinked="0"/>
        <c:majorTickMark val="none"/>
        <c:minorTickMark val="none"/>
        <c:tickLblPos val="none"/>
        <c:spPr>
          <a:ln w="12700" cap="flat">
            <a:noFill/>
            <a:prstDash val="solid"/>
            <a:miter lim="8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4680"/>
                </a:solidFill>
                <a:latin typeface="Segoe UI"/>
              </a:defRPr>
            </a:pPr>
            <a:endParaRPr lang="ru-RU"/>
          </a:p>
        </c:txPr>
        <c:crossAx val="2094734552"/>
        <c:crosses val="autoZero"/>
        <c:crossBetween val="between"/>
        <c:majorUnit val="35"/>
        <c:minorUnit val="17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2.5802100000000001E-2"/>
          <c:y val="7.5647900000000004E-2"/>
          <c:w val="0.969198"/>
          <c:h val="0.80699399999999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Завки</c:v>
                </c:pt>
              </c:strCache>
            </c:strRef>
          </c:tx>
          <c:spPr>
            <a:solidFill>
              <a:srgbClr val="166970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u="none" strike="noStrike">
                    <a:solidFill>
                      <a:srgbClr val="004680"/>
                    </a:solidFill>
                    <a:latin typeface="Segoe UI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11</c:v>
                </c:pt>
                <c:pt idx="1">
                  <c:v>24</c:v>
                </c:pt>
                <c:pt idx="2">
                  <c:v>17</c:v>
                </c:pt>
                <c:pt idx="3">
                  <c:v>30</c:v>
                </c:pt>
                <c:pt idx="4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79-BB43-92BD-E8BFF25DD53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На сумму (млн рублей)</c:v>
                </c:pt>
              </c:strCache>
            </c:strRef>
          </c:tx>
          <c:spPr>
            <a:solidFill>
              <a:srgbClr val="A6A6A6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u="none" strike="noStrike">
                    <a:solidFill>
                      <a:srgbClr val="13151C"/>
                    </a:solidFill>
                    <a:latin typeface="Segoe UI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203</c:v>
                </c:pt>
                <c:pt idx="1">
                  <c:v>251</c:v>
                </c:pt>
                <c:pt idx="2">
                  <c:v>199</c:v>
                </c:pt>
                <c:pt idx="3">
                  <c:v>311.5</c:v>
                </c:pt>
                <c:pt idx="4">
                  <c:v>207.8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D79-BB43-92BD-E8BFF25DD5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8892AB"/>
            </a:solidFill>
            <a:prstDash val="solid"/>
            <a:miter lim="800000"/>
          </a:ln>
        </c:spPr>
        <c:txPr>
          <a:bodyPr rot="0"/>
          <a:lstStyle/>
          <a:p>
            <a:pPr>
              <a:defRPr sz="1200" b="0" i="0" u="none" strike="noStrike">
                <a:solidFill>
                  <a:srgbClr val="13151C"/>
                </a:solidFill>
                <a:latin typeface="Segoe UI"/>
              </a:defRPr>
            </a:pPr>
            <a:endParaRPr lang="ru-RU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one"/>
        <c:spPr>
          <a:ln w="12700" cap="flat">
            <a:noFill/>
            <a:prstDash val="solid"/>
            <a:miter lim="8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4680"/>
                </a:solidFill>
                <a:latin typeface="Segoe UI"/>
              </a:defRPr>
            </a:pPr>
            <a:endParaRPr lang="ru-RU"/>
          </a:p>
        </c:txPr>
        <c:crossAx val="2094734552"/>
        <c:crosses val="autoZero"/>
        <c:crossBetween val="between"/>
        <c:majorUnit val="100"/>
        <c:minorUnit val="5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3.0575399999999999E-2"/>
          <c:y val="0.10197199999999999"/>
          <c:w val="0.96442499999999998"/>
          <c:h val="0.744522000000000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Завки</c:v>
                </c:pt>
              </c:strCache>
            </c:strRef>
          </c:tx>
          <c:spPr>
            <a:solidFill>
              <a:srgbClr val="D9D9D9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u="none" strike="noStrike">
                    <a:solidFill>
                      <a:srgbClr val="004680"/>
                    </a:solidFill>
                    <a:latin typeface="Segoe UI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2021 (аналогичный периоид)</c:v>
                </c:pt>
                <c:pt idx="1">
                  <c:v>2022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203</c:v>
                </c:pt>
                <c:pt idx="1">
                  <c:v>211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3D-9149-816B-6843DBF06FB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На сумму (млн рублей)</c:v>
                </c:pt>
              </c:strCache>
            </c:strRef>
          </c:tx>
          <c:spPr>
            <a:solidFill>
              <a:srgbClr val="5F6A8B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2021 (аналогичный периоид)</c:v>
                </c:pt>
                <c:pt idx="1">
                  <c:v>2022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848.3</c:v>
                </c:pt>
                <c:pt idx="1">
                  <c:v>893.2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3D-9149-816B-6843DBF06F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34"/>
        <c:overlap val="-10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400" b="1" i="0" u="none" strike="noStrike">
                <a:solidFill>
                  <a:srgbClr val="13151C"/>
                </a:solidFill>
                <a:latin typeface="Segoe UI"/>
              </a:defRPr>
            </a:pPr>
            <a:endParaRPr lang="ru-RU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0.#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4680"/>
                </a:solidFill>
                <a:latin typeface="Segoe UI"/>
              </a:defRPr>
            </a:pPr>
            <a:endParaRPr lang="ru-RU"/>
          </a:p>
        </c:txPr>
        <c:crossAx val="2094734552"/>
        <c:crosses val="autoZero"/>
        <c:crossBetween val="between"/>
        <c:majorUnit val="225"/>
        <c:minorUnit val="1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2.2666200000000001E-2"/>
          <c:y val="9.7737900000000003E-2"/>
          <c:w val="0.97233400000000003"/>
          <c:h val="0.754611999999999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Завки</c:v>
                </c:pt>
              </c:strCache>
            </c:strRef>
          </c:tx>
          <c:spPr>
            <a:solidFill>
              <a:srgbClr val="D9D9D9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u="none" strike="noStrike">
                    <a:solidFill>
                      <a:srgbClr val="004680"/>
                    </a:solidFill>
                    <a:latin typeface="Segoe UI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2021 (аналогичный периоид)</c:v>
                </c:pt>
                <c:pt idx="1">
                  <c:v>2022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93</c:v>
                </c:pt>
                <c:pt idx="1">
                  <c:v>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9E-C446-AD97-D56DC3A990B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На сумму (млн рублей)</c:v>
                </c:pt>
              </c:strCache>
            </c:strRef>
          </c:tx>
          <c:spPr>
            <a:solidFill>
              <a:srgbClr val="5F6A8B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2021 (аналогичный периоид)</c:v>
                </c:pt>
                <c:pt idx="1">
                  <c:v>2022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228.4</c:v>
                </c:pt>
                <c:pt idx="1">
                  <c:v>297.3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9E-C446-AD97-D56DC3A990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34"/>
        <c:overlap val="-10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400" b="1" i="0" u="none" strike="noStrike">
                <a:solidFill>
                  <a:srgbClr val="13151C"/>
                </a:solidFill>
                <a:latin typeface="Segoe UI"/>
              </a:defRPr>
            </a:pPr>
            <a:endParaRPr lang="ru-RU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0.#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4680"/>
                </a:solidFill>
                <a:latin typeface="Segoe UI"/>
              </a:defRPr>
            </a:pPr>
            <a:endParaRPr lang="ru-RU"/>
          </a:p>
        </c:txPr>
        <c:crossAx val="2094734552"/>
        <c:crosses val="autoZero"/>
        <c:crossBetween val="between"/>
        <c:majorUnit val="75"/>
        <c:minorUnit val="37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44061699999999998"/>
          <c:h val="0.803718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1519-A648-A679-564B48677905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1519-A648-A679-564B48677905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1519-A648-A679-564B48677905}"/>
              </c:ext>
            </c:extLst>
          </c:dPt>
          <c:dPt>
            <c:idx val="3"/>
            <c:bubble3D val="0"/>
            <c:spPr>
              <a:solidFill>
                <a:srgbClr val="1D4D6D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1519-A648-A679-564B48677905}"/>
              </c:ext>
            </c:extLst>
          </c:dPt>
          <c:dPt>
            <c:idx val="4"/>
            <c:bubble3D val="0"/>
            <c:spPr>
              <a:solidFill>
                <a:srgbClr val="5A5C5E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1519-A648-A679-564B48677905}"/>
              </c:ext>
            </c:extLst>
          </c:dPt>
          <c:dLbls>
            <c:dLbl>
              <c:idx val="0"/>
              <c:numFmt formatCode="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FFFFFF"/>
                      </a:solidFill>
                      <a:latin typeface="Segoe UI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1519-A648-A679-564B48677905}"/>
                </c:ext>
              </c:extLst>
            </c:dLbl>
            <c:dLbl>
              <c:idx val="1"/>
              <c:numFmt formatCode="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FFFFFF"/>
                      </a:solidFill>
                      <a:latin typeface="Segoe UI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1519-A648-A679-564B48677905}"/>
                </c:ext>
              </c:extLst>
            </c:dLbl>
            <c:dLbl>
              <c:idx val="2"/>
              <c:numFmt formatCode="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FFFFFF"/>
                      </a:solidFill>
                      <a:latin typeface="Segoe UI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1519-A648-A679-564B48677905}"/>
                </c:ext>
              </c:extLst>
            </c:dLbl>
            <c:dLbl>
              <c:idx val="3"/>
              <c:numFmt formatCode="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FFFFFF"/>
                      </a:solidFill>
                      <a:latin typeface="Segoe UI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1519-A648-A679-564B48677905}"/>
                </c:ext>
              </c:extLst>
            </c:dLbl>
            <c:dLbl>
              <c:idx val="4"/>
              <c:numFmt formatCode="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FFFFFF"/>
                      </a:solidFill>
                      <a:latin typeface="Segoe UI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1519-A648-A679-564B48677905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FFFFFF"/>
                    </a:solidFill>
                    <a:latin typeface="Segoe UI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Услуги бизнесу и населению</c:v>
                </c:pt>
                <c:pt idx="1">
                  <c:v>Производство и строительство</c:v>
                </c:pt>
                <c:pt idx="2">
                  <c:v>Общественное питание</c:v>
                </c:pt>
                <c:pt idx="3">
                  <c:v>Розничная торговля (продовольственная)</c:v>
                </c:pt>
                <c:pt idx="4">
                  <c:v>Розничная торговля (непродовольственная)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4.8</c:v>
                </c:pt>
                <c:pt idx="1">
                  <c:v>4</c:v>
                </c:pt>
                <c:pt idx="2">
                  <c:v>2.2000000000000002</c:v>
                </c:pt>
                <c:pt idx="3">
                  <c:v>9</c:v>
                </c:pt>
                <c:pt idx="4">
                  <c:v>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519-A648-A679-564B486779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50056076562408414"/>
          <c:y val="0.15148450616914871"/>
          <c:w val="0.49943923437591581"/>
          <c:h val="0.84851549383085134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200" b="0" i="0" u="none" strike="noStrike">
              <a:solidFill>
                <a:srgbClr val="13151C"/>
              </a:solidFill>
              <a:latin typeface="Segoe UI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560819999999999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2176-634D-92D1-21F517A5D96E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2176-634D-92D1-21F517A5D96E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2176-634D-92D1-21F517A5D96E}"/>
              </c:ext>
            </c:extLst>
          </c:dPt>
          <c:dPt>
            <c:idx val="3"/>
            <c:bubble3D val="0"/>
            <c:spPr>
              <a:solidFill>
                <a:srgbClr val="1D4D6D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2176-634D-92D1-21F517A5D96E}"/>
              </c:ext>
            </c:extLst>
          </c:dPt>
          <c:dPt>
            <c:idx val="4"/>
            <c:bubble3D val="0"/>
            <c:spPr>
              <a:solidFill>
                <a:srgbClr val="5A5C5E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2176-634D-92D1-21F517A5D96E}"/>
              </c:ext>
            </c:extLst>
          </c:dPt>
          <c:dLbls>
            <c:dLbl>
              <c:idx val="0"/>
              <c:numFmt formatCode="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FFFFFF"/>
                      </a:solidFill>
                      <a:latin typeface="Segoe UI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2176-634D-92D1-21F517A5D96E}"/>
                </c:ext>
              </c:extLst>
            </c:dLbl>
            <c:dLbl>
              <c:idx val="1"/>
              <c:numFmt formatCode="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FFFFFF"/>
                      </a:solidFill>
                      <a:latin typeface="Segoe UI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2176-634D-92D1-21F517A5D96E}"/>
                </c:ext>
              </c:extLst>
            </c:dLbl>
            <c:dLbl>
              <c:idx val="2"/>
              <c:numFmt formatCode="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FFFFFF"/>
                      </a:solidFill>
                      <a:latin typeface="Segoe UI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2176-634D-92D1-21F517A5D96E}"/>
                </c:ext>
              </c:extLst>
            </c:dLbl>
            <c:dLbl>
              <c:idx val="3"/>
              <c:numFmt formatCode="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FFFFFF"/>
                      </a:solidFill>
                      <a:latin typeface="Segoe UI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2176-634D-92D1-21F517A5D96E}"/>
                </c:ext>
              </c:extLst>
            </c:dLbl>
            <c:dLbl>
              <c:idx val="4"/>
              <c:numFmt formatCode="0%" sourceLinked="0"/>
              <c:spPr/>
              <c:txPr>
                <a:bodyPr/>
                <a:lstStyle/>
                <a:p>
                  <a:pPr>
                    <a:defRPr sz="1800" b="0" i="0" u="none" strike="noStrike">
                      <a:solidFill>
                        <a:srgbClr val="FFFFFF"/>
                      </a:solidFill>
                      <a:latin typeface="Segoe UI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2176-634D-92D1-21F517A5D96E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FFFFFF"/>
                    </a:solidFill>
                    <a:latin typeface="Segoe UI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&lt;1 млн рублей</c:v>
                </c:pt>
                <c:pt idx="1">
                  <c:v>1-3 млн рублей</c:v>
                </c:pt>
                <c:pt idx="2">
                  <c:v>3-6 млн рублей</c:v>
                </c:pt>
                <c:pt idx="3">
                  <c:v>6-10 млн рублей</c:v>
                </c:pt>
                <c:pt idx="4">
                  <c:v>&gt;10 млн рублей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3.1</c:v>
                </c:pt>
                <c:pt idx="1">
                  <c:v>3.7</c:v>
                </c:pt>
                <c:pt idx="2">
                  <c:v>1.9</c:v>
                </c:pt>
                <c:pt idx="3">
                  <c:v>0.7</c:v>
                </c:pt>
                <c:pt idx="4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176-634D-92D1-21F517A5D9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57337682064370088"/>
          <c:y val="0.21162018407795569"/>
          <c:w val="0.42662317935629912"/>
          <c:h val="0.73076472930975411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200" b="0" i="0" u="none" strike="noStrike">
              <a:solidFill>
                <a:srgbClr val="13151C"/>
              </a:solidFill>
              <a:latin typeface="Segoe UI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9" name="Shape 5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05516-9DD3-4419-8314-33B56182FB3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593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Раздел">
    <p:bg>
      <p:bgPr>
        <a:solidFill>
          <a:srgbClr val="003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1.png" descr="MIIMO_Logo_monochrome_white_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46" y="4807020"/>
            <a:ext cx="1676564" cy="1520454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3"/>
          <p:cNvSpPr>
            <a:spLocks noGrp="1"/>
          </p:cNvSpPr>
          <p:nvPr>
            <p:ph type="body" sz="quarter" idx="1"/>
          </p:nvPr>
        </p:nvSpPr>
        <p:spPr>
          <a:xfrm>
            <a:off x="638175" y="815928"/>
            <a:ext cx="10915196" cy="34163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1pPr>
            <a:lvl2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2pPr>
            <a:lvl3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3pPr>
            <a:lvl4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4pPr>
            <a:lvl5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638627" y="2098805"/>
            <a:ext cx="10914745" cy="23152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sz="quarter" idx="13"/>
          </p:nvPr>
        </p:nvSpPr>
        <p:spPr>
          <a:xfrm>
            <a:off x="638173" y="1193300"/>
            <a:ext cx="10915200" cy="258532"/>
          </a:xfrm>
          <a:prstGeom prst="rect">
            <a:avLst/>
          </a:prstGeom>
        </p:spPr>
        <p:txBody>
          <a:bodyPr/>
          <a:lstStyle/>
          <a:p>
            <a:pPr marL="107442" indent="-107442" defTabSz="429768">
              <a:spcBef>
                <a:spcPts val="400"/>
              </a:spcBef>
              <a:defRPr sz="1128"/>
            </a:pPr>
            <a:endParaRPr/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xfrm>
            <a:off x="8452889" y="6234432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pic>
        <p:nvPicPr>
          <p:cNvPr id="110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634" y="2577650"/>
            <a:ext cx="6400313" cy="3865785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Shape 111"/>
          <p:cNvSpPr>
            <a:spLocks noGrp="1"/>
          </p:cNvSpPr>
          <p:nvPr>
            <p:ph type="pic" sz="quarter" idx="13"/>
          </p:nvPr>
        </p:nvSpPr>
        <p:spPr>
          <a:xfrm>
            <a:off x="6203913" y="2814197"/>
            <a:ext cx="4811753" cy="2988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Shape 112"/>
          <p:cNvSpPr/>
          <p:nvPr/>
        </p:nvSpPr>
        <p:spPr>
          <a:xfrm>
            <a:off x="668587" y="75788"/>
            <a:ext cx="5163139" cy="218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113" name="Shape 1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35" y="1269216"/>
            <a:ext cx="6400306" cy="3865787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hape 128"/>
          <p:cNvSpPr>
            <a:spLocks noGrp="1"/>
          </p:cNvSpPr>
          <p:nvPr>
            <p:ph type="pic" sz="quarter" idx="13"/>
          </p:nvPr>
        </p:nvSpPr>
        <p:spPr>
          <a:xfrm>
            <a:off x="1633490" y="1453375"/>
            <a:ext cx="4791170" cy="3077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668587" y="75788"/>
            <a:ext cx="5163139" cy="218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xfrm>
            <a:off x="8452889" y="6234432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138" name="Shape 138"/>
          <p:cNvSpPr>
            <a:spLocks noGrp="1"/>
          </p:cNvSpPr>
          <p:nvPr>
            <p:ph type="body" sz="half" idx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9" name="Shape 139"/>
          <p:cNvSpPr>
            <a:spLocks noGrp="1"/>
          </p:cNvSpPr>
          <p:nvPr>
            <p:ph type="body" sz="quarter" idx="13"/>
          </p:nvPr>
        </p:nvSpPr>
        <p:spPr>
          <a:xfrm>
            <a:off x="839783" y="2057400"/>
            <a:ext cx="3932248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Shape 1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xfrm>
            <a:off x="638630" y="457200"/>
            <a:ext cx="413339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148" name="Shape 148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638630" y="2057400"/>
            <a:ext cx="4133397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58" name="Shape 15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9" name="Shape 1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title"/>
          </p:nvPr>
        </p:nvSpPr>
        <p:spPr>
          <a:xfrm>
            <a:off x="8724899" y="365125"/>
            <a:ext cx="2828478" cy="5811838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67" name="Shape 167"/>
          <p:cNvSpPr>
            <a:spLocks noGrp="1"/>
          </p:cNvSpPr>
          <p:nvPr>
            <p:ph type="body" idx="1"/>
          </p:nvPr>
        </p:nvSpPr>
        <p:spPr>
          <a:xfrm>
            <a:off x="668593" y="365125"/>
            <a:ext cx="7903907" cy="58118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8" name="Shape 1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/>
        </p:nvSpPr>
        <p:spPr>
          <a:xfrm>
            <a:off x="11032335" y="6432551"/>
            <a:ext cx="1159668" cy="378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87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rgbClr val="BF9000"/>
              </a:gs>
            </a:gsLst>
            <a:lin ang="27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title"/>
          </p:nvPr>
        </p:nvSpPr>
        <p:spPr>
          <a:xfrm>
            <a:off x="515939" y="174924"/>
            <a:ext cx="9583505" cy="861776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lnSpc>
                <a:spcPct val="100000"/>
              </a:lnSpc>
              <a:defRPr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77" name="Shape 177"/>
          <p:cNvSpPr>
            <a:spLocks noGrp="1"/>
          </p:cNvSpPr>
          <p:nvPr>
            <p:ph type="body" sz="quarter" idx="1"/>
          </p:nvPr>
        </p:nvSpPr>
        <p:spPr>
          <a:xfrm>
            <a:off x="515934" y="6354976"/>
            <a:ext cx="6096004" cy="32317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571498" indent="-114298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1041400" indent="-127000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1498600" indent="-127000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1971675" indent="-142875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8" name="Shape 178"/>
          <p:cNvSpPr>
            <a:spLocks noGrp="1"/>
          </p:cNvSpPr>
          <p:nvPr>
            <p:ph type="pic" sz="quarter" idx="13"/>
          </p:nvPr>
        </p:nvSpPr>
        <p:spPr>
          <a:xfrm>
            <a:off x="8962435" y="1341437"/>
            <a:ext cx="2721253" cy="32077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9" name="Shape 179"/>
          <p:cNvSpPr>
            <a:spLocks noGrp="1"/>
          </p:cNvSpPr>
          <p:nvPr>
            <p:ph type="sldNum" sz="quarter" idx="2"/>
          </p:nvPr>
        </p:nvSpPr>
        <p:spPr>
          <a:xfrm>
            <a:off x="11347463" y="6473182"/>
            <a:ext cx="312497" cy="29463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356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title"/>
          </p:nvPr>
        </p:nvSpPr>
        <p:spPr>
          <a:xfrm>
            <a:off x="515939" y="174924"/>
            <a:ext cx="9583505" cy="861776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lnSpc>
                <a:spcPct val="100000"/>
              </a:lnSpc>
              <a:defRPr>
                <a:solidFill>
                  <a:schemeClr val="accent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87" name="Shape 187"/>
          <p:cNvSpPr>
            <a:spLocks noGrp="1"/>
          </p:cNvSpPr>
          <p:nvPr>
            <p:ph type="body" sz="quarter" idx="1"/>
          </p:nvPr>
        </p:nvSpPr>
        <p:spPr>
          <a:xfrm>
            <a:off x="515934" y="6354976"/>
            <a:ext cx="6096004" cy="32316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535353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71498" indent="-114298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041400" indent="-127000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498600" indent="-127000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971675" indent="-142875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88" name="Shape 188"/>
          <p:cNvSpPr>
            <a:spLocks noGrp="1"/>
          </p:cNvSpPr>
          <p:nvPr>
            <p:ph type="pic" sz="quarter" idx="13"/>
          </p:nvPr>
        </p:nvSpPr>
        <p:spPr>
          <a:xfrm>
            <a:off x="8962435" y="1341437"/>
            <a:ext cx="2721252" cy="32077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9" name="Shape 189"/>
          <p:cNvSpPr>
            <a:spLocks noGrp="1"/>
          </p:cNvSpPr>
          <p:nvPr>
            <p:ph type="sldNum" sz="quarter" idx="2"/>
          </p:nvPr>
        </p:nvSpPr>
        <p:spPr>
          <a:xfrm>
            <a:off x="11358055" y="6466832"/>
            <a:ext cx="301904" cy="30733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356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/>
          </p:cNvSpPr>
          <p:nvPr>
            <p:ph type="title"/>
          </p:nvPr>
        </p:nvSpPr>
        <p:spPr>
          <a:xfrm>
            <a:off x="2756941" y="540749"/>
            <a:ext cx="6678116" cy="366227"/>
          </a:xfrm>
          <a:prstGeom prst="rect">
            <a:avLst/>
          </a:prstGeom>
        </p:spPr>
        <p:txBody>
          <a:bodyPr lIns="0" tIns="0" rIns="0" bIns="0" anchor="t"/>
          <a:lstStyle>
            <a:lvl1pPr defTabSz="554804">
              <a:lnSpc>
                <a:spcPct val="100000"/>
              </a:lnSpc>
              <a:defRPr sz="2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97" name="Shape 197"/>
          <p:cNvSpPr>
            <a:spLocks noGrp="1"/>
          </p:cNvSpPr>
          <p:nvPr>
            <p:ph type="body" idx="1"/>
          </p:nvPr>
        </p:nvSpPr>
        <p:spPr>
          <a:xfrm>
            <a:off x="609600" y="1579135"/>
            <a:ext cx="10972800" cy="4526599"/>
          </a:xfrm>
          <a:prstGeom prst="rect">
            <a:avLst/>
          </a:prstGeom>
        </p:spPr>
        <p:txBody>
          <a:bodyPr lIns="0" tIns="0" rIns="0" bIns="0"/>
          <a:lstStyle>
            <a:lvl1pPr marL="0" indent="0" defTabSz="5548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 defTabSz="5548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0" defTabSz="5548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0" defTabSz="5548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0" defTabSz="5548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8" name="Shape 198"/>
          <p:cNvSpPr>
            <a:spLocks noGrp="1"/>
          </p:cNvSpPr>
          <p:nvPr>
            <p:ph type="sldNum" sz="quarter" idx="2"/>
          </p:nvPr>
        </p:nvSpPr>
        <p:spPr>
          <a:xfrm>
            <a:off x="11823144" y="6423231"/>
            <a:ext cx="225852" cy="191902"/>
          </a:xfrm>
          <a:prstGeom prst="rect">
            <a:avLst/>
          </a:prstGeom>
        </p:spPr>
        <p:txBody>
          <a:bodyPr lIns="0" tIns="0" rIns="0" bIns="0" anchor="t"/>
          <a:lstStyle>
            <a:lvl1pPr indent="38100" algn="l" defTabSz="554804">
              <a:lnSpc>
                <a:spcPts val="1500"/>
              </a:lnSpc>
              <a:defRPr sz="1400" b="0" spc="-45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638627" y="1204912"/>
            <a:ext cx="9144004" cy="2387601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sz="quarter" idx="1"/>
          </p:nvPr>
        </p:nvSpPr>
        <p:spPr>
          <a:xfrm>
            <a:off x="638627" y="3684587"/>
            <a:ext cx="9144004" cy="165576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 marL="0" indent="0">
              <a:buSzTx/>
              <a:buFontTx/>
              <a:buNone/>
            </a:lvl2pPr>
            <a:lvl3pPr marL="0" indent="0">
              <a:buSzTx/>
              <a:buFontTx/>
              <a:buNone/>
            </a:lvl3pPr>
            <a:lvl4pPr marL="0" indent="0">
              <a:buSzTx/>
              <a:buFontTx/>
              <a:buNone/>
            </a:lvl4pPr>
            <a:lvl5pPr marL="0" indent="0">
              <a:buSzTx/>
              <a:buFontTx/>
              <a:buNone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общ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/>
        </p:nvSpPr>
        <p:spPr>
          <a:xfrm>
            <a:off x="-22782" y="-3698"/>
            <a:ext cx="442102" cy="6865395"/>
          </a:xfrm>
          <a:prstGeom prst="rect">
            <a:avLst/>
          </a:prstGeom>
          <a:solidFill>
            <a:srgbClr val="53586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410763">
              <a:spcBef>
                <a:spcPts val="1000"/>
              </a:spcBef>
              <a:defRPr sz="1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06" name="image4.png" descr="Group 3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5" y="308137"/>
            <a:ext cx="278395" cy="208691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Shape 207"/>
          <p:cNvSpPr>
            <a:spLocks noGrp="1"/>
          </p:cNvSpPr>
          <p:nvPr>
            <p:ph type="title"/>
          </p:nvPr>
        </p:nvSpPr>
        <p:spPr>
          <a:xfrm>
            <a:off x="952995" y="296538"/>
            <a:ext cx="10286011" cy="317183"/>
          </a:xfrm>
          <a:prstGeom prst="rect">
            <a:avLst/>
          </a:prstGeom>
        </p:spPr>
        <p:txBody>
          <a:bodyPr lIns="0" tIns="0" rIns="0" bIns="0" anchor="t"/>
          <a:lstStyle>
            <a:lvl1pPr defTabSz="457200">
              <a:lnSpc>
                <a:spcPct val="100000"/>
              </a:lnSpc>
              <a:defRPr sz="2000" b="1" cap="all">
                <a:solidFill>
                  <a:srgbClr val="53586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08" name="Shape 208"/>
          <p:cNvSpPr>
            <a:spLocks noGrp="1"/>
          </p:cNvSpPr>
          <p:nvPr>
            <p:ph type="sldNum" sz="quarter" idx="2"/>
          </p:nvPr>
        </p:nvSpPr>
        <p:spPr>
          <a:xfrm>
            <a:off x="-20442" y="6426722"/>
            <a:ext cx="434789" cy="431801"/>
          </a:xfrm>
          <a:prstGeom prst="rect">
            <a:avLst/>
          </a:prstGeom>
        </p:spPr>
        <p:txBody>
          <a:bodyPr lIns="133350" tIns="133350" rIns="133350" bIns="133350"/>
          <a:lstStyle>
            <a:lvl1pPr algn="ctr" defTabSz="410763">
              <a:spcBef>
                <a:spcPts val="1000"/>
              </a:spcBef>
              <a:defRPr sz="1100" b="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/>
          </p:cNvSpPr>
          <p:nvPr>
            <p:ph type="title"/>
          </p:nvPr>
        </p:nvSpPr>
        <p:spPr>
          <a:xfrm>
            <a:off x="515939" y="174924"/>
            <a:ext cx="9583505" cy="861775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lnSpc>
                <a:spcPct val="100000"/>
              </a:lnSpc>
              <a:defRPr>
                <a:solidFill>
                  <a:schemeClr val="accent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16" name="Shape 216"/>
          <p:cNvSpPr>
            <a:spLocks noGrp="1"/>
          </p:cNvSpPr>
          <p:nvPr>
            <p:ph type="body" sz="quarter" idx="1"/>
          </p:nvPr>
        </p:nvSpPr>
        <p:spPr>
          <a:xfrm>
            <a:off x="515935" y="6354976"/>
            <a:ext cx="6096001" cy="32316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535353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71499" indent="-114299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041400" indent="-127000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498600" indent="-127000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971675" indent="-142875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17" name="Shape 217"/>
          <p:cNvSpPr>
            <a:spLocks noGrp="1"/>
          </p:cNvSpPr>
          <p:nvPr>
            <p:ph type="pic" sz="quarter" idx="13"/>
          </p:nvPr>
        </p:nvSpPr>
        <p:spPr>
          <a:xfrm>
            <a:off x="8962435" y="1341437"/>
            <a:ext cx="2721249" cy="320770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8" name="Shape 218"/>
          <p:cNvSpPr>
            <a:spLocks noGrp="1"/>
          </p:cNvSpPr>
          <p:nvPr>
            <p:ph type="sldNum" sz="quarter" idx="2"/>
          </p:nvPr>
        </p:nvSpPr>
        <p:spPr>
          <a:xfrm>
            <a:off x="11358049" y="6466830"/>
            <a:ext cx="301908" cy="30734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1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Раздел">
    <p:bg>
      <p:bgPr>
        <a:solidFill>
          <a:srgbClr val="003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age1.png" descr="MIIMO_Logo_monochrome_white_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46" y="4807020"/>
            <a:ext cx="1676564" cy="1520454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Shape 226"/>
          <p:cNvSpPr>
            <a:spLocks noGrp="1"/>
          </p:cNvSpPr>
          <p:nvPr>
            <p:ph type="body" sz="quarter" idx="1"/>
          </p:nvPr>
        </p:nvSpPr>
        <p:spPr>
          <a:xfrm>
            <a:off x="638175" y="815928"/>
            <a:ext cx="10915196" cy="341634"/>
          </a:xfrm>
          <a:prstGeom prst="rect">
            <a:avLst/>
          </a:prstGeom>
        </p:spPr>
        <p:txBody>
          <a:bodyPr/>
          <a:lstStyle>
            <a:lvl1pPr marL="0" indent="0" defTabSz="914122">
              <a:buSzTx/>
              <a:buFontTx/>
              <a:buNone/>
              <a:defRPr sz="1800">
                <a:solidFill>
                  <a:srgbClr val="FFFFFF"/>
                </a:solidFill>
              </a:defRPr>
            </a:lvl1pPr>
            <a:lvl2pPr marL="0" indent="0" defTabSz="914122">
              <a:buSzTx/>
              <a:buFontTx/>
              <a:buNone/>
              <a:defRPr sz="1800">
                <a:solidFill>
                  <a:srgbClr val="FFFFFF"/>
                </a:solidFill>
              </a:defRPr>
            </a:lvl2pPr>
            <a:lvl3pPr marL="0" indent="0" defTabSz="914122">
              <a:buSzTx/>
              <a:buFontTx/>
              <a:buNone/>
              <a:defRPr sz="1800">
                <a:solidFill>
                  <a:srgbClr val="FFFFFF"/>
                </a:solidFill>
              </a:defRPr>
            </a:lvl3pPr>
            <a:lvl4pPr marL="0" indent="0" defTabSz="914122">
              <a:buSzTx/>
              <a:buFontTx/>
              <a:buNone/>
              <a:defRPr sz="1800">
                <a:solidFill>
                  <a:srgbClr val="FFFFFF"/>
                </a:solidFill>
              </a:defRPr>
            </a:lvl4pPr>
            <a:lvl5pPr marL="0" indent="0" defTabSz="914122">
              <a:buSzTx/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638627" y="2098805"/>
            <a:ext cx="10914746" cy="2315264"/>
          </a:xfrm>
          <a:prstGeom prst="rect">
            <a:avLst/>
          </a:prstGeom>
        </p:spPr>
        <p:txBody>
          <a:bodyPr/>
          <a:lstStyle>
            <a:lvl1pPr defTabSz="914122">
              <a:defRPr sz="4300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3"/>
          </p:nvPr>
        </p:nvSpPr>
        <p:spPr>
          <a:xfrm>
            <a:off x="638173" y="1193300"/>
            <a:ext cx="10915200" cy="258532"/>
          </a:xfrm>
          <a:prstGeom prst="rect">
            <a:avLst/>
          </a:prstGeom>
        </p:spPr>
        <p:txBody>
          <a:bodyPr/>
          <a:lstStyle/>
          <a:p>
            <a:pPr marL="48865" indent="-48865" defTabSz="195457">
              <a:spcBef>
                <a:spcPts val="100"/>
              </a:spcBef>
              <a:defRPr sz="1100"/>
            </a:pPr>
            <a:endParaRPr/>
          </a:p>
        </p:txBody>
      </p:sp>
      <p:sp>
        <p:nvSpPr>
          <p:cNvPr id="229" name="Shape 229"/>
          <p:cNvSpPr>
            <a:spLocks noGrp="1"/>
          </p:cNvSpPr>
          <p:nvPr>
            <p:ph type="sldNum" sz="quarter" idx="2"/>
          </p:nvPr>
        </p:nvSpPr>
        <p:spPr>
          <a:xfrm>
            <a:off x="8452890" y="6234432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xfrm>
            <a:off x="638627" y="1204912"/>
            <a:ext cx="9144004" cy="2387602"/>
          </a:xfrm>
          <a:prstGeom prst="rect">
            <a:avLst/>
          </a:prstGeom>
        </p:spPr>
        <p:txBody>
          <a:bodyPr anchor="b"/>
          <a:lstStyle>
            <a:lvl1pPr defTabSz="914122">
              <a:defRPr sz="4300"/>
            </a:lvl1pPr>
          </a:lstStyle>
          <a:p>
            <a:r>
              <a:t>Текст заголовка</a:t>
            </a:r>
          </a:p>
        </p:txBody>
      </p:sp>
      <p:sp>
        <p:nvSpPr>
          <p:cNvPr id="237" name="Shape 237"/>
          <p:cNvSpPr>
            <a:spLocks noGrp="1"/>
          </p:cNvSpPr>
          <p:nvPr>
            <p:ph type="body" sz="quarter" idx="1"/>
          </p:nvPr>
        </p:nvSpPr>
        <p:spPr>
          <a:xfrm>
            <a:off x="638627" y="3684587"/>
            <a:ext cx="9144004" cy="1655769"/>
          </a:xfrm>
          <a:prstGeom prst="rect">
            <a:avLst/>
          </a:prstGeom>
        </p:spPr>
        <p:txBody>
          <a:bodyPr/>
          <a:lstStyle>
            <a:lvl1pPr marL="0" indent="0" defTabSz="914122">
              <a:buSzTx/>
              <a:buFontTx/>
              <a:buNone/>
              <a:defRPr sz="2300"/>
            </a:lvl1pPr>
            <a:lvl2pPr marL="0" indent="0" defTabSz="914122">
              <a:buSzTx/>
              <a:buFontTx/>
              <a:buNone/>
              <a:defRPr sz="2300"/>
            </a:lvl2pPr>
            <a:lvl3pPr marL="0" indent="0" defTabSz="914122">
              <a:buSzTx/>
              <a:buFontTx/>
              <a:buNone/>
              <a:defRPr sz="2300"/>
            </a:lvl3pPr>
            <a:lvl4pPr marL="0" indent="0" defTabSz="914122">
              <a:buSzTx/>
              <a:buFontTx/>
              <a:buNone/>
              <a:defRPr sz="2300"/>
            </a:lvl4pPr>
            <a:lvl5pPr marL="0" indent="0" defTabSz="914122">
              <a:buSzTx/>
              <a:buFontTx/>
              <a:buNone/>
              <a:defRPr sz="23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8" name="Shape 238"/>
          <p:cNvSpPr>
            <a:spLocks noGrp="1"/>
          </p:cNvSpPr>
          <p:nvPr>
            <p:ph type="sldNum" sz="quarter" idx="2"/>
          </p:nvPr>
        </p:nvSpPr>
        <p:spPr>
          <a:xfrm>
            <a:off x="11268660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246" name="Shape 246"/>
          <p:cNvSpPr>
            <a:spLocks noGrp="1"/>
          </p:cNvSpPr>
          <p:nvPr>
            <p:ph type="title"/>
          </p:nvPr>
        </p:nvSpPr>
        <p:spPr>
          <a:xfrm>
            <a:off x="638627" y="365125"/>
            <a:ext cx="10914746" cy="1325564"/>
          </a:xfrm>
          <a:prstGeom prst="rect">
            <a:avLst/>
          </a:prstGeom>
        </p:spPr>
        <p:txBody>
          <a:bodyPr/>
          <a:lstStyle>
            <a:lvl1pPr defTabSz="914122">
              <a:defRPr sz="4300"/>
            </a:lvl1pPr>
          </a:lstStyle>
          <a:p>
            <a:r>
              <a:t>Текст заголовка</a:t>
            </a:r>
          </a:p>
        </p:txBody>
      </p:sp>
      <p:sp>
        <p:nvSpPr>
          <p:cNvPr id="247" name="Shape 247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531" indent="-228531" defTabSz="914122">
              <a:defRPr sz="2300"/>
            </a:lvl1pPr>
            <a:lvl2pPr marL="731296" indent="-274236" defTabSz="914122">
              <a:defRPr sz="2300"/>
            </a:lvl2pPr>
            <a:lvl3pPr marL="1218828" indent="-304706" defTabSz="914122">
              <a:defRPr sz="2300"/>
            </a:lvl3pPr>
            <a:lvl4pPr marL="1675889" indent="-304706" defTabSz="914122">
              <a:defRPr sz="2300"/>
            </a:lvl4pPr>
            <a:lvl5pPr marL="2171039" indent="-342794" defTabSz="914122">
              <a:defRPr sz="23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8" name="Shape 248"/>
          <p:cNvSpPr>
            <a:spLocks noGrp="1"/>
          </p:cNvSpPr>
          <p:nvPr>
            <p:ph type="sldNum" sz="quarter" idx="2"/>
          </p:nvPr>
        </p:nvSpPr>
        <p:spPr>
          <a:xfrm>
            <a:off x="11268660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256" name="Shape 256"/>
          <p:cNvSpPr>
            <a:spLocks noGrp="1"/>
          </p:cNvSpPr>
          <p:nvPr>
            <p:ph type="body" sz="quarter" idx="1"/>
          </p:nvPr>
        </p:nvSpPr>
        <p:spPr>
          <a:xfrm>
            <a:off x="638630" y="1681163"/>
            <a:ext cx="5358948" cy="823919"/>
          </a:xfrm>
          <a:prstGeom prst="rect">
            <a:avLst/>
          </a:prstGeom>
        </p:spPr>
        <p:txBody>
          <a:bodyPr anchor="b"/>
          <a:lstStyle>
            <a:lvl1pPr marL="0" indent="0" defTabSz="914122">
              <a:buSzTx/>
              <a:buFontTx/>
              <a:buNone/>
              <a:defRPr sz="2300" b="1"/>
            </a:lvl1pPr>
            <a:lvl2pPr marL="0" indent="0" defTabSz="914122">
              <a:buSzTx/>
              <a:buFontTx/>
              <a:buNone/>
              <a:defRPr sz="2300" b="1"/>
            </a:lvl2pPr>
            <a:lvl3pPr marL="0" indent="0" defTabSz="914122">
              <a:buSzTx/>
              <a:buFontTx/>
              <a:buNone/>
              <a:defRPr sz="2300" b="1"/>
            </a:lvl3pPr>
            <a:lvl4pPr marL="0" indent="0" defTabSz="914122">
              <a:buSzTx/>
              <a:buFontTx/>
              <a:buNone/>
              <a:defRPr sz="2300" b="1"/>
            </a:lvl4pPr>
            <a:lvl5pPr marL="0" indent="0" defTabSz="914122">
              <a:buSzTx/>
              <a:buFontTx/>
              <a:buNone/>
              <a:defRPr sz="23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7" name="Shape 257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381170" cy="823914"/>
          </a:xfrm>
          <a:prstGeom prst="rect">
            <a:avLst/>
          </a:prstGeom>
        </p:spPr>
        <p:txBody>
          <a:bodyPr anchor="b"/>
          <a:lstStyle/>
          <a:p>
            <a:pPr marL="228531" indent="-228531" defTabSz="914122">
              <a:defRPr sz="2300"/>
            </a:pPr>
            <a:endParaRPr/>
          </a:p>
        </p:txBody>
      </p:sp>
      <p:sp>
        <p:nvSpPr>
          <p:cNvPr id="258" name="Shape 258"/>
          <p:cNvSpPr>
            <a:spLocks noGrp="1"/>
          </p:cNvSpPr>
          <p:nvPr>
            <p:ph type="title"/>
          </p:nvPr>
        </p:nvSpPr>
        <p:spPr>
          <a:xfrm>
            <a:off x="638627" y="365125"/>
            <a:ext cx="10914746" cy="1325564"/>
          </a:xfrm>
          <a:prstGeom prst="rect">
            <a:avLst/>
          </a:prstGeom>
        </p:spPr>
        <p:txBody>
          <a:bodyPr/>
          <a:lstStyle>
            <a:lvl1pPr defTabSz="914122">
              <a:defRPr sz="4300"/>
            </a:lvl1pPr>
          </a:lstStyle>
          <a:p>
            <a:r>
              <a:t>Текст заголовка</a:t>
            </a:r>
          </a:p>
        </p:txBody>
      </p:sp>
      <p:sp>
        <p:nvSpPr>
          <p:cNvPr id="259" name="Shape 259"/>
          <p:cNvSpPr>
            <a:spLocks noGrp="1"/>
          </p:cNvSpPr>
          <p:nvPr>
            <p:ph type="sldNum" sz="quarter" idx="2"/>
          </p:nvPr>
        </p:nvSpPr>
        <p:spPr>
          <a:xfrm>
            <a:off x="11268660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267" name="Shape 267"/>
          <p:cNvSpPr>
            <a:spLocks noGrp="1"/>
          </p:cNvSpPr>
          <p:nvPr>
            <p:ph type="title"/>
          </p:nvPr>
        </p:nvSpPr>
        <p:spPr>
          <a:xfrm>
            <a:off x="638627" y="365125"/>
            <a:ext cx="10914746" cy="1325564"/>
          </a:xfrm>
          <a:prstGeom prst="rect">
            <a:avLst/>
          </a:prstGeom>
        </p:spPr>
        <p:txBody>
          <a:bodyPr/>
          <a:lstStyle>
            <a:lvl1pPr defTabSz="914122">
              <a:defRPr sz="4300"/>
            </a:lvl1pPr>
          </a:lstStyle>
          <a:p>
            <a:r>
              <a:t>Текст заголовка</a:t>
            </a:r>
          </a:p>
        </p:txBody>
      </p:sp>
      <p:sp>
        <p:nvSpPr>
          <p:cNvPr id="268" name="Shape 268"/>
          <p:cNvSpPr>
            <a:spLocks noGrp="1"/>
          </p:cNvSpPr>
          <p:nvPr>
            <p:ph type="sldNum" sz="quarter" idx="2"/>
          </p:nvPr>
        </p:nvSpPr>
        <p:spPr>
          <a:xfrm>
            <a:off x="11268660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276" name="Shape 276"/>
          <p:cNvSpPr>
            <a:spLocks noGrp="1"/>
          </p:cNvSpPr>
          <p:nvPr>
            <p:ph type="pic" sz="quarter" idx="13"/>
          </p:nvPr>
        </p:nvSpPr>
        <p:spPr>
          <a:xfrm>
            <a:off x="761680" y="1979315"/>
            <a:ext cx="3603744" cy="23963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77" name="Shape 277"/>
          <p:cNvSpPr>
            <a:spLocks noGrp="1"/>
          </p:cNvSpPr>
          <p:nvPr>
            <p:ph type="title"/>
          </p:nvPr>
        </p:nvSpPr>
        <p:spPr>
          <a:xfrm>
            <a:off x="638627" y="365125"/>
            <a:ext cx="10914746" cy="1325564"/>
          </a:xfrm>
          <a:prstGeom prst="rect">
            <a:avLst/>
          </a:prstGeom>
        </p:spPr>
        <p:txBody>
          <a:bodyPr/>
          <a:lstStyle>
            <a:lvl1pPr defTabSz="914122">
              <a:defRPr sz="4300"/>
            </a:lvl1pPr>
          </a:lstStyle>
          <a:p>
            <a:r>
              <a:t>Текст заголовка</a:t>
            </a:r>
          </a:p>
        </p:txBody>
      </p:sp>
      <p:sp>
        <p:nvSpPr>
          <p:cNvPr id="278" name="Shape 278"/>
          <p:cNvSpPr>
            <a:spLocks noGrp="1"/>
          </p:cNvSpPr>
          <p:nvPr>
            <p:ph type="body" sz="quarter" idx="1"/>
          </p:nvPr>
        </p:nvSpPr>
        <p:spPr>
          <a:xfrm>
            <a:off x="4477825" y="1979314"/>
            <a:ext cx="2960752" cy="286239"/>
          </a:xfrm>
          <a:prstGeom prst="rect">
            <a:avLst/>
          </a:prstGeom>
        </p:spPr>
        <p:txBody>
          <a:bodyPr/>
          <a:lstStyle>
            <a:lvl1pPr marL="0" indent="0" defTabSz="914122">
              <a:buSzTx/>
              <a:buFontTx/>
              <a:buNone/>
              <a:defRPr sz="1300">
                <a:solidFill>
                  <a:srgbClr val="13151C"/>
                </a:solidFill>
              </a:defRPr>
            </a:lvl1pPr>
            <a:lvl2pPr marL="617030" indent="-159969" defTabSz="914122">
              <a:buFontTx/>
              <a:defRPr sz="1300">
                <a:solidFill>
                  <a:srgbClr val="13151C"/>
                </a:solidFill>
              </a:defRPr>
            </a:lvl2pPr>
            <a:lvl3pPr marL="1091868" indent="-177746" defTabSz="914122">
              <a:buFontTx/>
              <a:defRPr sz="1300">
                <a:solidFill>
                  <a:srgbClr val="13151C"/>
                </a:solidFill>
              </a:defRPr>
            </a:lvl3pPr>
            <a:lvl4pPr marL="1548929" indent="-177746" defTabSz="914122">
              <a:buFontTx/>
              <a:defRPr sz="1300">
                <a:solidFill>
                  <a:srgbClr val="13151C"/>
                </a:solidFill>
              </a:defRPr>
            </a:lvl4pPr>
            <a:lvl5pPr marL="2028207" indent="-199963" defTabSz="914122">
              <a:buFontTx/>
              <a:defRPr sz="1300">
                <a:solidFill>
                  <a:srgbClr val="13151C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79" name="Shape 279"/>
          <p:cNvSpPr>
            <a:spLocks noGrp="1"/>
          </p:cNvSpPr>
          <p:nvPr>
            <p:ph type="body" sz="quarter" idx="14"/>
          </p:nvPr>
        </p:nvSpPr>
        <p:spPr>
          <a:xfrm>
            <a:off x="4477825" y="2278581"/>
            <a:ext cx="2960752" cy="341639"/>
          </a:xfrm>
          <a:prstGeom prst="rect">
            <a:avLst/>
          </a:prstGeom>
        </p:spPr>
        <p:txBody>
          <a:bodyPr/>
          <a:lstStyle/>
          <a:p>
            <a:pPr marL="71736" indent="-71736" defTabSz="286949">
              <a:spcBef>
                <a:spcPts val="200"/>
              </a:spcBef>
              <a:defRPr sz="1600"/>
            </a:pPr>
            <a:endParaRPr/>
          </a:p>
        </p:txBody>
      </p:sp>
      <p:sp>
        <p:nvSpPr>
          <p:cNvPr id="280" name="Shape 280"/>
          <p:cNvSpPr>
            <a:spLocks noGrp="1"/>
          </p:cNvSpPr>
          <p:nvPr>
            <p:ph type="pic" sz="quarter" idx="15"/>
          </p:nvPr>
        </p:nvSpPr>
        <p:spPr>
          <a:xfrm>
            <a:off x="5398163" y="3928671"/>
            <a:ext cx="3603744" cy="23963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1" name="Shape 281"/>
          <p:cNvSpPr>
            <a:spLocks noGrp="1"/>
          </p:cNvSpPr>
          <p:nvPr>
            <p:ph type="body" sz="quarter" idx="16"/>
          </p:nvPr>
        </p:nvSpPr>
        <p:spPr>
          <a:xfrm>
            <a:off x="9114308" y="3928671"/>
            <a:ext cx="2743204" cy="286239"/>
          </a:xfrm>
          <a:prstGeom prst="rect">
            <a:avLst/>
          </a:prstGeom>
        </p:spPr>
        <p:txBody>
          <a:bodyPr/>
          <a:lstStyle/>
          <a:p>
            <a:pPr marL="57181" indent="-57181" defTabSz="228727">
              <a:spcBef>
                <a:spcPts val="200"/>
              </a:spcBef>
              <a:defRPr sz="1300"/>
            </a:pPr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7"/>
          </p:nvPr>
        </p:nvSpPr>
        <p:spPr>
          <a:xfrm>
            <a:off x="9114308" y="4227938"/>
            <a:ext cx="2743202" cy="341639"/>
          </a:xfrm>
          <a:prstGeom prst="rect">
            <a:avLst/>
          </a:prstGeom>
        </p:spPr>
        <p:txBody>
          <a:bodyPr/>
          <a:lstStyle/>
          <a:p>
            <a:pPr marL="71736" indent="-71736" defTabSz="286949">
              <a:spcBef>
                <a:spcPts val="200"/>
              </a:spcBef>
              <a:defRPr sz="1600"/>
            </a:pPr>
            <a:endParaRPr/>
          </a:p>
        </p:txBody>
      </p:sp>
      <p:sp>
        <p:nvSpPr>
          <p:cNvPr id="283" name="Shape 283"/>
          <p:cNvSpPr>
            <a:spLocks noGrp="1"/>
          </p:cNvSpPr>
          <p:nvPr>
            <p:ph type="sldNum" sz="quarter" idx="2"/>
          </p:nvPr>
        </p:nvSpPr>
        <p:spPr>
          <a:xfrm>
            <a:off x="11268660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291" name="Shape 291"/>
          <p:cNvSpPr>
            <a:spLocks noGrp="1"/>
          </p:cNvSpPr>
          <p:nvPr>
            <p:ph type="pic" sz="quarter" idx="13"/>
          </p:nvPr>
        </p:nvSpPr>
        <p:spPr>
          <a:xfrm>
            <a:off x="761680" y="3898996"/>
            <a:ext cx="3603744" cy="239638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2" name="Shape 292"/>
          <p:cNvSpPr>
            <a:spLocks noGrp="1"/>
          </p:cNvSpPr>
          <p:nvPr>
            <p:ph type="title"/>
          </p:nvPr>
        </p:nvSpPr>
        <p:spPr>
          <a:xfrm>
            <a:off x="638627" y="365125"/>
            <a:ext cx="10914746" cy="1325564"/>
          </a:xfrm>
          <a:prstGeom prst="rect">
            <a:avLst/>
          </a:prstGeom>
        </p:spPr>
        <p:txBody>
          <a:bodyPr/>
          <a:lstStyle>
            <a:lvl1pPr defTabSz="914122">
              <a:defRPr sz="4300"/>
            </a:lvl1pPr>
          </a:lstStyle>
          <a:p>
            <a:r>
              <a:t>Текст заголовка</a:t>
            </a:r>
          </a:p>
        </p:txBody>
      </p:sp>
      <p:sp>
        <p:nvSpPr>
          <p:cNvPr id="293" name="Shape 293"/>
          <p:cNvSpPr>
            <a:spLocks noGrp="1"/>
          </p:cNvSpPr>
          <p:nvPr>
            <p:ph type="pic" sz="quarter" idx="14"/>
          </p:nvPr>
        </p:nvSpPr>
        <p:spPr>
          <a:xfrm>
            <a:off x="5398163" y="1979315"/>
            <a:ext cx="3603744" cy="23963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4" name="Shape 294"/>
          <p:cNvSpPr>
            <a:spLocks noGrp="1"/>
          </p:cNvSpPr>
          <p:nvPr>
            <p:ph type="body" sz="quarter" idx="1"/>
          </p:nvPr>
        </p:nvSpPr>
        <p:spPr>
          <a:xfrm>
            <a:off x="9114308" y="2864373"/>
            <a:ext cx="2439064" cy="286239"/>
          </a:xfrm>
          <a:prstGeom prst="rect">
            <a:avLst/>
          </a:prstGeom>
        </p:spPr>
        <p:txBody>
          <a:bodyPr/>
          <a:lstStyle>
            <a:lvl1pPr marL="0" indent="0" defTabSz="914122">
              <a:buSzTx/>
              <a:buFontTx/>
              <a:buNone/>
              <a:defRPr sz="1300">
                <a:solidFill>
                  <a:srgbClr val="13151C"/>
                </a:solidFill>
              </a:defRPr>
            </a:lvl1pPr>
            <a:lvl2pPr marL="617030" indent="-159969" defTabSz="914122">
              <a:buFontTx/>
              <a:defRPr sz="1300">
                <a:solidFill>
                  <a:srgbClr val="13151C"/>
                </a:solidFill>
              </a:defRPr>
            </a:lvl2pPr>
            <a:lvl3pPr marL="1091868" indent="-177746" defTabSz="914122">
              <a:buFontTx/>
              <a:defRPr sz="1300">
                <a:solidFill>
                  <a:srgbClr val="13151C"/>
                </a:solidFill>
              </a:defRPr>
            </a:lvl3pPr>
            <a:lvl4pPr marL="1548929" indent="-177746" defTabSz="914122">
              <a:buFontTx/>
              <a:defRPr sz="1300">
                <a:solidFill>
                  <a:srgbClr val="13151C"/>
                </a:solidFill>
              </a:defRPr>
            </a:lvl4pPr>
            <a:lvl5pPr marL="2028207" indent="-199963" defTabSz="914122">
              <a:buFontTx/>
              <a:defRPr sz="1300">
                <a:solidFill>
                  <a:srgbClr val="13151C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95" name="Shape 295"/>
          <p:cNvSpPr>
            <a:spLocks noGrp="1"/>
          </p:cNvSpPr>
          <p:nvPr>
            <p:ph type="body" sz="quarter" idx="15"/>
          </p:nvPr>
        </p:nvSpPr>
        <p:spPr>
          <a:xfrm>
            <a:off x="9114308" y="3163640"/>
            <a:ext cx="2439064" cy="341639"/>
          </a:xfrm>
          <a:prstGeom prst="rect">
            <a:avLst/>
          </a:prstGeom>
        </p:spPr>
        <p:txBody>
          <a:bodyPr/>
          <a:lstStyle/>
          <a:p>
            <a:pPr marL="71736" indent="-71736" defTabSz="286949">
              <a:spcBef>
                <a:spcPts val="200"/>
              </a:spcBef>
              <a:defRPr sz="1600"/>
            </a:pPr>
            <a:endParaRPr/>
          </a:p>
        </p:txBody>
      </p:sp>
      <p:sp>
        <p:nvSpPr>
          <p:cNvPr id="296" name="Shape 296"/>
          <p:cNvSpPr>
            <a:spLocks noGrp="1"/>
          </p:cNvSpPr>
          <p:nvPr>
            <p:ph type="body" sz="quarter" idx="16"/>
          </p:nvPr>
        </p:nvSpPr>
        <p:spPr>
          <a:xfrm>
            <a:off x="4477825" y="4910835"/>
            <a:ext cx="2960752" cy="286239"/>
          </a:xfrm>
          <a:prstGeom prst="rect">
            <a:avLst/>
          </a:prstGeom>
        </p:spPr>
        <p:txBody>
          <a:bodyPr/>
          <a:lstStyle/>
          <a:p>
            <a:pPr marL="57181" indent="-57181" defTabSz="228727">
              <a:spcBef>
                <a:spcPts val="200"/>
              </a:spcBef>
              <a:defRPr sz="1300"/>
            </a:pPr>
            <a:endParaRPr/>
          </a:p>
        </p:txBody>
      </p:sp>
      <p:sp>
        <p:nvSpPr>
          <p:cNvPr id="297" name="Shape 297"/>
          <p:cNvSpPr>
            <a:spLocks noGrp="1"/>
          </p:cNvSpPr>
          <p:nvPr>
            <p:ph type="body" sz="quarter" idx="17"/>
          </p:nvPr>
        </p:nvSpPr>
        <p:spPr>
          <a:xfrm>
            <a:off x="4477825" y="5210102"/>
            <a:ext cx="2960752" cy="341639"/>
          </a:xfrm>
          <a:prstGeom prst="rect">
            <a:avLst/>
          </a:prstGeom>
        </p:spPr>
        <p:txBody>
          <a:bodyPr/>
          <a:lstStyle/>
          <a:p>
            <a:pPr marL="71736" indent="-71736" defTabSz="286949">
              <a:spcBef>
                <a:spcPts val="200"/>
              </a:spcBef>
              <a:defRPr sz="1600"/>
            </a:pPr>
            <a:endParaRPr/>
          </a:p>
        </p:txBody>
      </p:sp>
      <p:sp>
        <p:nvSpPr>
          <p:cNvPr id="298" name="Shape 298"/>
          <p:cNvSpPr>
            <a:spLocks noGrp="1"/>
          </p:cNvSpPr>
          <p:nvPr>
            <p:ph type="sldNum" sz="quarter" idx="2"/>
          </p:nvPr>
        </p:nvSpPr>
        <p:spPr>
          <a:xfrm>
            <a:off x="11268660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/>
          </p:cNvSpPr>
          <p:nvPr>
            <p:ph type="title"/>
          </p:nvPr>
        </p:nvSpPr>
        <p:spPr>
          <a:xfrm>
            <a:off x="638627" y="365125"/>
            <a:ext cx="10914746" cy="1325564"/>
          </a:xfrm>
          <a:prstGeom prst="rect">
            <a:avLst/>
          </a:prstGeom>
        </p:spPr>
        <p:txBody>
          <a:bodyPr/>
          <a:lstStyle>
            <a:lvl1pPr defTabSz="914122">
              <a:defRPr sz="4300"/>
            </a:lvl1pPr>
          </a:lstStyle>
          <a:p>
            <a:r>
              <a:t>Текст заголовка</a:t>
            </a:r>
          </a:p>
        </p:txBody>
      </p:sp>
      <p:pic>
        <p:nvPicPr>
          <p:cNvPr id="306" name="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501" y="1459021"/>
            <a:ext cx="5129002" cy="5128996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Shape 307"/>
          <p:cNvSpPr>
            <a:spLocks noGrp="1"/>
          </p:cNvSpPr>
          <p:nvPr>
            <p:ph type="pic" sz="quarter" idx="13"/>
          </p:nvPr>
        </p:nvSpPr>
        <p:spPr>
          <a:xfrm>
            <a:off x="3762488" y="2355176"/>
            <a:ext cx="4673312" cy="266919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8" name="Shape 308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309" name="Shape 309"/>
          <p:cNvSpPr>
            <a:spLocks noGrp="1"/>
          </p:cNvSpPr>
          <p:nvPr>
            <p:ph type="sldNum" sz="quarter" idx="2"/>
          </p:nvPr>
        </p:nvSpPr>
        <p:spPr>
          <a:xfrm>
            <a:off x="11268660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/>
          </p:cNvSpPr>
          <p:nvPr>
            <p:ph type="title"/>
          </p:nvPr>
        </p:nvSpPr>
        <p:spPr>
          <a:xfrm>
            <a:off x="638627" y="365125"/>
            <a:ext cx="10914746" cy="1325564"/>
          </a:xfrm>
          <a:prstGeom prst="rect">
            <a:avLst/>
          </a:prstGeom>
        </p:spPr>
        <p:txBody>
          <a:bodyPr/>
          <a:lstStyle>
            <a:lvl1pPr defTabSz="914122">
              <a:defRPr sz="4300"/>
            </a:lvl1pPr>
          </a:lstStyle>
          <a:p>
            <a:r>
              <a:t>Текст заголовка</a:t>
            </a:r>
          </a:p>
        </p:txBody>
      </p:sp>
      <p:pic>
        <p:nvPicPr>
          <p:cNvPr id="317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847" y="2357108"/>
            <a:ext cx="6400306" cy="3865787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Shape 318"/>
          <p:cNvSpPr>
            <a:spLocks noGrp="1"/>
          </p:cNvSpPr>
          <p:nvPr>
            <p:ph type="pic" sz="quarter" idx="13"/>
          </p:nvPr>
        </p:nvSpPr>
        <p:spPr>
          <a:xfrm>
            <a:off x="3691702" y="2541266"/>
            <a:ext cx="4791177" cy="3077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9" name="Shape 319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320" name="Shape 320"/>
          <p:cNvSpPr>
            <a:spLocks noGrp="1"/>
          </p:cNvSpPr>
          <p:nvPr>
            <p:ph type="sldNum" sz="quarter" idx="2"/>
          </p:nvPr>
        </p:nvSpPr>
        <p:spPr>
          <a:xfrm>
            <a:off x="11268660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/>
          </p:cNvSpPr>
          <p:nvPr>
            <p:ph type="title"/>
          </p:nvPr>
        </p:nvSpPr>
        <p:spPr>
          <a:xfrm>
            <a:off x="638627" y="365125"/>
            <a:ext cx="10914746" cy="1325564"/>
          </a:xfrm>
          <a:prstGeom prst="rect">
            <a:avLst/>
          </a:prstGeom>
        </p:spPr>
        <p:txBody>
          <a:bodyPr/>
          <a:lstStyle>
            <a:lvl1pPr defTabSz="914122">
              <a:defRPr sz="4300"/>
            </a:lvl1pPr>
          </a:lstStyle>
          <a:p>
            <a:r>
              <a:t>Текст заголовка</a:t>
            </a:r>
          </a:p>
        </p:txBody>
      </p:sp>
      <p:pic>
        <p:nvPicPr>
          <p:cNvPr id="328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634" y="2577650"/>
            <a:ext cx="6400313" cy="3865786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Shape 329"/>
          <p:cNvSpPr>
            <a:spLocks noGrp="1"/>
          </p:cNvSpPr>
          <p:nvPr>
            <p:ph type="pic" sz="quarter" idx="13"/>
          </p:nvPr>
        </p:nvSpPr>
        <p:spPr>
          <a:xfrm>
            <a:off x="6203913" y="2814197"/>
            <a:ext cx="4811753" cy="2988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0" name="Shape 330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331" name="Shape 331"/>
          <p:cNvSpPr>
            <a:spLocks noGrp="1"/>
          </p:cNvSpPr>
          <p:nvPr>
            <p:ph type="sldNum" sz="quarter" idx="2"/>
          </p:nvPr>
        </p:nvSpPr>
        <p:spPr>
          <a:xfrm>
            <a:off x="11268660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>
            <a:spLocks noGrp="1"/>
          </p:cNvSpPr>
          <p:nvPr>
            <p:ph type="sldNum" sz="quarter" idx="2"/>
          </p:nvPr>
        </p:nvSpPr>
        <p:spPr>
          <a:xfrm>
            <a:off x="11268660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35" y="1269217"/>
            <a:ext cx="6400306" cy="3865787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Shape 346"/>
          <p:cNvSpPr>
            <a:spLocks noGrp="1"/>
          </p:cNvSpPr>
          <p:nvPr>
            <p:ph type="pic" sz="quarter" idx="13"/>
          </p:nvPr>
        </p:nvSpPr>
        <p:spPr>
          <a:xfrm>
            <a:off x="1633490" y="1453376"/>
            <a:ext cx="4791170" cy="3077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7" name="Shape 347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348" name="Shape 348"/>
          <p:cNvSpPr>
            <a:spLocks noGrp="1"/>
          </p:cNvSpPr>
          <p:nvPr>
            <p:ph type="sldNum" sz="quarter" idx="2"/>
          </p:nvPr>
        </p:nvSpPr>
        <p:spPr>
          <a:xfrm>
            <a:off x="8452890" y="6234432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356" name="Shape 356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 defTabSz="914122">
              <a:defRPr sz="3100"/>
            </a:lvl1pPr>
          </a:lstStyle>
          <a:p>
            <a:r>
              <a:t>Текст заголовка</a:t>
            </a:r>
          </a:p>
        </p:txBody>
      </p:sp>
      <p:sp>
        <p:nvSpPr>
          <p:cNvPr id="357" name="Shape 357"/>
          <p:cNvSpPr>
            <a:spLocks noGrp="1"/>
          </p:cNvSpPr>
          <p:nvPr>
            <p:ph type="body" sz="half" idx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/>
          <a:lstStyle>
            <a:lvl1pPr marL="228531" indent="-228531" defTabSz="914122">
              <a:defRPr sz="3100"/>
            </a:lvl1pPr>
            <a:lvl2pPr marL="718237" indent="-261178" defTabSz="914122">
              <a:defRPr sz="3100"/>
            </a:lvl2pPr>
            <a:lvl3pPr marL="1218828" indent="-304706" defTabSz="914122">
              <a:defRPr sz="3100"/>
            </a:lvl3pPr>
            <a:lvl4pPr marL="1736831" indent="-365648" defTabSz="914122">
              <a:defRPr sz="3100"/>
            </a:lvl4pPr>
            <a:lvl5pPr marL="2193892" indent="-365648" defTabSz="914122">
              <a:defRPr sz="31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58" name="Shape 358"/>
          <p:cNvSpPr>
            <a:spLocks noGrp="1"/>
          </p:cNvSpPr>
          <p:nvPr>
            <p:ph type="body" sz="quarter" idx="13"/>
          </p:nvPr>
        </p:nvSpPr>
        <p:spPr>
          <a:xfrm>
            <a:off x="839783" y="2057400"/>
            <a:ext cx="3932248" cy="3811588"/>
          </a:xfrm>
          <a:prstGeom prst="rect">
            <a:avLst/>
          </a:prstGeom>
        </p:spPr>
        <p:txBody>
          <a:bodyPr/>
          <a:lstStyle/>
          <a:p>
            <a:pPr marL="228531" indent="-228531" defTabSz="914122">
              <a:defRPr sz="2300"/>
            </a:pPr>
            <a:endParaRPr/>
          </a:p>
        </p:txBody>
      </p:sp>
      <p:sp>
        <p:nvSpPr>
          <p:cNvPr id="359" name="Shape 359"/>
          <p:cNvSpPr>
            <a:spLocks noGrp="1"/>
          </p:cNvSpPr>
          <p:nvPr>
            <p:ph type="sldNum" sz="quarter" idx="2"/>
          </p:nvPr>
        </p:nvSpPr>
        <p:spPr>
          <a:xfrm>
            <a:off x="11268660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367" name="Shape 367"/>
          <p:cNvSpPr>
            <a:spLocks noGrp="1"/>
          </p:cNvSpPr>
          <p:nvPr>
            <p:ph type="title"/>
          </p:nvPr>
        </p:nvSpPr>
        <p:spPr>
          <a:xfrm>
            <a:off x="638630" y="457200"/>
            <a:ext cx="4133398" cy="1600200"/>
          </a:xfrm>
          <a:prstGeom prst="rect">
            <a:avLst/>
          </a:prstGeom>
        </p:spPr>
        <p:txBody>
          <a:bodyPr anchor="b"/>
          <a:lstStyle>
            <a:lvl1pPr defTabSz="914122">
              <a:defRPr sz="3100"/>
            </a:lvl1pPr>
          </a:lstStyle>
          <a:p>
            <a:r>
              <a:t>Текст заголовка</a:t>
            </a:r>
          </a:p>
        </p:txBody>
      </p:sp>
      <p:sp>
        <p:nvSpPr>
          <p:cNvPr id="368" name="Shape 368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69" name="Shape 369"/>
          <p:cNvSpPr>
            <a:spLocks noGrp="1"/>
          </p:cNvSpPr>
          <p:nvPr>
            <p:ph type="body" sz="quarter" idx="1"/>
          </p:nvPr>
        </p:nvSpPr>
        <p:spPr>
          <a:xfrm>
            <a:off x="638630" y="2057400"/>
            <a:ext cx="4133398" cy="3811588"/>
          </a:xfrm>
          <a:prstGeom prst="rect">
            <a:avLst/>
          </a:prstGeom>
        </p:spPr>
        <p:txBody>
          <a:bodyPr/>
          <a:lstStyle>
            <a:lvl1pPr marL="0" indent="0" defTabSz="914122">
              <a:buSzTx/>
              <a:buFontTx/>
              <a:buNone/>
              <a:defRPr sz="1600"/>
            </a:lvl1pPr>
            <a:lvl2pPr marL="0" indent="0" defTabSz="914122">
              <a:buSzTx/>
              <a:buFontTx/>
              <a:buNone/>
              <a:defRPr sz="1600"/>
            </a:lvl2pPr>
            <a:lvl3pPr marL="0" indent="0" defTabSz="914122">
              <a:buSzTx/>
              <a:buFontTx/>
              <a:buNone/>
              <a:defRPr sz="1600"/>
            </a:lvl3pPr>
            <a:lvl4pPr marL="0" indent="0" defTabSz="914122">
              <a:buSzTx/>
              <a:buFontTx/>
              <a:buNone/>
              <a:defRPr sz="1600"/>
            </a:lvl4pPr>
            <a:lvl5pPr marL="0" indent="0" defTabSz="914122">
              <a:buSzTx/>
              <a:buFontTx/>
              <a:buNone/>
              <a:defRPr sz="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70" name="Shape 370"/>
          <p:cNvSpPr>
            <a:spLocks noGrp="1"/>
          </p:cNvSpPr>
          <p:nvPr>
            <p:ph type="sldNum" sz="quarter" idx="2"/>
          </p:nvPr>
        </p:nvSpPr>
        <p:spPr>
          <a:xfrm>
            <a:off x="11268660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378" name="Shape 378"/>
          <p:cNvSpPr>
            <a:spLocks noGrp="1"/>
          </p:cNvSpPr>
          <p:nvPr>
            <p:ph type="title"/>
          </p:nvPr>
        </p:nvSpPr>
        <p:spPr>
          <a:xfrm>
            <a:off x="638627" y="365125"/>
            <a:ext cx="10914746" cy="1325564"/>
          </a:xfrm>
          <a:prstGeom prst="rect">
            <a:avLst/>
          </a:prstGeom>
        </p:spPr>
        <p:txBody>
          <a:bodyPr/>
          <a:lstStyle>
            <a:lvl1pPr defTabSz="914122">
              <a:defRPr sz="4300"/>
            </a:lvl1pPr>
          </a:lstStyle>
          <a:p>
            <a:r>
              <a:t>Текст заголовка</a:t>
            </a:r>
          </a:p>
        </p:txBody>
      </p:sp>
      <p:sp>
        <p:nvSpPr>
          <p:cNvPr id="379" name="Shape 379"/>
          <p:cNvSpPr>
            <a:spLocks noGrp="1"/>
          </p:cNvSpPr>
          <p:nvPr>
            <p:ph type="body" idx="1"/>
          </p:nvPr>
        </p:nvSpPr>
        <p:spPr>
          <a:xfrm>
            <a:off x="638627" y="1825625"/>
            <a:ext cx="10914746" cy="4351338"/>
          </a:xfrm>
          <a:prstGeom prst="rect">
            <a:avLst/>
          </a:prstGeom>
        </p:spPr>
        <p:txBody>
          <a:bodyPr/>
          <a:lstStyle>
            <a:lvl1pPr marL="228531" indent="-228531" defTabSz="914122">
              <a:defRPr sz="2300"/>
            </a:lvl1pPr>
            <a:lvl2pPr marL="731296" indent="-274236" defTabSz="914122">
              <a:defRPr sz="2300"/>
            </a:lvl2pPr>
            <a:lvl3pPr marL="1218828" indent="-304706" defTabSz="914122">
              <a:defRPr sz="2300"/>
            </a:lvl3pPr>
            <a:lvl4pPr marL="1675889" indent="-304706" defTabSz="914122">
              <a:defRPr sz="2300"/>
            </a:lvl4pPr>
            <a:lvl5pPr marL="2171039" indent="-342794" defTabSz="914122">
              <a:defRPr sz="23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11268660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388" name="Shape 388"/>
          <p:cNvSpPr>
            <a:spLocks noGrp="1"/>
          </p:cNvSpPr>
          <p:nvPr>
            <p:ph type="title"/>
          </p:nvPr>
        </p:nvSpPr>
        <p:spPr>
          <a:xfrm>
            <a:off x="8724900" y="365125"/>
            <a:ext cx="2828477" cy="5811838"/>
          </a:xfrm>
          <a:prstGeom prst="rect">
            <a:avLst/>
          </a:prstGeom>
        </p:spPr>
        <p:txBody>
          <a:bodyPr/>
          <a:lstStyle>
            <a:lvl1pPr defTabSz="914122">
              <a:defRPr sz="4300"/>
            </a:lvl1pPr>
          </a:lstStyle>
          <a:p>
            <a:r>
              <a:t>Текст заголовка</a:t>
            </a:r>
          </a:p>
        </p:txBody>
      </p:sp>
      <p:sp>
        <p:nvSpPr>
          <p:cNvPr id="389" name="Shape 389"/>
          <p:cNvSpPr>
            <a:spLocks noGrp="1"/>
          </p:cNvSpPr>
          <p:nvPr>
            <p:ph type="body" idx="1"/>
          </p:nvPr>
        </p:nvSpPr>
        <p:spPr>
          <a:xfrm>
            <a:off x="668593" y="365125"/>
            <a:ext cx="7903907" cy="5811838"/>
          </a:xfrm>
          <a:prstGeom prst="rect">
            <a:avLst/>
          </a:prstGeom>
        </p:spPr>
        <p:txBody>
          <a:bodyPr/>
          <a:lstStyle>
            <a:lvl1pPr marL="228531" indent="-228531" defTabSz="914122">
              <a:defRPr sz="2300"/>
            </a:lvl1pPr>
            <a:lvl2pPr marL="731296" indent="-274236" defTabSz="914122">
              <a:defRPr sz="2300"/>
            </a:lvl2pPr>
            <a:lvl3pPr marL="1218828" indent="-304706" defTabSz="914122">
              <a:defRPr sz="2300"/>
            </a:lvl3pPr>
            <a:lvl4pPr marL="1675889" indent="-304706" defTabSz="914122">
              <a:defRPr sz="2300"/>
            </a:lvl4pPr>
            <a:lvl5pPr marL="2171039" indent="-342794" defTabSz="914122">
              <a:defRPr sz="23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90" name="Shape 390"/>
          <p:cNvSpPr>
            <a:spLocks noGrp="1"/>
          </p:cNvSpPr>
          <p:nvPr>
            <p:ph type="sldNum" sz="quarter" idx="2"/>
          </p:nvPr>
        </p:nvSpPr>
        <p:spPr>
          <a:xfrm>
            <a:off x="11268660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398" name="Shape 398"/>
          <p:cNvSpPr/>
          <p:nvPr/>
        </p:nvSpPr>
        <p:spPr>
          <a:xfrm>
            <a:off x="11032335" y="6432551"/>
            <a:ext cx="1159668" cy="378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87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rgbClr val="BF9000"/>
              </a:gs>
            </a:gsLst>
            <a:lin ang="27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99" name="Shape 399"/>
          <p:cNvSpPr>
            <a:spLocks noGrp="1"/>
          </p:cNvSpPr>
          <p:nvPr>
            <p:ph type="title"/>
          </p:nvPr>
        </p:nvSpPr>
        <p:spPr>
          <a:xfrm>
            <a:off x="515940" y="174924"/>
            <a:ext cx="9583505" cy="861776"/>
          </a:xfrm>
          <a:prstGeom prst="rect">
            <a:avLst/>
          </a:prstGeom>
        </p:spPr>
        <p:txBody>
          <a:bodyPr lIns="0" tIns="0" rIns="0" bIns="0" anchor="t"/>
          <a:lstStyle>
            <a:lvl1pPr algn="r" defTabSz="914122">
              <a:lnSpc>
                <a:spcPct val="100000"/>
              </a:lnSpc>
              <a:defRPr sz="4300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00" name="Shape 400"/>
          <p:cNvSpPr>
            <a:spLocks noGrp="1"/>
          </p:cNvSpPr>
          <p:nvPr>
            <p:ph type="body" sz="quarter" idx="1"/>
          </p:nvPr>
        </p:nvSpPr>
        <p:spPr>
          <a:xfrm>
            <a:off x="515934" y="6354976"/>
            <a:ext cx="6096004" cy="32317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defTabSz="91412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571323" indent="-114262" defTabSz="914122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1041082" indent="-126962" defTabSz="914122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1498144" indent="-126962" defTabSz="914122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1971075" indent="-142831" defTabSz="914122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1" name="Shape 401"/>
          <p:cNvSpPr>
            <a:spLocks noGrp="1"/>
          </p:cNvSpPr>
          <p:nvPr>
            <p:ph type="pic" sz="quarter" idx="13"/>
          </p:nvPr>
        </p:nvSpPr>
        <p:spPr>
          <a:xfrm>
            <a:off x="8962435" y="1341437"/>
            <a:ext cx="2721253" cy="32077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02" name="Shape 402"/>
          <p:cNvSpPr>
            <a:spLocks noGrp="1"/>
          </p:cNvSpPr>
          <p:nvPr>
            <p:ph type="sldNum" sz="quarter" idx="2"/>
          </p:nvPr>
        </p:nvSpPr>
        <p:spPr>
          <a:xfrm>
            <a:off x="11362346" y="6479532"/>
            <a:ext cx="297614" cy="281937"/>
          </a:xfrm>
          <a:prstGeom prst="rect">
            <a:avLst/>
          </a:prstGeom>
        </p:spPr>
        <p:txBody>
          <a:bodyPr/>
          <a:lstStyle>
            <a:lvl1pPr>
              <a:defRPr sz="1300">
                <a:solidFill>
                  <a:srgbClr val="00356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/>
          <p:nvPr/>
        </p:nvSpPr>
        <p:spPr>
          <a:xfrm>
            <a:off x="668588" y="75789"/>
            <a:ext cx="516313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410" name="Shape 410"/>
          <p:cNvSpPr>
            <a:spLocks noGrp="1"/>
          </p:cNvSpPr>
          <p:nvPr>
            <p:ph type="title"/>
          </p:nvPr>
        </p:nvSpPr>
        <p:spPr>
          <a:xfrm>
            <a:off x="515940" y="174924"/>
            <a:ext cx="9583505" cy="861776"/>
          </a:xfrm>
          <a:prstGeom prst="rect">
            <a:avLst/>
          </a:prstGeom>
        </p:spPr>
        <p:txBody>
          <a:bodyPr lIns="0" tIns="0" rIns="0" bIns="0" anchor="t"/>
          <a:lstStyle>
            <a:lvl1pPr algn="r" defTabSz="914122">
              <a:lnSpc>
                <a:spcPct val="100000"/>
              </a:lnSpc>
              <a:defRPr sz="4300">
                <a:solidFill>
                  <a:schemeClr val="accent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11" name="Shape 411"/>
          <p:cNvSpPr>
            <a:spLocks noGrp="1"/>
          </p:cNvSpPr>
          <p:nvPr>
            <p:ph type="body" sz="quarter" idx="1"/>
          </p:nvPr>
        </p:nvSpPr>
        <p:spPr>
          <a:xfrm>
            <a:off x="515934" y="6354976"/>
            <a:ext cx="6096004" cy="32316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defTabSz="91412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535353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571323" indent="-114262" defTabSz="914122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041082" indent="-126962" defTabSz="914122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498144" indent="-126962" defTabSz="914122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1971075" indent="-142831" defTabSz="914122">
              <a:lnSpc>
                <a:spcPct val="100000"/>
              </a:lnSpc>
              <a:spcBef>
                <a:spcPts val="0"/>
              </a:spcBef>
              <a:buFontTx/>
              <a:defRPr sz="1000">
                <a:solidFill>
                  <a:srgbClr val="535353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2" name="Shape 412"/>
          <p:cNvSpPr>
            <a:spLocks noGrp="1"/>
          </p:cNvSpPr>
          <p:nvPr>
            <p:ph type="pic" sz="quarter" idx="13"/>
          </p:nvPr>
        </p:nvSpPr>
        <p:spPr>
          <a:xfrm>
            <a:off x="8962435" y="1341437"/>
            <a:ext cx="2721252" cy="32077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13" name="Shape 413"/>
          <p:cNvSpPr>
            <a:spLocks noGrp="1"/>
          </p:cNvSpPr>
          <p:nvPr>
            <p:ph type="sldNum" sz="quarter" idx="2"/>
          </p:nvPr>
        </p:nvSpPr>
        <p:spPr>
          <a:xfrm>
            <a:off x="11372181" y="6473182"/>
            <a:ext cx="287779" cy="294637"/>
          </a:xfrm>
          <a:prstGeom prst="rect">
            <a:avLst/>
          </a:prstGeom>
        </p:spPr>
        <p:txBody>
          <a:bodyPr/>
          <a:lstStyle>
            <a:lvl1pPr>
              <a:defRPr sz="1300">
                <a:solidFill>
                  <a:srgbClr val="00356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body" sz="quarter" idx="1"/>
          </p:nvPr>
        </p:nvSpPr>
        <p:spPr>
          <a:xfrm>
            <a:off x="638630" y="1681163"/>
            <a:ext cx="5358947" cy="823919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/>
            </a:lvl1pPr>
            <a:lvl2pPr marL="0" indent="0">
              <a:buSzTx/>
              <a:buFontTx/>
              <a:buNone/>
              <a:defRPr b="1"/>
            </a:lvl2pPr>
            <a:lvl3pPr marL="0" indent="0">
              <a:buSzTx/>
              <a:buFontTx/>
              <a:buNone/>
              <a:defRPr b="1"/>
            </a:lvl3pPr>
            <a:lvl4pPr marL="0" indent="0">
              <a:buSzTx/>
              <a:buFontTx/>
              <a:buNone/>
              <a:defRPr b="1"/>
            </a:lvl4pPr>
            <a:lvl5pPr marL="0" indent="0">
              <a:buSzTx/>
              <a:buFontTx/>
              <a:buNone/>
              <a:defRPr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2" name="Shape 42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381170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>
            <a:spLocks noGrp="1"/>
          </p:cNvSpPr>
          <p:nvPr>
            <p:ph type="title"/>
          </p:nvPr>
        </p:nvSpPr>
        <p:spPr>
          <a:xfrm>
            <a:off x="2756941" y="539026"/>
            <a:ext cx="6678118" cy="354590"/>
          </a:xfrm>
          <a:prstGeom prst="rect">
            <a:avLst/>
          </a:prstGeom>
        </p:spPr>
        <p:txBody>
          <a:bodyPr lIns="0" tIns="0" rIns="0" bIns="0" anchor="t"/>
          <a:lstStyle>
            <a:lvl1pPr defTabSz="914122">
              <a:lnSpc>
                <a:spcPct val="100000"/>
              </a:lnSpc>
              <a:defRPr sz="2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21" name="Shape 421"/>
          <p:cNvSpPr>
            <a:spLocks noGrp="1"/>
          </p:cNvSpPr>
          <p:nvPr>
            <p:ph type="body" sz="quarter" idx="1"/>
          </p:nvPr>
        </p:nvSpPr>
        <p:spPr>
          <a:xfrm>
            <a:off x="609600" y="1577338"/>
            <a:ext cx="10972800" cy="277004"/>
          </a:xfrm>
          <a:prstGeom prst="rect">
            <a:avLst/>
          </a:prstGeom>
        </p:spPr>
        <p:txBody>
          <a:bodyPr lIns="0" tIns="0" rIns="0" bIns="0"/>
          <a:lstStyle>
            <a:lvl1pPr marL="0" indent="0" defTabSz="91412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 defTabSz="91412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0" defTabSz="91412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0" defTabSz="91412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0" defTabSz="914122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22" name="Shape 422"/>
          <p:cNvSpPr>
            <a:spLocks noGrp="1"/>
          </p:cNvSpPr>
          <p:nvPr>
            <p:ph type="sldNum" sz="quarter" idx="2"/>
          </p:nvPr>
        </p:nvSpPr>
        <p:spPr>
          <a:xfrm>
            <a:off x="11823144" y="6421096"/>
            <a:ext cx="196513" cy="178920"/>
          </a:xfrm>
          <a:prstGeom prst="rect">
            <a:avLst/>
          </a:prstGeom>
        </p:spPr>
        <p:txBody>
          <a:bodyPr lIns="0" tIns="0" rIns="0" bIns="0" anchor="t"/>
          <a:lstStyle>
            <a:lvl1pPr indent="23095" algn="l">
              <a:lnSpc>
                <a:spcPts val="1400"/>
              </a:lnSpc>
              <a:defRPr sz="1300" b="0" spc="-49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>
            <a:spLocks noGrp="1"/>
          </p:cNvSpPr>
          <p:nvPr>
            <p:ph type="title"/>
          </p:nvPr>
        </p:nvSpPr>
        <p:spPr>
          <a:xfrm>
            <a:off x="2756941" y="540749"/>
            <a:ext cx="6678116" cy="366227"/>
          </a:xfrm>
          <a:prstGeom prst="rect">
            <a:avLst/>
          </a:prstGeom>
        </p:spPr>
        <p:txBody>
          <a:bodyPr lIns="0" tIns="0" rIns="0" bIns="0" anchor="t"/>
          <a:lstStyle>
            <a:lvl1pPr defTabSz="554634">
              <a:lnSpc>
                <a:spcPct val="100000"/>
              </a:lnSpc>
              <a:defRPr sz="21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30" name="Shape 430"/>
          <p:cNvSpPr>
            <a:spLocks noGrp="1"/>
          </p:cNvSpPr>
          <p:nvPr>
            <p:ph type="body" idx="1"/>
          </p:nvPr>
        </p:nvSpPr>
        <p:spPr>
          <a:xfrm>
            <a:off x="609600" y="1579135"/>
            <a:ext cx="10972800" cy="4526600"/>
          </a:xfrm>
          <a:prstGeom prst="rect">
            <a:avLst/>
          </a:prstGeom>
        </p:spPr>
        <p:txBody>
          <a:bodyPr lIns="0" tIns="0" rIns="0" bIns="0"/>
          <a:lstStyle>
            <a:lvl1pPr marL="0" indent="0" defTabSz="55463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 defTabSz="55463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0" defTabSz="55463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0" defTabSz="55463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0" defTabSz="55463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31" name="Shape 431"/>
          <p:cNvSpPr>
            <a:spLocks noGrp="1"/>
          </p:cNvSpPr>
          <p:nvPr>
            <p:ph type="sldNum" sz="quarter" idx="2"/>
          </p:nvPr>
        </p:nvSpPr>
        <p:spPr>
          <a:xfrm>
            <a:off x="11823144" y="6423231"/>
            <a:ext cx="212521" cy="178921"/>
          </a:xfrm>
          <a:prstGeom prst="rect">
            <a:avLst/>
          </a:prstGeom>
        </p:spPr>
        <p:txBody>
          <a:bodyPr lIns="0" tIns="0" rIns="0" bIns="0" anchor="t"/>
          <a:lstStyle>
            <a:lvl1pPr indent="38088" algn="l" defTabSz="554634">
              <a:lnSpc>
                <a:spcPts val="1400"/>
              </a:lnSpc>
              <a:defRPr sz="1300" b="0" spc="-45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общ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/>
          <p:nvPr/>
        </p:nvSpPr>
        <p:spPr>
          <a:xfrm>
            <a:off x="-22782" y="-3698"/>
            <a:ext cx="442102" cy="6865395"/>
          </a:xfrm>
          <a:prstGeom prst="rect">
            <a:avLst/>
          </a:prstGeom>
          <a:solidFill>
            <a:srgbClr val="53586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410638">
              <a:spcBef>
                <a:spcPts val="1000"/>
              </a:spcBef>
              <a:defRPr sz="13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48" name="image4.png" descr="Group 3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5" y="308137"/>
            <a:ext cx="278396" cy="208692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Shape 449"/>
          <p:cNvSpPr>
            <a:spLocks noGrp="1"/>
          </p:cNvSpPr>
          <p:nvPr>
            <p:ph type="title"/>
          </p:nvPr>
        </p:nvSpPr>
        <p:spPr>
          <a:xfrm>
            <a:off x="952995" y="296538"/>
            <a:ext cx="10286011" cy="317184"/>
          </a:xfrm>
          <a:prstGeom prst="rect">
            <a:avLst/>
          </a:prstGeom>
        </p:spPr>
        <p:txBody>
          <a:bodyPr lIns="0" tIns="0" rIns="0" bIns="0" anchor="t"/>
          <a:lstStyle>
            <a:lvl1pPr defTabSz="457061">
              <a:lnSpc>
                <a:spcPct val="100000"/>
              </a:lnSpc>
              <a:defRPr sz="1900" b="1" cap="all">
                <a:solidFill>
                  <a:srgbClr val="53586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50" name="Shape 450"/>
          <p:cNvSpPr>
            <a:spLocks noGrp="1"/>
          </p:cNvSpPr>
          <p:nvPr>
            <p:ph type="sldNum" sz="quarter" idx="2"/>
          </p:nvPr>
        </p:nvSpPr>
        <p:spPr>
          <a:xfrm>
            <a:off x="-20441" y="6426722"/>
            <a:ext cx="434790" cy="431801"/>
          </a:xfrm>
          <a:prstGeom prst="rect">
            <a:avLst/>
          </a:prstGeom>
        </p:spPr>
        <p:txBody>
          <a:bodyPr lIns="133350" tIns="133350" rIns="133350" bIns="133350"/>
          <a:lstStyle>
            <a:lvl1pPr algn="ctr" defTabSz="410638">
              <a:spcBef>
                <a:spcPts val="1000"/>
              </a:spcBef>
              <a:defRPr sz="1100" b="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>
            <a:spLocks noGrp="1"/>
          </p:cNvSpPr>
          <p:nvPr>
            <p:ph type="title"/>
          </p:nvPr>
        </p:nvSpPr>
        <p:spPr>
          <a:xfrm>
            <a:off x="1247893" y="1371690"/>
            <a:ext cx="9697276" cy="550846"/>
          </a:xfrm>
          <a:prstGeom prst="rect">
            <a:avLst/>
          </a:prstGeom>
        </p:spPr>
        <p:txBody>
          <a:bodyPr lIns="0" tIns="0" rIns="0" bIns="0" anchor="t"/>
          <a:lstStyle>
            <a:lvl1pPr defTabSz="305648">
              <a:lnSpc>
                <a:spcPct val="100000"/>
              </a:lnSpc>
              <a:defRPr sz="3300" b="1">
                <a:solidFill>
                  <a:srgbClr val="EA4B77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58" name="Shape 458"/>
          <p:cNvSpPr>
            <a:spLocks noGrp="1"/>
          </p:cNvSpPr>
          <p:nvPr>
            <p:ph type="body" sz="quarter" idx="1"/>
          </p:nvPr>
        </p:nvSpPr>
        <p:spPr>
          <a:xfrm>
            <a:off x="734073" y="1578071"/>
            <a:ext cx="10724916" cy="92623"/>
          </a:xfrm>
          <a:prstGeom prst="rect">
            <a:avLst/>
          </a:prstGeom>
        </p:spPr>
        <p:txBody>
          <a:bodyPr lIns="0" tIns="0" rIns="0" bIns="0"/>
          <a:lstStyle>
            <a:lvl1pPr marL="0" indent="0" defTabSz="305648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 defTabSz="305648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0" defTabSz="305648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0" defTabSz="305648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0" defTabSz="305648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59" name="Shape 459"/>
          <p:cNvSpPr>
            <a:spLocks noGrp="1"/>
          </p:cNvSpPr>
          <p:nvPr>
            <p:ph type="sldNum" sz="quarter" idx="2"/>
          </p:nvPr>
        </p:nvSpPr>
        <p:spPr>
          <a:xfrm>
            <a:off x="11331991" y="6380900"/>
            <a:ext cx="127001" cy="127001"/>
          </a:xfrm>
          <a:prstGeom prst="rect">
            <a:avLst/>
          </a:prstGeom>
        </p:spPr>
        <p:txBody>
          <a:bodyPr lIns="0" tIns="0" rIns="0" bIns="0" anchor="t"/>
          <a:lstStyle>
            <a:lvl1pPr defTabSz="204860">
              <a:defRPr sz="8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>
            <a:spLocks noGrp="1"/>
          </p:cNvSpPr>
          <p:nvPr>
            <p:ph type="title"/>
          </p:nvPr>
        </p:nvSpPr>
        <p:spPr>
          <a:xfrm>
            <a:off x="838249" y="366408"/>
            <a:ext cx="10516224" cy="1325634"/>
          </a:xfrm>
          <a:prstGeom prst="rect">
            <a:avLst/>
          </a:prstGeom>
        </p:spPr>
        <p:txBody>
          <a:bodyPr lIns="20790" tIns="20790" rIns="20790" bIns="20790"/>
          <a:lstStyle>
            <a:lvl1pPr defTabSz="914795">
              <a:defRPr sz="42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67" name="Shape 467"/>
          <p:cNvSpPr>
            <a:spLocks noGrp="1"/>
          </p:cNvSpPr>
          <p:nvPr>
            <p:ph type="body" idx="1"/>
          </p:nvPr>
        </p:nvSpPr>
        <p:spPr>
          <a:xfrm>
            <a:off x="838249" y="1826984"/>
            <a:ext cx="10516224" cy="4351568"/>
          </a:xfrm>
          <a:prstGeom prst="rect">
            <a:avLst/>
          </a:prstGeom>
        </p:spPr>
        <p:txBody>
          <a:bodyPr lIns="20790" tIns="20790" rIns="20790" bIns="20790"/>
          <a:lstStyle>
            <a:lvl1pPr marL="214271" indent="-214271" defTabSz="914795">
              <a:spcBef>
                <a:spcPts val="900"/>
              </a:spcBef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1256784" indent="-251356" defTabSz="914795">
              <a:spcBef>
                <a:spcPts val="900"/>
              </a:spcBef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2314822" indent="-303966" defTabSz="914795">
              <a:spcBef>
                <a:spcPts val="900"/>
              </a:spcBef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3351427" indent="-335141" defTabSz="914795">
              <a:spcBef>
                <a:spcPts val="900"/>
              </a:spcBef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4356857" indent="-335142" defTabSz="914795">
              <a:spcBef>
                <a:spcPts val="900"/>
              </a:spcBef>
              <a:defRPr sz="26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68" name="Shape 468"/>
          <p:cNvSpPr>
            <a:spLocks noGrp="1"/>
          </p:cNvSpPr>
          <p:nvPr>
            <p:ph type="sldNum" sz="quarter" idx="2"/>
          </p:nvPr>
        </p:nvSpPr>
        <p:spPr>
          <a:xfrm>
            <a:off x="11153670" y="6443530"/>
            <a:ext cx="200804" cy="193982"/>
          </a:xfrm>
          <a:prstGeom prst="rect">
            <a:avLst/>
          </a:prstGeom>
        </p:spPr>
        <p:txBody>
          <a:bodyPr lIns="20790" tIns="20790" rIns="20790" bIns="20790"/>
          <a:lstStyle>
            <a:lvl1pPr defTabSz="207993">
              <a:defRPr sz="11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лавный">
    <p:bg>
      <p:bgPr>
        <a:solidFill>
          <a:srgbClr val="003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image1.png" descr="MIIMO_Logo_monochrome_white_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46" y="4807020"/>
            <a:ext cx="1676564" cy="1520448"/>
          </a:xfrm>
          <a:prstGeom prst="rect">
            <a:avLst/>
          </a:prstGeom>
          <a:ln w="12700">
            <a:miter lim="400000"/>
          </a:ln>
        </p:spPr>
      </p:pic>
      <p:sp>
        <p:nvSpPr>
          <p:cNvPr id="476" name="Shape 476"/>
          <p:cNvSpPr>
            <a:spLocks noGrp="1"/>
          </p:cNvSpPr>
          <p:nvPr>
            <p:ph type="title"/>
          </p:nvPr>
        </p:nvSpPr>
        <p:spPr>
          <a:xfrm>
            <a:off x="638628" y="1277257"/>
            <a:ext cx="10914744" cy="231525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77" name="Shape 477"/>
          <p:cNvSpPr>
            <a:spLocks noGrp="1"/>
          </p:cNvSpPr>
          <p:nvPr>
            <p:ph type="body" sz="quarter" idx="1"/>
          </p:nvPr>
        </p:nvSpPr>
        <p:spPr>
          <a:xfrm>
            <a:off x="638175" y="3684587"/>
            <a:ext cx="10915196" cy="42473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0" indent="0"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0"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0"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0"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78" name="Shape 478"/>
          <p:cNvSpPr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>
            <a:spLocks noGrp="1"/>
          </p:cNvSpPr>
          <p:nvPr>
            <p:ph type="title"/>
          </p:nvPr>
        </p:nvSpPr>
        <p:spPr>
          <a:xfrm>
            <a:off x="638628" y="365125"/>
            <a:ext cx="10914744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6" name="Shape 486"/>
          <p:cNvSpPr>
            <a:spLocks noGrp="1"/>
          </p:cNvSpPr>
          <p:nvPr>
            <p:ph type="sldNum" sz="quarter" idx="2"/>
          </p:nvPr>
        </p:nvSpPr>
        <p:spPr>
          <a:xfrm>
            <a:off x="11268656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87" name="Shape 487"/>
          <p:cNvSpPr/>
          <p:nvPr/>
        </p:nvSpPr>
        <p:spPr>
          <a:xfrm>
            <a:off x="668592" y="75790"/>
            <a:ext cx="516312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>
            <a:spLocks noGrp="1"/>
          </p:cNvSpPr>
          <p:nvPr>
            <p:ph type="title"/>
          </p:nvPr>
        </p:nvSpPr>
        <p:spPr>
          <a:xfrm>
            <a:off x="638628" y="365125"/>
            <a:ext cx="10914744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04" name="Shape 504"/>
          <p:cNvSpPr>
            <a:spLocks noGrp="1"/>
          </p:cNvSpPr>
          <p:nvPr>
            <p:ph type="sldNum" sz="quarter" idx="2"/>
          </p:nvPr>
        </p:nvSpPr>
        <p:spPr>
          <a:xfrm>
            <a:off x="11268656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05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634" y="2577650"/>
            <a:ext cx="6400307" cy="3865785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Shape 506"/>
          <p:cNvSpPr>
            <a:spLocks noGrp="1"/>
          </p:cNvSpPr>
          <p:nvPr>
            <p:ph type="pic" sz="quarter" idx="13"/>
          </p:nvPr>
        </p:nvSpPr>
        <p:spPr>
          <a:xfrm>
            <a:off x="6203913" y="2814197"/>
            <a:ext cx="4811751" cy="2988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07" name="Shape 507"/>
          <p:cNvSpPr/>
          <p:nvPr/>
        </p:nvSpPr>
        <p:spPr>
          <a:xfrm>
            <a:off x="668592" y="75790"/>
            <a:ext cx="5163129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515" name="Shape 515"/>
          <p:cNvSpPr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rgbClr val="8892AB"/>
                </a:solidFill>
              </a:defRPr>
            </a:lvl1pPr>
            <a:lvl2pPr marL="0" indent="457200">
              <a:buSzTx/>
              <a:buFontTx/>
              <a:buNone/>
              <a:defRPr>
                <a:solidFill>
                  <a:srgbClr val="8892AB"/>
                </a:solidFill>
              </a:defRPr>
            </a:lvl2pPr>
            <a:lvl3pPr marL="0" indent="914400">
              <a:buSzTx/>
              <a:buFontTx/>
              <a:buNone/>
              <a:defRPr>
                <a:solidFill>
                  <a:srgbClr val="8892AB"/>
                </a:solidFill>
              </a:defRPr>
            </a:lvl3pPr>
            <a:lvl4pPr marL="0" indent="1371600">
              <a:buSzTx/>
              <a:buFontTx/>
              <a:buNone/>
              <a:defRPr>
                <a:solidFill>
                  <a:srgbClr val="8892AB"/>
                </a:solidFill>
              </a:defRPr>
            </a:lvl4pPr>
            <a:lvl5pPr marL="0" indent="1828800">
              <a:buSzTx/>
              <a:buFontTx/>
              <a:buNone/>
              <a:defRPr>
                <a:solidFill>
                  <a:srgbClr val="8892AB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16" name="Shape 516"/>
          <p:cNvSpPr>
            <a:spLocks noGrp="1"/>
          </p:cNvSpPr>
          <p:nvPr>
            <p:ph type="sldNum" sz="quarter" idx="2"/>
          </p:nvPr>
        </p:nvSpPr>
        <p:spPr>
          <a:xfrm>
            <a:off x="11268656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>
            <a:spLocks noGrp="1"/>
          </p:cNvSpPr>
          <p:nvPr>
            <p:ph type="title"/>
          </p:nvPr>
        </p:nvSpPr>
        <p:spPr>
          <a:xfrm>
            <a:off x="2756942" y="540749"/>
            <a:ext cx="6678115" cy="366224"/>
          </a:xfrm>
          <a:prstGeom prst="rect">
            <a:avLst/>
          </a:prstGeom>
        </p:spPr>
        <p:txBody>
          <a:bodyPr lIns="0" tIns="0" rIns="0" bIns="0" anchor="t"/>
          <a:lstStyle>
            <a:lvl1pPr defTabSz="554804">
              <a:lnSpc>
                <a:spcPct val="100000"/>
              </a:lnSpc>
              <a:defRPr sz="2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524" name="Shape 524"/>
          <p:cNvSpPr>
            <a:spLocks noGrp="1"/>
          </p:cNvSpPr>
          <p:nvPr>
            <p:ph type="body" idx="1"/>
          </p:nvPr>
        </p:nvSpPr>
        <p:spPr>
          <a:xfrm>
            <a:off x="609599" y="1579135"/>
            <a:ext cx="10972801" cy="4526598"/>
          </a:xfrm>
          <a:prstGeom prst="rect">
            <a:avLst/>
          </a:prstGeom>
        </p:spPr>
        <p:txBody>
          <a:bodyPr lIns="0" tIns="0" rIns="0" bIns="0"/>
          <a:lstStyle>
            <a:lvl1pPr marL="0" indent="0" defTabSz="5548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457200" defTabSz="5548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 defTabSz="5548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1371600" defTabSz="5548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 defTabSz="5548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25" name="Shape 525"/>
          <p:cNvSpPr>
            <a:spLocks noGrp="1"/>
          </p:cNvSpPr>
          <p:nvPr>
            <p:ph type="sldNum" sz="quarter" idx="2"/>
          </p:nvPr>
        </p:nvSpPr>
        <p:spPr>
          <a:xfrm>
            <a:off x="11823144" y="6423231"/>
            <a:ext cx="225429" cy="193614"/>
          </a:xfrm>
          <a:prstGeom prst="rect">
            <a:avLst/>
          </a:prstGeom>
        </p:spPr>
        <p:txBody>
          <a:bodyPr lIns="0" tIns="0" rIns="0" bIns="0" anchor="t"/>
          <a:lstStyle>
            <a:lvl1pPr indent="38100" algn="l" defTabSz="554804">
              <a:lnSpc>
                <a:spcPts val="1500"/>
              </a:lnSpc>
              <a:defRPr sz="1400" b="0" spc="-46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2" name="Shape 5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олько заголовок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33" name="Shape 533"/>
          <p:cNvSpPr>
            <a:spLocks noGrp="1"/>
          </p:cNvSpPr>
          <p:nvPr>
            <p:ph type="sldNum" sz="quarter" idx="2"/>
          </p:nvPr>
        </p:nvSpPr>
        <p:spPr>
          <a:xfrm>
            <a:off x="11268659" y="6485256"/>
            <a:ext cx="284715" cy="24383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>
            <a:spLocks noGrp="1"/>
          </p:cNvSpPr>
          <p:nvPr>
            <p:ph type="title"/>
          </p:nvPr>
        </p:nvSpPr>
        <p:spPr>
          <a:xfrm>
            <a:off x="2756941" y="539026"/>
            <a:ext cx="6678118" cy="354590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3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541" name="Shape 541"/>
          <p:cNvSpPr>
            <a:spLocks noGrp="1"/>
          </p:cNvSpPr>
          <p:nvPr>
            <p:ph type="body" sz="quarter" idx="1"/>
          </p:nvPr>
        </p:nvSpPr>
        <p:spPr>
          <a:xfrm>
            <a:off x="609600" y="1577338"/>
            <a:ext cx="10972800" cy="2770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42" name="Shape 542"/>
          <p:cNvSpPr>
            <a:spLocks noGrp="1"/>
          </p:cNvSpPr>
          <p:nvPr>
            <p:ph type="sldNum" sz="quarter" idx="2"/>
          </p:nvPr>
        </p:nvSpPr>
        <p:spPr>
          <a:xfrm>
            <a:off x="11823144" y="6421096"/>
            <a:ext cx="209839" cy="191902"/>
          </a:xfrm>
          <a:prstGeom prst="rect">
            <a:avLst/>
          </a:prstGeom>
        </p:spPr>
        <p:txBody>
          <a:bodyPr lIns="0" tIns="0" rIns="0" bIns="0" anchor="t"/>
          <a:lstStyle>
            <a:lvl1pPr indent="23103" algn="l">
              <a:lnSpc>
                <a:spcPts val="1500"/>
              </a:lnSpc>
              <a:defRPr sz="1400" b="0" spc="-49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157F90-5C34-4838-BE87-7871F20B64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8413" y="0"/>
            <a:ext cx="10733591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586A2DA-B6FC-45A2-A85F-49CBC80CEE59}"/>
              </a:ext>
            </a:extLst>
          </p:cNvPr>
          <p:cNvSpPr/>
          <p:nvPr userDrawn="1"/>
        </p:nvSpPr>
        <p:spPr>
          <a:xfrm>
            <a:off x="3467100" y="0"/>
            <a:ext cx="8724901" cy="6858000"/>
          </a:xfrm>
          <a:prstGeom prst="rect">
            <a:avLst/>
          </a:prstGeom>
          <a:gradFill flip="none" rotWithShape="1">
            <a:gsLst>
              <a:gs pos="0">
                <a:srgbClr val="010213"/>
              </a:gs>
              <a:gs pos="22000">
                <a:srgbClr val="010213">
                  <a:alpha val="78000"/>
                </a:srgbClr>
              </a:gs>
              <a:gs pos="41000">
                <a:srgbClr val="08102C">
                  <a:alpha val="0"/>
                </a:srgbClr>
              </a:gs>
            </a:gsLst>
            <a:lin ang="81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914284">
              <a:defRPr/>
            </a:pPr>
            <a:endParaRPr lang="ru-RU" sz="1866">
              <a:solidFill>
                <a:srgbClr val="FFFFFF"/>
              </a:solidFill>
              <a:latin typeface="VTB Group Regular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A6ECA3F-2BA4-48B8-BE54-65D4484AA45B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gradFill flip="none" rotWithShape="1">
            <a:gsLst>
              <a:gs pos="64000">
                <a:schemeClr val="accent1">
                  <a:alpha val="7000"/>
                </a:schemeClr>
              </a:gs>
              <a:gs pos="100000">
                <a:srgbClr val="002284">
                  <a:alpha val="84000"/>
                </a:srgbClr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14" tIns="45695" rIns="91414" bIns="45695" anchor="t" anchorCtr="0">
            <a:noAutofit/>
          </a:bodyPr>
          <a:lstStyle/>
          <a:p>
            <a:pPr defTabSz="914284"/>
            <a:endParaRPr lang="ru-RU" sz="1733">
              <a:solidFill>
                <a:srgbClr val="1C1C1C"/>
              </a:solidFill>
              <a:latin typeface="Times New Roman"/>
              <a:cs typeface="Times New Roman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017F6B5-0E4B-40F4-855A-A2E335372B45}"/>
              </a:ext>
            </a:extLst>
          </p:cNvPr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gradFill>
            <a:gsLst>
              <a:gs pos="21000">
                <a:schemeClr val="accent1">
                  <a:lumMod val="75000"/>
                </a:schemeClr>
              </a:gs>
              <a:gs pos="100000">
                <a:schemeClr val="accent1">
                  <a:alpha val="5000"/>
                </a:schemeClr>
              </a:gs>
            </a:gsLst>
            <a:lin ang="0" scaled="0"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914284">
              <a:defRPr/>
            </a:pPr>
            <a:endParaRPr lang="ru-RU" sz="1866">
              <a:solidFill>
                <a:srgbClr val="FFFFFF"/>
              </a:solidFill>
              <a:latin typeface="VTB Group Regular"/>
            </a:endParaRP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A33675D9-2E11-4BCE-8C1A-967F5864DAAB}"/>
              </a:ext>
            </a:extLst>
          </p:cNvPr>
          <p:cNvGrpSpPr/>
          <p:nvPr userDrawn="1"/>
        </p:nvGrpSpPr>
        <p:grpSpPr>
          <a:xfrm>
            <a:off x="1" y="4070468"/>
            <a:ext cx="5012555" cy="616767"/>
            <a:chOff x="1" y="4070466"/>
            <a:chExt cx="5012555" cy="616766"/>
          </a:xfrm>
        </p:grpSpPr>
        <p:sp>
          <p:nvSpPr>
            <p:cNvPr id="32" name="Полилиния: фигура 31">
              <a:extLst>
                <a:ext uri="{FF2B5EF4-FFF2-40B4-BE49-F238E27FC236}">
                  <a16:creationId xmlns:a16="http://schemas.microsoft.com/office/drawing/2014/main" id="{5819AF5D-3AA2-4A4A-9077-A0EA33151BA8}"/>
                </a:ext>
              </a:extLst>
            </p:cNvPr>
            <p:cNvSpPr/>
            <p:nvPr/>
          </p:nvSpPr>
          <p:spPr>
            <a:xfrm>
              <a:off x="1" y="4070466"/>
              <a:ext cx="4953000" cy="616766"/>
            </a:xfrm>
            <a:custGeom>
              <a:avLst/>
              <a:gdLst>
                <a:gd name="connsiteX0" fmla="*/ 0 w 5401805"/>
                <a:gd name="connsiteY0" fmla="*/ 0 h 672653"/>
                <a:gd name="connsiteX1" fmla="*/ 5401805 w 5401805"/>
                <a:gd name="connsiteY1" fmla="*/ 0 h 672653"/>
                <a:gd name="connsiteX2" fmla="*/ 5180516 w 5401805"/>
                <a:gd name="connsiteY2" fmla="*/ 672653 h 672653"/>
                <a:gd name="connsiteX3" fmla="*/ 0 w 5401805"/>
                <a:gd name="connsiteY3" fmla="*/ 672653 h 672653"/>
                <a:gd name="connsiteX4" fmla="*/ 0 w 5401805"/>
                <a:gd name="connsiteY4" fmla="*/ 0 h 67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1805" h="672653">
                  <a:moveTo>
                    <a:pt x="0" y="0"/>
                  </a:moveTo>
                  <a:lnTo>
                    <a:pt x="5401805" y="0"/>
                  </a:lnTo>
                  <a:lnTo>
                    <a:pt x="5180516" y="672653"/>
                  </a:lnTo>
                  <a:lnTo>
                    <a:pt x="0" y="6726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813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914284"/>
              <a:endParaRPr lang="ru-RU" sz="1866">
                <a:solidFill>
                  <a:srgbClr val="FFFFFF"/>
                </a:solidFill>
                <a:latin typeface="VTB Group Regular"/>
              </a:endParaRPr>
            </a:p>
          </p:txBody>
        </p:sp>
        <p:sp>
          <p:nvSpPr>
            <p:cNvPr id="33" name="Полилиния: фигура 32">
              <a:extLst>
                <a:ext uri="{FF2B5EF4-FFF2-40B4-BE49-F238E27FC236}">
                  <a16:creationId xmlns:a16="http://schemas.microsoft.com/office/drawing/2014/main" id="{64050744-9F6C-4421-9B46-4926B8762AD7}"/>
                </a:ext>
              </a:extLst>
            </p:cNvPr>
            <p:cNvSpPr/>
            <p:nvPr/>
          </p:nvSpPr>
          <p:spPr>
            <a:xfrm>
              <a:off x="59556" y="4070466"/>
              <a:ext cx="4953000" cy="616766"/>
            </a:xfrm>
            <a:custGeom>
              <a:avLst/>
              <a:gdLst>
                <a:gd name="connsiteX0" fmla="*/ 0 w 5401805"/>
                <a:gd name="connsiteY0" fmla="*/ 0 h 672653"/>
                <a:gd name="connsiteX1" fmla="*/ 5401805 w 5401805"/>
                <a:gd name="connsiteY1" fmla="*/ 0 h 672653"/>
                <a:gd name="connsiteX2" fmla="*/ 5180516 w 5401805"/>
                <a:gd name="connsiteY2" fmla="*/ 672653 h 672653"/>
                <a:gd name="connsiteX3" fmla="*/ 0 w 5401805"/>
                <a:gd name="connsiteY3" fmla="*/ 672653 h 672653"/>
                <a:gd name="connsiteX4" fmla="*/ 0 w 5401805"/>
                <a:gd name="connsiteY4" fmla="*/ 0 h 67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1805" h="672653">
                  <a:moveTo>
                    <a:pt x="0" y="0"/>
                  </a:moveTo>
                  <a:lnTo>
                    <a:pt x="5401805" y="0"/>
                  </a:lnTo>
                  <a:lnTo>
                    <a:pt x="5180516" y="672653"/>
                  </a:lnTo>
                  <a:lnTo>
                    <a:pt x="0" y="6726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53000"/>
              </a:schemeClr>
            </a:solidFill>
            <a:ln w="813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914284"/>
              <a:endParaRPr lang="ru-RU" sz="1866">
                <a:solidFill>
                  <a:srgbClr val="FFFFFF"/>
                </a:solidFill>
                <a:latin typeface="VTB Group Regular"/>
              </a:endParaRP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2142A35B-7EBE-4304-8033-E1CC30E9B7D3}"/>
              </a:ext>
            </a:extLst>
          </p:cNvPr>
          <p:cNvGrpSpPr/>
          <p:nvPr userDrawn="1"/>
        </p:nvGrpSpPr>
        <p:grpSpPr>
          <a:xfrm>
            <a:off x="0" y="2170773"/>
            <a:ext cx="5656837" cy="1824863"/>
            <a:chOff x="0" y="2170769"/>
            <a:chExt cx="5656837" cy="1824862"/>
          </a:xfrm>
        </p:grpSpPr>
        <p:sp>
          <p:nvSpPr>
            <p:cNvPr id="35" name="Полилиния: фигура 23">
              <a:extLst>
                <a:ext uri="{FF2B5EF4-FFF2-40B4-BE49-F238E27FC236}">
                  <a16:creationId xmlns:a16="http://schemas.microsoft.com/office/drawing/2014/main" id="{C302C7EA-9ED2-4BB2-849E-DF7D97088A60}"/>
                </a:ext>
              </a:extLst>
            </p:cNvPr>
            <p:cNvSpPr/>
            <p:nvPr/>
          </p:nvSpPr>
          <p:spPr>
            <a:xfrm>
              <a:off x="0" y="2170769"/>
              <a:ext cx="5597282" cy="1824862"/>
            </a:xfrm>
            <a:custGeom>
              <a:avLst/>
              <a:gdLst>
                <a:gd name="connsiteX0" fmla="*/ 0 w 6975588"/>
                <a:gd name="connsiteY0" fmla="*/ 0 h 2122291"/>
                <a:gd name="connsiteX1" fmla="*/ 6975588 w 6975588"/>
                <a:gd name="connsiteY1" fmla="*/ 0 h 2122291"/>
                <a:gd name="connsiteX2" fmla="*/ 6204693 w 6975588"/>
                <a:gd name="connsiteY2" fmla="*/ 2120589 h 2122291"/>
                <a:gd name="connsiteX3" fmla="*/ 0 w 6975588"/>
                <a:gd name="connsiteY3" fmla="*/ 2122291 h 2122291"/>
                <a:gd name="connsiteX4" fmla="*/ 0 w 6975588"/>
                <a:gd name="connsiteY4" fmla="*/ 0 h 2122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75588" h="2122291">
                  <a:moveTo>
                    <a:pt x="0" y="0"/>
                  </a:moveTo>
                  <a:lnTo>
                    <a:pt x="6975588" y="0"/>
                  </a:lnTo>
                  <a:lnTo>
                    <a:pt x="6204693" y="2120589"/>
                  </a:lnTo>
                  <a:lnTo>
                    <a:pt x="0" y="21222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813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914284">
                <a:defRPr/>
              </a:pPr>
              <a:endParaRPr lang="ru-RU" sz="1866">
                <a:solidFill>
                  <a:srgbClr val="1C1C1C"/>
                </a:solidFill>
                <a:latin typeface="VTB Group Regular"/>
              </a:endParaRPr>
            </a:p>
          </p:txBody>
        </p:sp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id="{46A3FB08-91C8-479A-97D7-62390134FEB2}"/>
                </a:ext>
              </a:extLst>
            </p:cNvPr>
            <p:cNvSpPr/>
            <p:nvPr/>
          </p:nvSpPr>
          <p:spPr>
            <a:xfrm>
              <a:off x="59555" y="2170769"/>
              <a:ext cx="5597282" cy="1824862"/>
            </a:xfrm>
            <a:custGeom>
              <a:avLst/>
              <a:gdLst>
                <a:gd name="connsiteX0" fmla="*/ 0 w 6975588"/>
                <a:gd name="connsiteY0" fmla="*/ 0 h 2122291"/>
                <a:gd name="connsiteX1" fmla="*/ 6975588 w 6975588"/>
                <a:gd name="connsiteY1" fmla="*/ 0 h 2122291"/>
                <a:gd name="connsiteX2" fmla="*/ 6204693 w 6975588"/>
                <a:gd name="connsiteY2" fmla="*/ 2120589 h 2122291"/>
                <a:gd name="connsiteX3" fmla="*/ 0 w 6975588"/>
                <a:gd name="connsiteY3" fmla="*/ 2122291 h 2122291"/>
                <a:gd name="connsiteX4" fmla="*/ 0 w 6975588"/>
                <a:gd name="connsiteY4" fmla="*/ 0 h 2122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75588" h="2122291">
                  <a:moveTo>
                    <a:pt x="0" y="0"/>
                  </a:moveTo>
                  <a:lnTo>
                    <a:pt x="6975588" y="0"/>
                  </a:lnTo>
                  <a:lnTo>
                    <a:pt x="6204693" y="2120589"/>
                  </a:lnTo>
                  <a:lnTo>
                    <a:pt x="0" y="21222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alpha val="54000"/>
              </a:schemeClr>
            </a:solidFill>
            <a:ln w="813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914284">
                <a:defRPr/>
              </a:pPr>
              <a:endParaRPr lang="ru-RU" sz="1866">
                <a:solidFill>
                  <a:srgbClr val="1C1C1C"/>
                </a:solidFill>
                <a:latin typeface="VTB Group Regular"/>
              </a:endParaRPr>
            </a:p>
          </p:txBody>
        </p:sp>
      </p:grpSp>
      <p:sp>
        <p:nvSpPr>
          <p:cNvPr id="15" name="Заголовок 6">
            <a:extLst>
              <a:ext uri="{FF2B5EF4-FFF2-40B4-BE49-F238E27FC236}">
                <a16:creationId xmlns:a16="http://schemas.microsoft.com/office/drawing/2014/main" id="{D283E5E6-5E05-43DD-9B21-B380567F82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41" y="2335306"/>
            <a:ext cx="4392329" cy="149579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marL="0" marR="0" indent="0" algn="l" defTabSz="91428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ru-RU" sz="36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TB Group Demi Bold" panose="020B0703050504020204" pitchFamily="34" charset="-52"/>
                <a:ea typeface="VTB Group Cond"/>
                <a:cs typeface="VTB Group Cond"/>
              </a:defRPr>
            </a:lvl1pPr>
          </a:lstStyle>
          <a:p>
            <a:pPr marL="0" marR="0" lvl="0" indent="0" algn="l" defTabSz="91428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TB Group Demi Bold" panose="020B0703050504020204" pitchFamily="34" charset="-52"/>
                <a:ea typeface="VTB Group Cond"/>
                <a:cs typeface="VTB Group Cond"/>
              </a:rPr>
              <a:t>Заголовок</a:t>
            </a:r>
            <a:br>
              <a:rPr kumimoji="0" lang="ru-RU" alt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TB Group Demi Bold" panose="020B0703050504020204" pitchFamily="34" charset="-52"/>
                <a:ea typeface="VTB Group Cond"/>
                <a:cs typeface="VTB Group Cond"/>
              </a:rPr>
            </a:br>
            <a:r>
              <a:rPr kumimoji="0" lang="ru-RU" alt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TB Group Demi Bold" panose="020B0703050504020204" pitchFamily="34" charset="-52"/>
                <a:ea typeface="VTB Group Cond"/>
                <a:cs typeface="VTB Group Cond"/>
              </a:rPr>
              <a:t>титульного слайда</a:t>
            </a:r>
            <a:br>
              <a:rPr kumimoji="0" lang="en-US" alt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TB Group Demi Bold" panose="020B0703050504020204" pitchFamily="34" charset="-52"/>
                <a:ea typeface="VTB Group Cond"/>
                <a:cs typeface="VTB Group Cond"/>
              </a:rPr>
            </a:br>
            <a:r>
              <a:rPr kumimoji="0" lang="ru-RU" alt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TB Group Demi Bold" panose="020B0703050504020204" pitchFamily="34" charset="-52"/>
                <a:ea typeface="VTB Group Cond"/>
                <a:cs typeface="VTB Group Light" panose="020B0403040504020204" pitchFamily="34" charset="0"/>
              </a:rPr>
              <a:t>до трех строк</a:t>
            </a:r>
          </a:p>
        </p:txBody>
      </p:sp>
      <p:sp>
        <p:nvSpPr>
          <p:cNvPr id="17" name="Текст 5">
            <a:extLst>
              <a:ext uri="{FF2B5EF4-FFF2-40B4-BE49-F238E27FC236}">
                <a16:creationId xmlns:a16="http://schemas.microsoft.com/office/drawing/2014/main" id="{3EFB8B82-BC93-4E9E-B2B2-31FC8F3397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9" y="4184950"/>
            <a:ext cx="3813544" cy="40600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marR="0" indent="0" algn="l" defTabSz="914284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AAFF"/>
              </a:buClr>
              <a:buSzTx/>
              <a:buFont typeface="Arial" panose="020B0604020202020204" pitchFamily="34" charset="0"/>
              <a:buNone/>
              <a:tabLst/>
              <a:defRPr lang="ru-RU" sz="1466" dirty="0" smtClean="0">
                <a:solidFill>
                  <a:schemeClr val="bg1"/>
                </a:solidFill>
              </a:defRPr>
            </a:lvl1pPr>
            <a:lvl2pPr>
              <a:defRPr sz="1866"/>
            </a:lvl2pPr>
            <a:lvl3pPr>
              <a:defRPr sz="1600"/>
            </a:lvl3pPr>
            <a:lvl4pPr>
              <a:defRPr sz="1466"/>
            </a:lvl4pPr>
            <a:lvl5pPr>
              <a:defRPr sz="1466"/>
            </a:lvl5pPr>
          </a:lstStyle>
          <a:p>
            <a:pPr marL="0" marR="0" lvl="0" indent="0" algn="l" defTabSz="914284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AAF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Подзаголовок до двух строк</a:t>
            </a:r>
            <a:br>
              <a:rPr lang="ru-RU" dirty="0"/>
            </a:br>
            <a:r>
              <a:rPr lang="ru-RU" dirty="0"/>
              <a:t>Подзаголовок до двух строк</a:t>
            </a:r>
          </a:p>
        </p:txBody>
      </p:sp>
    </p:spTree>
    <p:extLst>
      <p:ext uri="{BB962C8B-B14F-4D97-AF65-F5344CB8AC3E}">
        <p14:creationId xmlns:p14="http://schemas.microsoft.com/office/powerpoint/2010/main" val="7651053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внешний, снег, мужчина, ночь&#10;&#10;Автоматически созданное описание">
            <a:extLst>
              <a:ext uri="{FF2B5EF4-FFF2-40B4-BE49-F238E27FC236}">
                <a16:creationId xmlns:a16="http://schemas.microsoft.com/office/drawing/2014/main" id="{98E0F102-AD75-45C1-8417-EB5B1680D2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1E22208-B549-4009-A136-AF2E5C87FCCD}"/>
              </a:ext>
            </a:extLst>
          </p:cNvPr>
          <p:cNvGrpSpPr/>
          <p:nvPr userDrawn="1"/>
        </p:nvGrpSpPr>
        <p:grpSpPr>
          <a:xfrm>
            <a:off x="1" y="4070468"/>
            <a:ext cx="5012555" cy="616767"/>
            <a:chOff x="1" y="4070466"/>
            <a:chExt cx="5012555" cy="616766"/>
          </a:xfrm>
        </p:grpSpPr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7F4462C3-B8A9-4D52-B70F-B6ACAC630B6D}"/>
                </a:ext>
              </a:extLst>
            </p:cNvPr>
            <p:cNvSpPr/>
            <p:nvPr/>
          </p:nvSpPr>
          <p:spPr>
            <a:xfrm>
              <a:off x="1" y="4070466"/>
              <a:ext cx="4953000" cy="616766"/>
            </a:xfrm>
            <a:custGeom>
              <a:avLst/>
              <a:gdLst>
                <a:gd name="connsiteX0" fmla="*/ 0 w 5401805"/>
                <a:gd name="connsiteY0" fmla="*/ 0 h 672653"/>
                <a:gd name="connsiteX1" fmla="*/ 5401805 w 5401805"/>
                <a:gd name="connsiteY1" fmla="*/ 0 h 672653"/>
                <a:gd name="connsiteX2" fmla="*/ 5180516 w 5401805"/>
                <a:gd name="connsiteY2" fmla="*/ 672653 h 672653"/>
                <a:gd name="connsiteX3" fmla="*/ 0 w 5401805"/>
                <a:gd name="connsiteY3" fmla="*/ 672653 h 672653"/>
                <a:gd name="connsiteX4" fmla="*/ 0 w 5401805"/>
                <a:gd name="connsiteY4" fmla="*/ 0 h 67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1805" h="672653">
                  <a:moveTo>
                    <a:pt x="0" y="0"/>
                  </a:moveTo>
                  <a:lnTo>
                    <a:pt x="5401805" y="0"/>
                  </a:lnTo>
                  <a:lnTo>
                    <a:pt x="5180516" y="672653"/>
                  </a:lnTo>
                  <a:lnTo>
                    <a:pt x="0" y="6726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813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914284"/>
              <a:endParaRPr lang="ru-RU" sz="1866">
                <a:solidFill>
                  <a:srgbClr val="FFFFFF"/>
                </a:solidFill>
                <a:latin typeface="VTB Group Regular"/>
              </a:endParaRPr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38777FD9-C9AC-43FA-AE0B-4C3A7E1B9DD4}"/>
                </a:ext>
              </a:extLst>
            </p:cNvPr>
            <p:cNvSpPr/>
            <p:nvPr/>
          </p:nvSpPr>
          <p:spPr>
            <a:xfrm>
              <a:off x="59556" y="4070466"/>
              <a:ext cx="4953000" cy="616766"/>
            </a:xfrm>
            <a:custGeom>
              <a:avLst/>
              <a:gdLst>
                <a:gd name="connsiteX0" fmla="*/ 0 w 5401805"/>
                <a:gd name="connsiteY0" fmla="*/ 0 h 672653"/>
                <a:gd name="connsiteX1" fmla="*/ 5401805 w 5401805"/>
                <a:gd name="connsiteY1" fmla="*/ 0 h 672653"/>
                <a:gd name="connsiteX2" fmla="*/ 5180516 w 5401805"/>
                <a:gd name="connsiteY2" fmla="*/ 672653 h 672653"/>
                <a:gd name="connsiteX3" fmla="*/ 0 w 5401805"/>
                <a:gd name="connsiteY3" fmla="*/ 672653 h 672653"/>
                <a:gd name="connsiteX4" fmla="*/ 0 w 5401805"/>
                <a:gd name="connsiteY4" fmla="*/ 0 h 67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1805" h="672653">
                  <a:moveTo>
                    <a:pt x="0" y="0"/>
                  </a:moveTo>
                  <a:lnTo>
                    <a:pt x="5401805" y="0"/>
                  </a:lnTo>
                  <a:lnTo>
                    <a:pt x="5180516" y="672653"/>
                  </a:lnTo>
                  <a:lnTo>
                    <a:pt x="0" y="6726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>
                <a:alpha val="53000"/>
              </a:srgbClr>
            </a:solidFill>
            <a:ln w="813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914284"/>
              <a:endParaRPr lang="ru-RU" sz="1866">
                <a:solidFill>
                  <a:srgbClr val="FFFFFF"/>
                </a:solidFill>
                <a:latin typeface="VTB Group Regular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9CD08C4-587A-4D9D-988F-A8DDEE579D1D}"/>
              </a:ext>
            </a:extLst>
          </p:cNvPr>
          <p:cNvGrpSpPr/>
          <p:nvPr userDrawn="1"/>
        </p:nvGrpSpPr>
        <p:grpSpPr>
          <a:xfrm>
            <a:off x="0" y="2170773"/>
            <a:ext cx="5656837" cy="1824863"/>
            <a:chOff x="0" y="2170769"/>
            <a:chExt cx="5656837" cy="1824863"/>
          </a:xfrm>
        </p:grpSpPr>
        <p:sp>
          <p:nvSpPr>
            <p:cNvPr id="16" name="Полилиния: фигура 23">
              <a:extLst>
                <a:ext uri="{FF2B5EF4-FFF2-40B4-BE49-F238E27FC236}">
                  <a16:creationId xmlns:a16="http://schemas.microsoft.com/office/drawing/2014/main" id="{5C80BCF6-457A-43F0-A609-406833AC5505}"/>
                </a:ext>
              </a:extLst>
            </p:cNvPr>
            <p:cNvSpPr/>
            <p:nvPr/>
          </p:nvSpPr>
          <p:spPr>
            <a:xfrm>
              <a:off x="0" y="2170769"/>
              <a:ext cx="5597282" cy="1824862"/>
            </a:xfrm>
            <a:custGeom>
              <a:avLst/>
              <a:gdLst>
                <a:gd name="connsiteX0" fmla="*/ 0 w 6975588"/>
                <a:gd name="connsiteY0" fmla="*/ 0 h 2122291"/>
                <a:gd name="connsiteX1" fmla="*/ 6975588 w 6975588"/>
                <a:gd name="connsiteY1" fmla="*/ 0 h 2122291"/>
                <a:gd name="connsiteX2" fmla="*/ 6204693 w 6975588"/>
                <a:gd name="connsiteY2" fmla="*/ 2120589 h 2122291"/>
                <a:gd name="connsiteX3" fmla="*/ 0 w 6975588"/>
                <a:gd name="connsiteY3" fmla="*/ 2122291 h 2122291"/>
                <a:gd name="connsiteX4" fmla="*/ 0 w 6975588"/>
                <a:gd name="connsiteY4" fmla="*/ 0 h 2122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75588" h="2122291">
                  <a:moveTo>
                    <a:pt x="0" y="0"/>
                  </a:moveTo>
                  <a:lnTo>
                    <a:pt x="6975588" y="0"/>
                  </a:lnTo>
                  <a:lnTo>
                    <a:pt x="6204693" y="2120589"/>
                  </a:lnTo>
                  <a:lnTo>
                    <a:pt x="0" y="21222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813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914284">
                <a:defRPr/>
              </a:pPr>
              <a:endParaRPr lang="ru-RU" sz="1866">
                <a:solidFill>
                  <a:srgbClr val="1C1C1C"/>
                </a:solidFill>
                <a:latin typeface="VTB Group Regular"/>
              </a:endParaRPr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0ED6B969-6294-4A9C-B4B5-52ECC1810B03}"/>
                </a:ext>
              </a:extLst>
            </p:cNvPr>
            <p:cNvSpPr/>
            <p:nvPr/>
          </p:nvSpPr>
          <p:spPr>
            <a:xfrm>
              <a:off x="59555" y="2170770"/>
              <a:ext cx="5597282" cy="1824862"/>
            </a:xfrm>
            <a:custGeom>
              <a:avLst/>
              <a:gdLst>
                <a:gd name="connsiteX0" fmla="*/ 0 w 6975588"/>
                <a:gd name="connsiteY0" fmla="*/ 0 h 2122291"/>
                <a:gd name="connsiteX1" fmla="*/ 6975588 w 6975588"/>
                <a:gd name="connsiteY1" fmla="*/ 0 h 2122291"/>
                <a:gd name="connsiteX2" fmla="*/ 6204693 w 6975588"/>
                <a:gd name="connsiteY2" fmla="*/ 2120589 h 2122291"/>
                <a:gd name="connsiteX3" fmla="*/ 0 w 6975588"/>
                <a:gd name="connsiteY3" fmla="*/ 2122291 h 2122291"/>
                <a:gd name="connsiteX4" fmla="*/ 0 w 6975588"/>
                <a:gd name="connsiteY4" fmla="*/ 0 h 2122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75588" h="2122291">
                  <a:moveTo>
                    <a:pt x="0" y="0"/>
                  </a:moveTo>
                  <a:lnTo>
                    <a:pt x="6975588" y="0"/>
                  </a:lnTo>
                  <a:lnTo>
                    <a:pt x="6204693" y="2120589"/>
                  </a:lnTo>
                  <a:lnTo>
                    <a:pt x="0" y="21222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>
                <a:alpha val="54000"/>
              </a:srgbClr>
            </a:solidFill>
            <a:ln w="813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914284">
                <a:defRPr/>
              </a:pPr>
              <a:endParaRPr lang="ru-RU" sz="1866">
                <a:solidFill>
                  <a:srgbClr val="1C1C1C"/>
                </a:solidFill>
                <a:latin typeface="VTB Group Regular"/>
              </a:endParaRPr>
            </a:p>
          </p:txBody>
        </p:sp>
      </p:grpSp>
      <p:sp>
        <p:nvSpPr>
          <p:cNvPr id="18" name="Заголовок 6">
            <a:extLst>
              <a:ext uri="{FF2B5EF4-FFF2-40B4-BE49-F238E27FC236}">
                <a16:creationId xmlns:a16="http://schemas.microsoft.com/office/drawing/2014/main" id="{6AB07726-EF2F-4536-BBD5-7D170229D9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41" y="2335306"/>
            <a:ext cx="4392329" cy="149579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marL="0" marR="0" indent="0" algn="l" defTabSz="91428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lang="ru-RU" sz="36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TB Group Demi Bold" panose="020B0703050504020204" pitchFamily="34" charset="-52"/>
                <a:ea typeface="VTB Group Cond"/>
                <a:cs typeface="VTB Group Cond"/>
              </a:defRPr>
            </a:lvl1pPr>
          </a:lstStyle>
          <a:p>
            <a:pPr marL="0" marR="0" lvl="0" indent="0" algn="l" defTabSz="91428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TB Group Demi Bold" panose="020B0703050504020204" pitchFamily="34" charset="-52"/>
                <a:ea typeface="VTB Group Cond"/>
                <a:cs typeface="VTB Group Cond"/>
              </a:rPr>
              <a:t>Заголовок</a:t>
            </a:r>
            <a:br>
              <a:rPr kumimoji="0" lang="ru-RU" alt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TB Group Demi Bold" panose="020B0703050504020204" pitchFamily="34" charset="-52"/>
                <a:ea typeface="VTB Group Cond"/>
                <a:cs typeface="VTB Group Cond"/>
              </a:rPr>
            </a:br>
            <a:r>
              <a:rPr kumimoji="0" lang="ru-RU" alt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TB Group Demi Bold" panose="020B0703050504020204" pitchFamily="34" charset="-52"/>
                <a:ea typeface="VTB Group Cond"/>
                <a:cs typeface="VTB Group Cond"/>
              </a:rPr>
              <a:t>титульного слайда</a:t>
            </a:r>
            <a:br>
              <a:rPr kumimoji="0" lang="en-US" alt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TB Group Demi Bold" panose="020B0703050504020204" pitchFamily="34" charset="-52"/>
                <a:ea typeface="VTB Group Cond"/>
                <a:cs typeface="VTB Group Cond"/>
              </a:rPr>
            </a:br>
            <a:r>
              <a:rPr kumimoji="0" lang="ru-RU" alt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TB Group Demi Bold" panose="020B0703050504020204" pitchFamily="34" charset="-52"/>
                <a:ea typeface="VTB Group Cond"/>
                <a:cs typeface="VTB Group Light" panose="020B0403040504020204" pitchFamily="34" charset="0"/>
              </a:rPr>
              <a:t>до трех строк</a:t>
            </a:r>
          </a:p>
        </p:txBody>
      </p:sp>
      <p:sp>
        <p:nvSpPr>
          <p:cNvPr id="19" name="Текст 5">
            <a:extLst>
              <a:ext uri="{FF2B5EF4-FFF2-40B4-BE49-F238E27FC236}">
                <a16:creationId xmlns:a16="http://schemas.microsoft.com/office/drawing/2014/main" id="{52AD6794-2D2F-47DD-AF45-464C18B54B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9" y="4184950"/>
            <a:ext cx="3813544" cy="40600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marR="0" indent="0" algn="l" defTabSz="914284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AAFF"/>
              </a:buClr>
              <a:buSzTx/>
              <a:buFont typeface="Arial" panose="020B0604020202020204" pitchFamily="34" charset="0"/>
              <a:buNone/>
              <a:tabLst/>
              <a:defRPr lang="ru-RU" sz="1466" dirty="0" smtClean="0">
                <a:solidFill>
                  <a:schemeClr val="bg1"/>
                </a:solidFill>
              </a:defRPr>
            </a:lvl1pPr>
            <a:lvl2pPr>
              <a:defRPr sz="1866"/>
            </a:lvl2pPr>
            <a:lvl3pPr>
              <a:defRPr sz="1600"/>
            </a:lvl3pPr>
            <a:lvl4pPr>
              <a:defRPr sz="1466"/>
            </a:lvl4pPr>
            <a:lvl5pPr>
              <a:defRPr sz="1466"/>
            </a:lvl5pPr>
          </a:lstStyle>
          <a:p>
            <a:pPr marL="0" marR="0" lvl="0" indent="0" algn="l" defTabSz="914284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AAF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Подзаголовок до двух строк</a:t>
            </a:r>
            <a:br>
              <a:rPr lang="ru-RU" dirty="0"/>
            </a:br>
            <a:r>
              <a:rPr lang="ru-RU" dirty="0"/>
              <a:t>Подзаголовок до двух строк</a:t>
            </a:r>
          </a:p>
        </p:txBody>
      </p:sp>
    </p:spTree>
    <p:extLst>
      <p:ext uri="{BB962C8B-B14F-4D97-AF65-F5344CB8AC3E}">
        <p14:creationId xmlns:p14="http://schemas.microsoft.com/office/powerpoint/2010/main" val="7521532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1" cy="6857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56890" y="2244477"/>
            <a:ext cx="8478220" cy="4851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5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4FF18-9DC0-42A7-9FCE-1E945579199C}" type="datetime1">
              <a:rPr lang="en-US" smtClean="0"/>
              <a:t>5/24/2022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86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23104">
              <a:lnSpc>
                <a:spcPts val="1516"/>
              </a:lnSpc>
            </a:pPr>
            <a:fld id="{81D60167-4931-47E6-BA6A-407CBD079E47}" type="slidenum">
              <a:rPr lang="ru-RU" spc="-49" smtClean="0"/>
              <a:pPr marL="23104">
                <a:lnSpc>
                  <a:spcPts val="1516"/>
                </a:lnSpc>
              </a:pPr>
              <a:t>‹#›</a:t>
            </a:fld>
            <a:endParaRPr lang="ru-RU" spc="-49" dirty="0"/>
          </a:p>
        </p:txBody>
      </p:sp>
    </p:spTree>
    <p:extLst>
      <p:ext uri="{BB962C8B-B14F-4D97-AF65-F5344CB8AC3E}">
        <p14:creationId xmlns:p14="http://schemas.microsoft.com/office/powerpoint/2010/main" val="30243101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56943" y="539028"/>
            <a:ext cx="6678114" cy="354584"/>
          </a:xfrm>
        </p:spPr>
        <p:txBody>
          <a:bodyPr lIns="0" tIns="0" rIns="0" bIns="0"/>
          <a:lstStyle>
            <a:lvl1pPr>
              <a:defRPr sz="2304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D3F17-0E5D-4980-A919-20773BD40BD1}" type="datetime1">
              <a:rPr lang="en-US" smtClean="0"/>
              <a:t>5/24/2022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86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23104">
              <a:lnSpc>
                <a:spcPts val="1516"/>
              </a:lnSpc>
            </a:pPr>
            <a:fld id="{81D60167-4931-47E6-BA6A-407CBD079E47}" type="slidenum">
              <a:rPr lang="ru-RU" spc="-49" smtClean="0"/>
              <a:pPr marL="23104">
                <a:lnSpc>
                  <a:spcPts val="1516"/>
                </a:lnSpc>
              </a:pPr>
              <a:t>‹#›</a:t>
            </a:fld>
            <a:endParaRPr lang="ru-RU" spc="-49" dirty="0"/>
          </a:p>
        </p:txBody>
      </p:sp>
    </p:spTree>
    <p:extLst>
      <p:ext uri="{BB962C8B-B14F-4D97-AF65-F5344CB8AC3E}">
        <p14:creationId xmlns:p14="http://schemas.microsoft.com/office/powerpoint/2010/main" val="11527867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56943" y="539028"/>
            <a:ext cx="6678114" cy="354584"/>
          </a:xfrm>
        </p:spPr>
        <p:txBody>
          <a:bodyPr lIns="0" tIns="0" rIns="0" bIns="0"/>
          <a:lstStyle>
            <a:lvl1pPr>
              <a:defRPr sz="2304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52101-CD53-476D-9AED-876899BED89C}" type="datetime1">
              <a:rPr lang="en-US" smtClean="0"/>
              <a:t>5/24/2022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86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23104">
              <a:lnSpc>
                <a:spcPts val="1516"/>
              </a:lnSpc>
            </a:pPr>
            <a:fld id="{81D60167-4931-47E6-BA6A-407CBD079E47}" type="slidenum">
              <a:rPr lang="ru-RU" spc="-49" smtClean="0"/>
              <a:pPr marL="23104">
                <a:lnSpc>
                  <a:spcPts val="1516"/>
                </a:lnSpc>
              </a:pPr>
              <a:t>‹#›</a:t>
            </a:fld>
            <a:endParaRPr lang="ru-RU" spc="-49" dirty="0"/>
          </a:p>
        </p:txBody>
      </p:sp>
    </p:spTree>
    <p:extLst>
      <p:ext uri="{BB962C8B-B14F-4D97-AF65-F5344CB8AC3E}">
        <p14:creationId xmlns:p14="http://schemas.microsoft.com/office/powerpoint/2010/main" val="35251584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56943" y="539028"/>
            <a:ext cx="6678114" cy="354584"/>
          </a:xfrm>
        </p:spPr>
        <p:txBody>
          <a:bodyPr lIns="0" tIns="0" rIns="0" bIns="0"/>
          <a:lstStyle>
            <a:lvl1pPr>
              <a:defRPr sz="2304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65E4E-617D-4B92-A952-988EA25B9D4D}" type="datetime1">
              <a:rPr lang="en-US" smtClean="0"/>
              <a:t>5/24/2022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86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23104">
              <a:lnSpc>
                <a:spcPts val="1516"/>
              </a:lnSpc>
            </a:pPr>
            <a:fld id="{81D60167-4931-47E6-BA6A-407CBD079E47}" type="slidenum">
              <a:rPr lang="ru-RU" spc="-49" smtClean="0"/>
              <a:pPr marL="23104">
                <a:lnSpc>
                  <a:spcPts val="1516"/>
                </a:lnSpc>
              </a:pPr>
              <a:t>‹#›</a:t>
            </a:fld>
            <a:endParaRPr lang="ru-RU" spc="-49" dirty="0"/>
          </a:p>
        </p:txBody>
      </p:sp>
    </p:spTree>
    <p:extLst>
      <p:ext uri="{BB962C8B-B14F-4D97-AF65-F5344CB8AC3E}">
        <p14:creationId xmlns:p14="http://schemas.microsoft.com/office/powerpoint/2010/main" val="38192782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26F6F-F221-4E34-BE04-798BDEB47F2C}" type="datetime1">
              <a:rPr lang="en-US" smtClean="0"/>
              <a:t>5/24/2022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86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23104">
              <a:lnSpc>
                <a:spcPts val="1516"/>
              </a:lnSpc>
            </a:pPr>
            <a:fld id="{81D60167-4931-47E6-BA6A-407CBD079E47}" type="slidenum">
              <a:rPr lang="ru-RU" spc="-49" smtClean="0"/>
              <a:pPr marL="23104">
                <a:lnSpc>
                  <a:spcPts val="1516"/>
                </a:lnSpc>
              </a:pPr>
              <a:t>‹#›</a:t>
            </a:fld>
            <a:endParaRPr lang="ru-RU" spc="-49" dirty="0"/>
          </a:p>
        </p:txBody>
      </p:sp>
    </p:spTree>
    <p:extLst>
      <p:ext uri="{BB962C8B-B14F-4D97-AF65-F5344CB8AC3E}">
        <p14:creationId xmlns:p14="http://schemas.microsoft.com/office/powerpoint/2010/main" val="12564927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лавный">
    <p:bg>
      <p:bgPr>
        <a:solidFill>
          <a:srgbClr val="003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1.png" descr="MIIMO_Logo_monochrome_white_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46" y="4807020"/>
            <a:ext cx="1676564" cy="1520454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638628" y="3007739"/>
            <a:ext cx="10914745" cy="58477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sz="quarter" idx="1"/>
          </p:nvPr>
        </p:nvSpPr>
        <p:spPr>
          <a:xfrm>
            <a:off x="638175" y="3684588"/>
            <a:ext cx="10915196" cy="138499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0" indent="0"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0"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0"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0"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xfrm>
            <a:off x="8452890" y="6234432"/>
            <a:ext cx="284715" cy="22862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711028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pic" sz="quarter" idx="13"/>
          </p:nvPr>
        </p:nvSpPr>
        <p:spPr>
          <a:xfrm>
            <a:off x="761680" y="1979314"/>
            <a:ext cx="3603743" cy="23963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1" name="Shape 61"/>
          <p:cNvSpPr>
            <a:spLocks noGrp="1"/>
          </p:cNvSpPr>
          <p:nvPr>
            <p:ph type="body" sz="quarter" idx="1"/>
          </p:nvPr>
        </p:nvSpPr>
        <p:spPr>
          <a:xfrm>
            <a:off x="4477825" y="1979314"/>
            <a:ext cx="2960752" cy="28623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400">
                <a:solidFill>
                  <a:srgbClr val="13151C"/>
                </a:solidFill>
              </a:defRPr>
            </a:lvl1pPr>
            <a:lvl2pPr marL="617219" indent="-160019">
              <a:buFontTx/>
              <a:defRPr sz="1400">
                <a:solidFill>
                  <a:srgbClr val="13151C"/>
                </a:solidFill>
              </a:defRPr>
            </a:lvl2pPr>
            <a:lvl3pPr marL="1092200" indent="-177800">
              <a:buFontTx/>
              <a:defRPr sz="1400">
                <a:solidFill>
                  <a:srgbClr val="13151C"/>
                </a:solidFill>
              </a:defRPr>
            </a:lvl3pPr>
            <a:lvl4pPr marL="1549400" indent="-177800">
              <a:buFontTx/>
              <a:defRPr sz="1400">
                <a:solidFill>
                  <a:srgbClr val="13151C"/>
                </a:solidFill>
              </a:defRPr>
            </a:lvl4pPr>
            <a:lvl5pPr marL="2028825" indent="-200025">
              <a:buFontTx/>
              <a:defRPr sz="1400">
                <a:solidFill>
                  <a:srgbClr val="13151C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2" name="Shape 62"/>
          <p:cNvSpPr>
            <a:spLocks noGrp="1"/>
          </p:cNvSpPr>
          <p:nvPr>
            <p:ph type="body" sz="quarter" idx="14"/>
          </p:nvPr>
        </p:nvSpPr>
        <p:spPr>
          <a:xfrm>
            <a:off x="4477825" y="2278581"/>
            <a:ext cx="2960752" cy="341639"/>
          </a:xfrm>
          <a:prstGeom prst="rect">
            <a:avLst/>
          </a:prstGeom>
        </p:spPr>
        <p:txBody>
          <a:bodyPr/>
          <a:lstStyle/>
          <a:p>
            <a:pPr marL="157734" indent="-157734" defTabSz="630936">
              <a:spcBef>
                <a:spcPts val="600"/>
              </a:spcBef>
              <a:defRPr sz="1656"/>
            </a:pPr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sz="quarter" idx="15"/>
          </p:nvPr>
        </p:nvSpPr>
        <p:spPr>
          <a:xfrm>
            <a:off x="5398163" y="3928671"/>
            <a:ext cx="3603743" cy="23963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Shape 64"/>
          <p:cNvSpPr>
            <a:spLocks noGrp="1"/>
          </p:cNvSpPr>
          <p:nvPr>
            <p:ph type="body" sz="quarter" idx="16"/>
          </p:nvPr>
        </p:nvSpPr>
        <p:spPr>
          <a:xfrm>
            <a:off x="9114308" y="3928671"/>
            <a:ext cx="2743203" cy="286239"/>
          </a:xfrm>
          <a:prstGeom prst="rect">
            <a:avLst/>
          </a:prstGeom>
        </p:spPr>
        <p:txBody>
          <a:bodyPr/>
          <a:lstStyle/>
          <a:p>
            <a:pPr marL="125730" indent="-125730" defTabSz="502920">
              <a:spcBef>
                <a:spcPts val="500"/>
              </a:spcBef>
              <a:defRPr sz="1320"/>
            </a:pPr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body" sz="quarter" idx="17"/>
          </p:nvPr>
        </p:nvSpPr>
        <p:spPr>
          <a:xfrm>
            <a:off x="9114308" y="4227938"/>
            <a:ext cx="2743201" cy="341639"/>
          </a:xfrm>
          <a:prstGeom prst="rect">
            <a:avLst/>
          </a:prstGeom>
        </p:spPr>
        <p:txBody>
          <a:bodyPr/>
          <a:lstStyle/>
          <a:p>
            <a:pPr marL="157734" indent="-157734" defTabSz="630936">
              <a:spcBef>
                <a:spcPts val="600"/>
              </a:spcBef>
              <a:defRPr sz="1656"/>
            </a:pPr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B92B1033-9438-4513-B1B3-92F94A3028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40" y="174924"/>
            <a:ext cx="9583505" cy="116955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r">
              <a:lnSpc>
                <a:spcPct val="100000"/>
              </a:lnSpc>
              <a:defRPr b="0" i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id="{A8D8CCBB-60F1-421E-BD7C-5B2872A3F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353" y="6466613"/>
            <a:ext cx="509605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fld id="{7E1A2DEA-0812-41F9-88C5-48F7F643210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9" name="Текст 17">
            <a:extLst>
              <a:ext uri="{FF2B5EF4-FFF2-40B4-BE49-F238E27FC236}">
                <a16:creationId xmlns:a16="http://schemas.microsoft.com/office/drawing/2014/main" id="{4629834B-CBAD-4093-ABCE-9690483BEA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6" y="6354978"/>
            <a:ext cx="6096000" cy="32316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marR="0" indent="0" algn="l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Примечание: текст примечание</a:t>
            </a:r>
            <a:b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Источник: ссылка на источник</a:t>
            </a:r>
          </a:p>
        </p:txBody>
      </p:sp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6C1C5B24-7BE0-43B3-985E-B266892DE99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62436" y="1341438"/>
            <a:ext cx="2721248" cy="3207702"/>
          </a:xfrm>
          <a:custGeom>
            <a:avLst/>
            <a:gdLst>
              <a:gd name="connsiteX0" fmla="*/ 0 w 2721248"/>
              <a:gd name="connsiteY0" fmla="*/ 0 h 3207702"/>
              <a:gd name="connsiteX1" fmla="*/ 2721248 w 2721248"/>
              <a:gd name="connsiteY1" fmla="*/ 0 h 3207702"/>
              <a:gd name="connsiteX2" fmla="*/ 2721248 w 2721248"/>
              <a:gd name="connsiteY2" fmla="*/ 3207702 h 3207702"/>
              <a:gd name="connsiteX3" fmla="*/ 0 w 2721248"/>
              <a:gd name="connsiteY3" fmla="*/ 3207702 h 3207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1248" h="3207702">
                <a:moveTo>
                  <a:pt x="0" y="0"/>
                </a:moveTo>
                <a:lnTo>
                  <a:pt x="2721248" y="0"/>
                </a:lnTo>
                <a:lnTo>
                  <a:pt x="2721248" y="3207702"/>
                </a:lnTo>
                <a:lnTo>
                  <a:pt x="0" y="32077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065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/>
          </p:cNvSpPr>
          <p:nvPr>
            <p:ph type="pic" sz="quarter" idx="13"/>
          </p:nvPr>
        </p:nvSpPr>
        <p:spPr>
          <a:xfrm>
            <a:off x="761680" y="3898996"/>
            <a:ext cx="3603743" cy="239638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75" name="Shape 75"/>
          <p:cNvSpPr>
            <a:spLocks noGrp="1"/>
          </p:cNvSpPr>
          <p:nvPr>
            <p:ph type="pic" sz="quarter" idx="14"/>
          </p:nvPr>
        </p:nvSpPr>
        <p:spPr>
          <a:xfrm>
            <a:off x="5398163" y="1979314"/>
            <a:ext cx="3603743" cy="23963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body" sz="quarter" idx="1"/>
          </p:nvPr>
        </p:nvSpPr>
        <p:spPr>
          <a:xfrm>
            <a:off x="9114308" y="2864373"/>
            <a:ext cx="2439064" cy="28623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400">
                <a:solidFill>
                  <a:srgbClr val="13151C"/>
                </a:solidFill>
              </a:defRPr>
            </a:lvl1pPr>
            <a:lvl2pPr marL="617219" indent="-160019">
              <a:buFontTx/>
              <a:defRPr sz="1400">
                <a:solidFill>
                  <a:srgbClr val="13151C"/>
                </a:solidFill>
              </a:defRPr>
            </a:lvl2pPr>
            <a:lvl3pPr marL="1092200" indent="-177800">
              <a:buFontTx/>
              <a:defRPr sz="1400">
                <a:solidFill>
                  <a:srgbClr val="13151C"/>
                </a:solidFill>
              </a:defRPr>
            </a:lvl3pPr>
            <a:lvl4pPr marL="1549400" indent="-177800">
              <a:buFontTx/>
              <a:defRPr sz="1400">
                <a:solidFill>
                  <a:srgbClr val="13151C"/>
                </a:solidFill>
              </a:defRPr>
            </a:lvl4pPr>
            <a:lvl5pPr marL="2028825" indent="-200025">
              <a:buFontTx/>
              <a:defRPr sz="1400">
                <a:solidFill>
                  <a:srgbClr val="13151C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7" name="Shape 77"/>
          <p:cNvSpPr>
            <a:spLocks noGrp="1"/>
          </p:cNvSpPr>
          <p:nvPr>
            <p:ph type="body" sz="quarter" idx="15"/>
          </p:nvPr>
        </p:nvSpPr>
        <p:spPr>
          <a:xfrm>
            <a:off x="9114308" y="3163640"/>
            <a:ext cx="2439063" cy="341639"/>
          </a:xfrm>
          <a:prstGeom prst="rect">
            <a:avLst/>
          </a:prstGeom>
        </p:spPr>
        <p:txBody>
          <a:bodyPr/>
          <a:lstStyle/>
          <a:p>
            <a:pPr marL="157734" indent="-157734" defTabSz="630936">
              <a:spcBef>
                <a:spcPts val="600"/>
              </a:spcBef>
              <a:defRPr sz="1656"/>
            </a:pPr>
            <a:endParaRPr/>
          </a:p>
        </p:txBody>
      </p:sp>
      <p:sp>
        <p:nvSpPr>
          <p:cNvPr id="78" name="Shape 78"/>
          <p:cNvSpPr>
            <a:spLocks noGrp="1"/>
          </p:cNvSpPr>
          <p:nvPr>
            <p:ph type="body" sz="quarter" idx="16"/>
          </p:nvPr>
        </p:nvSpPr>
        <p:spPr>
          <a:xfrm>
            <a:off x="4477825" y="4910835"/>
            <a:ext cx="2960752" cy="286239"/>
          </a:xfrm>
          <a:prstGeom prst="rect">
            <a:avLst/>
          </a:prstGeom>
        </p:spPr>
        <p:txBody>
          <a:bodyPr/>
          <a:lstStyle/>
          <a:p>
            <a:pPr marL="125730" indent="-125730" defTabSz="502920">
              <a:spcBef>
                <a:spcPts val="500"/>
              </a:spcBef>
              <a:defRPr sz="1320"/>
            </a:pPr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body" sz="quarter" idx="17"/>
          </p:nvPr>
        </p:nvSpPr>
        <p:spPr>
          <a:xfrm>
            <a:off x="4477825" y="5210102"/>
            <a:ext cx="2960752" cy="341639"/>
          </a:xfrm>
          <a:prstGeom prst="rect">
            <a:avLst/>
          </a:prstGeom>
        </p:spPr>
        <p:txBody>
          <a:bodyPr/>
          <a:lstStyle/>
          <a:p>
            <a:pPr marL="157734" indent="-157734" defTabSz="630936">
              <a:spcBef>
                <a:spcPts val="600"/>
              </a:spcBef>
              <a:defRPr sz="1656"/>
            </a:pPr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pic>
        <p:nvPicPr>
          <p:cNvPr id="88" name="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501" y="1459021"/>
            <a:ext cx="5129001" cy="5128996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Shape 89"/>
          <p:cNvSpPr>
            <a:spLocks noGrp="1"/>
          </p:cNvSpPr>
          <p:nvPr>
            <p:ph type="pic" sz="quarter" idx="13"/>
          </p:nvPr>
        </p:nvSpPr>
        <p:spPr>
          <a:xfrm>
            <a:off x="3762488" y="2355176"/>
            <a:ext cx="4673312" cy="266919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0" name="Shape 90"/>
          <p:cNvSpPr/>
          <p:nvPr/>
        </p:nvSpPr>
        <p:spPr>
          <a:xfrm>
            <a:off x="668587" y="75788"/>
            <a:ext cx="5163139" cy="218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91" name="Shape 9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pic>
        <p:nvPicPr>
          <p:cNvPr id="99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847" y="2357107"/>
            <a:ext cx="6400306" cy="3865787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hape 100"/>
          <p:cNvSpPr>
            <a:spLocks noGrp="1"/>
          </p:cNvSpPr>
          <p:nvPr>
            <p:ph type="pic" sz="quarter" idx="13"/>
          </p:nvPr>
        </p:nvSpPr>
        <p:spPr>
          <a:xfrm>
            <a:off x="3691702" y="2541266"/>
            <a:ext cx="4791177" cy="3077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1" name="Shape 101"/>
          <p:cNvSpPr/>
          <p:nvPr/>
        </p:nvSpPr>
        <p:spPr>
          <a:xfrm>
            <a:off x="668587" y="75788"/>
            <a:ext cx="5163139" cy="218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102" name="Shape 10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668587" y="75788"/>
            <a:ext cx="5163139" cy="218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638627" y="365125"/>
            <a:ext cx="10914745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638627" y="1825625"/>
            <a:ext cx="10914745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1268659" y="6485256"/>
            <a:ext cx="284715" cy="2438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000" b="1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1" r:id="rId42"/>
    <p:sldLayoutId id="2147483692" r:id="rId43"/>
    <p:sldLayoutId id="2147483693" r:id="rId44"/>
    <p:sldLayoutId id="2147483694" r:id="rId45"/>
    <p:sldLayoutId id="2147483695" r:id="rId46"/>
    <p:sldLayoutId id="2147483697" r:id="rId47"/>
    <p:sldLayoutId id="2147483698" r:id="rId48"/>
    <p:sldLayoutId id="2147483699" r:id="rId49"/>
    <p:sldLayoutId id="2147483700" r:id="rId50"/>
    <p:sldLayoutId id="2147483701" r:id="rId5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 Semilight"/>
          <a:ea typeface="Segoe UI Semilight"/>
          <a:cs typeface="Segoe UI Semilight"/>
          <a:sym typeface="Segoe UI Semi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 Semilight"/>
          <a:ea typeface="Segoe UI Semilight"/>
          <a:cs typeface="Segoe UI Semilight"/>
          <a:sym typeface="Segoe UI Semi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 Semilight"/>
          <a:ea typeface="Segoe UI Semilight"/>
          <a:cs typeface="Segoe UI Semilight"/>
          <a:sym typeface="Segoe UI Semi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 Semilight"/>
          <a:ea typeface="Segoe UI Semilight"/>
          <a:cs typeface="Segoe UI Semilight"/>
          <a:sym typeface="Segoe UI Semi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 Semilight"/>
          <a:ea typeface="Segoe UI Semilight"/>
          <a:cs typeface="Segoe UI Semilight"/>
          <a:sym typeface="Segoe UI Semi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 Semilight"/>
          <a:ea typeface="Segoe UI Semilight"/>
          <a:cs typeface="Segoe UI Semilight"/>
          <a:sym typeface="Segoe UI Semi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 Semilight"/>
          <a:ea typeface="Segoe UI Semilight"/>
          <a:cs typeface="Segoe UI Semilight"/>
          <a:sym typeface="Segoe UI Semi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 Semilight"/>
          <a:ea typeface="Segoe UI Semilight"/>
          <a:cs typeface="Segoe UI Semilight"/>
          <a:sym typeface="Segoe UI Semi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 Semilight"/>
          <a:ea typeface="Segoe UI Semilight"/>
          <a:cs typeface="Segoe UI Semilight"/>
          <a:sym typeface="Segoe UI Semi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"/>
          <a:ea typeface="Segoe UI"/>
          <a:cs typeface="Segoe UI"/>
          <a:sym typeface="Segoe UI"/>
        </a:defRPr>
      </a:lvl1pPr>
      <a:lvl2pPr marL="731519" marR="0" indent="-27431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"/>
          <a:ea typeface="Segoe UI"/>
          <a:cs typeface="Segoe UI"/>
          <a:sym typeface="Segoe UI"/>
        </a:defRPr>
      </a:lvl2pPr>
      <a:lvl3pPr marL="12192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"/>
          <a:ea typeface="Segoe UI"/>
          <a:cs typeface="Segoe UI"/>
          <a:sym typeface="Segoe UI"/>
        </a:defRPr>
      </a:lvl3pPr>
      <a:lvl4pPr marL="16764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"/>
          <a:ea typeface="Segoe UI"/>
          <a:cs typeface="Segoe UI"/>
          <a:sym typeface="Segoe UI"/>
        </a:defRPr>
      </a:lvl4pPr>
      <a:lvl5pPr marL="21717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"/>
          <a:ea typeface="Segoe UI"/>
          <a:cs typeface="Segoe UI"/>
          <a:sym typeface="Segoe UI"/>
        </a:defRPr>
      </a:lvl5pPr>
      <a:lvl6pPr marL="25908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"/>
          <a:ea typeface="Segoe UI"/>
          <a:cs typeface="Segoe UI"/>
          <a:sym typeface="Segoe UI"/>
        </a:defRPr>
      </a:lvl6pPr>
      <a:lvl7pPr marL="30480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"/>
          <a:ea typeface="Segoe UI"/>
          <a:cs typeface="Segoe UI"/>
          <a:sym typeface="Segoe UI"/>
        </a:defRPr>
      </a:lvl7pPr>
      <a:lvl8pPr marL="35052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"/>
          <a:ea typeface="Segoe UI"/>
          <a:cs typeface="Segoe UI"/>
          <a:sym typeface="Segoe UI"/>
        </a:defRPr>
      </a:lvl8pPr>
      <a:lvl9pPr marL="39624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4680"/>
          </a:solidFill>
          <a:uFillTx/>
          <a:latin typeface="Segoe UI"/>
          <a:ea typeface="Segoe UI"/>
          <a:cs typeface="Segoe UI"/>
          <a:sym typeface="Segoe U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56943" y="539028"/>
            <a:ext cx="6678114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3F8DF-3C7D-43C9-894C-ED38751B7083}" type="datetime1">
              <a:rPr lang="en-US" smtClean="0"/>
              <a:t>5/24/2022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823144" y="6421096"/>
            <a:ext cx="226048" cy="1945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86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23104">
              <a:lnSpc>
                <a:spcPts val="1516"/>
              </a:lnSpc>
            </a:pPr>
            <a:fld id="{81D60167-4931-47E6-BA6A-407CBD079E47}" type="slidenum">
              <a:rPr lang="ru-RU" spc="-49" smtClean="0"/>
              <a:pPr marL="23104">
                <a:lnSpc>
                  <a:spcPts val="1516"/>
                </a:lnSpc>
              </a:pPr>
              <a:t>‹#›</a:t>
            </a:fld>
            <a:endParaRPr lang="ru-RU" spc="-49" dirty="0"/>
          </a:p>
        </p:txBody>
      </p:sp>
    </p:spTree>
    <p:extLst>
      <p:ext uri="{BB962C8B-B14F-4D97-AF65-F5344CB8AC3E}">
        <p14:creationId xmlns:p14="http://schemas.microsoft.com/office/powerpoint/2010/main" val="229762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</p:sldLayoutIdLst>
  <p:hf hdr="0" ft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277246" eaLnBrk="1" hangingPunct="1">
        <a:defRPr>
          <a:latin typeface="+mn-lt"/>
          <a:ea typeface="+mn-ea"/>
          <a:cs typeface="+mn-cs"/>
        </a:defRPr>
      </a:lvl2pPr>
      <a:lvl3pPr marL="554492" eaLnBrk="1" hangingPunct="1">
        <a:defRPr>
          <a:latin typeface="+mn-lt"/>
          <a:ea typeface="+mn-ea"/>
          <a:cs typeface="+mn-cs"/>
        </a:defRPr>
      </a:lvl3pPr>
      <a:lvl4pPr marL="831738" eaLnBrk="1" hangingPunct="1">
        <a:defRPr>
          <a:latin typeface="+mn-lt"/>
          <a:ea typeface="+mn-ea"/>
          <a:cs typeface="+mn-cs"/>
        </a:defRPr>
      </a:lvl4pPr>
      <a:lvl5pPr marL="1108984" eaLnBrk="1" hangingPunct="1">
        <a:defRPr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277246" eaLnBrk="1" hangingPunct="1">
        <a:defRPr>
          <a:latin typeface="+mn-lt"/>
          <a:ea typeface="+mn-ea"/>
          <a:cs typeface="+mn-cs"/>
        </a:defRPr>
      </a:lvl2pPr>
      <a:lvl3pPr marL="554492" eaLnBrk="1" hangingPunct="1">
        <a:defRPr>
          <a:latin typeface="+mn-lt"/>
          <a:ea typeface="+mn-ea"/>
          <a:cs typeface="+mn-cs"/>
        </a:defRPr>
      </a:lvl3pPr>
      <a:lvl4pPr marL="831738" eaLnBrk="1" hangingPunct="1">
        <a:defRPr>
          <a:latin typeface="+mn-lt"/>
          <a:ea typeface="+mn-ea"/>
          <a:cs typeface="+mn-cs"/>
        </a:defRPr>
      </a:lvl4pPr>
      <a:lvl5pPr marL="1108984" eaLnBrk="1" hangingPunct="1">
        <a:defRPr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investmo.ru/business/franchising" TargetMode="Externa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/>
          <p:nvPr/>
        </p:nvSpPr>
        <p:spPr>
          <a:xfrm>
            <a:off x="638628" y="2662758"/>
            <a:ext cx="10914744" cy="76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>
              <a:lnSpc>
                <a:spcPct val="90000"/>
              </a:lnSpc>
              <a:defRPr sz="4400">
                <a:solidFill>
                  <a:srgbClr val="FFFFFF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lvl1pPr>
          </a:lstStyle>
          <a:p>
            <a:r>
              <a:rPr dirty="0" err="1"/>
              <a:t>Поддержка</a:t>
            </a:r>
            <a:r>
              <a:rPr dirty="0"/>
              <a:t> </a:t>
            </a:r>
            <a:r>
              <a:rPr dirty="0" err="1"/>
              <a:t>бизнеса</a:t>
            </a:r>
            <a:r>
              <a:rPr dirty="0"/>
              <a:t> в </a:t>
            </a:r>
            <a:r>
              <a:rPr dirty="0" err="1"/>
              <a:t>Подмосковье</a:t>
            </a:r>
            <a:endParaRPr dirty="0"/>
          </a:p>
        </p:txBody>
      </p:sp>
      <p:sp>
        <p:nvSpPr>
          <p:cNvPr id="552" name="Shape 552"/>
          <p:cNvSpPr/>
          <p:nvPr/>
        </p:nvSpPr>
        <p:spPr>
          <a:xfrm>
            <a:off x="8534696" y="5907087"/>
            <a:ext cx="3259978" cy="408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>
            <a:lvl1pPr defTabSz="813816">
              <a:lnSpc>
                <a:spcPct val="90000"/>
              </a:lnSpc>
              <a:spcBef>
                <a:spcPts val="800"/>
              </a:spcBef>
              <a:defRPr sz="21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Май 2022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Shape 642"/>
          <p:cNvSpPr/>
          <p:nvPr/>
        </p:nvSpPr>
        <p:spPr>
          <a:xfrm>
            <a:off x="816428" y="1070180"/>
            <a:ext cx="10914744" cy="3187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>
              <a:lnSpc>
                <a:spcPct val="90000"/>
              </a:lnSpc>
              <a:defRPr sz="4400">
                <a:solidFill>
                  <a:srgbClr val="FFFFFF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endParaRPr/>
          </a:p>
          <a:p>
            <a:pPr>
              <a:lnSpc>
                <a:spcPct val="90000"/>
              </a:lnSpc>
              <a:defRPr sz="4400">
                <a:solidFill>
                  <a:srgbClr val="FFFFFF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endParaRPr/>
          </a:p>
          <a:p>
            <a:pPr>
              <a:lnSpc>
                <a:spcPct val="90000"/>
              </a:lnSpc>
              <a:defRPr sz="4400">
                <a:solidFill>
                  <a:srgbClr val="FFFFFF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t>Поддержка старта бизнеса по франшизе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Shape 644"/>
          <p:cNvSpPr>
            <a:spLocks noGrp="1"/>
          </p:cNvSpPr>
          <p:nvPr>
            <p:ph type="sldNum" sz="quarter" idx="2"/>
          </p:nvPr>
        </p:nvSpPr>
        <p:spPr>
          <a:xfrm>
            <a:off x="11268656" y="6485256"/>
            <a:ext cx="284715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645" name="Shape 645"/>
          <p:cNvSpPr/>
          <p:nvPr/>
        </p:nvSpPr>
        <p:spPr>
          <a:xfrm>
            <a:off x="1373935" y="818238"/>
            <a:ext cx="9708020" cy="399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5421" tIns="15421" rIns="15421" bIns="15421">
            <a:spAutoFit/>
          </a:bodyPr>
          <a:lstStyle>
            <a:lvl1pPr algn="just">
              <a:defRPr sz="2400"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dirty="0" err="1"/>
              <a:t>Подмосковье</a:t>
            </a:r>
            <a:r>
              <a:rPr dirty="0"/>
              <a:t> – </a:t>
            </a:r>
            <a:r>
              <a:rPr dirty="0" err="1"/>
              <a:t>лидер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приросту</a:t>
            </a:r>
            <a:r>
              <a:rPr dirty="0"/>
              <a:t> </a:t>
            </a:r>
            <a:r>
              <a:rPr lang="ru-RU" dirty="0"/>
              <a:t>компаний </a:t>
            </a:r>
            <a:r>
              <a:rPr dirty="0"/>
              <a:t>МСП – 9,8% (2021)</a:t>
            </a:r>
          </a:p>
        </p:txBody>
      </p:sp>
      <p:sp>
        <p:nvSpPr>
          <p:cNvPr id="646" name="Shape 646"/>
          <p:cNvSpPr/>
          <p:nvPr/>
        </p:nvSpPr>
        <p:spPr>
          <a:xfrm>
            <a:off x="1483142" y="1728786"/>
            <a:ext cx="9434195" cy="589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5421" tIns="15421" rIns="15421" bIns="15421">
            <a:spAutoFit/>
          </a:bodyPr>
          <a:lstStyle>
            <a:lvl1pPr>
              <a:defRPr sz="3600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Цель: рост выживаемости МСП</a:t>
            </a:r>
          </a:p>
        </p:txBody>
      </p:sp>
      <p:sp>
        <p:nvSpPr>
          <p:cNvPr id="647" name="Shape 647"/>
          <p:cNvSpPr/>
          <p:nvPr/>
        </p:nvSpPr>
        <p:spPr>
          <a:xfrm>
            <a:off x="1457743" y="2559491"/>
            <a:ext cx="9078577" cy="526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5421" tIns="15421" rIns="15421" bIns="15421">
            <a:spAutoFit/>
          </a:bodyPr>
          <a:lstStyle>
            <a:lvl1pPr algn="just">
              <a:defRPr sz="3200" b="1">
                <a:solidFill>
                  <a:srgbClr val="368656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dirty="0" err="1"/>
              <a:t>Выживаемость</a:t>
            </a:r>
            <a:r>
              <a:rPr dirty="0"/>
              <a:t> </a:t>
            </a:r>
            <a:r>
              <a:rPr lang="ru-RU" dirty="0"/>
              <a:t>бизнеса по </a:t>
            </a:r>
            <a:r>
              <a:rPr dirty="0" err="1"/>
              <a:t>франшиз</a:t>
            </a:r>
            <a:r>
              <a:rPr lang="ru-RU" dirty="0"/>
              <a:t>е</a:t>
            </a:r>
            <a:r>
              <a:rPr dirty="0"/>
              <a:t> – 90%</a:t>
            </a:r>
          </a:p>
        </p:txBody>
      </p:sp>
      <p:pic>
        <p:nvPicPr>
          <p:cNvPr id="648" name="image4.png" descr="В яблочко со сплошной заливкой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626" y="1683630"/>
            <a:ext cx="725209" cy="725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9" name="image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9200" y="336479"/>
            <a:ext cx="2401062" cy="1350597"/>
          </a:xfrm>
          <a:prstGeom prst="rect">
            <a:avLst/>
          </a:prstGeom>
          <a:ln w="12700">
            <a:miter lim="400000"/>
          </a:ln>
        </p:spPr>
      </p:pic>
      <p:sp>
        <p:nvSpPr>
          <p:cNvPr id="650" name="Shape 650"/>
          <p:cNvSpPr/>
          <p:nvPr/>
        </p:nvSpPr>
        <p:spPr>
          <a:xfrm>
            <a:off x="1483142" y="3223786"/>
            <a:ext cx="8251781" cy="1767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Опрос закрывшихся компаний:</a:t>
            </a:r>
          </a:p>
          <a:p>
            <a:pPr>
              <a:defRPr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Почему не открыли бизнес по франшизе?</a:t>
            </a:r>
          </a:p>
          <a:p>
            <a:pPr marL="342900" indent="-342900">
              <a:buSzPct val="100000"/>
              <a:buAutoNum type="arabicPeriod"/>
              <a:defRPr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Более затратно, чем собственное дело  - 57%</a:t>
            </a:r>
          </a:p>
          <a:p>
            <a:pPr marL="342900" indent="-342900">
              <a:buSzPct val="100000"/>
              <a:buAutoNum type="arabicPeriod"/>
              <a:defRPr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Невозможно принимать бизнес решения единолично - 24%</a:t>
            </a:r>
          </a:p>
          <a:p>
            <a:pPr marL="342900" indent="-342900">
              <a:buSzPct val="100000"/>
              <a:buAutoNum type="arabicPeriod"/>
              <a:defRPr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Дальнейший запрет на смежный род деятельности - 11%</a:t>
            </a:r>
          </a:p>
          <a:p>
            <a:pPr marL="342900" indent="-342900">
              <a:buSzPct val="100000"/>
              <a:buAutoNum type="arabicPeriod"/>
              <a:defRPr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Развитие чужого бренда - 8%</a:t>
            </a:r>
          </a:p>
        </p:txBody>
      </p:sp>
      <p:sp>
        <p:nvSpPr>
          <p:cNvPr id="651" name="Shape 651"/>
          <p:cNvSpPr/>
          <p:nvPr/>
        </p:nvSpPr>
        <p:spPr>
          <a:xfrm>
            <a:off x="980835" y="5637776"/>
            <a:ext cx="9434195" cy="462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5421" tIns="15421" rIns="15421" bIns="15421">
            <a:spAutoFit/>
          </a:bodyPr>
          <a:lstStyle>
            <a:lvl1pPr marL="571499" indent="-571499">
              <a:buSzPct val="100000"/>
              <a:buFont typeface="Wingdings"/>
              <a:buChar char="✓"/>
              <a:defRPr sz="3200">
                <a:solidFill>
                  <a:srgbClr val="166970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>
              <a:buFont typeface="Wingdings" panose="05000000000000000000" pitchFamily="2" charset="2"/>
              <a:buChar char="ü"/>
            </a:pPr>
            <a:r>
              <a:rPr lang="ru-RU" sz="2800" dirty="0"/>
              <a:t>  </a:t>
            </a:r>
            <a:r>
              <a:rPr sz="2800" dirty="0" err="1"/>
              <a:t>Франшиза</a:t>
            </a:r>
            <a:r>
              <a:rPr sz="2800" dirty="0"/>
              <a:t> – </a:t>
            </a:r>
            <a:r>
              <a:rPr lang="ru-RU" sz="2800" dirty="0"/>
              <a:t>гарантия</a:t>
            </a:r>
            <a:r>
              <a:rPr sz="2800" dirty="0"/>
              <a:t> </a:t>
            </a:r>
            <a:r>
              <a:rPr sz="2800" dirty="0" err="1"/>
              <a:t>успеха</a:t>
            </a:r>
            <a:endParaRPr sz="2800" dirty="0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>
            <a:spLocks noGrp="1"/>
          </p:cNvSpPr>
          <p:nvPr>
            <p:ph type="title"/>
          </p:nvPr>
        </p:nvSpPr>
        <p:spPr>
          <a:xfrm>
            <a:off x="384628" y="276225"/>
            <a:ext cx="5956485" cy="640443"/>
          </a:xfrm>
          <a:prstGeom prst="rect">
            <a:avLst/>
          </a:prstGeom>
        </p:spPr>
        <p:txBody>
          <a:bodyPr/>
          <a:lstStyle>
            <a:lvl1pPr defTabSz="758951">
              <a:defRPr sz="3652"/>
            </a:lvl1pPr>
          </a:lstStyle>
          <a:p>
            <a:r>
              <a:t>Российский франчайзинг</a:t>
            </a:r>
          </a:p>
        </p:txBody>
      </p:sp>
      <p:sp>
        <p:nvSpPr>
          <p:cNvPr id="654" name="Shape 654"/>
          <p:cNvSpPr>
            <a:spLocks noGrp="1"/>
          </p:cNvSpPr>
          <p:nvPr>
            <p:ph type="sldNum" sz="quarter" idx="2"/>
          </p:nvPr>
        </p:nvSpPr>
        <p:spPr>
          <a:xfrm>
            <a:off x="11268656" y="6485256"/>
            <a:ext cx="284715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655" name="Shape 655"/>
          <p:cNvSpPr/>
          <p:nvPr/>
        </p:nvSpPr>
        <p:spPr>
          <a:xfrm>
            <a:off x="1014443" y="1259296"/>
            <a:ext cx="4848310" cy="1478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5421" tIns="15421" rIns="15421" bIns="15421">
            <a:spAutoFit/>
          </a:bodyPr>
          <a:lstStyle/>
          <a:p>
            <a:pPr algn="just">
              <a:defRPr sz="1600"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 err="1"/>
              <a:t>Динамика</a:t>
            </a:r>
            <a:r>
              <a:rPr dirty="0"/>
              <a:t> </a:t>
            </a:r>
            <a:r>
              <a:rPr dirty="0" err="1"/>
              <a:t>развития</a:t>
            </a:r>
            <a:endParaRPr dirty="0"/>
          </a:p>
          <a:p>
            <a:pPr marL="285750" indent="-285750" algn="just">
              <a:buSzPct val="100000"/>
              <a:buFont typeface="Arial"/>
              <a:buChar char="•"/>
              <a:defRPr sz="1600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/>
              <a:t>РФ – 2 780 </a:t>
            </a:r>
            <a:r>
              <a:rPr dirty="0" err="1"/>
              <a:t>франшиз</a:t>
            </a:r>
            <a:r>
              <a:rPr dirty="0"/>
              <a:t> 2021</a:t>
            </a:r>
          </a:p>
          <a:p>
            <a:pPr marL="285750" indent="-285750" algn="just">
              <a:buSzPct val="100000"/>
              <a:buFont typeface="Arial"/>
              <a:buChar char="•"/>
              <a:defRPr sz="1600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/>
              <a:t>2020 – 2021 </a:t>
            </a:r>
            <a:r>
              <a:rPr dirty="0" err="1"/>
              <a:t>год</a:t>
            </a:r>
            <a:r>
              <a:rPr dirty="0"/>
              <a:t>  - 350 </a:t>
            </a:r>
            <a:r>
              <a:rPr dirty="0" err="1"/>
              <a:t>новых</a:t>
            </a:r>
            <a:r>
              <a:rPr dirty="0"/>
              <a:t> </a:t>
            </a:r>
            <a:r>
              <a:rPr dirty="0" err="1"/>
              <a:t>проектов</a:t>
            </a:r>
            <a:endParaRPr dirty="0"/>
          </a:p>
          <a:p>
            <a:pPr marL="285750" indent="-285750" algn="just">
              <a:buSzPct val="100000"/>
              <a:buFont typeface="Arial"/>
              <a:buChar char="•"/>
              <a:defRPr sz="1600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/>
              <a:t>2022 </a:t>
            </a:r>
            <a:r>
              <a:rPr dirty="0" err="1"/>
              <a:t>год</a:t>
            </a:r>
            <a:r>
              <a:rPr dirty="0"/>
              <a:t> (</a:t>
            </a:r>
            <a:r>
              <a:rPr dirty="0" err="1"/>
              <a:t>прогноз</a:t>
            </a:r>
            <a:r>
              <a:rPr dirty="0"/>
              <a:t>) – 450 </a:t>
            </a:r>
            <a:r>
              <a:rPr dirty="0" err="1"/>
              <a:t>новых</a:t>
            </a:r>
            <a:r>
              <a:rPr dirty="0"/>
              <a:t> </a:t>
            </a:r>
            <a:r>
              <a:rPr dirty="0" err="1"/>
              <a:t>проектов</a:t>
            </a:r>
            <a:endParaRPr dirty="0"/>
          </a:p>
          <a:p>
            <a:pPr marL="285750" indent="-285750" algn="just">
              <a:buSzPct val="100000"/>
              <a:buFont typeface="Arial"/>
              <a:buChar char="•"/>
              <a:defRPr sz="1600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 err="1"/>
              <a:t>Срок</a:t>
            </a:r>
            <a:r>
              <a:rPr dirty="0"/>
              <a:t> </a:t>
            </a:r>
            <a:r>
              <a:rPr dirty="0" err="1"/>
              <a:t>окупаемость</a:t>
            </a:r>
            <a:r>
              <a:rPr dirty="0"/>
              <a:t> - 24 </a:t>
            </a:r>
            <a:r>
              <a:rPr dirty="0" err="1"/>
              <a:t>месяца</a:t>
            </a:r>
            <a:r>
              <a:rPr dirty="0"/>
              <a:t> </a:t>
            </a:r>
          </a:p>
          <a:p>
            <a:pPr marL="285750" indent="-285750" algn="just">
              <a:buSzPct val="100000"/>
              <a:buFont typeface="Arial"/>
              <a:buChar char="•"/>
              <a:defRPr sz="1600">
                <a:solidFill>
                  <a:srgbClr val="368656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/>
              <a:t>46 % </a:t>
            </a:r>
            <a:r>
              <a:rPr dirty="0" err="1"/>
              <a:t>франчайзеров</a:t>
            </a:r>
            <a:r>
              <a:rPr dirty="0"/>
              <a:t> </a:t>
            </a:r>
            <a:r>
              <a:rPr dirty="0" err="1"/>
              <a:t>заявили</a:t>
            </a:r>
            <a:r>
              <a:rPr dirty="0"/>
              <a:t> </a:t>
            </a:r>
            <a:r>
              <a:rPr dirty="0" err="1"/>
              <a:t>о</a:t>
            </a:r>
            <a:r>
              <a:rPr dirty="0"/>
              <a:t> </a:t>
            </a:r>
            <a:r>
              <a:rPr dirty="0" err="1"/>
              <a:t>росте</a:t>
            </a:r>
            <a:r>
              <a:rPr dirty="0"/>
              <a:t> </a:t>
            </a:r>
            <a:r>
              <a:rPr dirty="0" err="1"/>
              <a:t>сети</a:t>
            </a:r>
            <a:endParaRPr dirty="0"/>
          </a:p>
        </p:txBody>
      </p:sp>
      <p:sp>
        <p:nvSpPr>
          <p:cNvPr id="656" name="Shape 656"/>
          <p:cNvSpPr/>
          <p:nvPr/>
        </p:nvSpPr>
        <p:spPr>
          <a:xfrm>
            <a:off x="1014444" y="3345169"/>
            <a:ext cx="4848307" cy="1897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5421" tIns="15421" rIns="15421" bIns="15421">
            <a:spAutoFit/>
          </a:bodyPr>
          <a:lstStyle/>
          <a:p>
            <a:pPr algn="just">
              <a:defRPr sz="1700"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 err="1"/>
              <a:t>Преимущества</a:t>
            </a:r>
            <a:r>
              <a:rPr dirty="0"/>
              <a:t> </a:t>
            </a:r>
            <a:r>
              <a:rPr dirty="0" err="1"/>
              <a:t>франшизы</a:t>
            </a:r>
            <a:endParaRPr dirty="0"/>
          </a:p>
          <a:p>
            <a:pPr marL="342900" indent="-342900" algn="just">
              <a:buSzPct val="100000"/>
              <a:buFont typeface="+mj-lt"/>
              <a:buAutoNum type="arabicPeriod"/>
              <a:defRPr sz="1700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 err="1"/>
              <a:t>Узнаваемый</a:t>
            </a:r>
            <a:r>
              <a:rPr dirty="0"/>
              <a:t> </a:t>
            </a:r>
            <a:r>
              <a:rPr dirty="0" err="1"/>
              <a:t>бренд</a:t>
            </a:r>
            <a:endParaRPr dirty="0"/>
          </a:p>
          <a:p>
            <a:pPr marL="342900" indent="-342900" algn="just">
              <a:buSzPct val="100000"/>
              <a:buFont typeface="+mj-lt"/>
              <a:buAutoNum type="arabicPeriod"/>
              <a:defRPr sz="1700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 err="1"/>
              <a:t>Технология</a:t>
            </a:r>
            <a:r>
              <a:rPr dirty="0"/>
              <a:t>/</a:t>
            </a:r>
            <a:r>
              <a:rPr dirty="0" err="1"/>
              <a:t>рабочая</a:t>
            </a:r>
            <a:r>
              <a:rPr dirty="0"/>
              <a:t> </a:t>
            </a:r>
            <a:r>
              <a:rPr dirty="0" err="1"/>
              <a:t>бизнес-модель</a:t>
            </a:r>
            <a:endParaRPr dirty="0"/>
          </a:p>
          <a:p>
            <a:pPr marL="342900" indent="-342900" algn="just">
              <a:buSzPct val="100000"/>
              <a:buFont typeface="+mj-lt"/>
              <a:buAutoNum type="arabicPeriod"/>
              <a:defRPr sz="1700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 err="1"/>
              <a:t>Стандарты</a:t>
            </a:r>
            <a:r>
              <a:rPr dirty="0"/>
              <a:t>:</a:t>
            </a:r>
          </a:p>
          <a:p>
            <a:pPr marL="800100" lvl="1" indent="-342900" algn="just">
              <a:buSzPct val="100000"/>
              <a:buFont typeface="Arial"/>
              <a:buChar char="•"/>
              <a:defRPr sz="1700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 err="1"/>
              <a:t>Внешний</a:t>
            </a:r>
            <a:r>
              <a:rPr dirty="0"/>
              <a:t> </a:t>
            </a:r>
            <a:r>
              <a:rPr dirty="0" err="1"/>
              <a:t>облик</a:t>
            </a:r>
            <a:endParaRPr dirty="0"/>
          </a:p>
          <a:p>
            <a:pPr marL="800100" lvl="1" indent="-342900" algn="just">
              <a:buSzPct val="100000"/>
              <a:buFont typeface="Arial"/>
              <a:buChar char="•"/>
              <a:defRPr sz="1700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 err="1"/>
              <a:t>Вывески</a:t>
            </a:r>
            <a:endParaRPr dirty="0"/>
          </a:p>
          <a:p>
            <a:pPr marL="800100" lvl="1" indent="-342900" algn="just">
              <a:buSzPct val="100000"/>
              <a:buFont typeface="Arial"/>
              <a:buChar char="•"/>
              <a:defRPr sz="1700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 err="1"/>
              <a:t>Обслуживание</a:t>
            </a:r>
            <a:endParaRPr dirty="0"/>
          </a:p>
        </p:txBody>
      </p:sp>
      <p:pic>
        <p:nvPicPr>
          <p:cNvPr id="657" name="image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483" y="920113"/>
            <a:ext cx="1810140" cy="1018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658" name="image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483" y="2755193"/>
            <a:ext cx="1629617" cy="916659"/>
          </a:xfrm>
          <a:prstGeom prst="rect">
            <a:avLst/>
          </a:prstGeom>
          <a:ln w="12700">
            <a:miter lim="400000"/>
          </a:ln>
        </p:spPr>
      </p:pic>
      <p:sp>
        <p:nvSpPr>
          <p:cNvPr id="659" name="Shape 659"/>
          <p:cNvSpPr/>
          <p:nvPr/>
        </p:nvSpPr>
        <p:spPr>
          <a:xfrm>
            <a:off x="1014442" y="5860146"/>
            <a:ext cx="9434195" cy="640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5421" tIns="15421" rIns="15421" bIns="15421">
            <a:spAutoFit/>
          </a:bodyPr>
          <a:lstStyle/>
          <a:p>
            <a:pPr>
              <a:defRPr sz="2000"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Подмосковье – 140 региональных франшиз (5% по России)</a:t>
            </a:r>
          </a:p>
          <a:p>
            <a:pPr>
              <a:defRPr sz="2000">
                <a:solidFill>
                  <a:srgbClr val="8E1235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Москва – 650 франшиз (23% по России)</a:t>
            </a:r>
          </a:p>
        </p:txBody>
      </p:sp>
      <p:pic>
        <p:nvPicPr>
          <p:cNvPr id="660" name="image1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889" y="5800897"/>
            <a:ext cx="512382" cy="48512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61" name="Chart 661"/>
          <p:cNvGraphicFramePr/>
          <p:nvPr>
            <p:extLst>
              <p:ext uri="{D42A27DB-BD31-4B8C-83A1-F6EECF244321}">
                <p14:modId xmlns:p14="http://schemas.microsoft.com/office/powerpoint/2010/main" val="742384102"/>
              </p:ext>
            </p:extLst>
          </p:nvPr>
        </p:nvGraphicFramePr>
        <p:xfrm>
          <a:off x="6691192" y="480420"/>
          <a:ext cx="5390844" cy="2910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62" name="Chart 662"/>
          <p:cNvGraphicFramePr/>
          <p:nvPr>
            <p:extLst>
              <p:ext uri="{D42A27DB-BD31-4B8C-83A1-F6EECF244321}">
                <p14:modId xmlns:p14="http://schemas.microsoft.com/office/powerpoint/2010/main" val="4059858451"/>
              </p:ext>
            </p:extLst>
          </p:nvPr>
        </p:nvGraphicFramePr>
        <p:xfrm>
          <a:off x="6691192" y="3312085"/>
          <a:ext cx="4990268" cy="2375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Shape 664"/>
          <p:cNvSpPr/>
          <p:nvPr/>
        </p:nvSpPr>
        <p:spPr>
          <a:xfrm>
            <a:off x="7438570" y="82075"/>
            <a:ext cx="4114801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r">
              <a:defRPr sz="800" b="1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Франчайзинг   •   Инвестчас Май 2022</a:t>
            </a:r>
          </a:p>
        </p:txBody>
      </p:sp>
      <p:sp>
        <p:nvSpPr>
          <p:cNvPr id="665" name="Shape 665"/>
          <p:cNvSpPr>
            <a:spLocks noGrp="1"/>
          </p:cNvSpPr>
          <p:nvPr>
            <p:ph type="title"/>
          </p:nvPr>
        </p:nvSpPr>
        <p:spPr>
          <a:xfrm>
            <a:off x="638628" y="47625"/>
            <a:ext cx="10914744" cy="1325563"/>
          </a:xfrm>
          <a:prstGeom prst="rect">
            <a:avLst/>
          </a:prstGeom>
        </p:spPr>
        <p:txBody>
          <a:bodyPr/>
          <a:lstStyle/>
          <a:p>
            <a:r>
              <a:t>Шоколадница</a:t>
            </a:r>
          </a:p>
        </p:txBody>
      </p:sp>
      <p:sp>
        <p:nvSpPr>
          <p:cNvPr id="666" name="Shape 666"/>
          <p:cNvSpPr>
            <a:spLocks noGrp="1"/>
          </p:cNvSpPr>
          <p:nvPr>
            <p:ph type="sldNum" sz="quarter" idx="2"/>
          </p:nvPr>
        </p:nvSpPr>
        <p:spPr>
          <a:xfrm>
            <a:off x="11268656" y="6485256"/>
            <a:ext cx="284715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667" name="Shape 667"/>
          <p:cNvSpPr/>
          <p:nvPr/>
        </p:nvSpPr>
        <p:spPr>
          <a:xfrm>
            <a:off x="784246" y="5292545"/>
            <a:ext cx="10769126" cy="1221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>
                <a:solidFill>
                  <a:srgbClr val="004680"/>
                </a:solidFill>
                <a:latin typeface="PT Sans"/>
                <a:ea typeface="PT Sans"/>
                <a:cs typeface="PT Sans"/>
                <a:sym typeface="PT Sans"/>
              </a:defRPr>
            </a:pPr>
            <a:r>
              <a:t>Формат: </a:t>
            </a:r>
          </a:p>
          <a:p>
            <a:pPr marL="285750" indent="-285750" algn="just">
              <a:buSzPct val="100000"/>
              <a:buFont typeface="Arial"/>
              <a:buChar char="•"/>
              <a:defRPr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Кофейня с полным циклом производства</a:t>
            </a:r>
          </a:p>
          <a:p>
            <a:pPr marL="285750" indent="-285750" algn="just">
              <a:buSzPct val="100000"/>
              <a:buFont typeface="Arial"/>
              <a:buChar char="•"/>
              <a:defRPr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Кофейня полного или доготовочным цехом Street retail</a:t>
            </a:r>
          </a:p>
          <a:p>
            <a:pPr marL="285750" indent="-285750" algn="just">
              <a:buSzPct val="100000"/>
              <a:buFont typeface="Arial"/>
              <a:buChar char="•"/>
              <a:defRPr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Кофейня в ТЦ (с доготовочной кухней)</a:t>
            </a:r>
          </a:p>
        </p:txBody>
      </p:sp>
      <p:sp>
        <p:nvSpPr>
          <p:cNvPr id="668" name="Shape 668"/>
          <p:cNvSpPr/>
          <p:nvPr/>
        </p:nvSpPr>
        <p:spPr>
          <a:xfrm>
            <a:off x="638628" y="1356753"/>
            <a:ext cx="8727793" cy="815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 sz="1600"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Кофейня</a:t>
            </a:r>
          </a:p>
          <a:p>
            <a:pPr algn="just">
              <a:defRPr sz="1600"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Стоимость открытия первой точки: 5,5 – 17,5 млн рублей </a:t>
            </a:r>
          </a:p>
        </p:txBody>
      </p:sp>
      <p:pic>
        <p:nvPicPr>
          <p:cNvPr id="669" name="image3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48" y="2095574"/>
            <a:ext cx="4485176" cy="2968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0" name="image39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467" y="2108198"/>
            <a:ext cx="5151147" cy="29670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Shape 672"/>
          <p:cNvSpPr/>
          <p:nvPr/>
        </p:nvSpPr>
        <p:spPr>
          <a:xfrm>
            <a:off x="7438570" y="82075"/>
            <a:ext cx="4114801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r">
              <a:defRPr sz="800" b="1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Франчайзинг   •   Инвестчас Май 2022</a:t>
            </a:r>
          </a:p>
        </p:txBody>
      </p:sp>
      <p:sp>
        <p:nvSpPr>
          <p:cNvPr id="673" name="Shape 673"/>
          <p:cNvSpPr>
            <a:spLocks noGrp="1"/>
          </p:cNvSpPr>
          <p:nvPr>
            <p:ph type="title"/>
          </p:nvPr>
        </p:nvSpPr>
        <p:spPr>
          <a:xfrm>
            <a:off x="638628" y="60325"/>
            <a:ext cx="10914744" cy="1325563"/>
          </a:xfrm>
          <a:prstGeom prst="rect">
            <a:avLst/>
          </a:prstGeom>
        </p:spPr>
        <p:txBody>
          <a:bodyPr/>
          <a:lstStyle/>
          <a:p>
            <a:r>
              <a:t>Stardogs</a:t>
            </a:r>
          </a:p>
        </p:txBody>
      </p:sp>
      <p:sp>
        <p:nvSpPr>
          <p:cNvPr id="674" name="Shape 674"/>
          <p:cNvSpPr>
            <a:spLocks noGrp="1"/>
          </p:cNvSpPr>
          <p:nvPr>
            <p:ph type="sldNum" sz="quarter" idx="2"/>
          </p:nvPr>
        </p:nvSpPr>
        <p:spPr>
          <a:xfrm>
            <a:off x="11268656" y="6485256"/>
            <a:ext cx="284715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675" name="Shape 675"/>
          <p:cNvSpPr/>
          <p:nvPr/>
        </p:nvSpPr>
        <p:spPr>
          <a:xfrm>
            <a:off x="784246" y="5292545"/>
            <a:ext cx="10769126" cy="1501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rgbClr val="004680"/>
                </a:solidFill>
                <a:latin typeface="PT Sans"/>
                <a:ea typeface="PT Sans"/>
                <a:cs typeface="PT Sans"/>
                <a:sym typeface="PT Sans"/>
              </a:defRPr>
            </a:pPr>
            <a:r>
              <a:t>Формат: 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Стационарный павильон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Передвижной павильон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Кафе на фудкорте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Павильон, расположенный в точках повышенного пешеходного трафика </a:t>
            </a:r>
          </a:p>
        </p:txBody>
      </p:sp>
      <p:sp>
        <p:nvSpPr>
          <p:cNvPr id="676" name="Shape 676"/>
          <p:cNvSpPr/>
          <p:nvPr/>
        </p:nvSpPr>
        <p:spPr>
          <a:xfrm>
            <a:off x="651328" y="1140853"/>
            <a:ext cx="8727793" cy="57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 sz="1600"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Ресторан быстрого питания: продажа горячих хот-догов и сэндвичей</a:t>
            </a:r>
          </a:p>
          <a:p>
            <a:pPr algn="just">
              <a:defRPr sz="1600"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Стоимость открытия первой точки: 0,8 – 2,9 млн рублей</a:t>
            </a:r>
          </a:p>
        </p:txBody>
      </p:sp>
      <p:pic>
        <p:nvPicPr>
          <p:cNvPr id="677" name="image3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061" y="2076686"/>
            <a:ext cx="6420405" cy="3062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8" name="image6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46" y="2076686"/>
            <a:ext cx="4071918" cy="30539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Shape 680"/>
          <p:cNvSpPr/>
          <p:nvPr/>
        </p:nvSpPr>
        <p:spPr>
          <a:xfrm>
            <a:off x="7438570" y="82075"/>
            <a:ext cx="4114801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r">
              <a:defRPr sz="800" b="1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Франчайзинг   •   Инвестчас Май 2022</a:t>
            </a:r>
          </a:p>
        </p:txBody>
      </p:sp>
      <p:sp>
        <p:nvSpPr>
          <p:cNvPr id="681" name="Shape 681"/>
          <p:cNvSpPr>
            <a:spLocks noGrp="1"/>
          </p:cNvSpPr>
          <p:nvPr>
            <p:ph type="title"/>
          </p:nvPr>
        </p:nvSpPr>
        <p:spPr>
          <a:xfrm>
            <a:off x="638628" y="365125"/>
            <a:ext cx="10914744" cy="1325563"/>
          </a:xfrm>
          <a:prstGeom prst="rect">
            <a:avLst/>
          </a:prstGeom>
        </p:spPr>
        <p:txBody>
          <a:bodyPr/>
          <a:lstStyle/>
          <a:p>
            <a:r>
              <a:t>Диана</a:t>
            </a:r>
          </a:p>
        </p:txBody>
      </p:sp>
      <p:sp>
        <p:nvSpPr>
          <p:cNvPr id="682" name="Shape 682"/>
          <p:cNvSpPr>
            <a:spLocks noGrp="1"/>
          </p:cNvSpPr>
          <p:nvPr>
            <p:ph type="sldNum" sz="quarter" idx="2"/>
          </p:nvPr>
        </p:nvSpPr>
        <p:spPr>
          <a:xfrm>
            <a:off x="11268656" y="6485256"/>
            <a:ext cx="284715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683" name="Shape 683"/>
          <p:cNvSpPr/>
          <p:nvPr/>
        </p:nvSpPr>
        <p:spPr>
          <a:xfrm>
            <a:off x="784246" y="5292545"/>
            <a:ext cx="10769126" cy="942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>
                <a:solidFill>
                  <a:srgbClr val="004680"/>
                </a:solidFill>
                <a:latin typeface="PT Sans"/>
                <a:ea typeface="PT Sans"/>
                <a:cs typeface="PT Sans"/>
                <a:sym typeface="PT Sans"/>
              </a:defRPr>
            </a:pPr>
            <a:r>
              <a:t>Формат: </a:t>
            </a:r>
          </a:p>
          <a:p>
            <a:pPr marL="285750" indent="-285750" algn="just">
              <a:buSzPct val="100000"/>
              <a:buFont typeface="Arial"/>
              <a:buChar char="•"/>
              <a:defRPr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Точку продаж и обслуживания не менее 6 м</a:t>
            </a:r>
            <a:r>
              <a:rPr baseline="30000"/>
              <a:t>2</a:t>
            </a:r>
          </a:p>
          <a:p>
            <a:pPr marL="285750" indent="-285750" algn="just">
              <a:buSzPct val="100000"/>
              <a:buFont typeface="Arial"/>
              <a:buChar char="•"/>
              <a:defRPr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Расположение потенциальной точки продаж вблизи жилых домов</a:t>
            </a:r>
          </a:p>
        </p:txBody>
      </p:sp>
      <p:sp>
        <p:nvSpPr>
          <p:cNvPr id="684" name="Shape 684"/>
          <p:cNvSpPr/>
          <p:nvPr/>
        </p:nvSpPr>
        <p:spPr>
          <a:xfrm>
            <a:off x="2924628" y="721838"/>
            <a:ext cx="9827867" cy="612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Химчистка и прачечная </a:t>
            </a:r>
          </a:p>
          <a:p>
            <a:pPr algn="just">
              <a:defRPr sz="1600"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Стоимость открытия первой точки: от 0,25 млн рублей </a:t>
            </a:r>
          </a:p>
        </p:txBody>
      </p:sp>
      <p:pic>
        <p:nvPicPr>
          <p:cNvPr id="685" name="image4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642" y="1624250"/>
            <a:ext cx="5067029" cy="3378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6" name="image4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498" y="1624250"/>
            <a:ext cx="3789306" cy="34318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Shape 688"/>
          <p:cNvSpPr/>
          <p:nvPr/>
        </p:nvSpPr>
        <p:spPr>
          <a:xfrm>
            <a:off x="7438570" y="82075"/>
            <a:ext cx="4114801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r">
              <a:defRPr sz="800" b="1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Франчайзинг   •   Инвестчас Май 2022</a:t>
            </a:r>
          </a:p>
        </p:txBody>
      </p:sp>
      <p:sp>
        <p:nvSpPr>
          <p:cNvPr id="689" name="Shape 689"/>
          <p:cNvSpPr>
            <a:spLocks noGrp="1"/>
          </p:cNvSpPr>
          <p:nvPr>
            <p:ph type="title"/>
          </p:nvPr>
        </p:nvSpPr>
        <p:spPr>
          <a:xfrm>
            <a:off x="638628" y="365125"/>
            <a:ext cx="10914744" cy="650236"/>
          </a:xfrm>
          <a:prstGeom prst="rect">
            <a:avLst/>
          </a:prstGeom>
        </p:spPr>
        <p:txBody>
          <a:bodyPr/>
          <a:lstStyle>
            <a:lvl1pPr defTabSz="768095">
              <a:defRPr sz="3696"/>
            </a:lvl1pPr>
          </a:lstStyle>
          <a:p>
            <a:r>
              <a:t>Мобитрак</a:t>
            </a:r>
          </a:p>
        </p:txBody>
      </p:sp>
      <p:sp>
        <p:nvSpPr>
          <p:cNvPr id="690" name="Shape 690"/>
          <p:cNvSpPr>
            <a:spLocks noGrp="1"/>
          </p:cNvSpPr>
          <p:nvPr>
            <p:ph type="sldNum" sz="quarter" idx="2"/>
          </p:nvPr>
        </p:nvSpPr>
        <p:spPr>
          <a:xfrm>
            <a:off x="11268656" y="6485256"/>
            <a:ext cx="284715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691" name="Shape 691"/>
          <p:cNvSpPr/>
          <p:nvPr/>
        </p:nvSpPr>
        <p:spPr>
          <a:xfrm>
            <a:off x="587828" y="1163716"/>
            <a:ext cx="6096001" cy="650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Мобильные торговые объекты</a:t>
            </a:r>
          </a:p>
          <a:p>
            <a:pPr algn="just">
              <a:defRPr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Готовое решение для франчайзеров</a:t>
            </a:r>
          </a:p>
        </p:txBody>
      </p:sp>
      <p:sp>
        <p:nvSpPr>
          <p:cNvPr id="692" name="Shape 692"/>
          <p:cNvSpPr/>
          <p:nvPr/>
        </p:nvSpPr>
        <p:spPr>
          <a:xfrm>
            <a:off x="638627" y="5044047"/>
            <a:ext cx="5304973" cy="156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71450" indent="-171450">
              <a:buSzPct val="100000"/>
              <a:buFont typeface="Arial"/>
              <a:buChar char="•"/>
              <a:defRPr sz="1600" b="1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Подмосковное </a:t>
            </a:r>
            <a:r>
              <a:rPr sz="1800"/>
              <a:t>производство полного цикла площадью 6000 </a:t>
            </a:r>
            <a:r>
              <a:t>м</a:t>
            </a:r>
            <a:r>
              <a:rPr baseline="30000"/>
              <a:t>2</a:t>
            </a:r>
          </a:p>
          <a:p>
            <a:pPr marL="171450" indent="-171450">
              <a:buSzPct val="100000"/>
              <a:buFont typeface="Arial"/>
              <a:buChar char="•"/>
              <a:defRPr sz="1600" b="1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Инновационное решение </a:t>
            </a:r>
          </a:p>
          <a:p>
            <a:pPr marL="171450" indent="-171450">
              <a:buSzPct val="100000"/>
              <a:buFont typeface="Arial"/>
              <a:buChar char="•"/>
              <a:defRPr sz="1600" b="1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Соответствие международным стандартам</a:t>
            </a:r>
          </a:p>
          <a:p>
            <a:pPr marL="171450" indent="-171450">
              <a:buSzPct val="100000"/>
              <a:buFont typeface="Arial"/>
              <a:buChar char="•"/>
              <a:defRPr sz="1600" b="1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Функциональность </a:t>
            </a:r>
          </a:p>
        </p:txBody>
      </p:sp>
      <p:sp>
        <p:nvSpPr>
          <p:cNvPr id="693" name="Shape 693"/>
          <p:cNvSpPr/>
          <p:nvPr/>
        </p:nvSpPr>
        <p:spPr>
          <a:xfrm>
            <a:off x="6096000" y="5044047"/>
            <a:ext cx="5600700" cy="89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71450" indent="-171450">
              <a:buSzPct val="100000"/>
              <a:buFont typeface="Arial"/>
              <a:buChar char="•"/>
              <a:defRPr sz="1600" b="1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Несколько форматов</a:t>
            </a:r>
          </a:p>
          <a:p>
            <a:pPr marL="171450" indent="-171450">
              <a:buSzPct val="100000"/>
              <a:buFont typeface="Arial"/>
              <a:buChar char="•"/>
              <a:defRPr b="1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ПТС: «Мобильная точка общественного питания», «Автолавка» </a:t>
            </a:r>
          </a:p>
        </p:txBody>
      </p:sp>
      <p:pic>
        <p:nvPicPr>
          <p:cNvPr id="694" name="image3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28" y="2022301"/>
            <a:ext cx="5457373" cy="2813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695" name="image3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07012"/>
            <a:ext cx="5457372" cy="2728687"/>
          </a:xfrm>
          <a:prstGeom prst="rect">
            <a:avLst/>
          </a:prstGeom>
          <a:ln w="12700">
            <a:miter lim="400000"/>
          </a:ln>
        </p:spPr>
      </p:pic>
      <p:pic>
        <p:nvPicPr>
          <p:cNvPr id="696" name="image33.png" descr="page3image599891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819400" cy="190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Shape 698"/>
          <p:cNvSpPr/>
          <p:nvPr/>
        </p:nvSpPr>
        <p:spPr>
          <a:xfrm>
            <a:off x="506004" y="2284143"/>
            <a:ext cx="6269447" cy="2502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 defTabSz="415868">
              <a:lnSpc>
                <a:spcPct val="120000"/>
              </a:lnSpc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/>
              <a:t>1. </a:t>
            </a:r>
            <a:r>
              <a:rPr dirty="0" err="1"/>
              <a:t>Субсидии</a:t>
            </a:r>
            <a:r>
              <a:rPr dirty="0"/>
              <a:t> </a:t>
            </a:r>
            <a:r>
              <a:rPr dirty="0" err="1"/>
              <a:t>можно</a:t>
            </a:r>
            <a:r>
              <a:rPr dirty="0"/>
              <a:t> </a:t>
            </a:r>
            <a:r>
              <a:rPr dirty="0" err="1"/>
              <a:t>получить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компенсации</a:t>
            </a:r>
            <a:r>
              <a:rPr dirty="0"/>
              <a:t> </a:t>
            </a:r>
            <a:r>
              <a:rPr dirty="0" err="1"/>
              <a:t>расходов</a:t>
            </a:r>
            <a:r>
              <a:rPr dirty="0"/>
              <a:t>:</a:t>
            </a:r>
          </a:p>
          <a:p>
            <a:pPr marL="285576" indent="-285576" algn="just" defTabSz="415868">
              <a:lnSpc>
                <a:spcPct val="120000"/>
              </a:lnSpc>
              <a:buSzPct val="100000"/>
              <a:buChar char="-"/>
              <a:defRPr sz="1600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приобретение</a:t>
            </a:r>
            <a:r>
              <a:rPr dirty="0"/>
              <a:t> </a:t>
            </a:r>
            <a:r>
              <a:rPr dirty="0" err="1"/>
              <a:t>оборудования</a:t>
            </a:r>
            <a:endParaRPr dirty="0"/>
          </a:p>
          <a:p>
            <a:pPr marL="285576" indent="-285576" algn="just" defTabSz="415868">
              <a:lnSpc>
                <a:spcPct val="120000"/>
              </a:lnSpc>
              <a:buSzPct val="100000"/>
              <a:buChar char="-"/>
              <a:defRPr sz="1600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оплату</a:t>
            </a:r>
            <a:r>
              <a:rPr dirty="0"/>
              <a:t> </a:t>
            </a:r>
            <a:r>
              <a:rPr dirty="0" err="1"/>
              <a:t>аренды</a:t>
            </a:r>
            <a:endParaRPr dirty="0"/>
          </a:p>
          <a:p>
            <a:pPr marL="285576" indent="-285576" algn="just" defTabSz="415868">
              <a:lnSpc>
                <a:spcPct val="120000"/>
              </a:lnSpc>
              <a:buSzPct val="100000"/>
              <a:buChar char="-"/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 dirty="0"/>
          </a:p>
          <a:p>
            <a:pPr algn="just" defTabSz="415868">
              <a:lnSpc>
                <a:spcPct val="120000"/>
              </a:lnSpc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/>
              <a:t>2. </a:t>
            </a:r>
            <a:r>
              <a:rPr dirty="0" err="1"/>
              <a:t>Размер</a:t>
            </a:r>
            <a:r>
              <a:rPr dirty="0"/>
              <a:t> </a:t>
            </a:r>
            <a:r>
              <a:rPr dirty="0" err="1"/>
              <a:t>субсидии</a:t>
            </a:r>
            <a:r>
              <a:rPr dirty="0"/>
              <a:t>:</a:t>
            </a:r>
          </a:p>
          <a:p>
            <a:pPr marL="285576" indent="-285576" algn="just" defTabSz="415868">
              <a:lnSpc>
                <a:spcPct val="120000"/>
              </a:lnSpc>
              <a:buSzPct val="100000"/>
              <a:buChar char="-"/>
              <a:defRPr sz="1600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/>
              <a:t> </a:t>
            </a:r>
            <a:r>
              <a:rPr sz="1800" b="1" dirty="0"/>
              <a:t>30% </a:t>
            </a:r>
            <a:r>
              <a:rPr sz="1800" b="1" dirty="0" err="1"/>
              <a:t>затрат</a:t>
            </a:r>
            <a:r>
              <a:rPr sz="1800" b="1" dirty="0"/>
              <a:t> </a:t>
            </a:r>
            <a:r>
              <a:rPr sz="1800" b="1" dirty="0" err="1"/>
              <a:t>до</a:t>
            </a:r>
            <a:r>
              <a:rPr sz="1800" b="1" dirty="0"/>
              <a:t> 0,5 </a:t>
            </a:r>
            <a:r>
              <a:rPr sz="1800" b="1" dirty="0" err="1"/>
              <a:t>млн</a:t>
            </a:r>
            <a:r>
              <a:rPr sz="1800" b="1" dirty="0"/>
              <a:t> </a:t>
            </a:r>
            <a:r>
              <a:rPr sz="1800" b="1" dirty="0" err="1"/>
              <a:t>руб</a:t>
            </a:r>
            <a:r>
              <a:rPr sz="1800" b="1" dirty="0"/>
              <a:t>.</a:t>
            </a:r>
          </a:p>
          <a:p>
            <a:pPr marL="285576" indent="-285576" algn="just" defTabSz="415868">
              <a:lnSpc>
                <a:spcPct val="120000"/>
              </a:lnSpc>
              <a:buSzPct val="100000"/>
              <a:buChar char="-"/>
              <a:defRPr sz="1600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/>
              <a:t> </a:t>
            </a:r>
            <a:r>
              <a:rPr sz="1800" b="1" dirty="0"/>
              <a:t>50% </a:t>
            </a:r>
            <a:r>
              <a:rPr sz="1800" b="1" dirty="0" err="1"/>
              <a:t>затрат</a:t>
            </a:r>
            <a:r>
              <a:rPr sz="1800" b="1" dirty="0"/>
              <a:t> </a:t>
            </a:r>
            <a:r>
              <a:rPr sz="1800" b="1" dirty="0" err="1"/>
              <a:t>до</a:t>
            </a:r>
            <a:r>
              <a:rPr sz="1800" b="1" dirty="0"/>
              <a:t> 1 </a:t>
            </a:r>
            <a:r>
              <a:rPr sz="1800" b="1" dirty="0" err="1"/>
              <a:t>млн</a:t>
            </a:r>
            <a:r>
              <a:rPr sz="1800" b="1" dirty="0"/>
              <a:t> </a:t>
            </a:r>
            <a:r>
              <a:rPr sz="1800" b="1" dirty="0" err="1"/>
              <a:t>руб</a:t>
            </a:r>
            <a:r>
              <a:rPr sz="1800" b="1" dirty="0"/>
              <a:t>.</a:t>
            </a:r>
            <a:r>
              <a:rPr lang="ru-RU" sz="1800" b="1" dirty="0"/>
              <a:t> </a:t>
            </a:r>
          </a:p>
          <a:p>
            <a:pPr algn="just" defTabSz="415868">
              <a:lnSpc>
                <a:spcPct val="120000"/>
              </a:lnSpc>
              <a:buSzPct val="100000"/>
              <a:defRPr sz="1600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/>
              <a:t>(</a:t>
            </a:r>
            <a:r>
              <a:rPr dirty="0" err="1"/>
              <a:t>для</a:t>
            </a:r>
            <a:r>
              <a:rPr dirty="0"/>
              <a:t> </a:t>
            </a:r>
            <a:r>
              <a:rPr lang="ru-RU" dirty="0"/>
              <a:t>Подмосковных </a:t>
            </a:r>
            <a:r>
              <a:rPr dirty="0"/>
              <a:t> </a:t>
            </a:r>
            <a:r>
              <a:rPr dirty="0" err="1"/>
              <a:t>франшиз</a:t>
            </a:r>
            <a:r>
              <a:rPr dirty="0"/>
              <a:t>)</a:t>
            </a:r>
          </a:p>
        </p:txBody>
      </p:sp>
      <p:sp>
        <p:nvSpPr>
          <p:cNvPr id="699" name="Shape 699"/>
          <p:cNvSpPr/>
          <p:nvPr/>
        </p:nvSpPr>
        <p:spPr>
          <a:xfrm>
            <a:off x="1190854" y="1466588"/>
            <a:ext cx="9810293" cy="734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just" defTabSz="207935">
              <a:lnSpc>
                <a:spcPct val="120000"/>
              </a:lnSpc>
              <a:defRPr sz="19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dirty="0"/>
              <a:t>СУБСИДИЯ НА КОМПЕНСАЦИЮ РАСХОДОВ </a:t>
            </a:r>
            <a:r>
              <a:rPr dirty="0" err="1"/>
              <a:t>В</a:t>
            </a:r>
            <a:r>
              <a:rPr dirty="0"/>
              <a:t> РАМКАХ ДОГОВОРА КОММЕРЧЕСКОЙ КОНЦЕССИИ (ФРАНЧАЙЗИНГА)</a:t>
            </a:r>
          </a:p>
        </p:txBody>
      </p:sp>
      <p:pic>
        <p:nvPicPr>
          <p:cNvPr id="700" name="image8.png" descr="Монеты со сплошной заливкой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60" y="1504688"/>
            <a:ext cx="707245" cy="707245"/>
          </a:xfrm>
          <a:prstGeom prst="rect">
            <a:avLst/>
          </a:prstGeom>
          <a:ln w="12700">
            <a:miter lim="400000"/>
          </a:ln>
        </p:spPr>
      </p:pic>
      <p:sp>
        <p:nvSpPr>
          <p:cNvPr id="701" name="Shape 701"/>
          <p:cNvSpPr/>
          <p:nvPr/>
        </p:nvSpPr>
        <p:spPr>
          <a:xfrm>
            <a:off x="842943" y="5606772"/>
            <a:ext cx="4147162" cy="825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 defTabSz="207935">
              <a:lnSpc>
                <a:spcPct val="120000"/>
              </a:lnSpc>
              <a:defRPr sz="20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 err="1"/>
              <a:t>Бюджет</a:t>
            </a:r>
            <a:r>
              <a:rPr dirty="0"/>
              <a:t> 2022: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  <a:p>
            <a:pPr algn="just" defTabSz="207935">
              <a:lnSpc>
                <a:spcPct val="120000"/>
              </a:lnSpc>
              <a:defRPr sz="2400" b="1">
                <a:solidFill>
                  <a:srgbClr val="004C89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/>
              <a:t>100 </a:t>
            </a:r>
            <a:r>
              <a:rPr dirty="0" err="1"/>
              <a:t>млн</a:t>
            </a:r>
            <a:r>
              <a:rPr dirty="0"/>
              <a:t> </a:t>
            </a:r>
            <a:r>
              <a:rPr dirty="0" err="1"/>
              <a:t>рублей</a:t>
            </a:r>
            <a:endParaRPr dirty="0"/>
          </a:p>
        </p:txBody>
      </p:sp>
      <p:pic>
        <p:nvPicPr>
          <p:cNvPr id="702" name="image2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490" y="4005746"/>
            <a:ext cx="3336721" cy="2502541"/>
          </a:xfrm>
          <a:prstGeom prst="rect">
            <a:avLst/>
          </a:prstGeom>
          <a:ln w="12700">
            <a:miter lim="400000"/>
          </a:ln>
        </p:spPr>
      </p:pic>
      <p:pic>
        <p:nvPicPr>
          <p:cNvPr id="703" name="image23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8842" y="1918590"/>
            <a:ext cx="3487347" cy="2738766"/>
          </a:xfrm>
          <a:prstGeom prst="rect">
            <a:avLst/>
          </a:prstGeom>
          <a:ln w="12700">
            <a:miter lim="400000"/>
          </a:ln>
        </p:spPr>
      </p:pic>
      <p:sp>
        <p:nvSpPr>
          <p:cNvPr id="704" name="Shape 704"/>
          <p:cNvSpPr>
            <a:spLocks noGrp="1"/>
          </p:cNvSpPr>
          <p:nvPr>
            <p:ph type="sldNum" sz="quarter" idx="4294967295"/>
          </p:nvPr>
        </p:nvSpPr>
        <p:spPr>
          <a:xfrm>
            <a:off x="11232542" y="6519473"/>
            <a:ext cx="320831" cy="2819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705" name="Shape 705"/>
          <p:cNvSpPr/>
          <p:nvPr/>
        </p:nvSpPr>
        <p:spPr>
          <a:xfrm>
            <a:off x="282214" y="284585"/>
            <a:ext cx="11156292" cy="964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>
              <a:lnSpc>
                <a:spcPct val="81000"/>
              </a:lnSpc>
              <a:defRPr sz="3200">
                <a:solidFill>
                  <a:srgbClr val="004680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t>4. ПОДДЕРЖКА МАЛОГО БИЗНЕСА  -  поддержка старта бизнеса по </a:t>
            </a:r>
            <a:r>
              <a:rPr b="1"/>
              <a:t>франшизе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Shape 707"/>
          <p:cNvSpPr/>
          <p:nvPr/>
        </p:nvSpPr>
        <p:spPr>
          <a:xfrm>
            <a:off x="7438570" y="82075"/>
            <a:ext cx="4114801" cy="21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r">
              <a:defRPr sz="800" b="1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Франчайзинг   •   Инвестчас Май 2022</a:t>
            </a:r>
          </a:p>
        </p:txBody>
      </p:sp>
      <p:sp>
        <p:nvSpPr>
          <p:cNvPr id="708" name="Shape 708"/>
          <p:cNvSpPr>
            <a:spLocks noGrp="1"/>
          </p:cNvSpPr>
          <p:nvPr>
            <p:ph type="title"/>
          </p:nvPr>
        </p:nvSpPr>
        <p:spPr>
          <a:xfrm>
            <a:off x="859242" y="2288414"/>
            <a:ext cx="10914746" cy="1325564"/>
          </a:xfrm>
          <a:prstGeom prst="rect">
            <a:avLst/>
          </a:prstGeom>
        </p:spPr>
        <p:txBody>
          <a:bodyPr/>
          <a:lstStyle/>
          <a:p>
            <a:pPr>
              <a:defRPr sz="3300"/>
            </a:pPr>
            <a:r>
              <a:rPr lang="ru-RU" dirty="0"/>
              <a:t>Коробочное решение</a:t>
            </a:r>
            <a:endParaRPr b="1" dirty="0"/>
          </a:p>
        </p:txBody>
      </p:sp>
      <p:sp>
        <p:nvSpPr>
          <p:cNvPr id="709" name="Shape 70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714" name="Shape 714"/>
          <p:cNvSpPr/>
          <p:nvPr/>
        </p:nvSpPr>
        <p:spPr>
          <a:xfrm>
            <a:off x="920386" y="3288859"/>
            <a:ext cx="5719769" cy="650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Segoe UI"/>
                <a:ea typeface="Segoe UI"/>
                <a:cs typeface="Segoe UI"/>
                <a:sym typeface="Segoe UI"/>
                <a:hlinkClick r:id="rId2"/>
              </a:defRPr>
            </a:lvl1pPr>
          </a:lstStyle>
          <a:p>
            <a:pPr>
              <a:defRPr u="none">
                <a:solidFill>
                  <a:srgbClr val="004680"/>
                </a:solidFill>
                <a:uFillTx/>
              </a:defRPr>
            </a:pP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https://investmo.ru/business/franchising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E948F5-4086-8360-EDB2-204E3676E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5" y="3641006"/>
            <a:ext cx="10103993" cy="2861308"/>
          </a:xfrm>
          <a:prstGeom prst="rect">
            <a:avLst/>
          </a:prstGeom>
        </p:spPr>
      </p:pic>
      <p:pic>
        <p:nvPicPr>
          <p:cNvPr id="17" name="image29.png" descr="Курсор со сплошной заливкой">
            <a:extLst>
              <a:ext uri="{FF2B5EF4-FFF2-40B4-BE49-F238E27FC236}">
                <a16:creationId xmlns:a16="http://schemas.microsoft.com/office/drawing/2014/main" id="{EB8165F4-2F9F-5591-0C76-2B93E1ECF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951" y="4976875"/>
            <a:ext cx="342946" cy="342946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hape 708">
            <a:extLst>
              <a:ext uri="{FF2B5EF4-FFF2-40B4-BE49-F238E27FC236}">
                <a16:creationId xmlns:a16="http://schemas.microsoft.com/office/drawing/2014/main" id="{07D35115-03F9-E469-1332-9A7478E73E34}"/>
              </a:ext>
            </a:extLst>
          </p:cNvPr>
          <p:cNvSpPr txBox="1">
            <a:spLocks/>
          </p:cNvSpPr>
          <p:nvPr/>
        </p:nvSpPr>
        <p:spPr>
          <a:xfrm>
            <a:off x="810077" y="433930"/>
            <a:ext cx="10914746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marL="0" marR="0" indent="0" algn="l" defTabSz="914122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00" b="0" i="0" u="none" strike="noStrike" cap="none" spc="0" baseline="0">
                <a:ln>
                  <a:noFill/>
                </a:ln>
                <a:solidFill>
                  <a:srgbClr val="004680"/>
                </a:solidFill>
                <a:uFillTx/>
                <a:latin typeface="Segoe UI Semilight"/>
                <a:ea typeface="Segoe UI Semilight"/>
                <a:cs typeface="Segoe UI Semilight"/>
                <a:sym typeface="Segoe UI Semi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4680"/>
                </a:solidFill>
                <a:uFillTx/>
                <a:latin typeface="Segoe UI Semilight"/>
                <a:ea typeface="Segoe UI Semilight"/>
                <a:cs typeface="Segoe UI Semilight"/>
                <a:sym typeface="Segoe UI Semi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4680"/>
                </a:solidFill>
                <a:uFillTx/>
                <a:latin typeface="Segoe UI Semilight"/>
                <a:ea typeface="Segoe UI Semilight"/>
                <a:cs typeface="Segoe UI Semilight"/>
                <a:sym typeface="Segoe UI Semi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4680"/>
                </a:solidFill>
                <a:uFillTx/>
                <a:latin typeface="Segoe UI Semilight"/>
                <a:ea typeface="Segoe UI Semilight"/>
                <a:cs typeface="Segoe UI Semilight"/>
                <a:sym typeface="Segoe UI Semi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4680"/>
                </a:solidFill>
                <a:uFillTx/>
                <a:latin typeface="Segoe UI Semilight"/>
                <a:ea typeface="Segoe UI Semilight"/>
                <a:cs typeface="Segoe UI Semilight"/>
                <a:sym typeface="Segoe UI Semi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4680"/>
                </a:solidFill>
                <a:uFillTx/>
                <a:latin typeface="Segoe UI Semilight"/>
                <a:ea typeface="Segoe UI Semilight"/>
                <a:cs typeface="Segoe UI Semilight"/>
                <a:sym typeface="Segoe UI Semi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4680"/>
                </a:solidFill>
                <a:uFillTx/>
                <a:latin typeface="Segoe UI Semilight"/>
                <a:ea typeface="Segoe UI Semilight"/>
                <a:cs typeface="Segoe UI Semilight"/>
                <a:sym typeface="Segoe UI Semi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4680"/>
                </a:solidFill>
                <a:uFillTx/>
                <a:latin typeface="Segoe UI Semilight"/>
                <a:ea typeface="Segoe UI Semilight"/>
                <a:cs typeface="Segoe UI Semilight"/>
                <a:sym typeface="Segoe UI Semi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4680"/>
                </a:solidFill>
                <a:uFillTx/>
                <a:latin typeface="Segoe UI Semilight"/>
                <a:ea typeface="Segoe UI Semilight"/>
                <a:cs typeface="Segoe UI Semilight"/>
                <a:sym typeface="Segoe UI Semilight"/>
              </a:defRPr>
            </a:lvl9pPr>
          </a:lstStyle>
          <a:p>
            <a:pPr hangingPunct="1">
              <a:defRPr sz="3300"/>
            </a:pPr>
            <a:r>
              <a:rPr lang="ru-RU" sz="3300" dirty="0"/>
              <a:t>Когда получить поддержку - </a:t>
            </a:r>
            <a:r>
              <a:rPr lang="ru-RU" sz="3300" b="1" dirty="0"/>
              <a:t>старт с 1 июля 2022</a:t>
            </a:r>
          </a:p>
        </p:txBody>
      </p:sp>
      <p:sp>
        <p:nvSpPr>
          <p:cNvPr id="13" name="Shape 714">
            <a:extLst>
              <a:ext uri="{FF2B5EF4-FFF2-40B4-BE49-F238E27FC236}">
                <a16:creationId xmlns:a16="http://schemas.microsoft.com/office/drawing/2014/main" id="{4D9CE134-71B7-432C-E6AE-7BDA5836E61C}"/>
              </a:ext>
            </a:extLst>
          </p:cNvPr>
          <p:cNvSpPr/>
          <p:nvPr/>
        </p:nvSpPr>
        <p:spPr>
          <a:xfrm>
            <a:off x="810077" y="1625632"/>
            <a:ext cx="824411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Segoe UI"/>
                <a:ea typeface="Segoe UI"/>
                <a:cs typeface="Segoe UI"/>
                <a:sym typeface="Segoe UI"/>
                <a:hlinkClick r:id="rId2"/>
              </a:defRPr>
            </a:lvl1pPr>
          </a:lstStyle>
          <a:p>
            <a:pPr>
              <a:defRPr u="none">
                <a:solidFill>
                  <a:srgbClr val="004680"/>
                </a:solidFill>
                <a:uFillTx/>
              </a:defRPr>
            </a:pPr>
            <a:r>
              <a:rPr lang="en-US" dirty="0">
                <a:hlinkClick r:id="rId2"/>
              </a:rPr>
              <a:t>https://investmo.ru/business/support-measures/sme/financial/2268</a:t>
            </a:r>
            <a:endParaRPr u="sng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val="108845219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Shape 725"/>
          <p:cNvSpPr>
            <a:spLocks noGrp="1"/>
          </p:cNvSpPr>
          <p:nvPr>
            <p:ph type="title"/>
          </p:nvPr>
        </p:nvSpPr>
        <p:spPr>
          <a:xfrm>
            <a:off x="660735" y="357639"/>
            <a:ext cx="10914745" cy="1325563"/>
          </a:xfrm>
          <a:prstGeom prst="rect">
            <a:avLst/>
          </a:prstGeom>
        </p:spPr>
        <p:txBody>
          <a:bodyPr/>
          <a:lstStyle>
            <a:lvl1pPr defTabSz="868680">
              <a:defRPr sz="4180"/>
            </a:lvl1pPr>
          </a:lstStyle>
          <a:p>
            <a:r>
              <a:rPr lang="en-US" dirty="0"/>
              <a:t>One price coffee</a:t>
            </a:r>
            <a:endParaRPr dirty="0"/>
          </a:p>
        </p:txBody>
      </p:sp>
      <p:sp>
        <p:nvSpPr>
          <p:cNvPr id="4" name="Shape 698">
            <a:extLst>
              <a:ext uri="{FF2B5EF4-FFF2-40B4-BE49-F238E27FC236}">
                <a16:creationId xmlns:a16="http://schemas.microsoft.com/office/drawing/2014/main" id="{2C8BF1DF-662A-636B-CD42-103E4DFE8773}"/>
              </a:ext>
            </a:extLst>
          </p:cNvPr>
          <p:cNvSpPr/>
          <p:nvPr/>
        </p:nvSpPr>
        <p:spPr>
          <a:xfrm>
            <a:off x="518267" y="1710845"/>
            <a:ext cx="9954611" cy="1166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85750" indent="-285750" algn="just" defTabSz="415868">
              <a:lnSpc>
                <a:spcPct val="120000"/>
              </a:lnSpc>
              <a:buFont typeface="Arial" panose="020B0604020202020204" pitchFamily="34" charset="0"/>
              <a:buChar char="•"/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2000" dirty="0"/>
              <a:t>Год основания – 2018 </a:t>
            </a:r>
          </a:p>
          <a:p>
            <a:pPr marL="285750" indent="-285750" algn="just" defTabSz="415868">
              <a:lnSpc>
                <a:spcPct val="120000"/>
              </a:lnSpc>
              <a:buFont typeface="Arial" panose="020B0604020202020204" pitchFamily="34" charset="0"/>
              <a:buChar char="•"/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2000" dirty="0"/>
              <a:t>Количество точек – 280 (30 в Подмосковье)</a:t>
            </a:r>
          </a:p>
          <a:p>
            <a:pPr marL="285750" indent="-285750" algn="just" defTabSz="415868">
              <a:lnSpc>
                <a:spcPct val="120000"/>
              </a:lnSpc>
              <a:buFont typeface="Arial" panose="020B0604020202020204" pitchFamily="34" charset="0"/>
              <a:buChar char="•"/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2000" dirty="0"/>
              <a:t>Стоимость открытия 1 точки – 2,5 млн рублей:</a:t>
            </a:r>
          </a:p>
        </p:txBody>
      </p:sp>
      <p:sp>
        <p:nvSpPr>
          <p:cNvPr id="5" name="Shape 699">
            <a:extLst>
              <a:ext uri="{FF2B5EF4-FFF2-40B4-BE49-F238E27FC236}">
                <a16:creationId xmlns:a16="http://schemas.microsoft.com/office/drawing/2014/main" id="{BEFF62B7-FDAE-6342-EF06-BE0F872F50A7}"/>
              </a:ext>
            </a:extLst>
          </p:cNvPr>
          <p:cNvSpPr/>
          <p:nvPr/>
        </p:nvSpPr>
        <p:spPr>
          <a:xfrm>
            <a:off x="675386" y="1376142"/>
            <a:ext cx="9810293" cy="410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just" defTabSz="207935">
              <a:lnSpc>
                <a:spcPct val="120000"/>
              </a:lnSpc>
              <a:defRPr sz="19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lang="ru-RU" dirty="0"/>
              <a:t>Кофейня</a:t>
            </a:r>
            <a:endParaRPr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F4001F4-EFD1-700B-4834-8E715B2D5114}"/>
              </a:ext>
            </a:extLst>
          </p:cNvPr>
          <p:cNvSpPr/>
          <p:nvPr/>
        </p:nvSpPr>
        <p:spPr>
          <a:xfrm>
            <a:off x="767956" y="2945605"/>
            <a:ext cx="6096000" cy="1102481"/>
          </a:xfrm>
          <a:prstGeom prst="rect">
            <a:avLst/>
          </a:prstGeom>
        </p:spPr>
        <p:txBody>
          <a:bodyPr>
            <a:spAutoFit/>
          </a:bodyPr>
          <a:lstStyle/>
          <a:p>
            <a:pPr lvl="2" algn="just" defTabSz="415868">
              <a:lnSpc>
                <a:spcPct val="120000"/>
              </a:lnSpc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1400" dirty="0">
                <a:solidFill>
                  <a:schemeClr val="tx1"/>
                </a:solidFill>
                <a:ea typeface="Segoe UI Symbol" panose="020B0502040204020203" pitchFamily="34" charset="0"/>
              </a:rPr>
              <a:t>Паушальный взнос</a:t>
            </a:r>
          </a:p>
          <a:p>
            <a:pPr lvl="8" algn="just" defTabSz="415868">
              <a:lnSpc>
                <a:spcPct val="120000"/>
              </a:lnSpc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1400" dirty="0">
                <a:solidFill>
                  <a:schemeClr val="tx1"/>
                </a:solidFill>
                <a:ea typeface="Segoe UI Symbol" panose="020B0502040204020203" pitchFamily="34" charset="0"/>
              </a:rPr>
              <a:t>Оборудование</a:t>
            </a:r>
          </a:p>
          <a:p>
            <a:pPr lvl="8" algn="just" defTabSz="415868">
              <a:lnSpc>
                <a:spcPct val="120000"/>
              </a:lnSpc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1400" dirty="0">
                <a:solidFill>
                  <a:schemeClr val="tx1"/>
                </a:solidFill>
                <a:ea typeface="Segoe UI Symbol" panose="020B0502040204020203" pitchFamily="34" charset="0"/>
              </a:rPr>
              <a:t>Мебель</a:t>
            </a:r>
          </a:p>
          <a:p>
            <a:pPr lvl="8" algn="just" defTabSz="415868">
              <a:lnSpc>
                <a:spcPct val="120000"/>
              </a:lnSpc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1400" dirty="0">
                <a:solidFill>
                  <a:schemeClr val="tx1"/>
                </a:solidFill>
                <a:ea typeface="Segoe UI Symbol" panose="020B0502040204020203" pitchFamily="34" charset="0"/>
              </a:rPr>
              <a:t>Проектирование</a:t>
            </a:r>
            <a:endParaRPr lang="en-US" sz="1400" dirty="0">
              <a:solidFill>
                <a:schemeClr val="tx1"/>
              </a:solidFill>
              <a:ea typeface="Segoe UI Symbol" panose="020B0502040204020203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5700B4-4590-08CE-1885-72820953D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644" y="658027"/>
            <a:ext cx="4439728" cy="29505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2AD809-A5A8-0963-D240-62D81CAAE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644" y="3687816"/>
            <a:ext cx="4461836" cy="2950569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511BC49-B534-3369-2F3B-758A418B34F5}"/>
              </a:ext>
            </a:extLst>
          </p:cNvPr>
          <p:cNvSpPr/>
          <p:nvPr/>
        </p:nvSpPr>
        <p:spPr>
          <a:xfrm>
            <a:off x="388394" y="4330021"/>
            <a:ext cx="6096000" cy="1535357"/>
          </a:xfrm>
          <a:prstGeom prst="rect">
            <a:avLst/>
          </a:prstGeom>
        </p:spPr>
        <p:txBody>
          <a:bodyPr>
            <a:spAutoFit/>
          </a:bodyPr>
          <a:lstStyle/>
          <a:p>
            <a:pPr lvl="2" algn="just" defTabSz="415868">
              <a:lnSpc>
                <a:spcPct val="120000"/>
              </a:lnSpc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ea typeface="Segoe UI Symbol" panose="020B0502040204020203" pitchFamily="34" charset="0"/>
              </a:rPr>
              <a:t>Преимущества:</a:t>
            </a:r>
          </a:p>
          <a:p>
            <a:pPr marL="285750" lvl="2" indent="-285750" algn="just" defTabSz="415868">
              <a:lnSpc>
                <a:spcPct val="120000"/>
              </a:lnSpc>
              <a:buFont typeface=".Apple Color Emoji UI"/>
              <a:buChar char="➕"/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ea typeface="Segoe UI Symbol" panose="020B0502040204020203" pitchFamily="34" charset="0"/>
              </a:rPr>
              <a:t>Известный бренд</a:t>
            </a:r>
          </a:p>
          <a:p>
            <a:pPr marL="285750" lvl="2" indent="-285750" algn="just" defTabSz="415868">
              <a:lnSpc>
                <a:spcPct val="120000"/>
              </a:lnSpc>
              <a:buFont typeface=".Apple Color Emoji UI"/>
              <a:buChar char="➕"/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ea typeface="Segoe UI Symbol" panose="020B0502040204020203" pitchFamily="34" charset="0"/>
              </a:rPr>
              <a:t>Стандарты</a:t>
            </a:r>
          </a:p>
          <a:p>
            <a:pPr marL="285750" lvl="2" indent="-285750" algn="just" defTabSz="415868">
              <a:lnSpc>
                <a:spcPct val="120000"/>
              </a:lnSpc>
              <a:buFont typeface=".Apple Color Emoji UI"/>
              <a:buChar char="➕"/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ea typeface="Segoe UI Symbol" panose="020B0502040204020203" pitchFamily="34" charset="0"/>
              </a:rPr>
              <a:t>Система управления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757487C-0AC4-564E-0C5E-01229E392509}"/>
              </a:ext>
            </a:extLst>
          </p:cNvPr>
          <p:cNvSpPr/>
          <p:nvPr/>
        </p:nvSpPr>
        <p:spPr>
          <a:xfrm>
            <a:off x="3436394" y="4685142"/>
            <a:ext cx="6096000" cy="11660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2" indent="-285750" algn="just" defTabSz="415868">
              <a:lnSpc>
                <a:spcPct val="120000"/>
              </a:lnSpc>
              <a:buFont typeface=".Apple Color Emoji UI"/>
              <a:buChar char="➕"/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ea typeface="Segoe UI Symbol" panose="020B0502040204020203" pitchFamily="34" charset="0"/>
              </a:rPr>
              <a:t>Продвижение</a:t>
            </a:r>
          </a:p>
          <a:p>
            <a:pPr marL="285750" lvl="2" indent="-285750" algn="just" defTabSz="415868">
              <a:lnSpc>
                <a:spcPct val="120000"/>
              </a:lnSpc>
              <a:buFont typeface=".Apple Color Emoji UI"/>
              <a:buChar char="➕"/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ea typeface="Segoe UI Symbol" panose="020B0502040204020203" pitchFamily="34" charset="0"/>
              </a:rPr>
              <a:t>Качество</a:t>
            </a:r>
          </a:p>
          <a:p>
            <a:pPr marL="285750" lvl="2" indent="-285750" algn="just" defTabSz="415868">
              <a:lnSpc>
                <a:spcPct val="120000"/>
              </a:lnSpc>
              <a:buFont typeface=".Apple Color Emoji UI"/>
              <a:buChar char="➕"/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ea typeface="Segoe UI Symbol" panose="020B0502040204020203" pitchFamily="34" charset="0"/>
              </a:rPr>
              <a:t>Обучение сотрудников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000AA08-A1BC-FE1C-C0D5-1A1CCAE6C3E6}"/>
              </a:ext>
            </a:extLst>
          </p:cNvPr>
          <p:cNvSpPr/>
          <p:nvPr/>
        </p:nvSpPr>
        <p:spPr>
          <a:xfrm>
            <a:off x="2737449" y="2972615"/>
            <a:ext cx="6096000" cy="843949"/>
          </a:xfrm>
          <a:prstGeom prst="rect">
            <a:avLst/>
          </a:prstGeom>
        </p:spPr>
        <p:txBody>
          <a:bodyPr>
            <a:spAutoFit/>
          </a:bodyPr>
          <a:lstStyle/>
          <a:p>
            <a:pPr lvl="8" algn="just" defTabSz="415868">
              <a:lnSpc>
                <a:spcPct val="120000"/>
              </a:lnSpc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1400" dirty="0">
                <a:solidFill>
                  <a:schemeClr val="tx1"/>
                </a:solidFill>
                <a:ea typeface="Segoe UI Symbol" panose="020B0502040204020203" pitchFamily="34" charset="0"/>
              </a:rPr>
              <a:t>Реклама</a:t>
            </a:r>
          </a:p>
          <a:p>
            <a:pPr lvl="8" algn="just" defTabSz="415868">
              <a:lnSpc>
                <a:spcPct val="120000"/>
              </a:lnSpc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1400" dirty="0">
                <a:solidFill>
                  <a:schemeClr val="tx1"/>
                </a:solidFill>
                <a:ea typeface="Segoe UI Symbol" panose="020B0502040204020203" pitchFamily="34" charset="0"/>
              </a:rPr>
              <a:t>СМР</a:t>
            </a:r>
          </a:p>
          <a:p>
            <a:pPr lvl="8" algn="just" defTabSz="415868">
              <a:lnSpc>
                <a:spcPct val="120000"/>
              </a:lnSpc>
              <a:defRPr sz="1600" b="1">
                <a:solidFill>
                  <a:srgbClr val="2A2A2A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sz="1400" dirty="0">
                <a:solidFill>
                  <a:schemeClr val="tx1"/>
                </a:solidFill>
                <a:ea typeface="Segoe UI Symbol" panose="020B0502040204020203" pitchFamily="34" charset="0"/>
              </a:rPr>
              <a:t>I</a:t>
            </a:r>
            <a:r>
              <a:rPr lang="en-US" sz="1400" dirty="0">
                <a:solidFill>
                  <a:schemeClr val="tx1"/>
                </a:solidFill>
                <a:ea typeface="Segoe UI Symbol" panose="020B0502040204020203" pitchFamily="34" charset="0"/>
              </a:rPr>
              <a:t>T </a:t>
            </a:r>
            <a:r>
              <a:rPr lang="ru-RU" sz="1400" dirty="0">
                <a:solidFill>
                  <a:schemeClr val="tx1"/>
                </a:solidFill>
                <a:ea typeface="Segoe UI Symbol" panose="020B0502040204020203" pitchFamily="34" charset="0"/>
              </a:rPr>
              <a:t>оборудование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>
            <a:spLocks noGrp="1"/>
          </p:cNvSpPr>
          <p:nvPr>
            <p:ph type="title"/>
          </p:nvPr>
        </p:nvSpPr>
        <p:spPr>
          <a:xfrm>
            <a:off x="410028" y="262923"/>
            <a:ext cx="10914744" cy="759148"/>
          </a:xfrm>
          <a:prstGeom prst="rect">
            <a:avLst/>
          </a:prstGeom>
        </p:spPr>
        <p:txBody>
          <a:bodyPr/>
          <a:lstStyle/>
          <a:p>
            <a:r>
              <a:t> Меры поддержки бизнеса</a:t>
            </a:r>
          </a:p>
        </p:txBody>
      </p:sp>
      <p:graphicFrame>
        <p:nvGraphicFramePr>
          <p:cNvPr id="555" name="Table 555"/>
          <p:cNvGraphicFramePr/>
          <p:nvPr/>
        </p:nvGraphicFramePr>
        <p:xfrm>
          <a:off x="920937" y="1047581"/>
          <a:ext cx="11073714" cy="506132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042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6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74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9765">
                <a:tc>
                  <a:txBody>
                    <a:bodyPr/>
                    <a:lstStyle/>
                    <a:p>
                      <a:pPr algn="ctr">
                        <a:defRPr sz="1800" b="1">
                          <a:latin typeface="Segoe UI"/>
                          <a:ea typeface="Segoe UI"/>
                          <a:cs typeface="Segoe UI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6350">
                      <a:solidFill>
                        <a:srgbClr val="00468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004680"/>
                          </a:solidFill>
                          <a:latin typeface="Segoe UI"/>
                          <a:ea typeface="Segoe UI"/>
                          <a:cs typeface="Segoe UI"/>
                        </a:rPr>
                        <a:t>Суть меры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6350">
                      <a:solidFill>
                        <a:srgbClr val="00468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1">
                          <a:latin typeface="Segoe UI"/>
                          <a:ea typeface="Segoe UI"/>
                          <a:cs typeface="Segoe UI"/>
                        </a:defRPr>
                      </a:pPr>
                      <a:r>
                        <a:t>Получатели  на 23.05.22 / </a:t>
                      </a:r>
                    </a:p>
                    <a:p>
                      <a:pPr algn="ctr">
                        <a:defRPr sz="1800" b="1">
                          <a:solidFill>
                            <a:srgbClr val="009051"/>
                          </a:solidFill>
                          <a:latin typeface="Segoe UI"/>
                          <a:ea typeface="Segoe UI"/>
                          <a:cs typeface="Segoe UI"/>
                        </a:defRPr>
                      </a:pPr>
                      <a:r>
                        <a:t>динамика за неделю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6350">
                      <a:solidFill>
                        <a:srgbClr val="00468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2390">
                <a:tc>
                  <a:txBody>
                    <a:bodyPr/>
                    <a:lstStyle/>
                    <a:p>
                      <a:pPr marL="268288" indent="-268288"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013661"/>
                          </a:solidFill>
                          <a:latin typeface="Segoe UI"/>
                          <a:ea typeface="Segoe UI"/>
                          <a:cs typeface="Segoe UI"/>
                        </a:rPr>
                        <a:t>1. Поддержка импортозамещения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6350">
                      <a:solidFill>
                        <a:srgbClr val="004680"/>
                      </a:solidFill>
                    </a:lnT>
                    <a:lnB w="6350">
                      <a:solidFill>
                        <a:srgbClr val="00468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300">
                          <a:solidFill>
                            <a:srgbClr val="002340"/>
                          </a:solidFill>
                          <a:latin typeface="Segoe UI"/>
                          <a:ea typeface="Segoe UI"/>
                          <a:cs typeface="Segoe UI"/>
                        </a:defRPr>
                      </a:pPr>
                      <a:r>
                        <a:t>1. Займы </a:t>
                      </a:r>
                      <a:r>
                        <a:rPr b="1"/>
                        <a:t>ФРП РФ / МО</a:t>
                      </a:r>
                    </a:p>
                    <a:p>
                      <a:pPr algn="l">
                        <a:defRPr sz="1300">
                          <a:solidFill>
                            <a:srgbClr val="002340"/>
                          </a:solidFill>
                          <a:latin typeface="Segoe UI"/>
                          <a:ea typeface="Segoe UI"/>
                          <a:cs typeface="Segoe UI"/>
                        </a:defRPr>
                      </a:pPr>
                      <a:r>
                        <a:t>2. Земля за </a:t>
                      </a:r>
                      <a:r>
                        <a:rPr b="1"/>
                        <a:t>1 руб.</a:t>
                      </a:r>
                    </a:p>
                    <a:p>
                      <a:pPr algn="l">
                        <a:defRPr sz="1300">
                          <a:solidFill>
                            <a:srgbClr val="002340"/>
                          </a:solidFill>
                          <a:latin typeface="Segoe UI"/>
                          <a:ea typeface="Segoe UI"/>
                          <a:cs typeface="Segoe UI"/>
                        </a:defRPr>
                      </a:pPr>
                      <a:r>
                        <a:t>3. Льготные кредиты и </a:t>
                      </a:r>
                      <a:r>
                        <a:rPr b="1"/>
                        <a:t>субсидия % ставки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6350">
                      <a:solidFill>
                        <a:srgbClr val="004680"/>
                      </a:solidFill>
                    </a:lnT>
                    <a:lnB w="6350">
                      <a:solidFill>
                        <a:srgbClr val="00468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2800" b="1">
                          <a:latin typeface="Segoe UI"/>
                          <a:ea typeface="Segoe UI"/>
                          <a:cs typeface="Segoe UI"/>
                        </a:defRPr>
                      </a:pPr>
                      <a:r>
                        <a:rPr sz="2400"/>
                        <a:t>117</a:t>
                      </a:r>
                      <a:r>
                        <a:t> </a:t>
                      </a:r>
                      <a:r>
                        <a:rPr sz="1800" b="0"/>
                        <a:t>проектов</a:t>
                      </a:r>
                      <a:endParaRPr sz="1800"/>
                    </a:p>
                    <a:p>
                      <a:pPr algn="l">
                        <a:defRPr sz="2800" b="1">
                          <a:latin typeface="Segoe UI"/>
                          <a:ea typeface="Segoe UI"/>
                          <a:cs typeface="Segoe UI"/>
                        </a:defRPr>
                      </a:pPr>
                      <a:r>
                        <a:rPr sz="2500"/>
                        <a:t>44</a:t>
                      </a:r>
                      <a:r>
                        <a:rPr sz="2500" b="0"/>
                        <a:t> </a:t>
                      </a:r>
                      <a:r>
                        <a:rPr sz="1800" b="0"/>
                        <a:t>проекта ЦИОГВ </a:t>
                      </a:r>
                      <a:r>
                        <a:rPr sz="1800" b="0">
                          <a:solidFill>
                            <a:srgbClr val="009051"/>
                          </a:solidFill>
                        </a:rPr>
                        <a:t>(+1 проект)</a:t>
                      </a:r>
                      <a:endParaRPr sz="1800"/>
                    </a:p>
                    <a:p>
                      <a:pPr algn="l">
                        <a:defRPr sz="2800" b="1">
                          <a:latin typeface="Segoe UI"/>
                          <a:ea typeface="Segoe UI"/>
                          <a:cs typeface="Segoe UI"/>
                        </a:defRPr>
                      </a:pPr>
                      <a:r>
                        <a:rPr sz="2500"/>
                        <a:t>73</a:t>
                      </a:r>
                      <a:r>
                        <a:t> </a:t>
                      </a:r>
                      <a:r>
                        <a:rPr sz="1800" b="0"/>
                        <a:t>проекта ОМСУ </a:t>
                      </a:r>
                      <a:r>
                        <a:rPr sz="1800" b="0">
                          <a:solidFill>
                            <a:srgbClr val="009051"/>
                          </a:solidFill>
                        </a:rPr>
                        <a:t>(+1 проект)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6350">
                      <a:solidFill>
                        <a:srgbClr val="004680"/>
                      </a:solidFill>
                    </a:lnT>
                    <a:lnB w="6350">
                      <a:solidFill>
                        <a:srgbClr val="00468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3432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013661"/>
                          </a:solidFill>
                          <a:latin typeface="Segoe UI"/>
                          <a:ea typeface="Segoe UI"/>
                          <a:cs typeface="Segoe UI"/>
                        </a:rPr>
                        <a:t>2. Системообразующие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6350">
                      <a:solidFill>
                        <a:srgbClr val="004680"/>
                      </a:solidFill>
                    </a:lnT>
                    <a:lnB w="6350">
                      <a:solidFill>
                        <a:srgbClr val="00468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300">
                          <a:solidFill>
                            <a:srgbClr val="002340"/>
                          </a:solidFill>
                          <a:latin typeface="Segoe UI"/>
                          <a:ea typeface="Segoe UI"/>
                          <a:cs typeface="Segoe UI"/>
                        </a:defRPr>
                      </a:pPr>
                      <a:r>
                        <a:t>1. Включены еще </a:t>
                      </a:r>
                      <a:r>
                        <a:rPr b="1"/>
                        <a:t>70</a:t>
                      </a:r>
                      <a:r>
                        <a:t> предприятий МО. </a:t>
                      </a:r>
                    </a:p>
                    <a:p>
                      <a:pPr algn="l">
                        <a:defRPr sz="1300">
                          <a:solidFill>
                            <a:srgbClr val="002340"/>
                          </a:solidFill>
                          <a:latin typeface="Segoe UI"/>
                          <a:ea typeface="Segoe UI"/>
                          <a:cs typeface="Segoe UI"/>
                        </a:defRPr>
                      </a:pPr>
                      <a:r>
                        <a:t>Всего </a:t>
                      </a:r>
                      <a:r>
                        <a:rPr b="1"/>
                        <a:t>183</a:t>
                      </a:r>
                      <a:r>
                        <a:t> предприятия МО в перечне РФ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6350">
                      <a:solidFill>
                        <a:srgbClr val="004680"/>
                      </a:solidFill>
                    </a:lnT>
                    <a:lnB w="6350">
                      <a:solidFill>
                        <a:srgbClr val="00468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2800" b="1">
                          <a:latin typeface="Segoe UI"/>
                          <a:ea typeface="Segoe UI"/>
                          <a:cs typeface="Segoe UI"/>
                        </a:defRPr>
                      </a:pPr>
                      <a:r>
                        <a:rPr sz="2600"/>
                        <a:t>38</a:t>
                      </a:r>
                      <a:r>
                        <a:t> </a:t>
                      </a:r>
                      <a:r>
                        <a:rPr sz="1800" b="0"/>
                        <a:t>кредитов</a:t>
                      </a:r>
                      <a:r>
                        <a:rPr b="0"/>
                        <a:t> </a:t>
                      </a:r>
                      <a:r>
                        <a:rPr sz="1800" b="0"/>
                        <a:t>на  </a:t>
                      </a:r>
                      <a:r>
                        <a:rPr sz="2600"/>
                        <a:t>95 </a:t>
                      </a:r>
                      <a:r>
                        <a:rPr sz="1800" b="0"/>
                        <a:t>млрд руб. </a:t>
                      </a:r>
                      <a:endParaRPr sz="1800"/>
                    </a:p>
                    <a:p>
                      <a:pPr algn="l">
                        <a:defRPr sz="1800">
                          <a:latin typeface="Segoe UI"/>
                          <a:ea typeface="Segoe UI"/>
                          <a:cs typeface="Segoe UI"/>
                        </a:defRPr>
                      </a:pPr>
                      <a:r>
                        <a:t> </a:t>
                      </a:r>
                      <a:r>
                        <a:rPr>
                          <a:solidFill>
                            <a:srgbClr val="009051"/>
                          </a:solidFill>
                        </a:rPr>
                        <a:t> (+3 кредита на 14,3 млрд руб.)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6350">
                      <a:solidFill>
                        <a:srgbClr val="004680"/>
                      </a:solidFill>
                    </a:lnT>
                    <a:lnB w="6350">
                      <a:solidFill>
                        <a:srgbClr val="00468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729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013661"/>
                          </a:solidFill>
                          <a:latin typeface="Segoe UI"/>
                          <a:ea typeface="Segoe UI"/>
                          <a:cs typeface="Segoe UI"/>
                        </a:rPr>
                        <a:t>3. Субсидии для  МСП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6350">
                      <a:solidFill>
                        <a:srgbClr val="004680"/>
                      </a:solidFill>
                    </a:lnT>
                    <a:lnB w="6350">
                      <a:solidFill>
                        <a:srgbClr val="00468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7156" indent="-187156" algn="l">
                        <a:buSzPct val="100000"/>
                        <a:buAutoNum type="arabicPeriod"/>
                        <a:defRPr sz="1400">
                          <a:solidFill>
                            <a:srgbClr val="002340"/>
                          </a:solidFill>
                          <a:sym typeface="Helvetica"/>
                        </a:defRPr>
                      </a:pPr>
                      <a:r>
                        <a:t>Субсидия 50% стоимости оборудования</a:t>
                      </a:r>
                    </a:p>
                    <a:p>
                      <a:pPr marL="187156" indent="-187156" algn="l">
                        <a:buSzPct val="100000"/>
                        <a:buAutoNum type="arabicPeriod"/>
                        <a:defRPr sz="1400">
                          <a:solidFill>
                            <a:srgbClr val="002340"/>
                          </a:solidFill>
                          <a:sym typeface="Helvetica"/>
                        </a:defRPr>
                      </a:pPr>
                      <a:r>
                        <a:t>Субсидия 70% суммы лизингового платежа</a:t>
                      </a:r>
                    </a:p>
                    <a:p>
                      <a:pPr marL="187156" indent="-187156" algn="l">
                        <a:buSzPct val="100000"/>
                        <a:buAutoNum type="arabicPeriod"/>
                        <a:defRPr sz="1400">
                          <a:solidFill>
                            <a:srgbClr val="002340"/>
                          </a:solidFill>
                          <a:sym typeface="Helvetica"/>
                        </a:defRPr>
                      </a:pPr>
                      <a:r>
                        <a:t>Субсидия % ставки банка в МО </a:t>
                      </a:r>
                    </a:p>
                    <a:p>
                      <a:pPr marL="187156" indent="-187156" algn="l">
                        <a:buSzPct val="100000"/>
                        <a:buAutoNum type="arabicPeriod"/>
                        <a:defRPr sz="1400">
                          <a:solidFill>
                            <a:srgbClr val="002340"/>
                          </a:solidFill>
                          <a:sym typeface="Helvetica"/>
                        </a:defRPr>
                      </a:pPr>
                      <a:r>
                        <a:t>Субсидия % ставки МО+Корпорация МСП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6350">
                      <a:solidFill>
                        <a:srgbClr val="004680"/>
                      </a:solidFill>
                    </a:lnT>
                    <a:lnB w="6350">
                      <a:solidFill>
                        <a:srgbClr val="00468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900" b="1">
                          <a:latin typeface="Segoe UI"/>
                          <a:ea typeface="Segoe UI"/>
                          <a:cs typeface="Segoe UI"/>
                        </a:defRPr>
                      </a:pPr>
                      <a:r>
                        <a:t>1 млрд руб.</a:t>
                      </a:r>
                      <a:r>
                        <a:rPr b="0"/>
                        <a:t> </a:t>
                      </a:r>
                      <a:r>
                        <a:rPr sz="1600" b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на субсидии на оборудование, лизинг и % ставку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6350">
                      <a:solidFill>
                        <a:srgbClr val="004680"/>
                      </a:solidFill>
                    </a:lnT>
                    <a:lnB w="6350">
                      <a:solidFill>
                        <a:srgbClr val="00468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457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 sz="1700" b="1">
                          <a:solidFill>
                            <a:srgbClr val="00B050"/>
                          </a:solidFill>
                          <a:latin typeface="Segoe UI"/>
                          <a:ea typeface="Segoe UI"/>
                          <a:cs typeface="Segoe UI"/>
                        </a:defRPr>
                      </a:pPr>
                      <a:r>
                        <a:t>4. НОВАЯ: </a:t>
                      </a:r>
                      <a:r>
                        <a:rPr sz="1800">
                          <a:solidFill>
                            <a:srgbClr val="013661"/>
                          </a:solidFill>
                        </a:rPr>
                        <a:t>Субсидия старта бизнеса по франшизе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6350">
                      <a:solidFill>
                        <a:srgbClr val="004680"/>
                      </a:solidFill>
                    </a:lnT>
                    <a:lnB w="6350">
                      <a:solidFill>
                        <a:srgbClr val="00468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002340"/>
                          </a:solidFill>
                          <a:sym typeface="Helvetica"/>
                        </a:rPr>
                        <a:t>1. Субсидия до 30% расходов до 500 тыс. руб. -  франшизы РФ
2. Субсидия до 50% расходов до 1 млн. руб.  -  франшизы Подмосковья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6350">
                      <a:solidFill>
                        <a:srgbClr val="004680"/>
                      </a:solidFill>
                    </a:lnT>
                    <a:lnB w="6350">
                      <a:solidFill>
                        <a:srgbClr val="00468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>
                          <a:latin typeface="Segoe UI"/>
                          <a:ea typeface="Segoe UI"/>
                          <a:cs typeface="Segoe UI"/>
                        </a:defRPr>
                      </a:pPr>
                      <a:r>
                        <a:t>Старт </a:t>
                      </a:r>
                      <a:r>
                        <a:rPr b="1"/>
                        <a:t>бизнеса новых компании -  </a:t>
                      </a:r>
                      <a:r>
                        <a:rPr b="1">
                          <a:solidFill>
                            <a:srgbClr val="009051"/>
                          </a:solidFill>
                        </a:rPr>
                        <a:t>90% «выживаемости»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6350">
                      <a:solidFill>
                        <a:srgbClr val="004680"/>
                      </a:solidFill>
                    </a:lnT>
                    <a:lnB w="6350">
                      <a:solidFill>
                        <a:srgbClr val="00468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56" name="image5.png" descr="Банк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88" y="4251076"/>
            <a:ext cx="771575" cy="771577"/>
          </a:xfrm>
          <a:prstGeom prst="rect">
            <a:avLst/>
          </a:prstGeom>
          <a:ln w="12700">
            <a:miter lim="400000"/>
          </a:ln>
        </p:spPr>
      </p:pic>
      <p:pic>
        <p:nvPicPr>
          <p:cNvPr id="557" name="image6.png" descr="Круговая стрелк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34" y="2083844"/>
            <a:ext cx="791679" cy="791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58" name="image7.png" descr="Фабрика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88" y="3109097"/>
            <a:ext cx="771577" cy="771577"/>
          </a:xfrm>
          <a:prstGeom prst="rect">
            <a:avLst/>
          </a:prstGeom>
          <a:ln w="12700">
            <a:miter lim="400000"/>
          </a:ln>
        </p:spPr>
      </p:pic>
      <p:pic>
        <p:nvPicPr>
          <p:cNvPr id="559" name="image8.png" descr="Монеты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88" y="5393058"/>
            <a:ext cx="771575" cy="771576"/>
          </a:xfrm>
          <a:prstGeom prst="rect">
            <a:avLst/>
          </a:prstGeom>
          <a:ln w="12700">
            <a:miter lim="400000"/>
          </a:ln>
        </p:spPr>
      </p:pic>
      <p:sp>
        <p:nvSpPr>
          <p:cNvPr id="560" name="Shape 560"/>
          <p:cNvSpPr>
            <a:spLocks noGrp="1"/>
          </p:cNvSpPr>
          <p:nvPr>
            <p:ph type="sldNum" sz="quarter" idx="4294967295"/>
          </p:nvPr>
        </p:nvSpPr>
        <p:spPr>
          <a:xfrm>
            <a:off x="11340885" y="6510596"/>
            <a:ext cx="212484" cy="2819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23EAF1-1634-D8F9-F4AA-F5C9B2909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7" y="2445385"/>
            <a:ext cx="10914745" cy="1325563"/>
          </a:xfrm>
        </p:spPr>
        <p:txBody>
          <a:bodyPr/>
          <a:lstStyle/>
          <a:p>
            <a:r>
              <a:rPr lang="ru-RU" dirty="0"/>
              <a:t>Приложения</a:t>
            </a:r>
          </a:p>
        </p:txBody>
      </p:sp>
    </p:spTree>
    <p:extLst>
      <p:ext uri="{BB962C8B-B14F-4D97-AF65-F5344CB8AC3E}">
        <p14:creationId xmlns:p14="http://schemas.microsoft.com/office/powerpoint/2010/main" val="138012219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EB99DBF-60FC-4AC7-9ED9-E70DF9784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08" y="-36581"/>
            <a:ext cx="8597462" cy="354608"/>
          </a:xfrm>
          <a:prstGeom prst="rect">
            <a:avLst/>
          </a:prstGeom>
        </p:spPr>
        <p:txBody>
          <a:bodyPr/>
          <a:lstStyle/>
          <a:p>
            <a:r>
              <a:rPr lang="ru-RU" b="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10 - ПРОЕКТОВ К РЕАЛИЗАЦИИ В 3 КВАРТАЛЕ 2022 Г.</a:t>
            </a: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7D8F34EB-8D33-4FFB-96BC-D4721B50B292}"/>
              </a:ext>
            </a:extLst>
          </p:cNvPr>
          <p:cNvGraphicFramePr>
            <a:graphicFrameLocks noGrp="1"/>
          </p:cNvGraphicFramePr>
          <p:nvPr/>
        </p:nvGraphicFramePr>
        <p:xfrm>
          <a:off x="44711" y="276162"/>
          <a:ext cx="12102579" cy="6572246"/>
        </p:xfrm>
        <a:graphic>
          <a:graphicData uri="http://schemas.openxmlformats.org/drawingml/2006/table">
            <a:tbl>
              <a:tblPr/>
              <a:tblGrid>
                <a:gridCol w="407695">
                  <a:extLst>
                    <a:ext uri="{9D8B030D-6E8A-4147-A177-3AD203B41FA5}">
                      <a16:colId xmlns:a16="http://schemas.microsoft.com/office/drawing/2014/main" val="3490137806"/>
                    </a:ext>
                  </a:extLst>
                </a:gridCol>
                <a:gridCol w="1060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56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7018">
                  <a:extLst>
                    <a:ext uri="{9D8B030D-6E8A-4147-A177-3AD203B41FA5}">
                      <a16:colId xmlns:a16="http://schemas.microsoft.com/office/drawing/2014/main" val="1838337192"/>
                    </a:ext>
                  </a:extLst>
                </a:gridCol>
                <a:gridCol w="3246901">
                  <a:extLst>
                    <a:ext uri="{9D8B030D-6E8A-4147-A177-3AD203B41FA5}">
                      <a16:colId xmlns:a16="http://schemas.microsoft.com/office/drawing/2014/main" val="109365752"/>
                    </a:ext>
                  </a:extLst>
                </a:gridCol>
                <a:gridCol w="8940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58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94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№</a:t>
                      </a:r>
                    </a:p>
                  </a:txBody>
                  <a:tcPr marL="85912" marR="5903" marT="5903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Инвестор</a:t>
                      </a:r>
                    </a:p>
                  </a:txBody>
                  <a:tcPr marL="85912" marR="5903" marT="5903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ОМСУ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903" marR="5903" marT="5903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Что </a:t>
                      </a:r>
                      <a:r>
                        <a:rPr kumimoji="0" lang="ru-RU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импортозамещают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903" marR="5903" marT="5903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Мера поддержки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903" marR="5903" marT="5903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Статус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903" marR="5903" marT="5903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Сумма инвестиций</a:t>
                      </a:r>
                    </a:p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млн. руб.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903" marR="5903" marT="5903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Рабочие места</a:t>
                      </a:r>
                    </a:p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шт.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903" marR="5903" marT="5903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47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itchFamily="34" charset="0"/>
                        </a:rPr>
                        <a:t>1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charset="0"/>
                      </a:endParaRP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itchFamily="34" charset="0"/>
                        </a:rPr>
                        <a:t>АО «</a:t>
                      </a:r>
                      <a:r>
                        <a:rPr kumimoji="0" lang="ru-RU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itchFamily="34" charset="0"/>
                        </a:rPr>
                        <a:t>Хайдженик</a:t>
                      </a: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itchFamily="34" charset="0"/>
                        </a:rPr>
                        <a:t>»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charset="0"/>
                      </a:endParaRP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itchFamily="34" charset="0"/>
                        </a:rPr>
                        <a:t>Видное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charset="0"/>
                      </a:endParaRP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Доля импортных памперсов для взрослых на рынке РФ – 65% (</a:t>
                      </a:r>
                      <a:r>
                        <a:rPr kumimoji="0" lang="ru-RU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Slip</a:t>
                      </a: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 - Бельгия). В рамках проекта планируется выпуск двух видов подгузников для взрослых используемых при уходе за лежачими больными.</a:t>
                      </a: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Льготный заём</a:t>
                      </a: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25.02 - подана заявка в ФРП РФ на сумму 275 млн. руб. для приобретения</a:t>
                      </a: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 </a:t>
                      </a: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оборудования.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Срок запуска: сентябрь</a:t>
                      </a: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itchFamily="34" charset="0"/>
                        </a:rPr>
                        <a:t>550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charset="0"/>
                      </a:endParaRP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itchFamily="34" charset="0"/>
                        </a:rPr>
                        <a:t>50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charset="0"/>
                      </a:endParaRP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47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2</a:t>
                      </a: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itchFamily="34" charset="0"/>
                        </a:rPr>
                        <a:t>Агротехсервис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charset="0"/>
                      </a:endParaRP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itchFamily="34" charset="0"/>
                        </a:rPr>
                        <a:t>Лотошино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charset="0"/>
                      </a:endParaRP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Доля импортных </a:t>
                      </a:r>
                      <a:r>
                        <a:rPr kumimoji="0" lang="ru-RU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термофакелов</a:t>
                      </a: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 на рынке РФ – более 90% (Австрия и Германия). В рамках  проекта планируется производство комплексных систем дегазации полигонов ТКО.</a:t>
                      </a: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Налоговые льготы</a:t>
                      </a: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itchFamily="34" charset="0"/>
                        </a:rPr>
                        <a:t>Компания реализует проект за счет собственных средств. Необходима льготы для удаленных городских округов - ИНВ.</a:t>
                      </a: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Срок запуска: август</a:t>
                      </a: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itchFamily="34" charset="0"/>
                        </a:rPr>
                        <a:t>200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charset="0"/>
                      </a:endParaRP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itchFamily="34" charset="0"/>
                        </a:rPr>
                        <a:t> 100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charset="0"/>
                      </a:endParaRP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9737156"/>
                  </a:ext>
                </a:extLst>
              </a:tr>
              <a:tr h="60047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3</a:t>
                      </a: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itchFamily="34" charset="0"/>
                        </a:rPr>
                        <a:t>ООО "Новые технологии» (</a:t>
                      </a: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itchFamily="34" charset="0"/>
                        </a:rPr>
                        <a:t>ARAVIA)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charset="0"/>
                      </a:endParaRP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itchFamily="34" charset="0"/>
                        </a:rPr>
                        <a:t>Протвино</a:t>
                      </a:r>
                      <a:endParaRPr kumimoji="0" lang="ru-RU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charset="0"/>
                      </a:endParaRP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Доля импортной профессиональной косметики на рынке РФ – 80%. «Аравия» планируют расширить объемы своего производства и заняться выпуском консервантов для эмульсий и кремов</a:t>
                      </a: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Земля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27.04 – подана заявка на ЗУ. Срок предоставления –до 01.06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Срок запуска: сентябрь</a:t>
                      </a: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itchFamily="34" charset="0"/>
                        </a:rPr>
                        <a:t>854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charset="0"/>
                      </a:endParaRP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itchFamily="34" charset="0"/>
                        </a:rPr>
                        <a:t>170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charset="0"/>
                      </a:endParaRP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7158128"/>
                  </a:ext>
                </a:extLst>
              </a:tr>
              <a:tr h="60047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4</a:t>
                      </a: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itchFamily="34" charset="0"/>
                        </a:rPr>
                        <a:t>ООО "Серпуховский лифтостроительный завод"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charset="0"/>
                      </a:endParaRP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itchFamily="34" charset="0"/>
                        </a:rPr>
                        <a:t>Серпухов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charset="0"/>
                      </a:endParaRP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В рамках проекта планируется восстановление обанкротившегося завода по производству лифтов.</a:t>
                      </a: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Льготный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заём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До конца мая будет подана заявку в ФРП РФ для получения льготного займа на сумму 500 млн руб. для приобретения нового и модернизации существующего оборудования. Срок запуска: август</a:t>
                      </a: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itchFamily="34" charset="0"/>
                        </a:rPr>
                        <a:t>500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charset="0"/>
                      </a:endParaRP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itchFamily="34" charset="0"/>
                        </a:rPr>
                        <a:t>1 000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charset="0"/>
                      </a:endParaRP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0897080"/>
                  </a:ext>
                </a:extLst>
              </a:tr>
              <a:tr h="72985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5</a:t>
                      </a: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itchFamily="34" charset="0"/>
                        </a:rPr>
                        <a:t>ООО МЗ "Тонар"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charset="0"/>
                      </a:endParaRP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itchFamily="34" charset="0"/>
                        </a:rPr>
                        <a:t>Орехово-Зуево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charset="0"/>
                      </a:endParaRP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Основной деталью в производстве прицепов для грузовиков является ось. Доля импортных осей на рынке РФ – 90% (</a:t>
                      </a: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Schmitz </a:t>
                      </a:r>
                      <a:r>
                        <a:rPr kumimoji="0" lang="en-US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Cargobull</a:t>
                      </a: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 - </a:t>
                      </a: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Германия). В рамках  проекта планируется производство осей для прицепной и полуприцепной техники.</a:t>
                      </a: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Льготный 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заём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14.04 - подана заявка в ФРП РФ на сумму 300 млн руб. для приобретения оборудования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Получен льготный кредит как системообразующие предприятие РФ. Оформлено 3 ЗУ за 1 руб. </a:t>
                      </a: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Срок запуска: сентябрь</a:t>
                      </a: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itchFamily="34" charset="0"/>
                        </a:rPr>
                        <a:t>388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charset="0"/>
                      </a:endParaRP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itchFamily="34" charset="0"/>
                        </a:rPr>
                        <a:t>80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charset="0"/>
                      </a:endParaRP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1394368"/>
                  </a:ext>
                </a:extLst>
              </a:tr>
              <a:tr h="52330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6</a:t>
                      </a: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4138" indent="0" algn="l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ООО «ЛАЙМУПАК»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Егорьевск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4138" indent="0" algn="l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Реализация проекта позволит изготавливать многослойные пленки: </a:t>
                      </a:r>
                      <a:r>
                        <a:rPr lang="ru-RU" sz="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стретч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 худ, термоусадочные рукава, пленки для </a:t>
                      </a:r>
                      <a:r>
                        <a:rPr lang="ru-RU" sz="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ламинации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промышленные многослойные пленки как для строительных компаний, так и для пищевой промышленности.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Льготный заём 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4138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10.03 - компания получила льготный заём ФРП МО на сумму 60 млн руб. для приобретения оборудования. </a:t>
                      </a: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Срок запуска: август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87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8449804"/>
                  </a:ext>
                </a:extLst>
              </a:tr>
              <a:tr h="72985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7</a:t>
                      </a: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itchFamily="34" charset="0"/>
                        </a:rPr>
                        <a:t>АО "СОФОС"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charset="0"/>
                      </a:endParaRP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itchFamily="34" charset="0"/>
                        </a:rPr>
                        <a:t>Солнечногорск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charset="0"/>
                      </a:endParaRP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Доля импортных производителей противопожарного стекла - 50% (ООО «МОДЕРН ГЛАСС», ОАО «ЭЙ ДЖИ СИ БСЗ», ООО «ЭКСПО ГЛАСС» и др.). В рамках проекта будет запущенна собственная линия по изготовлению закаленного и огнеупорного (противопожарного) стекла.</a:t>
                      </a: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Льготный заём 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charset="0"/>
                      </a:endParaRP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29.03 - подана заявку в ФРП РФ на сумму 65 млн. руб. для приобретения в КНР печи закалки плоского стекла и станка для 4-х сторонней обработки стекла отечественного производства. </a:t>
                      </a: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Срок запуска: Июль</a:t>
                      </a: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itchFamily="34" charset="0"/>
                        </a:rPr>
                        <a:t>130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charset="0"/>
                      </a:endParaRP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itchFamily="34" charset="0"/>
                        </a:rPr>
                        <a:t>40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charset="0"/>
                      </a:endParaRP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6653980"/>
                  </a:ext>
                </a:extLst>
              </a:tr>
              <a:tr h="729853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</a:t>
                      </a:r>
                    </a:p>
                  </a:txBody>
                  <a:tcPr marL="85912" marR="5903" marT="5903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itchFamily="34" charset="0"/>
                        </a:rPr>
                        <a:t>ООО "ТРАКС"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charset="0"/>
                      </a:endParaRP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itchFamily="34" charset="0"/>
                        </a:rPr>
                        <a:t>Мытищи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charset="0"/>
                      </a:endParaRP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itchFamily="34" charset="0"/>
                        </a:rPr>
                        <a:t>Для производства климатического оборудования необходимы компрессоры. Доля импорта компрессоров на рынке РФ – 100% (США, Германия и Япония).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itchFamily="34" charset="0"/>
                        </a:rPr>
                        <a:t>В рамках проекта планируется производство промышленных </a:t>
                      </a:r>
                      <a:r>
                        <a:rPr kumimoji="0" lang="ru-RU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itchFamily="34" charset="0"/>
                        </a:rPr>
                        <a:t>фреоновых</a:t>
                      </a: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itchFamily="34" charset="0"/>
                        </a:rPr>
                        <a:t> компрессоров и насосов для климатических систем.</a:t>
                      </a: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Льготный </a:t>
                      </a:r>
                    </a:p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заём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06.04 - подала заявку в ФРП РФ для получения льготного займа на сумму 500 млн руб. для приобретения оборудования. </a:t>
                      </a:r>
                      <a:r>
                        <a:rPr kumimoji="0" 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Дата выдачи займа: до 30.06. </a:t>
                      </a:r>
                      <a:r>
                        <a:rPr kumimoji="0" lang="ru-RU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Срок </a:t>
                      </a: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запуска: сентябрь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charset="0"/>
                      </a:endParaRP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itchFamily="34" charset="0"/>
                        </a:rPr>
                        <a:t>626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charset="0"/>
                      </a:endParaRP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itchFamily="34" charset="0"/>
                        </a:rPr>
                        <a:t>30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charset="0"/>
                      </a:endParaRP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3811905"/>
                  </a:ext>
                </a:extLst>
              </a:tr>
              <a:tr h="523303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</a:t>
                      </a:r>
                    </a:p>
                  </a:txBody>
                  <a:tcPr marL="85912" marR="5903" marT="5903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ООО  «Транспортная техника»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Павловский Посад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4138" indent="0" algn="l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 рамках проекта планируется производство различных видов сцепных устройств, поглощающих аппаратов и </a:t>
                      </a:r>
                      <a:r>
                        <a:rPr lang="ru-RU" sz="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крэш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-элементов для пассажирского подвижного состава, а также их дальнейшее техническое обслуживание.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Льготный заём 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4138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Идет модернизация производства. Планируется подача заявки в ФРП РФ на 100 млн. руб. Срок подачи: 20.05. </a:t>
                      </a: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Срок запуска: август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250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5083964"/>
                  </a:ext>
                </a:extLst>
              </a:tr>
              <a:tr h="471090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</a:t>
                      </a:r>
                    </a:p>
                  </a:txBody>
                  <a:tcPr marL="85912" marR="5903" marT="5903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itchFamily="34" charset="0"/>
                        </a:rPr>
                        <a:t>АО «АРТПЛАСТ»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charset="0"/>
                      </a:endParaRP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itchFamily="34" charset="0"/>
                        </a:rPr>
                        <a:t>Серпухов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charset="0"/>
                      </a:endParaRP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Доля импорта полиэтиленовой пленки для упаковки пищевой продукции в РФ – 30% (Германия, Польша, КНР). Запуск производства позволит заместить 10% импорта.</a:t>
                      </a: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Льготный заём 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charset="0"/>
                      </a:endParaRP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06.04 - подана заявка в ФРП РФ на сумму 102 млн. руб. для приобретения</a:t>
                      </a: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 </a:t>
                      </a: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оборудования.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Дата выдачи займа: до 10.06. </a:t>
                      </a:r>
                      <a:r>
                        <a:rPr kumimoji="0" 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Arial" charset="0"/>
                        </a:rPr>
                        <a:t>Срок запуска: август</a:t>
                      </a:r>
                    </a:p>
                  </a:txBody>
                  <a:tcPr marL="82945" marR="82945" marT="41472" marB="41472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itchFamily="34" charset="0"/>
                        </a:rPr>
                        <a:t>204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charset="0"/>
                      </a:endParaRP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itchFamily="34" charset="0"/>
                        </a:rPr>
                        <a:t>60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charset="0"/>
                      </a:endParaRP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4872595"/>
                  </a:ext>
                </a:extLst>
              </a:tr>
            </a:tbl>
          </a:graphicData>
        </a:graphic>
      </p:graphicFrame>
      <p:sp>
        <p:nvSpPr>
          <p:cNvPr id="6" name="Shape 319">
            <a:extLst>
              <a:ext uri="{FF2B5EF4-FFF2-40B4-BE49-F238E27FC236}">
                <a16:creationId xmlns:a16="http://schemas.microsoft.com/office/drawing/2014/main" id="{F301D9AE-B973-AFD2-4472-448FBD362007}"/>
              </a:ext>
            </a:extLst>
          </p:cNvPr>
          <p:cNvSpPr txBox="1">
            <a:spLocks/>
          </p:cNvSpPr>
          <p:nvPr/>
        </p:nvSpPr>
        <p:spPr>
          <a:xfrm>
            <a:off x="11782822" y="6460607"/>
            <a:ext cx="166061" cy="246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5" tIns="45715" rIns="45715" bIns="45715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1" i="0" u="none" strike="noStrike" cap="none" spc="0" normalizeH="0" baseline="0">
                <a:ln>
                  <a:noFill/>
                </a:ln>
                <a:solidFill>
                  <a:srgbClr val="BFBFBF"/>
                </a:solidFill>
                <a:effectLst/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356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356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356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356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356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356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356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356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defTabSz="554492"/>
            <a:fld id="{86CB4B4D-7CA3-9044-876B-883B54F8677D}" type="slidenum">
              <a:rPr lang="ru-RU" kern="1200"/>
              <a:pPr defTabSz="554492"/>
              <a:t>21</a:t>
            </a:fld>
            <a:endParaRPr lang="ru-RU" kern="1200" dirty="0"/>
          </a:p>
        </p:txBody>
      </p:sp>
    </p:spTree>
    <p:extLst>
      <p:ext uri="{BB962C8B-B14F-4D97-AF65-F5344CB8AC3E}">
        <p14:creationId xmlns:p14="http://schemas.microsoft.com/office/powerpoint/2010/main" val="3965022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/>
          </p:cNvSpPr>
          <p:nvPr>
            <p:ph type="sldNum" sz="quarter" idx="2"/>
          </p:nvPr>
        </p:nvSpPr>
        <p:spPr>
          <a:xfrm>
            <a:off x="7169993" y="3893759"/>
            <a:ext cx="64761" cy="115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t">
            <a:spAutoFit/>
          </a:bodyPr>
          <a:lstStyle>
            <a:defPPr marL="0" marR="0" indent="0" algn="l" defTabSz="554492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92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14010" algn="l" defTabSz="554492" rtl="0" fontAlgn="auto" latinLnBrk="0" hangingPunct="0">
              <a:lnSpc>
                <a:spcPts val="9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49" b="0" i="0" u="none" strike="noStrike" cap="none" spc="-3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55449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92" b="0" i="0" u="none" strike="noStrike" cap="none" spc="0" normalizeH="0" baseline="0">
                <a:ln>
                  <a:noFill/>
                </a:ln>
                <a:solidFill>
                  <a:srgbClr val="00356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55449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92" b="0" i="0" u="none" strike="noStrike" cap="none" spc="0" normalizeH="0" baseline="0">
                <a:ln>
                  <a:noFill/>
                </a:ln>
                <a:solidFill>
                  <a:srgbClr val="00356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55449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92" b="0" i="0" u="none" strike="noStrike" cap="none" spc="0" normalizeH="0" baseline="0">
                <a:ln>
                  <a:noFill/>
                </a:ln>
                <a:solidFill>
                  <a:srgbClr val="00356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55449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92" b="0" i="0" u="none" strike="noStrike" cap="none" spc="0" normalizeH="0" baseline="0">
                <a:ln>
                  <a:noFill/>
                </a:ln>
                <a:solidFill>
                  <a:srgbClr val="00356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55449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92" b="0" i="0" u="none" strike="noStrike" cap="none" spc="0" normalizeH="0" baseline="0">
                <a:ln>
                  <a:noFill/>
                </a:ln>
                <a:solidFill>
                  <a:srgbClr val="00356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55449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92" b="0" i="0" u="none" strike="noStrike" cap="none" spc="0" normalizeH="0" baseline="0">
                <a:ln>
                  <a:noFill/>
                </a:ln>
                <a:solidFill>
                  <a:srgbClr val="00356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55449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92" b="0" i="0" u="none" strike="noStrike" cap="none" spc="0" normalizeH="0" baseline="0">
                <a:ln>
                  <a:noFill/>
                </a:ln>
                <a:solidFill>
                  <a:srgbClr val="00356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55449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92" b="0" i="0" u="none" strike="noStrike" cap="none" spc="0" normalizeH="0" baseline="0">
                <a:ln>
                  <a:noFill/>
                </a:ln>
                <a:solidFill>
                  <a:srgbClr val="00356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ru-RU" kern="1200">
                <a:latin typeface="Calibri"/>
              </a:rPr>
              <a:pPr/>
              <a:t>22</a:t>
            </a:fld>
            <a:endParaRPr kern="1200">
              <a:latin typeface="Calibri"/>
            </a:endParaRPr>
          </a:p>
        </p:txBody>
      </p:sp>
      <p:sp>
        <p:nvSpPr>
          <p:cNvPr id="247" name="Shape 247"/>
          <p:cNvSpPr/>
          <p:nvPr/>
        </p:nvSpPr>
        <p:spPr>
          <a:xfrm>
            <a:off x="182251" y="122282"/>
            <a:ext cx="12009321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554492" hangingPunct="1">
              <a:defRPr sz="2000"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sz="2000" b="1" kern="1200" dirty="0">
                <a:solidFill>
                  <a:srgbClr val="004680"/>
                </a:solidFill>
                <a:latin typeface="Segoe UI"/>
                <a:cs typeface="Segoe UI"/>
                <a:sym typeface="Segoe UI"/>
              </a:rPr>
              <a:t>СТАТУС ЗАЯВОК В ФРП РФ </a:t>
            </a:r>
            <a:endParaRPr lang="ru-RU" sz="2000" b="1" kern="1200" dirty="0">
              <a:solidFill>
                <a:srgbClr val="004680"/>
              </a:solidFill>
              <a:latin typeface="Segoe UI"/>
              <a:cs typeface="Segoe UI"/>
              <a:sym typeface="Segoe UI"/>
            </a:endParaRPr>
          </a:p>
          <a:p>
            <a:pPr defTabSz="554492" hangingPunct="1">
              <a:defRPr sz="2000"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sz="2000" b="1" kern="1200" dirty="0">
                <a:solidFill>
                  <a:srgbClr val="008000"/>
                </a:solidFill>
                <a:latin typeface="Segoe UI"/>
                <a:cs typeface="Segoe UI"/>
                <a:sym typeface="Segoe UI"/>
              </a:rPr>
              <a:t>(</a:t>
            </a:r>
            <a:r>
              <a:rPr lang="ru-RU" sz="2000" b="1" kern="1200" dirty="0">
                <a:solidFill>
                  <a:srgbClr val="008000"/>
                </a:solidFill>
                <a:latin typeface="Segoe UI"/>
                <a:cs typeface="Segoe UI"/>
                <a:sym typeface="Segoe UI"/>
              </a:rPr>
              <a:t>52 - потребность, 1 - выдана, 1 – наб. совет, 21 – в работе, 29 – к подаче) </a:t>
            </a:r>
            <a:endParaRPr sz="2000" b="1" kern="1200" dirty="0">
              <a:solidFill>
                <a:srgbClr val="008000"/>
              </a:solidFill>
              <a:latin typeface="Segoe UI"/>
              <a:cs typeface="Segoe UI"/>
              <a:sym typeface="Segoe UI"/>
            </a:endParaRPr>
          </a:p>
        </p:txBody>
      </p:sp>
      <p:graphicFrame>
        <p:nvGraphicFramePr>
          <p:cNvPr id="248" name="Table 248"/>
          <p:cNvGraphicFramePr/>
          <p:nvPr/>
        </p:nvGraphicFramePr>
        <p:xfrm>
          <a:off x="320031" y="750247"/>
          <a:ext cx="11386835" cy="5788167"/>
        </p:xfrm>
        <a:graphic>
          <a:graphicData uri="http://schemas.openxmlformats.org/drawingml/2006/table">
            <a:tbl>
              <a:tblPr/>
              <a:tblGrid>
                <a:gridCol w="554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6845">
                  <a:extLst>
                    <a:ext uri="{9D8B030D-6E8A-4147-A177-3AD203B41FA5}">
                      <a16:colId xmlns:a16="http://schemas.microsoft.com/office/drawing/2014/main" val="791506113"/>
                    </a:ext>
                  </a:extLst>
                </a:gridCol>
                <a:gridCol w="816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61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391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98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98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3369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033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9033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7139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№ </a:t>
                      </a:r>
                      <a:endParaRPr lang="ru-RU" sz="1100" b="1" dirty="0">
                        <a:solidFill>
                          <a:srgbClr val="FFFFF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 dirty="0" err="1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этапа</a:t>
                      </a:r>
                      <a:endParaRPr sz="1100" b="1" dirty="0">
                        <a:solidFill>
                          <a:srgbClr val="FFFFF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1F497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100" b="1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Этап</a:t>
                      </a:r>
                      <a:endParaRPr sz="1100" b="1" dirty="0">
                        <a:solidFill>
                          <a:srgbClr val="FFFFF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1F4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1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 </a:t>
                      </a: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Кол-во</a:t>
                      </a:r>
                      <a:endParaRPr sz="11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 marL="4048" marR="4048" marT="4048" marB="4048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Наименование Заявителя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 dirty="0" err="1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Городской</a:t>
                      </a:r>
                      <a:endParaRPr lang="ru-RU" sz="1100" b="1" dirty="0">
                        <a:solidFill>
                          <a:srgbClr val="FFFFF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 dirty="0" err="1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округ</a:t>
                      </a:r>
                      <a:endParaRPr sz="1100" b="1" dirty="0">
                        <a:solidFill>
                          <a:srgbClr val="FFFFF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100" b="1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Срок запуска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 dirty="0" err="1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Сумма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</a:t>
                      </a:r>
                      <a:r>
                        <a:rPr lang="ru-RU" sz="1100" b="1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заём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а, 
</a:t>
                      </a:r>
                      <a:r>
                        <a:rPr sz="1100" b="1" dirty="0" err="1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млн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</a:t>
                      </a:r>
                      <a:r>
                        <a:rPr sz="1100" b="1" dirty="0" err="1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руб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.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 dirty="0" err="1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Новые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</a:t>
                      </a:r>
                      <a:r>
                        <a:rPr sz="1100" b="1" dirty="0" err="1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рабочие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</a:t>
                      </a:r>
                      <a:r>
                        <a:rPr sz="1100" b="1" dirty="0" err="1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места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, </a:t>
                      </a:r>
                      <a:r>
                        <a:rPr sz="1100" b="1" dirty="0" err="1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шт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.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 dirty="0" err="1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Объем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</a:t>
                      </a:r>
                      <a:r>
                        <a:rPr sz="1100" b="1" dirty="0" err="1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инвест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-й,  </a:t>
                      </a:r>
                      <a:r>
                        <a:rPr sz="1100" b="1" dirty="0" err="1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млн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</a:t>
                      </a:r>
                      <a:r>
                        <a:rPr sz="1100" b="1" dirty="0" err="1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руб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.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1F49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184">
                <a:tc rowSpan="2"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1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Регистрация на сайте ФРП РФ и заполнение резюме проекта</a:t>
                      </a:r>
                      <a:endParaRPr sz="1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 dirty="0">
                          <a:solidFill>
                            <a:srgbClr val="0099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 </a:t>
                      </a:r>
                    </a:p>
                  </a:txBody>
                  <a:tcPr marL="4048" marR="4048" marT="4048" marB="4048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6A6A6"/>
                      </a:solidFill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АО «ОКБ КП»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Мытищи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4 кв. 2023</a:t>
                      </a:r>
                      <a:endParaRPr sz="1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545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1</a:t>
                      </a: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5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682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9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АО «МОСОБЛГАЗ»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Дубна/Ступино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1 кв. 2024</a:t>
                      </a:r>
                      <a:endParaRPr sz="1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1 200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600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1 500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184">
                <a:tc gridSpan="6"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</a:t>
                      </a:r>
                      <a:r>
                        <a:rPr sz="10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Итог</a:t>
                      </a:r>
                      <a:r>
                        <a:rPr sz="10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</a:t>
                      </a:r>
                      <a:r>
                        <a:rPr sz="10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по</a:t>
                      </a:r>
                      <a:r>
                        <a:rPr sz="10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1 </a:t>
                      </a:r>
                      <a:r>
                        <a:rPr sz="10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этапу</a:t>
                      </a:r>
                      <a:r>
                        <a:rPr lang="ru-RU" sz="10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                                                   2</a:t>
                      </a:r>
                      <a:endParaRPr sz="10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endParaRPr sz="10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1 745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605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2 182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3184">
                <a:tc rowSpan="2"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2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Экспресс-оценка</a:t>
                      </a:r>
                      <a:endParaRPr sz="1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000" b="1" dirty="0">
                          <a:solidFill>
                            <a:srgbClr val="0099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+1</a:t>
                      </a:r>
                      <a:endParaRPr sz="1000" b="1" dirty="0">
                        <a:solidFill>
                          <a:srgbClr val="0099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6A6A6"/>
                      </a:solidFill>
                    </a:lnR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ООО «КОТТОН КЛАБ»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Балашиха</a:t>
                      </a:r>
                      <a:endParaRPr sz="1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3 кв. 2023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496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20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496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3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</a:t>
                      </a: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ООО "АФС-ТЕХНОЛОГИИ"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Химки</a:t>
                      </a:r>
                      <a:endParaRPr sz="1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2 кв. 2023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500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50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625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3184">
                <a:tc gridSpan="6"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</a:t>
                      </a:r>
                      <a:r>
                        <a:rPr sz="10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Итог</a:t>
                      </a:r>
                      <a:r>
                        <a:rPr sz="10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</a:t>
                      </a:r>
                      <a:r>
                        <a:rPr sz="10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по</a:t>
                      </a:r>
                      <a:r>
                        <a:rPr sz="10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2 </a:t>
                      </a:r>
                      <a:r>
                        <a:rPr sz="10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этапу</a:t>
                      </a:r>
                      <a:r>
                        <a:rPr lang="ru-RU" sz="10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                                                   2</a:t>
                      </a:r>
                      <a:endParaRPr sz="10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endParaRPr sz="10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996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70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1 121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3184">
                <a:tc rowSpan="11"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3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 rowSpan="11" gridSpan="2">
                  <a:txBody>
                    <a:bodyPr/>
                    <a:lstStyle/>
                    <a:p>
                      <a:pPr marL="95250" indent="0" algn="l">
                        <a:tabLst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Подготовка </a:t>
                      </a:r>
                    </a:p>
                    <a:p>
                      <a:pPr marL="95250" indent="0" algn="l">
                        <a:tabLst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документов проекта</a:t>
                      </a:r>
                      <a:endParaRPr sz="1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 rowSpan="11"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rowSpan="11"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000" b="1" dirty="0">
                          <a:solidFill>
                            <a:srgbClr val="0099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+1</a:t>
                      </a:r>
                      <a:endParaRPr sz="1000" b="1" dirty="0">
                        <a:solidFill>
                          <a:srgbClr val="0099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6A6A6"/>
                      </a:solidFill>
                    </a:lnR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АО «АРТПЛАСТ»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Серпухов</a:t>
                      </a:r>
                      <a:endParaRPr sz="1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3 кв. 2023</a:t>
                      </a:r>
                      <a:endParaRPr sz="1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102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60</a:t>
                      </a:r>
                      <a:endParaRPr sz="1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204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3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ООО «ИНВЕСТРЕШЕНИЯ»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Клин</a:t>
                      </a:r>
                      <a:endParaRPr sz="1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1 кв. 2023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2 000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194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3 895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3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ООО «ТРАКС»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Мытищи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3 кв. 2022</a:t>
                      </a:r>
                      <a:endParaRPr sz="1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500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30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625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3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ООО «ИИХР»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Химки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4 кв. 2025</a:t>
                      </a:r>
                      <a:endParaRPr sz="1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2 000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50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2 500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60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ООО «ЕМВ ФИЛЬТРТЕХНИК РУС»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eaLnBrk="1" hangingPunct="1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Щелково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eaLnBrk="1" fontAlgn="b" hangingPunct="1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 кв. 2023</a:t>
                      </a:r>
                    </a:p>
                  </a:txBody>
                  <a:tcPr marL="5776" marR="5776" marT="5776" marB="0" anchor="b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48</a:t>
                      </a:r>
                    </a:p>
                  </a:txBody>
                  <a:tcPr marL="4048" marR="4048" marT="4048" marB="4048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15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60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3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АО МК «ШАТУРА»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Шатура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 кв. 2022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350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15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740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3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ООО «ПСК ФАРМА»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Дубна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 кв. 2023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500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45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761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3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ООО «</a:t>
                      </a:r>
                      <a:r>
                        <a:rPr sz="10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Дёке</a:t>
                      </a: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</a:t>
                      </a:r>
                      <a:r>
                        <a:rPr sz="10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Экстружн</a:t>
                      </a: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»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Дмитров</a:t>
                      </a:r>
                      <a:endParaRPr sz="1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кв. 2023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500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30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500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3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ООО «</a:t>
                      </a:r>
                      <a:r>
                        <a:rPr sz="10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Бытпласт</a:t>
                      </a: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»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Егорьевск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3 кв. 2023</a:t>
                      </a:r>
                      <a:endParaRPr sz="1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350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20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350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3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ООО «</a:t>
                      </a:r>
                      <a:r>
                        <a:rPr sz="10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М-Пластика</a:t>
                      </a: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»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Богородский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 кв. 2023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400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30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400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06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ООО «</a:t>
                      </a:r>
                      <a:r>
                        <a:rPr sz="10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Русская</a:t>
                      </a: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</a:t>
                      </a:r>
                      <a:r>
                        <a:rPr sz="10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Косметика</a:t>
                      </a: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»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Одинцово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кв. 2023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100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20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200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3184">
                <a:tc gridSpan="6"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</a:t>
                      </a:r>
                      <a:r>
                        <a:rPr sz="10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Итог</a:t>
                      </a:r>
                      <a:r>
                        <a:rPr sz="10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</a:t>
                      </a:r>
                      <a:r>
                        <a:rPr sz="10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по</a:t>
                      </a:r>
                      <a:r>
                        <a:rPr sz="10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3 </a:t>
                      </a:r>
                      <a:r>
                        <a:rPr sz="10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этапу</a:t>
                      </a:r>
                      <a:r>
                        <a:rPr lang="ru-RU" sz="10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                                                 11 </a:t>
                      </a:r>
                      <a:endParaRPr sz="10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endParaRPr sz="1000" b="1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6 850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477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10 235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3184">
                <a:tc rowSpan="5"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5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 rowSpan="5" gridSpan="2"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Комплексная экспертиза</a:t>
                      </a:r>
                      <a:endParaRPr sz="1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 rowSpan="5"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rowSpan="5"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000" b="1" dirty="0">
                          <a:solidFill>
                            <a:srgbClr val="0099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+2</a:t>
                      </a:r>
                      <a:endParaRPr sz="1000" b="1" dirty="0">
                        <a:solidFill>
                          <a:srgbClr val="0099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ООО «ЗАП № 1»</a:t>
                      </a:r>
                    </a:p>
                  </a:txBody>
                  <a:tcPr marL="4048" marR="4048" marT="4048" marB="4048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Дубна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4 кв. 2022</a:t>
                      </a:r>
                      <a:endParaRPr sz="1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90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26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193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3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ООО «ДИАМЕД-фарма»</a:t>
                      </a:r>
                    </a:p>
                  </a:txBody>
                  <a:tcPr marL="4048" marR="4048" marT="4048" marB="4048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Королев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 кв. 2023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211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20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211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3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ООО МЗ «</a:t>
                      </a:r>
                      <a:r>
                        <a:rPr sz="10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Тонар</a:t>
                      </a: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»</a:t>
                      </a:r>
                    </a:p>
                  </a:txBody>
                  <a:tcPr marL="4048" marR="4048" marT="4048" marB="4048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Орехово-Зуево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кв. 2022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300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80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388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3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АО «СОФОС»</a:t>
                      </a:r>
                    </a:p>
                  </a:txBody>
                  <a:tcPr marL="4048" marR="4048" marT="4048" marB="4048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Солнечногорск</a:t>
                      </a:r>
                      <a:endParaRPr sz="1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 кв. 2023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62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26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125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3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АО «ГЕОРГ ПОЛИМЕР»</a:t>
                      </a:r>
                    </a:p>
                  </a:txBody>
                  <a:tcPr marL="4048" marR="4048" marT="4048" marB="4048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Подольск</a:t>
                      </a:r>
                      <a:endParaRPr sz="1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 кв. 2022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300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24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380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3184">
                <a:tc gridSpan="3"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</a:t>
                      </a:r>
                      <a:r>
                        <a:rPr sz="10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Итог</a:t>
                      </a:r>
                      <a:r>
                        <a:rPr sz="10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</a:t>
                      </a:r>
                      <a:r>
                        <a:rPr sz="10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по</a:t>
                      </a:r>
                      <a:r>
                        <a:rPr sz="10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5 </a:t>
                      </a:r>
                      <a:r>
                        <a:rPr sz="10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этапу</a:t>
                      </a:r>
                      <a:endParaRPr sz="10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0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5</a:t>
                      </a:r>
                      <a:endParaRPr sz="10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endParaRPr sz="10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endParaRPr sz="10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963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176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1 297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44065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7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На решении наблюдательного совета</a:t>
                      </a:r>
                      <a:endParaRPr sz="1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 dirty="0">
                          <a:solidFill>
                            <a:srgbClr val="0099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 </a:t>
                      </a:r>
                    </a:p>
                  </a:txBody>
                  <a:tcPr marL="4048" marR="4048" marT="4048" marB="4048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ООО «</a:t>
                      </a:r>
                      <a:r>
                        <a:rPr sz="10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Скайград</a:t>
                      </a: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</a:t>
                      </a:r>
                      <a:r>
                        <a:rPr sz="10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Инновации</a:t>
                      </a: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»</a:t>
                      </a:r>
                    </a:p>
                  </a:txBody>
                  <a:tcPr marL="4048" marR="4048" marT="4048" marB="4048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Воскресенск</a:t>
                      </a:r>
                      <a:endParaRPr sz="1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 кв. 2022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865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65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1 135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73184">
                <a:tc gridSpan="3"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</a:t>
                      </a:r>
                      <a:r>
                        <a:rPr sz="10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Итог</a:t>
                      </a:r>
                      <a:r>
                        <a:rPr sz="10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</a:t>
                      </a:r>
                      <a:r>
                        <a:rPr sz="10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по</a:t>
                      </a:r>
                      <a:r>
                        <a:rPr sz="10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7 </a:t>
                      </a:r>
                      <a:r>
                        <a:rPr sz="10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этапу</a:t>
                      </a:r>
                      <a:endParaRPr sz="10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0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1</a:t>
                      </a:r>
                      <a:endParaRPr sz="10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endParaRPr sz="1000" b="1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endParaRPr sz="10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865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65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1 135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73184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8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Оформлен</a:t>
                      </a:r>
                      <a:endParaRPr sz="1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 dirty="0">
                          <a:solidFill>
                            <a:srgbClr val="0099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 </a:t>
                      </a:r>
                    </a:p>
                  </a:txBody>
                  <a:tcPr marL="4048" marR="4048" marT="4048" marB="4048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АО «ХАЙДЖЕНИК»</a:t>
                      </a:r>
                    </a:p>
                  </a:txBody>
                  <a:tcPr marL="4048" marR="4048" marT="4048" marB="4048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Ленинский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ru-RU"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3 кв. 2022</a:t>
                      </a:r>
                      <a:endParaRPr sz="1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275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15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573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solidFill>
                        <a:srgbClr val="A6A6A6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73184">
                <a:tc gridSpan="3"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</a:t>
                      </a:r>
                      <a:r>
                        <a:rPr sz="10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Итог</a:t>
                      </a:r>
                      <a:r>
                        <a:rPr sz="10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</a:t>
                      </a:r>
                      <a:r>
                        <a:rPr sz="10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по</a:t>
                      </a:r>
                      <a:r>
                        <a:rPr sz="10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 8 </a:t>
                      </a:r>
                      <a:r>
                        <a:rPr sz="10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этапу</a:t>
                      </a:r>
                      <a:endParaRPr sz="10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1F497D"/>
                      </a:solidFill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 </a:t>
                      </a:r>
                      <a:r>
                        <a:rPr lang="ru-RU" sz="10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1</a:t>
                      </a:r>
                      <a:endParaRPr sz="10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 marL="4048" marR="4048" marT="4048" marB="4048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 </a:t>
                      </a:r>
                    </a:p>
                  </a:txBody>
                  <a:tcPr marL="4048" marR="4048" marT="4048" marB="4048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miter lim="400000"/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1F497D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 </a:t>
                      </a:r>
                    </a:p>
                  </a:txBody>
                  <a:tcPr marL="4048" marR="4048" marT="4048" marB="4048" anchor="ctr" horzOverflow="overflow">
                    <a:lnL w="12700">
                      <a:miter lim="400000"/>
                    </a:lnL>
                    <a:lnR w="12700">
                      <a:solidFill>
                        <a:srgbClr val="7F7F7F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1F497D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endParaRPr sz="10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7F7F7F"/>
                      </a:solidFill>
                    </a:lnL>
                    <a:lnR w="12700">
                      <a:solidFill>
                        <a:srgbClr val="7F7F7F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1F497D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275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7F7F7F"/>
                      </a:solidFill>
                    </a:lnL>
                    <a:lnR w="12700">
                      <a:solidFill>
                        <a:srgbClr val="7F7F7F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1F497D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15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7F7F7F"/>
                      </a:solidFill>
                    </a:lnL>
                    <a:lnR w="12700">
                      <a:solidFill>
                        <a:srgbClr val="7F7F7F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1F497D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573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7F7F7F"/>
                      </a:solidFill>
                    </a:lnL>
                    <a:lnR w="12700">
                      <a:solidFill>
                        <a:srgbClr val="7F7F7F"/>
                      </a:solidFill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1F497D"/>
                      </a:solidFill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315007">
                <a:tc gridSpan="2">
                  <a:txBody>
                    <a:bodyPr/>
                    <a:lstStyle/>
                    <a:p>
                      <a:pPr marL="192088" indent="0" algn="l">
                        <a:tabLst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ОБЩИЙ ИТОГ</a:t>
                      </a:r>
                    </a:p>
                  </a:txBody>
                  <a:tcPr marL="4048" marR="4048" marT="4048" marB="4048" anchor="ctr" horzOverflow="overflow">
                    <a:lnL w="12700">
                      <a:solidFill>
                        <a:srgbClr val="A6A6A6"/>
                      </a:solidFill>
                    </a:lnL>
                    <a:lnR w="12700">
                      <a:miter lim="400000"/>
                    </a:lnR>
                    <a:lnT w="12700">
                      <a:solidFill>
                        <a:srgbClr val="1F497D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endParaRPr sz="180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048" marR="4048" marT="4048" marB="4048" anchor="ctr" horzOverflow="overflow">
                    <a:lnL w="12700">
                      <a:noFill/>
                      <a:miter lim="400000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>
                      <a:solidFill>
                        <a:srgbClr val="A6A6A6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 </a:t>
                      </a:r>
                      <a:r>
                        <a:rPr lang="ru-RU" sz="10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23</a:t>
                      </a:r>
                      <a:endParaRPr sz="10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 marL="4048" marR="4048" marT="4048" marB="4048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 </a:t>
                      </a:r>
                    </a:p>
                  </a:txBody>
                  <a:tcPr marL="4048" marR="4048" marT="4048" marB="4048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miter lim="400000"/>
                    </a:lnR>
                    <a:lnT w="12700">
                      <a:solidFill>
                        <a:srgbClr val="1F497D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 </a:t>
                      </a:r>
                    </a:p>
                  </a:txBody>
                  <a:tcPr marL="4048" marR="4048" marT="4048" marB="404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1F497D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endParaRPr sz="10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Verdana"/>
                      </a:endParaRPr>
                    </a:p>
                  </a:txBody>
                  <a:tcPr marL="4048" marR="4048" marT="4048" marB="404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1F497D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11 694</a:t>
                      </a:r>
                    </a:p>
                  </a:txBody>
                  <a:tcPr marL="4048" marR="4048" marT="4048" marB="404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1F497D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1 408</a:t>
                      </a:r>
                    </a:p>
                  </a:txBody>
                  <a:tcPr marL="4048" marR="4048" marT="4048" marB="404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1F497D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16 543</a:t>
                      </a:r>
                    </a:p>
                  </a:txBody>
                  <a:tcPr marL="4048" marR="4048" marT="4048" marB="4048" anchor="ctr" horzOverflow="overflow">
                    <a:lnL w="12700">
                      <a:miter lim="400000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1F497D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</a:tbl>
          </a:graphicData>
        </a:graphic>
      </p:graphicFrame>
      <p:sp>
        <p:nvSpPr>
          <p:cNvPr id="5" name="Shape 319">
            <a:extLst>
              <a:ext uri="{FF2B5EF4-FFF2-40B4-BE49-F238E27FC236}">
                <a16:creationId xmlns:a16="http://schemas.microsoft.com/office/drawing/2014/main" id="{39085ECC-A08A-514C-8322-46F2592A56C4}"/>
              </a:ext>
            </a:extLst>
          </p:cNvPr>
          <p:cNvSpPr txBox="1">
            <a:spLocks/>
          </p:cNvSpPr>
          <p:nvPr/>
        </p:nvSpPr>
        <p:spPr>
          <a:xfrm>
            <a:off x="11782822" y="6460607"/>
            <a:ext cx="166061" cy="246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5" tIns="45715" rIns="45715" bIns="45715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1" i="0" u="none" strike="noStrike" cap="none" spc="0" normalizeH="0" baseline="0">
                <a:ln>
                  <a:noFill/>
                </a:ln>
                <a:solidFill>
                  <a:srgbClr val="BFBFBF"/>
                </a:solidFill>
                <a:effectLst/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356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356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356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356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356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356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356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356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defTabSz="554492"/>
            <a:fld id="{86CB4B4D-7CA3-9044-876B-883B54F8677D}" type="slidenum">
              <a:rPr lang="ru-RU" kern="1200"/>
              <a:pPr defTabSz="554492"/>
              <a:t>22</a:t>
            </a:fld>
            <a:endParaRPr lang="ru-RU" kern="1200" dirty="0"/>
          </a:p>
        </p:txBody>
      </p:sp>
    </p:spTree>
    <p:extLst>
      <p:ext uri="{BB962C8B-B14F-4D97-AF65-F5344CB8AC3E}">
        <p14:creationId xmlns:p14="http://schemas.microsoft.com/office/powerpoint/2010/main" val="1506792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19">
            <a:extLst>
              <a:ext uri="{FF2B5EF4-FFF2-40B4-BE49-F238E27FC236}">
                <a16:creationId xmlns:a16="http://schemas.microsoft.com/office/drawing/2014/main" id="{2F677455-3DEB-4845-B4DF-D0BD8F4C289B}"/>
              </a:ext>
            </a:extLst>
          </p:cNvPr>
          <p:cNvSpPr txBox="1">
            <a:spLocks/>
          </p:cNvSpPr>
          <p:nvPr/>
        </p:nvSpPr>
        <p:spPr>
          <a:xfrm>
            <a:off x="11782822" y="6460607"/>
            <a:ext cx="166061" cy="246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5" tIns="45715" rIns="45715" bIns="45715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1" i="0" u="none" strike="noStrike" cap="none" spc="0" normalizeH="0" baseline="0">
                <a:ln>
                  <a:noFill/>
                </a:ln>
                <a:solidFill>
                  <a:srgbClr val="BFBFBF"/>
                </a:solidFill>
                <a:effectLst/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356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356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356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356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356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356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356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356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defTabSz="554492"/>
            <a:fld id="{86CB4B4D-7CA3-9044-876B-883B54F8677D}" type="slidenum">
              <a:rPr lang="ru-RU" kern="1200"/>
              <a:pPr defTabSz="554492"/>
              <a:t>23</a:t>
            </a:fld>
            <a:endParaRPr lang="ru-RU" kern="1200" dirty="0"/>
          </a:p>
        </p:txBody>
      </p:sp>
      <p:sp>
        <p:nvSpPr>
          <p:cNvPr id="5" name="Shape 376">
            <a:extLst>
              <a:ext uri="{FF2B5EF4-FFF2-40B4-BE49-F238E27FC236}">
                <a16:creationId xmlns:a16="http://schemas.microsoft.com/office/drawing/2014/main" id="{66834157-043A-9D4B-BBF1-6247D15A9269}"/>
              </a:ext>
            </a:extLst>
          </p:cNvPr>
          <p:cNvSpPr/>
          <p:nvPr/>
        </p:nvSpPr>
        <p:spPr>
          <a:xfrm>
            <a:off x="227616" y="23367"/>
            <a:ext cx="12171391" cy="742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400"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 defTabSz="554492" hangingPunct="1"/>
            <a:r>
              <a:rPr lang="ru-RU" kern="1200" dirty="0"/>
              <a:t>ЗЕМЛЯ ЗА 1 РУБЛЬ </a:t>
            </a:r>
          </a:p>
          <a:p>
            <a:pPr defTabSz="554492" hangingPunct="1"/>
            <a:r>
              <a:rPr lang="ru-RU" sz="2426" kern="1200" dirty="0">
                <a:solidFill>
                  <a:srgbClr val="008000"/>
                </a:solidFill>
              </a:rPr>
              <a:t>(43 -  потребность, 3 - выдано, 18 – РПГУ, 12 – подбор, 10 – к подаче)</a:t>
            </a:r>
            <a:endParaRPr lang="ru-RU" kern="1200" dirty="0">
              <a:solidFill>
                <a:srgbClr val="008000"/>
              </a:solidFill>
            </a:endParaRP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DD28113D-EFF8-41EF-A8BF-01537467C095}"/>
              </a:ext>
            </a:extLst>
          </p:cNvPr>
          <p:cNvGraphicFramePr>
            <a:graphicFrameLocks noGrp="1"/>
          </p:cNvGraphicFramePr>
          <p:nvPr/>
        </p:nvGraphicFramePr>
        <p:xfrm>
          <a:off x="88993" y="748951"/>
          <a:ext cx="12014013" cy="6188487"/>
        </p:xfrm>
        <a:graphic>
          <a:graphicData uri="http://schemas.openxmlformats.org/drawingml/2006/table">
            <a:tbl>
              <a:tblPr/>
              <a:tblGrid>
                <a:gridCol w="537941">
                  <a:extLst>
                    <a:ext uri="{9D8B030D-6E8A-4147-A177-3AD203B41FA5}">
                      <a16:colId xmlns:a16="http://schemas.microsoft.com/office/drawing/2014/main" val="3161485130"/>
                    </a:ext>
                  </a:extLst>
                </a:gridCol>
                <a:gridCol w="3112203">
                  <a:extLst>
                    <a:ext uri="{9D8B030D-6E8A-4147-A177-3AD203B41FA5}">
                      <a16:colId xmlns:a16="http://schemas.microsoft.com/office/drawing/2014/main" val="1880795006"/>
                    </a:ext>
                  </a:extLst>
                </a:gridCol>
                <a:gridCol w="924423">
                  <a:extLst>
                    <a:ext uri="{9D8B030D-6E8A-4147-A177-3AD203B41FA5}">
                      <a16:colId xmlns:a16="http://schemas.microsoft.com/office/drawing/2014/main" val="600989831"/>
                    </a:ext>
                  </a:extLst>
                </a:gridCol>
                <a:gridCol w="877947">
                  <a:extLst>
                    <a:ext uri="{9D8B030D-6E8A-4147-A177-3AD203B41FA5}">
                      <a16:colId xmlns:a16="http://schemas.microsoft.com/office/drawing/2014/main" val="569513882"/>
                    </a:ext>
                  </a:extLst>
                </a:gridCol>
                <a:gridCol w="1201401">
                  <a:extLst>
                    <a:ext uri="{9D8B030D-6E8A-4147-A177-3AD203B41FA5}">
                      <a16:colId xmlns:a16="http://schemas.microsoft.com/office/drawing/2014/main" val="1357598114"/>
                    </a:ext>
                  </a:extLst>
                </a:gridCol>
                <a:gridCol w="785532">
                  <a:extLst>
                    <a:ext uri="{9D8B030D-6E8A-4147-A177-3AD203B41FA5}">
                      <a16:colId xmlns:a16="http://schemas.microsoft.com/office/drawing/2014/main" val="1537781268"/>
                    </a:ext>
                  </a:extLst>
                </a:gridCol>
                <a:gridCol w="1016570">
                  <a:extLst>
                    <a:ext uri="{9D8B030D-6E8A-4147-A177-3AD203B41FA5}">
                      <a16:colId xmlns:a16="http://schemas.microsoft.com/office/drawing/2014/main" val="3453357392"/>
                    </a:ext>
                  </a:extLst>
                </a:gridCol>
                <a:gridCol w="1014846">
                  <a:extLst>
                    <a:ext uri="{9D8B030D-6E8A-4147-A177-3AD203B41FA5}">
                      <a16:colId xmlns:a16="http://schemas.microsoft.com/office/drawing/2014/main" val="3624930621"/>
                    </a:ext>
                  </a:extLst>
                </a:gridCol>
                <a:gridCol w="2543150">
                  <a:extLst>
                    <a:ext uri="{9D8B030D-6E8A-4147-A177-3AD203B41FA5}">
                      <a16:colId xmlns:a16="http://schemas.microsoft.com/office/drawing/2014/main" val="3169045391"/>
                    </a:ext>
                  </a:extLst>
                </a:gridCol>
              </a:tblGrid>
              <a:tr h="4493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№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Наименование Заявителя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Срок запуска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Заявка</a:t>
                      </a:r>
                    </a:p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РПГУ дата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Где подобран участок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Площадь,</a:t>
                      </a:r>
                    </a:p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Га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Новые рабочие места, шт.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Объем инвестиций,  млн руб.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Комментарии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508730"/>
                  </a:ext>
                </a:extLst>
              </a:tr>
              <a:tr h="3015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</a:t>
                      </a: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ООО МЗ «Тонар»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кв. 2022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25.04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Орехово-Зуево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80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388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Земля предоставлена. (3 земельных участка)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801491"/>
                  </a:ext>
                </a:extLst>
              </a:tr>
              <a:tr h="2146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</a:t>
                      </a: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ООО «Трейлер»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кв. 2023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01.04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Ступино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3,8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Земля предоставлена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62019"/>
                  </a:ext>
                </a:extLst>
              </a:tr>
              <a:tr h="216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</a:t>
                      </a: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АО «Технопарк» (КРОСТ)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кв. 2023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26.04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Солнечногорск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11,5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650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2 500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Земля предоставлена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53596"/>
                  </a:ext>
                </a:extLst>
              </a:tr>
              <a:tr h="216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ЗАО «ФЛОУТЭК»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 кв. 2023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13.05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Щелково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1,4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150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Срок рассмотрения – 10.06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2239672"/>
                  </a:ext>
                </a:extLst>
              </a:tr>
              <a:tr h="29923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ООО «ПОДОЛЬСКИЙ ЗАВОД СТЕНОВЫХ И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ПОТОЛОЧНЫХ ПАНЕЛЕЙ»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 кв. 2024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12.05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Чехов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Сбор комплекта документов 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806891"/>
                  </a:ext>
                </a:extLst>
              </a:tr>
              <a:tr h="2580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ООО «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Хлебникофф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»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кв. 2023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01.05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Долгопрудный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1,2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48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110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Срок рассмотрения – 03.06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5977827"/>
                  </a:ext>
                </a:extLst>
              </a:tr>
              <a:tr h="2580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ООО «Гранд Холл»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кв. 2023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30.04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Одинцово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0,9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105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Срок рассмотрения – 02.06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8817159"/>
                  </a:ext>
                </a:extLst>
              </a:tr>
              <a:tr h="2850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ООО «ЕВРОМОЛ»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 кв. 2025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29.04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Раменское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500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Сбор комплекта документов 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2107984"/>
                  </a:ext>
                </a:extLst>
              </a:tr>
              <a:tr h="216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ООО «АРТПАК»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 кв. 2023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29.04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Одинцово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0,9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108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106,2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Срок рассмотрения – 02.06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9347211"/>
                  </a:ext>
                </a:extLst>
              </a:tr>
              <a:tr h="2850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ООО «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Виллби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»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 кв. 2023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28.04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Сергиев-Посад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17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23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Сбор комплекта документов 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5904877"/>
                  </a:ext>
                </a:extLst>
              </a:tr>
              <a:tr h="2580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ООО «Новые технологии»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 кв. 2022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27.04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Протвино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23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170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854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Срок рассмотрения – 01.06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6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Агро-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Пром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Холод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 кв. 2023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06.05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Щелково  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1,4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Срок рассмотрения – 07.06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69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ООО «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Намера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»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 кв. 2023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27.04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Сергиев-Посад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2,8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119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400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Срок рассмотрения – 01.06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5380492"/>
                  </a:ext>
                </a:extLst>
              </a:tr>
              <a:tr h="2580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ООО «СТАИРС ПРОФИ»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 кв. 2024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26.04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Дмитров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28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Срок рассмотрения – 31.05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4714487"/>
                  </a:ext>
                </a:extLst>
              </a:tr>
              <a:tr h="2580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ООО «ИЛЬ МИО МОРОЖЕНКО»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 кв. 2023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23.04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Солнечногорск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0,04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18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85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Срок рассмотрения – 26.05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2708543"/>
                  </a:ext>
                </a:extLst>
              </a:tr>
              <a:tr h="2850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ООО «АР ФОРСЕТ»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 кв. 2023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20.04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Егорьевск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1,2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26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43,8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Сбор комплекта документов 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77868"/>
                  </a:ext>
                </a:extLst>
              </a:tr>
              <a:tr h="2580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17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ООО «ГЭМ ИНЖИНИРИНГ»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кв. 2023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18.04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Солнечногорск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140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150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Срок рассмотрения – 20.05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1597777"/>
                  </a:ext>
                </a:extLst>
              </a:tr>
              <a:tr h="2580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18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ООО «Завод фасадных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термопанелей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Аляска»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 кв. 2023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18.04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Одинцово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0,5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300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Срок рассмотрения – 20.05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5032708"/>
                  </a:ext>
                </a:extLst>
              </a:tr>
              <a:tr h="2850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19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ООО «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Тауком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»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кв. 2023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13.04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Волоколамск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1,5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43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Сбор комплекта документов 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1125301"/>
                  </a:ext>
                </a:extLst>
              </a:tr>
              <a:tr h="29923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ООО «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Сталепромышленная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компания «Регион»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 кв. 2024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07.04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Орехово-Зуево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115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Сбор комплекта документов 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5986285"/>
                  </a:ext>
                </a:extLst>
              </a:tr>
              <a:tr h="2850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21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ООО «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Вторма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»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 кв. 2023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30.03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Ступино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75</a:t>
                      </a:r>
                    </a:p>
                  </a:txBody>
                  <a:tcPr marL="2627" marR="2627" marT="3503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Сбор комплекта документов 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0268284"/>
                  </a:ext>
                </a:extLst>
              </a:tr>
              <a:tr h="216982"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Общий итог</a:t>
                      </a:r>
                    </a:p>
                  </a:txBody>
                  <a:tcPr marL="5776" marR="5776" marT="577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776" marR="5776" marT="577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776" marR="5776" marT="577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776" marR="5776" marT="577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223,7</a:t>
                      </a:r>
                    </a:p>
                  </a:txBody>
                  <a:tcPr marL="5776" marR="5776" marT="577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1 804</a:t>
                      </a:r>
                    </a:p>
                  </a:txBody>
                  <a:tcPr marL="5776" marR="5776" marT="577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5 953</a:t>
                      </a:r>
                    </a:p>
                  </a:txBody>
                  <a:tcPr marL="5776" marR="5776" marT="5776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776" marR="5776" marT="5776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7928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22305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19">
            <a:extLst>
              <a:ext uri="{FF2B5EF4-FFF2-40B4-BE49-F238E27FC236}">
                <a16:creationId xmlns:a16="http://schemas.microsoft.com/office/drawing/2014/main" id="{2F677455-3DEB-4845-B4DF-D0BD8F4C289B}"/>
              </a:ext>
            </a:extLst>
          </p:cNvPr>
          <p:cNvSpPr txBox="1">
            <a:spLocks/>
          </p:cNvSpPr>
          <p:nvPr/>
        </p:nvSpPr>
        <p:spPr>
          <a:xfrm>
            <a:off x="11782822" y="6460607"/>
            <a:ext cx="166061" cy="246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5" tIns="45715" rIns="45715" bIns="45715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1" i="0" u="none" strike="noStrike" cap="none" spc="0" normalizeH="0" baseline="0">
                <a:ln>
                  <a:noFill/>
                </a:ln>
                <a:solidFill>
                  <a:srgbClr val="BFBFBF"/>
                </a:solidFill>
                <a:effectLst/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356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356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356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356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356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356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356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356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defTabSz="554492"/>
            <a:fld id="{86CB4B4D-7CA3-9044-876B-883B54F8677D}" type="slidenum">
              <a:rPr lang="ru-RU" kern="1200"/>
              <a:pPr defTabSz="554492"/>
              <a:t>24</a:t>
            </a:fld>
            <a:endParaRPr lang="ru-RU" kern="1200" dirty="0"/>
          </a:p>
        </p:txBody>
      </p:sp>
      <p:sp>
        <p:nvSpPr>
          <p:cNvPr id="5" name="Shape 376">
            <a:extLst>
              <a:ext uri="{FF2B5EF4-FFF2-40B4-BE49-F238E27FC236}">
                <a16:creationId xmlns:a16="http://schemas.microsoft.com/office/drawing/2014/main" id="{66834157-043A-9D4B-BBF1-6247D15A9269}"/>
              </a:ext>
            </a:extLst>
          </p:cNvPr>
          <p:cNvSpPr/>
          <p:nvPr/>
        </p:nvSpPr>
        <p:spPr>
          <a:xfrm>
            <a:off x="376393" y="152378"/>
            <a:ext cx="11125914" cy="615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 defTabSz="554492" hangingPunct="1"/>
            <a:r>
              <a:rPr lang="ru-RU" sz="2001" kern="1200" dirty="0"/>
              <a:t>ЛЬГОТНЫЕ БАНКОВСКИЕ КРЕДИТЫ </a:t>
            </a:r>
          </a:p>
          <a:p>
            <a:pPr defTabSz="554492" hangingPunct="1"/>
            <a:r>
              <a:rPr lang="ru-RU" sz="2001" kern="1200" dirty="0">
                <a:solidFill>
                  <a:srgbClr val="008000"/>
                </a:solidFill>
              </a:rPr>
              <a:t>(8 – потребность, 4 – выдано, 2 - в работе) 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9AFECC50-6127-4305-9EBA-4F3FD716761F}"/>
              </a:ext>
            </a:extLst>
          </p:cNvPr>
          <p:cNvGraphicFramePr>
            <a:graphicFrameLocks noGrp="1"/>
          </p:cNvGraphicFramePr>
          <p:nvPr/>
        </p:nvGraphicFramePr>
        <p:xfrm>
          <a:off x="181409" y="996014"/>
          <a:ext cx="11610023" cy="1955196"/>
        </p:xfrm>
        <a:graphic>
          <a:graphicData uri="http://schemas.openxmlformats.org/drawingml/2006/table">
            <a:tbl>
              <a:tblPr/>
              <a:tblGrid>
                <a:gridCol w="606080">
                  <a:extLst>
                    <a:ext uri="{9D8B030D-6E8A-4147-A177-3AD203B41FA5}">
                      <a16:colId xmlns:a16="http://schemas.microsoft.com/office/drawing/2014/main" val="3161485130"/>
                    </a:ext>
                  </a:extLst>
                </a:gridCol>
                <a:gridCol w="3922278">
                  <a:extLst>
                    <a:ext uri="{9D8B030D-6E8A-4147-A177-3AD203B41FA5}">
                      <a16:colId xmlns:a16="http://schemas.microsoft.com/office/drawing/2014/main" val="1880795006"/>
                    </a:ext>
                  </a:extLst>
                </a:gridCol>
                <a:gridCol w="970364">
                  <a:extLst>
                    <a:ext uri="{9D8B030D-6E8A-4147-A177-3AD203B41FA5}">
                      <a16:colId xmlns:a16="http://schemas.microsoft.com/office/drawing/2014/main" val="1903550548"/>
                    </a:ext>
                  </a:extLst>
                </a:gridCol>
                <a:gridCol w="2104654">
                  <a:extLst>
                    <a:ext uri="{9D8B030D-6E8A-4147-A177-3AD203B41FA5}">
                      <a16:colId xmlns:a16="http://schemas.microsoft.com/office/drawing/2014/main" val="1357598114"/>
                    </a:ext>
                  </a:extLst>
                </a:gridCol>
                <a:gridCol w="1335549">
                  <a:extLst>
                    <a:ext uri="{9D8B030D-6E8A-4147-A177-3AD203B41FA5}">
                      <a16:colId xmlns:a16="http://schemas.microsoft.com/office/drawing/2014/main" val="1537781268"/>
                    </a:ext>
                  </a:extLst>
                </a:gridCol>
                <a:gridCol w="1335549">
                  <a:extLst>
                    <a:ext uri="{9D8B030D-6E8A-4147-A177-3AD203B41FA5}">
                      <a16:colId xmlns:a16="http://schemas.microsoft.com/office/drawing/2014/main" val="3453357392"/>
                    </a:ext>
                  </a:extLst>
                </a:gridCol>
                <a:gridCol w="1335549">
                  <a:extLst>
                    <a:ext uri="{9D8B030D-6E8A-4147-A177-3AD203B41FA5}">
                      <a16:colId xmlns:a16="http://schemas.microsoft.com/office/drawing/2014/main" val="3624930621"/>
                    </a:ext>
                  </a:extLst>
                </a:gridCol>
              </a:tblGrid>
              <a:tr h="5520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№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Наименование Заявителя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Срок </a:t>
                      </a:r>
                    </a:p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запуска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Где подобран участок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Сумма льготного кредита, млн руб.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Новые рабочие места, шт.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Объем инвестиций,  млн руб.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508730"/>
                  </a:ext>
                </a:extLst>
              </a:tr>
              <a:tr h="2806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ООО Машиностроительный завод «Тонар»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кв. 2022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Орехово-Зуево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400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80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388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801491"/>
                  </a:ext>
                </a:extLst>
              </a:tr>
              <a:tr h="2806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АО «Щелково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Агрохим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»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 кв. 2024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Щелково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2 200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500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4 000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62019"/>
                  </a:ext>
                </a:extLst>
              </a:tr>
              <a:tr h="2806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ООО «Птицефабрика «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Элинар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-Бройлер» 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 кв. 2023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Наро-Фоминск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1 000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1 200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53596"/>
                  </a:ext>
                </a:extLst>
              </a:tr>
              <a:tr h="2806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Мебельная компания «Шатура»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 кв. 2022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Шатура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200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740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777868"/>
                  </a:ext>
                </a:extLst>
              </a:tr>
              <a:tr h="280628"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Общий итог</a:t>
                      </a:r>
                    </a:p>
                  </a:txBody>
                  <a:tcPr marL="5776" marR="5776" marT="577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776" marR="5776" marT="577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776" marR="5776" marT="577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3 800</a:t>
                      </a:r>
                    </a:p>
                  </a:txBody>
                  <a:tcPr marL="5776" marR="5776" marT="577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645</a:t>
                      </a:r>
                    </a:p>
                  </a:txBody>
                  <a:tcPr marL="5776" marR="5776" marT="577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6 328</a:t>
                      </a:r>
                    </a:p>
                  </a:txBody>
                  <a:tcPr marL="5776" marR="5776" marT="5776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79285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9BAD707-FAA0-4A24-8FBC-A303CB78389E}"/>
              </a:ext>
            </a:extLst>
          </p:cNvPr>
          <p:cNvSpPr txBox="1"/>
          <p:nvPr/>
        </p:nvSpPr>
        <p:spPr>
          <a:xfrm>
            <a:off x="203020" y="716060"/>
            <a:ext cx="6274300" cy="316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96" defTabSz="554492" hangingPunct="1">
              <a:spcBef>
                <a:spcPts val="61"/>
              </a:spcBef>
            </a:pPr>
            <a:r>
              <a:rPr lang="ru-RU" sz="1455" b="1" kern="1200" spc="-15" dirty="0">
                <a:solidFill>
                  <a:srgbClr val="1F497D"/>
                </a:solidFill>
                <a:latin typeface="Verdana"/>
                <a:cs typeface="Verdana"/>
              </a:rPr>
              <a:t>Выданные кредиты</a:t>
            </a:r>
            <a:endParaRPr lang="ru-RU" sz="1455" kern="1200" dirty="0">
              <a:solidFill>
                <a:srgbClr val="1F497D"/>
              </a:solidFill>
              <a:latin typeface="Verdana"/>
              <a:cs typeface="Verdana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5EADB19D-20CD-40C6-9FE2-2BA793112563}"/>
              </a:ext>
            </a:extLst>
          </p:cNvPr>
          <p:cNvGraphicFramePr>
            <a:graphicFrameLocks noGrp="1"/>
          </p:cNvGraphicFramePr>
          <p:nvPr/>
        </p:nvGraphicFramePr>
        <p:xfrm>
          <a:off x="174004" y="3246876"/>
          <a:ext cx="11610023" cy="1544376"/>
        </p:xfrm>
        <a:graphic>
          <a:graphicData uri="http://schemas.openxmlformats.org/drawingml/2006/table">
            <a:tbl>
              <a:tblPr/>
              <a:tblGrid>
                <a:gridCol w="606080">
                  <a:extLst>
                    <a:ext uri="{9D8B030D-6E8A-4147-A177-3AD203B41FA5}">
                      <a16:colId xmlns:a16="http://schemas.microsoft.com/office/drawing/2014/main" val="3161485130"/>
                    </a:ext>
                  </a:extLst>
                </a:gridCol>
                <a:gridCol w="3975891">
                  <a:extLst>
                    <a:ext uri="{9D8B030D-6E8A-4147-A177-3AD203B41FA5}">
                      <a16:colId xmlns:a16="http://schemas.microsoft.com/office/drawing/2014/main" val="1880795006"/>
                    </a:ext>
                  </a:extLst>
                </a:gridCol>
                <a:gridCol w="916751">
                  <a:extLst>
                    <a:ext uri="{9D8B030D-6E8A-4147-A177-3AD203B41FA5}">
                      <a16:colId xmlns:a16="http://schemas.microsoft.com/office/drawing/2014/main" val="1903550548"/>
                    </a:ext>
                  </a:extLst>
                </a:gridCol>
                <a:gridCol w="2104654">
                  <a:extLst>
                    <a:ext uri="{9D8B030D-6E8A-4147-A177-3AD203B41FA5}">
                      <a16:colId xmlns:a16="http://schemas.microsoft.com/office/drawing/2014/main" val="1357598114"/>
                    </a:ext>
                  </a:extLst>
                </a:gridCol>
                <a:gridCol w="1335549">
                  <a:extLst>
                    <a:ext uri="{9D8B030D-6E8A-4147-A177-3AD203B41FA5}">
                      <a16:colId xmlns:a16="http://schemas.microsoft.com/office/drawing/2014/main" val="1537781268"/>
                    </a:ext>
                  </a:extLst>
                </a:gridCol>
                <a:gridCol w="1335549">
                  <a:extLst>
                    <a:ext uri="{9D8B030D-6E8A-4147-A177-3AD203B41FA5}">
                      <a16:colId xmlns:a16="http://schemas.microsoft.com/office/drawing/2014/main" val="3453357392"/>
                    </a:ext>
                  </a:extLst>
                </a:gridCol>
                <a:gridCol w="1335549">
                  <a:extLst>
                    <a:ext uri="{9D8B030D-6E8A-4147-A177-3AD203B41FA5}">
                      <a16:colId xmlns:a16="http://schemas.microsoft.com/office/drawing/2014/main" val="3624930621"/>
                    </a:ext>
                  </a:extLst>
                </a:gridCol>
              </a:tblGrid>
              <a:tr h="6116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№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 </a:t>
                      </a:r>
                      <a:r>
                        <a:rPr lang="ru-RU" sz="10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аименование</a:t>
                      </a:r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Заявителя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Срок </a:t>
                      </a:r>
                    </a:p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запуска</a:t>
                      </a:r>
                      <a:endParaRPr lang="ru-RU" sz="1000" b="1" i="0" u="none" strike="noStrike" dirty="0"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Где подобран участок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Сумма заявки, млн руб.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Новые рабочие места, шт.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Объем инвестиций,  млн руб.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508730"/>
                  </a:ext>
                </a:extLst>
              </a:tr>
              <a:tr h="3109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ООО «КОТТОН КЛАБ»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1 кв. 2023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Балашиха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2 400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496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853596"/>
                  </a:ext>
                </a:extLst>
              </a:tr>
              <a:tr h="3109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ООО «ТРАКС»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3 кв. 2022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Мытищи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350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625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77868"/>
                  </a:ext>
                </a:extLst>
              </a:tr>
              <a:tr h="310914"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Общий итог</a:t>
                      </a:r>
                    </a:p>
                  </a:txBody>
                  <a:tcPr marL="5776" marR="5776" marT="577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776" marR="5776" marT="577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776" marR="5776" marT="577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2 750</a:t>
                      </a:r>
                    </a:p>
                  </a:txBody>
                  <a:tcPr marL="5776" marR="5776" marT="577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</a:t>
                      </a:r>
                    </a:p>
                  </a:txBody>
                  <a:tcPr marL="5776" marR="5776" marT="577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1 121</a:t>
                      </a:r>
                    </a:p>
                  </a:txBody>
                  <a:tcPr marL="5776" marR="5776" marT="5776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79285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CFBA697-97C9-4E57-92F3-8AA59B48DC01}"/>
              </a:ext>
            </a:extLst>
          </p:cNvPr>
          <p:cNvSpPr txBox="1"/>
          <p:nvPr/>
        </p:nvSpPr>
        <p:spPr>
          <a:xfrm>
            <a:off x="159076" y="2966923"/>
            <a:ext cx="6274300" cy="316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96" defTabSz="554492" hangingPunct="1">
              <a:spcBef>
                <a:spcPts val="61"/>
              </a:spcBef>
            </a:pPr>
            <a:r>
              <a:rPr lang="ru-RU" sz="1455" b="1" kern="1200" spc="-15" dirty="0">
                <a:solidFill>
                  <a:srgbClr val="1F497D"/>
                </a:solidFill>
                <a:latin typeface="Verdana"/>
                <a:cs typeface="Verdana"/>
              </a:rPr>
              <a:t>Поданные заявки  </a:t>
            </a:r>
            <a:endParaRPr lang="ru-RU" sz="1455" kern="1200" dirty="0">
              <a:solidFill>
                <a:srgbClr val="1F497D"/>
              </a:solidFill>
              <a:latin typeface="Verdana"/>
              <a:cs typeface="Verdan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113ACF-2C39-CA47-8C21-FEF4FC8CE24A}"/>
              </a:ext>
            </a:extLst>
          </p:cNvPr>
          <p:cNvSpPr txBox="1"/>
          <p:nvPr/>
        </p:nvSpPr>
        <p:spPr>
          <a:xfrm>
            <a:off x="159076" y="4907648"/>
            <a:ext cx="6274300" cy="316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96" defTabSz="554492" hangingPunct="1">
              <a:spcBef>
                <a:spcPts val="61"/>
              </a:spcBef>
            </a:pPr>
            <a:r>
              <a:rPr lang="ru-RU" sz="1455" b="1" kern="1200" spc="-15" dirty="0">
                <a:solidFill>
                  <a:srgbClr val="1F497D"/>
                </a:solidFill>
                <a:latin typeface="Verdana"/>
                <a:cs typeface="Verdana"/>
              </a:rPr>
              <a:t>Планируют податься</a:t>
            </a:r>
            <a:endParaRPr lang="ru-RU" sz="1455" kern="1200" dirty="0">
              <a:solidFill>
                <a:srgbClr val="1F497D"/>
              </a:solidFill>
              <a:latin typeface="Verdana"/>
              <a:cs typeface="Verdana"/>
            </a:endParaRP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E0270FC0-EF5B-3A41-BACE-8D137171D26E}"/>
              </a:ext>
            </a:extLst>
          </p:cNvPr>
          <p:cNvGraphicFramePr>
            <a:graphicFrameLocks noGrp="1"/>
          </p:cNvGraphicFramePr>
          <p:nvPr/>
        </p:nvGraphicFramePr>
        <p:xfrm>
          <a:off x="134339" y="5187602"/>
          <a:ext cx="11610023" cy="1544376"/>
        </p:xfrm>
        <a:graphic>
          <a:graphicData uri="http://schemas.openxmlformats.org/drawingml/2006/table">
            <a:tbl>
              <a:tblPr/>
              <a:tblGrid>
                <a:gridCol w="606080">
                  <a:extLst>
                    <a:ext uri="{9D8B030D-6E8A-4147-A177-3AD203B41FA5}">
                      <a16:colId xmlns:a16="http://schemas.microsoft.com/office/drawing/2014/main" val="3161485130"/>
                    </a:ext>
                  </a:extLst>
                </a:gridCol>
                <a:gridCol w="3975891">
                  <a:extLst>
                    <a:ext uri="{9D8B030D-6E8A-4147-A177-3AD203B41FA5}">
                      <a16:colId xmlns:a16="http://schemas.microsoft.com/office/drawing/2014/main" val="1880795006"/>
                    </a:ext>
                  </a:extLst>
                </a:gridCol>
                <a:gridCol w="916751">
                  <a:extLst>
                    <a:ext uri="{9D8B030D-6E8A-4147-A177-3AD203B41FA5}">
                      <a16:colId xmlns:a16="http://schemas.microsoft.com/office/drawing/2014/main" val="1903550548"/>
                    </a:ext>
                  </a:extLst>
                </a:gridCol>
                <a:gridCol w="2104654">
                  <a:extLst>
                    <a:ext uri="{9D8B030D-6E8A-4147-A177-3AD203B41FA5}">
                      <a16:colId xmlns:a16="http://schemas.microsoft.com/office/drawing/2014/main" val="1357598114"/>
                    </a:ext>
                  </a:extLst>
                </a:gridCol>
                <a:gridCol w="1335549">
                  <a:extLst>
                    <a:ext uri="{9D8B030D-6E8A-4147-A177-3AD203B41FA5}">
                      <a16:colId xmlns:a16="http://schemas.microsoft.com/office/drawing/2014/main" val="1537781268"/>
                    </a:ext>
                  </a:extLst>
                </a:gridCol>
                <a:gridCol w="1335549">
                  <a:extLst>
                    <a:ext uri="{9D8B030D-6E8A-4147-A177-3AD203B41FA5}">
                      <a16:colId xmlns:a16="http://schemas.microsoft.com/office/drawing/2014/main" val="3453357392"/>
                    </a:ext>
                  </a:extLst>
                </a:gridCol>
                <a:gridCol w="1335549">
                  <a:extLst>
                    <a:ext uri="{9D8B030D-6E8A-4147-A177-3AD203B41FA5}">
                      <a16:colId xmlns:a16="http://schemas.microsoft.com/office/drawing/2014/main" val="3624930621"/>
                    </a:ext>
                  </a:extLst>
                </a:gridCol>
              </a:tblGrid>
              <a:tr h="6116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№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Наименование Заявителя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Срок </a:t>
                      </a:r>
                    </a:p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rgbClr val="FFFF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Verdana"/>
                        </a:rPr>
                        <a:t>запуска</a:t>
                      </a:r>
                      <a:endParaRPr lang="ru-RU" sz="1000" b="1" i="0" u="none" strike="noStrike" dirty="0"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Где подобран участок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Сумма,</a:t>
                      </a:r>
                    </a:p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млн руб.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Новые рабочие места, шт.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Объем инвестиций,  млн руб.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508730"/>
                  </a:ext>
                </a:extLst>
              </a:tr>
              <a:tr h="3109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ООО «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Бытпласт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»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eaLnBrk="1" fontAlgn="ctr" hangingPunct="1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3 кв. 2023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Егорьевск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400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350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853596"/>
                  </a:ext>
                </a:extLst>
              </a:tr>
              <a:tr h="3109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itchFamily="34" charset="0"/>
                        </a:rPr>
                        <a:t>АО "ОКБ КП"</a:t>
                      </a: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Arial" charset="0"/>
                      </a:endParaRP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 кв. 2023</a:t>
                      </a:r>
                    </a:p>
                  </a:txBody>
                  <a:tcPr marL="82945" marR="82945" marT="41472" marB="41472"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itchFamily="34" charset="0"/>
                        </a:rPr>
                        <a:t>Мытищи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200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682</a:t>
                      </a: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77868"/>
                  </a:ext>
                </a:extLst>
              </a:tr>
              <a:tr h="310914"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776" marR="5776" marT="5776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Общий итог</a:t>
                      </a:r>
                    </a:p>
                  </a:txBody>
                  <a:tcPr marL="5776" marR="5776" marT="577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776" marR="5776" marT="577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776" marR="5776" marT="577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700</a:t>
                      </a:r>
                    </a:p>
                  </a:txBody>
                  <a:tcPr marL="5776" marR="5776" marT="577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35</a:t>
                      </a:r>
                    </a:p>
                  </a:txBody>
                  <a:tcPr marL="5776" marR="5776" marT="577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1 032</a:t>
                      </a:r>
                    </a:p>
                  </a:txBody>
                  <a:tcPr marL="5776" marR="5776" marT="5776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7928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5534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/>
          <p:nvPr/>
        </p:nvSpPr>
        <p:spPr>
          <a:xfrm>
            <a:off x="367640" y="145032"/>
            <a:ext cx="11742846" cy="523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normAutofit/>
          </a:bodyPr>
          <a:lstStyle/>
          <a:p>
            <a:pPr defTabSz="905255">
              <a:lnSpc>
                <a:spcPct val="90000"/>
              </a:lnSpc>
              <a:defRPr sz="2800">
                <a:solidFill>
                  <a:srgbClr val="004680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pPr>
            <a:r>
              <a:t>1. Поддержка импортозамещения – </a:t>
            </a:r>
            <a:r>
              <a:rPr b="1">
                <a:solidFill>
                  <a:srgbClr val="00B050"/>
                </a:solidFill>
              </a:rPr>
              <a:t>117 проектов в Подмосковье</a:t>
            </a:r>
          </a:p>
        </p:txBody>
      </p:sp>
      <p:sp>
        <p:nvSpPr>
          <p:cNvPr id="563" name="Shape 563"/>
          <p:cNvSpPr>
            <a:spLocks noGrp="1"/>
          </p:cNvSpPr>
          <p:nvPr>
            <p:ph type="sldNum" sz="quarter" idx="4294967295"/>
          </p:nvPr>
        </p:nvSpPr>
        <p:spPr>
          <a:xfrm>
            <a:off x="11340885" y="6510591"/>
            <a:ext cx="212484" cy="2819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graphicFrame>
        <p:nvGraphicFramePr>
          <p:cNvPr id="564" name="Table 564"/>
          <p:cNvGraphicFramePr/>
          <p:nvPr/>
        </p:nvGraphicFramePr>
        <p:xfrm>
          <a:off x="520699" y="668010"/>
          <a:ext cx="11150600" cy="4566720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668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750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78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14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78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0537">
                <a:tc>
                  <a:txBody>
                    <a:bodyPr/>
                    <a:lstStyle/>
                    <a:p>
                      <a:pPr algn="ctr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  <a:latin typeface="Segoe UI"/>
                          <a:ea typeface="Segoe UI"/>
                          <a:cs typeface="Segoe UI"/>
                        </a:rPr>
                        <a:t>№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  <a:latin typeface="Segoe UI"/>
                          <a:ea typeface="Segoe UI"/>
                          <a:cs typeface="Segoe UI"/>
                        </a:rPr>
                        <a:t>Необходимая мера поддержки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600">
                          <a:latin typeface="Segoe UI"/>
                          <a:ea typeface="Segoe UI"/>
                          <a:cs typeface="Segoe UI"/>
                        </a:defRPr>
                      </a:pPr>
                      <a:r>
                        <a:t>Кол-во </a:t>
                      </a:r>
                      <a:endParaRPr sz="1800" b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  <a:p>
                      <a:pPr algn="ctr" defTabSz="457200">
                        <a:defRPr sz="1600">
                          <a:latin typeface="Segoe UI"/>
                          <a:ea typeface="Segoe UI"/>
                          <a:cs typeface="Segoe UI"/>
                        </a:defRPr>
                      </a:pPr>
                      <a:r>
                        <a:t>проектов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  <a:latin typeface="Segoe UI"/>
                          <a:ea typeface="Segoe UI"/>
                          <a:cs typeface="Segoe UI"/>
                        </a:rPr>
                        <a:t>Новые рабочие места, шт.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600">
                          <a:latin typeface="Segoe UI"/>
                          <a:ea typeface="Segoe UI"/>
                          <a:cs typeface="Segoe UI"/>
                        </a:defRPr>
                      </a:pPr>
                      <a:r>
                        <a:t>Инвестиции</a:t>
                      </a:r>
                      <a:endParaRPr sz="1800" b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  <a:p>
                      <a:pPr algn="ctr" defTabSz="457200">
                        <a:defRPr sz="1600">
                          <a:latin typeface="Segoe UI"/>
                          <a:ea typeface="Segoe UI"/>
                          <a:cs typeface="Segoe UI"/>
                        </a:defRPr>
                      </a:pPr>
                      <a:r>
                        <a:t>млн руб.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1F49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803"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Segoe UI"/>
                          <a:ea typeface="Segoe UI"/>
                          <a:cs typeface="Segoe UI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latin typeface="Segoe UI"/>
                          <a:ea typeface="Segoe UI"/>
                          <a:cs typeface="Segoe UI"/>
                        </a:rPr>
                        <a:t> Земля за 1 рубль</a:t>
                      </a:r>
                    </a:p>
                  </a:txBody>
                  <a:tcPr marL="26014" marR="26014" marT="26014" marB="2601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latin typeface="Segoe UI"/>
                          <a:ea typeface="Segoe UI"/>
                          <a:cs typeface="Segoe UI"/>
                        </a:rPr>
                        <a:t>43</a:t>
                      </a:r>
                    </a:p>
                  </a:txBody>
                  <a:tcPr marL="4174" marR="4174" marT="4174" marB="417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latin typeface="Segoe UI"/>
                          <a:ea typeface="Segoe UI"/>
                          <a:cs typeface="Segoe UI"/>
                        </a:rPr>
                        <a:t>4 834</a:t>
                      </a:r>
                    </a:p>
                  </a:txBody>
                  <a:tcPr marL="4174" marR="4174" marT="4174" marB="417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latin typeface="Segoe UI"/>
                          <a:ea typeface="Segoe UI"/>
                          <a:cs typeface="Segoe UI"/>
                        </a:rPr>
                        <a:t>25 093</a:t>
                      </a:r>
                    </a:p>
                  </a:txBody>
                  <a:tcPr marL="4174" marR="4174" marT="4174" marB="417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959"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Segoe UI"/>
                          <a:ea typeface="Segoe UI"/>
                          <a:cs typeface="Segoe UI"/>
                        </a:rPr>
                        <a:t>1.1</a:t>
                      </a:r>
                    </a:p>
                  </a:txBody>
                  <a:tcPr marL="0" marR="0" marT="0" marB="0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Segoe UI"/>
                          <a:ea typeface="Segoe UI"/>
                          <a:cs typeface="Segoe UI"/>
                        </a:rPr>
                        <a:t> Оформлено</a:t>
                      </a:r>
                    </a:p>
                  </a:txBody>
                  <a:tcPr marL="26014" marR="26014" marT="26014" marB="2601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Segoe UI"/>
                          <a:ea typeface="Segoe UI"/>
                          <a:cs typeface="Segoe UI"/>
                        </a:rPr>
                        <a:t>3 (5 договоров)</a:t>
                      </a:r>
                    </a:p>
                  </a:txBody>
                  <a:tcPr marL="25242" marR="25242" marT="25242" marB="25242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Segoe UI"/>
                          <a:ea typeface="Segoe UI"/>
                          <a:cs typeface="Segoe UI"/>
                        </a:rPr>
                        <a:t>760</a:t>
                      </a:r>
                    </a:p>
                  </a:txBody>
                  <a:tcPr marL="4174" marR="4174" marT="4174" marB="417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Segoe UI"/>
                          <a:ea typeface="Segoe UI"/>
                          <a:cs typeface="Segoe UI"/>
                        </a:rPr>
                        <a:t>2 918</a:t>
                      </a:r>
                    </a:p>
                  </a:txBody>
                  <a:tcPr marL="4174" marR="4174" marT="4174" marB="417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959"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Segoe UI"/>
                          <a:ea typeface="Segoe UI"/>
                          <a:cs typeface="Segoe UI"/>
                        </a:rPr>
                        <a:t>1.2</a:t>
                      </a:r>
                    </a:p>
                  </a:txBody>
                  <a:tcPr marL="0" marR="0" marT="0" marB="0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Segoe UI"/>
                          <a:ea typeface="Segoe UI"/>
                          <a:cs typeface="Segoe UI"/>
                        </a:rPr>
                        <a:t> Заявка подана РПГУ</a:t>
                      </a:r>
                    </a:p>
                  </a:txBody>
                  <a:tcPr marL="26014" marR="26014" marT="26014" marB="2601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Segoe UI"/>
                          <a:ea typeface="Segoe UI"/>
                          <a:cs typeface="Segoe UI"/>
                        </a:rPr>
                        <a:t>18</a:t>
                      </a:r>
                    </a:p>
                  </a:txBody>
                  <a:tcPr marL="25242" marR="25242" marT="25242" marB="25242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Segoe UI"/>
                          <a:ea typeface="Segoe UI"/>
                          <a:cs typeface="Segoe UI"/>
                        </a:rPr>
                        <a:t>1 044</a:t>
                      </a:r>
                    </a:p>
                  </a:txBody>
                  <a:tcPr marL="4174" marR="4174" marT="4174" marB="417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Segoe UI"/>
                          <a:ea typeface="Segoe UI"/>
                          <a:cs typeface="Segoe UI"/>
                        </a:rPr>
                        <a:t>3 035</a:t>
                      </a:r>
                    </a:p>
                  </a:txBody>
                  <a:tcPr marL="4174" marR="4174" marT="4174" marB="417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959"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Segoe UI"/>
                          <a:ea typeface="Segoe UI"/>
                          <a:cs typeface="Segoe UI"/>
                        </a:rPr>
                        <a:t>1.3</a:t>
                      </a:r>
                    </a:p>
                  </a:txBody>
                  <a:tcPr marL="0" marR="0" marT="0" marB="0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Segoe UI"/>
                          <a:ea typeface="Segoe UI"/>
                          <a:cs typeface="Segoe UI"/>
                        </a:rPr>
                        <a:t> В процессе подбора</a:t>
                      </a:r>
                    </a:p>
                  </a:txBody>
                  <a:tcPr marL="26014" marR="26014" marT="26014" marB="2601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Segoe UI"/>
                          <a:ea typeface="Segoe UI"/>
                          <a:cs typeface="Segoe UI"/>
                        </a:rPr>
                        <a:t>12</a:t>
                      </a:r>
                    </a:p>
                  </a:txBody>
                  <a:tcPr marL="25242" marR="25242" marT="25242" marB="25242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Segoe UI"/>
                          <a:ea typeface="Segoe UI"/>
                          <a:cs typeface="Segoe UI"/>
                        </a:rPr>
                        <a:t>1 650</a:t>
                      </a:r>
                    </a:p>
                  </a:txBody>
                  <a:tcPr marL="4174" marR="4174" marT="4174" marB="417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Segoe UI"/>
                          <a:ea typeface="Segoe UI"/>
                          <a:cs typeface="Segoe UI"/>
                        </a:rPr>
                        <a:t>2 497</a:t>
                      </a:r>
                    </a:p>
                  </a:txBody>
                  <a:tcPr marL="4174" marR="4174" marT="4174" marB="417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959"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Segoe UI"/>
                          <a:ea typeface="Segoe UI"/>
                          <a:cs typeface="Segoe UI"/>
                        </a:rPr>
                        <a:t>1.4</a:t>
                      </a:r>
                    </a:p>
                  </a:txBody>
                  <a:tcPr marL="0" marR="0" marT="0" marB="0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Segoe UI"/>
                          <a:ea typeface="Segoe UI"/>
                          <a:cs typeface="Segoe UI"/>
                        </a:rPr>
                        <a:t> Планируют подать заявку</a:t>
                      </a:r>
                    </a:p>
                  </a:txBody>
                  <a:tcPr marL="26014" marR="26014" marT="26014" marB="2601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Segoe UI"/>
                          <a:ea typeface="Segoe UI"/>
                          <a:cs typeface="Segoe UI"/>
                        </a:rPr>
                        <a:t>10</a:t>
                      </a:r>
                    </a:p>
                  </a:txBody>
                  <a:tcPr marL="25242" marR="25242" marT="25242" marB="25242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Segoe UI"/>
                          <a:ea typeface="Segoe UI"/>
                          <a:cs typeface="Segoe UI"/>
                        </a:rPr>
                        <a:t>1 380</a:t>
                      </a:r>
                    </a:p>
                  </a:txBody>
                  <a:tcPr marL="4174" marR="4174" marT="4174" marB="417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003560"/>
                          </a:solidFill>
                          <a:latin typeface="Segoe UI"/>
                          <a:ea typeface="Segoe UI"/>
                          <a:cs typeface="Segoe UI"/>
                        </a:rPr>
                        <a:t>16 643</a:t>
                      </a:r>
                    </a:p>
                  </a:txBody>
                  <a:tcPr marL="4174" marR="4174" marT="4174" marB="417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3803"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Segoe UI"/>
                          <a:ea typeface="Segoe UI"/>
                          <a:cs typeface="Segoe UI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latin typeface="Segoe UI"/>
                          <a:ea typeface="Segoe UI"/>
                          <a:cs typeface="Segoe UI"/>
                        </a:rPr>
                        <a:t> Льготный займ (ФРП)</a:t>
                      </a:r>
                    </a:p>
                  </a:txBody>
                  <a:tcPr marL="26014" marR="26014" marT="26014" marB="2601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latin typeface="Segoe UI"/>
                          <a:ea typeface="Segoe UI"/>
                          <a:cs typeface="Segoe UI"/>
                        </a:rPr>
                        <a:t>52</a:t>
                      </a:r>
                    </a:p>
                  </a:txBody>
                  <a:tcPr marL="4174" marR="4174" marT="4174" marB="417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latin typeface="Segoe UI"/>
                          <a:ea typeface="Segoe UI"/>
                          <a:cs typeface="Segoe UI"/>
                        </a:rPr>
                        <a:t>4 789</a:t>
                      </a:r>
                    </a:p>
                  </a:txBody>
                  <a:tcPr marL="4174" marR="4174" marT="4174" marB="417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latin typeface="Segoe UI"/>
                          <a:ea typeface="Segoe UI"/>
                          <a:cs typeface="Segoe UI"/>
                        </a:rPr>
                        <a:t>44 136</a:t>
                      </a:r>
                    </a:p>
                  </a:txBody>
                  <a:tcPr marL="4174" marR="4174" marT="4174" marB="417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4959"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Segoe UI"/>
                          <a:ea typeface="Segoe UI"/>
                          <a:cs typeface="Segoe UI"/>
                        </a:rPr>
                        <a:t>2.1</a:t>
                      </a:r>
                    </a:p>
                  </a:txBody>
                  <a:tcPr marL="0" marR="0" marT="0" marB="0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Segoe UI"/>
                          <a:ea typeface="Segoe UI"/>
                          <a:cs typeface="Segoe UI"/>
                        </a:rPr>
                        <a:t> Выдано</a:t>
                      </a:r>
                    </a:p>
                  </a:txBody>
                  <a:tcPr marL="26014" marR="26014" marT="26014" marB="2601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Segoe UI"/>
                          <a:ea typeface="Segoe UI"/>
                          <a:cs typeface="Segoe UI"/>
                        </a:rPr>
                        <a:t>2 (1 одобрен)</a:t>
                      </a:r>
                    </a:p>
                  </a:txBody>
                  <a:tcPr marL="25242" marR="25242" marT="25242" marB="25242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Segoe UI"/>
                          <a:ea typeface="Segoe UI"/>
                          <a:cs typeface="Segoe UI"/>
                        </a:rPr>
                        <a:t>15</a:t>
                      </a:r>
                    </a:p>
                  </a:txBody>
                  <a:tcPr marL="2926" marR="2926" marT="2926" marB="2926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Segoe UI"/>
                          <a:ea typeface="Segoe UI"/>
                          <a:cs typeface="Segoe UI"/>
                        </a:rPr>
                        <a:t>573</a:t>
                      </a:r>
                    </a:p>
                  </a:txBody>
                  <a:tcPr marL="2926" marR="2926" marT="2926" marB="2926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959"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Segoe UI"/>
                          <a:ea typeface="Segoe UI"/>
                          <a:cs typeface="Segoe UI"/>
                        </a:rPr>
                        <a:t>2.2</a:t>
                      </a:r>
                    </a:p>
                  </a:txBody>
                  <a:tcPr marL="0" marR="0" marT="0" marB="0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Segoe UI"/>
                          <a:ea typeface="Segoe UI"/>
                          <a:cs typeface="Segoe UI"/>
                        </a:rPr>
                        <a:t> В работе</a:t>
                      </a:r>
                    </a:p>
                  </a:txBody>
                  <a:tcPr marL="26014" marR="26014" marT="26014" marB="2601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Segoe UI"/>
                          <a:ea typeface="Segoe UI"/>
                          <a:cs typeface="Segoe UI"/>
                        </a:rPr>
                        <a:t>21</a:t>
                      </a:r>
                    </a:p>
                  </a:txBody>
                  <a:tcPr marL="25242" marR="25242" marT="25242" marB="25242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Segoe UI"/>
                          <a:ea typeface="Segoe UI"/>
                          <a:cs typeface="Segoe UI"/>
                        </a:rPr>
                        <a:t>1 393</a:t>
                      </a:r>
                    </a:p>
                  </a:txBody>
                  <a:tcPr marL="2926" marR="2926" marT="2926" marB="2926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Segoe UI"/>
                          <a:ea typeface="Segoe UI"/>
                          <a:cs typeface="Segoe UI"/>
                        </a:rPr>
                        <a:t>15 970</a:t>
                      </a:r>
                    </a:p>
                  </a:txBody>
                  <a:tcPr marL="2926" marR="2926" marT="2926" marB="2926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4959"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Segoe UI"/>
                          <a:ea typeface="Segoe UI"/>
                          <a:cs typeface="Segoe UI"/>
                        </a:rPr>
                        <a:t>2.3</a:t>
                      </a:r>
                    </a:p>
                  </a:txBody>
                  <a:tcPr marL="0" marR="0" marT="0" marB="0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Segoe UI"/>
                          <a:ea typeface="Segoe UI"/>
                          <a:cs typeface="Segoe UI"/>
                        </a:rPr>
                        <a:t> Планируют подать заявку</a:t>
                      </a:r>
                    </a:p>
                  </a:txBody>
                  <a:tcPr marL="26014" marR="26014" marT="26014" marB="2601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Segoe UI"/>
                          <a:ea typeface="Segoe UI"/>
                          <a:cs typeface="Segoe UI"/>
                        </a:rPr>
                        <a:t>29</a:t>
                      </a:r>
                    </a:p>
                  </a:txBody>
                  <a:tcPr marL="25242" marR="25242" marT="25242" marB="25242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Segoe UI"/>
                          <a:ea typeface="Segoe UI"/>
                          <a:cs typeface="Segoe UI"/>
                        </a:rPr>
                        <a:t>3 381</a:t>
                      </a:r>
                    </a:p>
                  </a:txBody>
                  <a:tcPr marL="4174" marR="4174" marT="4174" marB="417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Segoe UI"/>
                          <a:ea typeface="Segoe UI"/>
                          <a:cs typeface="Segoe UI"/>
                        </a:rPr>
                        <a:t>27 593</a:t>
                      </a:r>
                    </a:p>
                  </a:txBody>
                  <a:tcPr marL="4174" marR="4174" marT="4174" marB="417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3803"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Segoe UI"/>
                          <a:ea typeface="Segoe UI"/>
                          <a:cs typeface="Segoe UI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latin typeface="Segoe UI"/>
                          <a:ea typeface="Segoe UI"/>
                          <a:cs typeface="Segoe UI"/>
                        </a:rPr>
                        <a:t> Льготный кредит системообразующим</a:t>
                      </a:r>
                    </a:p>
                  </a:txBody>
                  <a:tcPr marL="26014" marR="26014" marT="26014" marB="2601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latin typeface="Segoe UI"/>
                          <a:ea typeface="Segoe UI"/>
                          <a:cs typeface="Segoe UI"/>
                        </a:rPr>
                        <a:t>6</a:t>
                      </a:r>
                    </a:p>
                  </a:txBody>
                  <a:tcPr marL="4174" marR="4174" marT="4174" marB="417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latin typeface="Segoe UI"/>
                          <a:ea typeface="Segoe UI"/>
                          <a:cs typeface="Segoe UI"/>
                        </a:rPr>
                        <a:t>695</a:t>
                      </a:r>
                    </a:p>
                  </a:txBody>
                  <a:tcPr marL="4174" marR="4174" marT="4174" marB="417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latin typeface="Segoe UI"/>
                          <a:ea typeface="Segoe UI"/>
                          <a:cs typeface="Segoe UI"/>
                        </a:rPr>
                        <a:t>7 449</a:t>
                      </a:r>
                    </a:p>
                  </a:txBody>
                  <a:tcPr marL="4174" marR="4174" marT="4174" marB="417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3803"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Segoe UI"/>
                          <a:ea typeface="Segoe UI"/>
                          <a:cs typeface="Segoe UI"/>
                        </a:rPr>
                        <a:t>3.1</a:t>
                      </a:r>
                    </a:p>
                  </a:txBody>
                  <a:tcPr marL="0" marR="0" marT="0" marB="0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Segoe UI"/>
                          <a:ea typeface="Segoe UI"/>
                          <a:cs typeface="Segoe UI"/>
                        </a:rPr>
                        <a:t> Выдано</a:t>
                      </a:r>
                    </a:p>
                  </a:txBody>
                  <a:tcPr marL="26014" marR="26014" marT="26014" marB="2601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Segoe UI"/>
                          <a:ea typeface="Segoe UI"/>
                          <a:cs typeface="Segoe UI"/>
                        </a:rPr>
                        <a:t>4</a:t>
                      </a:r>
                    </a:p>
                  </a:txBody>
                  <a:tcPr marL="4174" marR="4174" marT="4174" marB="417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Segoe UI"/>
                          <a:ea typeface="Segoe UI"/>
                          <a:cs typeface="Segoe UI"/>
                        </a:rPr>
                        <a:t>645</a:t>
                      </a:r>
                    </a:p>
                  </a:txBody>
                  <a:tcPr marL="4174" marR="4174" marT="4174" marB="417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Segoe UI"/>
                          <a:ea typeface="Segoe UI"/>
                          <a:cs typeface="Segoe UI"/>
                        </a:rPr>
                        <a:t>6 328</a:t>
                      </a:r>
                    </a:p>
                  </a:txBody>
                  <a:tcPr marL="4174" marR="4174" marT="4174" marB="417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3803"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Segoe UI"/>
                          <a:ea typeface="Segoe UI"/>
                          <a:cs typeface="Segoe UI"/>
                        </a:rPr>
                        <a:t>3.2</a:t>
                      </a:r>
                    </a:p>
                  </a:txBody>
                  <a:tcPr marL="0" marR="0" marT="0" marB="0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Segoe UI"/>
                          <a:ea typeface="Segoe UI"/>
                          <a:cs typeface="Segoe UI"/>
                        </a:rPr>
                        <a:t> Поданы заявки</a:t>
                      </a:r>
                    </a:p>
                  </a:txBody>
                  <a:tcPr marL="26014" marR="26014" marT="26014" marB="2601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Segoe UI"/>
                          <a:ea typeface="Segoe UI"/>
                          <a:cs typeface="Segoe UI"/>
                        </a:rPr>
                        <a:t>2</a:t>
                      </a:r>
                    </a:p>
                  </a:txBody>
                  <a:tcPr marL="4174" marR="4174" marT="4174" marB="417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Segoe UI"/>
                          <a:ea typeface="Segoe UI"/>
                          <a:cs typeface="Segoe UI"/>
                        </a:rPr>
                        <a:t>50</a:t>
                      </a:r>
                    </a:p>
                  </a:txBody>
                  <a:tcPr marL="4174" marR="4174" marT="4174" marB="417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Segoe UI"/>
                          <a:ea typeface="Segoe UI"/>
                          <a:cs typeface="Segoe UI"/>
                        </a:rPr>
                        <a:t>1 121</a:t>
                      </a:r>
                    </a:p>
                  </a:txBody>
                  <a:tcPr marL="4174" marR="4174" marT="4174" marB="417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3803"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Segoe UI"/>
                          <a:ea typeface="Segoe UI"/>
                          <a:cs typeface="Segoe UI"/>
                        </a:rPr>
                        <a:t>3.3</a:t>
                      </a:r>
                    </a:p>
                  </a:txBody>
                  <a:tcPr marL="0" marR="0" marT="0" marB="0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Segoe UI"/>
                          <a:ea typeface="Segoe UI"/>
                          <a:cs typeface="Segoe UI"/>
                        </a:rPr>
                        <a:t> Планируют</a:t>
                      </a:r>
                    </a:p>
                  </a:txBody>
                  <a:tcPr marL="26014" marR="26014" marT="26014" marB="2601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Segoe UI"/>
                          <a:ea typeface="Segoe UI"/>
                          <a:cs typeface="Segoe UI"/>
                        </a:rPr>
                        <a:t>2</a:t>
                      </a:r>
                    </a:p>
                  </a:txBody>
                  <a:tcPr marL="4174" marR="4174" marT="4174" marB="417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Segoe UI"/>
                          <a:ea typeface="Segoe UI"/>
                          <a:cs typeface="Segoe UI"/>
                        </a:rPr>
                        <a:t>35</a:t>
                      </a:r>
                    </a:p>
                  </a:txBody>
                  <a:tcPr marL="4174" marR="4174" marT="4174" marB="417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Segoe UI"/>
                          <a:ea typeface="Segoe UI"/>
                          <a:cs typeface="Segoe UI"/>
                        </a:rPr>
                        <a:t>1 032</a:t>
                      </a:r>
                    </a:p>
                  </a:txBody>
                  <a:tcPr marL="4174" marR="4174" marT="4174" marB="417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8652"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Segoe UI"/>
                          <a:ea typeface="Segoe UI"/>
                          <a:cs typeface="Segoe UI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500" b="1">
                          <a:solidFill>
                            <a:srgbClr val="000000"/>
                          </a:solidFill>
                          <a:latin typeface="Segoe UI"/>
                          <a:ea typeface="Segoe UI"/>
                          <a:cs typeface="Segoe UI"/>
                        </a:defRPr>
                      </a:pPr>
                      <a:r>
                        <a:t>Иные меры </a:t>
                      </a:r>
                      <a:r>
                        <a:rPr b="0"/>
                        <a:t>(СПИК, гранты на НИОКР, лицензии)</a:t>
                      </a:r>
                    </a:p>
                  </a:txBody>
                  <a:tcPr marL="26014" marR="26014" marT="26014" marB="2601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latin typeface="Segoe UI"/>
                          <a:ea typeface="Segoe UI"/>
                          <a:cs typeface="Segoe UI"/>
                        </a:rPr>
                        <a:t>16</a:t>
                      </a:r>
                    </a:p>
                  </a:txBody>
                  <a:tcPr marL="4174" marR="4174" marT="4174" marB="417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latin typeface="Segoe UI"/>
                          <a:ea typeface="Segoe UI"/>
                          <a:cs typeface="Segoe UI"/>
                        </a:rPr>
                        <a:t>1 857</a:t>
                      </a:r>
                    </a:p>
                  </a:txBody>
                  <a:tcPr marL="4174" marR="4174" marT="4174" marB="417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latin typeface="Segoe UI"/>
                          <a:ea typeface="Segoe UI"/>
                          <a:cs typeface="Segoe UI"/>
                        </a:rPr>
                        <a:t>11 131</a:t>
                      </a:r>
                    </a:p>
                  </a:txBody>
                  <a:tcPr marL="4174" marR="4174" marT="4174" marB="4174" anchor="ctr" horzOverflow="overflow">
                    <a:lnL w="3175">
                      <a:solidFill>
                        <a:srgbClr val="000000"/>
                      </a:solidFill>
                    </a:lnL>
                    <a:lnR w="3175">
                      <a:solidFill>
                        <a:srgbClr val="000000"/>
                      </a:solidFill>
                    </a:lnR>
                    <a:lnT w="3175">
                      <a:solidFill>
                        <a:srgbClr val="000000"/>
                      </a:solidFill>
                    </a:lnT>
                    <a:lnB w="3175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aphicFrame>
        <p:nvGraphicFramePr>
          <p:cNvPr id="565" name="Table 565"/>
          <p:cNvGraphicFramePr/>
          <p:nvPr/>
        </p:nvGraphicFramePr>
        <p:xfrm>
          <a:off x="459941" y="5386690"/>
          <a:ext cx="11163299" cy="1359478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631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62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07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08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43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3700">
                <a:tc>
                  <a:txBody>
                    <a:bodyPr/>
                    <a:lstStyle/>
                    <a:p>
                      <a:pPr algn="ctr" defTabSz="554804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№</a:t>
                      </a:r>
                    </a:p>
                  </a:txBody>
                  <a:tcPr marL="0" marR="0" marT="0" marB="0" anchor="ctr" horzOverflow="overflow">
                    <a:lnL w="3175">
                      <a:solidFill>
                        <a:srgbClr val="D9D9D9"/>
                      </a:solidFill>
                    </a:lnL>
                    <a:lnR w="3175">
                      <a:solidFill>
                        <a:srgbClr val="D9D9D9"/>
                      </a:solidFill>
                    </a:lnR>
                    <a:lnT w="3175">
                      <a:solidFill>
                        <a:srgbClr val="D9D9D9"/>
                      </a:solidFill>
                    </a:lnT>
                    <a:lnB w="3175">
                      <a:solidFill>
                        <a:srgbClr val="D9D9D9"/>
                      </a:solidFill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54804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СТРОИТЕЛЬСТВО </a:t>
                      </a:r>
                    </a:p>
                  </a:txBody>
                  <a:tcPr marL="0" marR="0" marT="0" marB="0" anchor="ctr" horzOverflow="overflow">
                    <a:lnL w="3175">
                      <a:solidFill>
                        <a:srgbClr val="D9D9D9"/>
                      </a:solidFill>
                    </a:lnL>
                    <a:lnR w="3175">
                      <a:solidFill>
                        <a:srgbClr val="D9D9D9"/>
                      </a:solidFill>
                    </a:lnR>
                    <a:lnT w="3175">
                      <a:solidFill>
                        <a:srgbClr val="D9D9D9"/>
                      </a:solidFill>
                    </a:lnT>
                    <a:lnB w="3175">
                      <a:solidFill>
                        <a:srgbClr val="D9D9D9"/>
                      </a:solidFill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54804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Кол-во 
проектов</a:t>
                      </a:r>
                    </a:p>
                  </a:txBody>
                  <a:tcPr marL="0" marR="0" marT="0" marB="0" anchor="ctr" horzOverflow="overflow">
                    <a:lnL w="3175">
                      <a:solidFill>
                        <a:srgbClr val="D9D9D9"/>
                      </a:solidFill>
                    </a:lnL>
                    <a:lnR w="3175">
                      <a:solidFill>
                        <a:srgbClr val="D9D9D9"/>
                      </a:solidFill>
                    </a:lnR>
                    <a:lnT w="3175">
                      <a:solidFill>
                        <a:srgbClr val="D9D9D9"/>
                      </a:solidFill>
                    </a:lnT>
                    <a:lnB w="3175">
                      <a:solidFill>
                        <a:srgbClr val="D9D9D9"/>
                      </a:solidFill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54804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Новые рабочие места, шт.</a:t>
                      </a:r>
                    </a:p>
                  </a:txBody>
                  <a:tcPr marL="0" marR="0" marT="0" marB="0" anchor="ctr" horzOverflow="overflow">
                    <a:lnL w="3175">
                      <a:solidFill>
                        <a:srgbClr val="D9D9D9"/>
                      </a:solidFill>
                    </a:lnL>
                    <a:lnR w="3175">
                      <a:solidFill>
                        <a:srgbClr val="D9D9D9"/>
                      </a:solidFill>
                    </a:lnR>
                    <a:lnT w="3175">
                      <a:solidFill>
                        <a:srgbClr val="D9D9D9"/>
                      </a:solidFill>
                    </a:lnT>
                    <a:lnB w="3175">
                      <a:solidFill>
                        <a:srgbClr val="D9D9D9"/>
                      </a:solidFill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54804">
                        <a:defRPr sz="1200"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Инвестиции</a:t>
                      </a:r>
                    </a:p>
                    <a:p>
                      <a:pPr algn="ctr" defTabSz="554804">
                        <a:defRPr sz="1200"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млн. руб.</a:t>
                      </a:r>
                    </a:p>
                  </a:txBody>
                  <a:tcPr marL="0" marR="0" marT="0" marB="0" anchor="ctr" horzOverflow="overflow">
                    <a:lnL w="3175">
                      <a:solidFill>
                        <a:srgbClr val="D9D9D9"/>
                      </a:solidFill>
                    </a:lnL>
                    <a:lnR w="3175">
                      <a:solidFill>
                        <a:srgbClr val="D9D9D9"/>
                      </a:solidFill>
                    </a:lnR>
                    <a:lnT w="3175">
                      <a:solidFill>
                        <a:srgbClr val="D9D9D9"/>
                      </a:solidFill>
                    </a:lnT>
                    <a:lnB w="3175">
                      <a:solidFill>
                        <a:srgbClr val="D9D9D9"/>
                      </a:solidFill>
                    </a:lnB>
                    <a:solidFill>
                      <a:srgbClr val="1F49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926">
                <a:tc>
                  <a:txBody>
                    <a:bodyPr/>
                    <a:lstStyle/>
                    <a:p>
                      <a:pPr algn="ctr" defTabSz="554804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1.</a:t>
                      </a:r>
                    </a:p>
                  </a:txBody>
                  <a:tcPr marL="0" marR="0" marT="0" marB="0" anchor="ctr" horzOverflow="overflow">
                    <a:lnL w="3175">
                      <a:solidFill>
                        <a:srgbClr val="D9D9D9"/>
                      </a:solidFill>
                    </a:lnL>
                    <a:lnR w="3175">
                      <a:solidFill>
                        <a:srgbClr val="D9D9D9"/>
                      </a:solidFill>
                    </a:lnR>
                    <a:lnT w="3175">
                      <a:solidFill>
                        <a:srgbClr val="D9D9D9"/>
                      </a:solidFill>
                    </a:lnT>
                    <a:lnB w="3175">
                      <a:solidFill>
                        <a:srgbClr val="D9D9D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554804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Стройка - ТРЕБУЕТСЯ поддержка ЦСС</a:t>
                      </a:r>
                    </a:p>
                  </a:txBody>
                  <a:tcPr marL="59363" marR="59363" marT="59363" marB="59363" anchor="ctr" horzOverflow="overflow">
                    <a:lnL w="3175">
                      <a:solidFill>
                        <a:srgbClr val="D9D9D9"/>
                      </a:solidFill>
                    </a:lnL>
                    <a:lnR w="3175">
                      <a:solidFill>
                        <a:srgbClr val="D9D9D9"/>
                      </a:solidFill>
                    </a:lnR>
                    <a:lnT w="3175">
                      <a:solidFill>
                        <a:srgbClr val="D9D9D9"/>
                      </a:solidFill>
                    </a:lnT>
                    <a:lnB w="3175">
                      <a:solidFill>
                        <a:srgbClr val="D9D9D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554804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56</a:t>
                      </a:r>
                    </a:p>
                  </a:txBody>
                  <a:tcPr marL="9525" marR="9525" marT="9525" marB="9525" anchor="ctr" horzOverflow="overflow">
                    <a:lnL w="3175">
                      <a:solidFill>
                        <a:srgbClr val="D9D9D9"/>
                      </a:solidFill>
                    </a:lnL>
                    <a:lnR w="3175">
                      <a:solidFill>
                        <a:srgbClr val="D9D9D9"/>
                      </a:solidFill>
                    </a:lnR>
                    <a:lnT w="3175">
                      <a:solidFill>
                        <a:srgbClr val="D9D9D9"/>
                      </a:solidFill>
                    </a:lnT>
                    <a:lnB w="3175">
                      <a:solidFill>
                        <a:srgbClr val="D9D9D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554804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7 191</a:t>
                      </a:r>
                    </a:p>
                  </a:txBody>
                  <a:tcPr marL="9525" marR="9525" marT="9525" marB="9525" anchor="ctr" horzOverflow="overflow">
                    <a:lnL w="3175">
                      <a:solidFill>
                        <a:srgbClr val="D9D9D9"/>
                      </a:solidFill>
                    </a:lnL>
                    <a:lnR w="3175">
                      <a:solidFill>
                        <a:srgbClr val="D9D9D9"/>
                      </a:solidFill>
                    </a:lnR>
                    <a:lnT w="3175">
                      <a:solidFill>
                        <a:srgbClr val="D9D9D9"/>
                      </a:solidFill>
                    </a:lnT>
                    <a:lnB w="3175">
                      <a:solidFill>
                        <a:srgbClr val="D9D9D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554804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42 631</a:t>
                      </a:r>
                    </a:p>
                  </a:txBody>
                  <a:tcPr marL="9525" marR="9525" marT="9525" marB="9525" anchor="ctr" horzOverflow="overflow">
                    <a:lnL w="3175">
                      <a:solidFill>
                        <a:srgbClr val="D9D9D9"/>
                      </a:solidFill>
                    </a:lnL>
                    <a:lnR w="3175">
                      <a:solidFill>
                        <a:srgbClr val="D9D9D9"/>
                      </a:solidFill>
                    </a:lnR>
                    <a:lnT w="3175">
                      <a:solidFill>
                        <a:srgbClr val="D9D9D9"/>
                      </a:solidFill>
                    </a:lnT>
                    <a:lnB w="3175">
                      <a:solidFill>
                        <a:srgbClr val="D9D9D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1926">
                <a:tc>
                  <a:txBody>
                    <a:bodyPr/>
                    <a:lstStyle/>
                    <a:p>
                      <a:pPr algn="ctr" defTabSz="554804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2.</a:t>
                      </a:r>
                    </a:p>
                  </a:txBody>
                  <a:tcPr marL="0" marR="0" marT="0" marB="0" anchor="ctr" horzOverflow="overflow">
                    <a:lnL w="3175">
                      <a:solidFill>
                        <a:srgbClr val="D9D9D9"/>
                      </a:solidFill>
                    </a:lnL>
                    <a:lnR w="3175">
                      <a:solidFill>
                        <a:srgbClr val="D9D9D9"/>
                      </a:solidFill>
                    </a:lnR>
                    <a:lnT w="3175">
                      <a:solidFill>
                        <a:srgbClr val="D9D9D9"/>
                      </a:solidFill>
                    </a:lnT>
                    <a:lnB w="3175">
                      <a:solidFill>
                        <a:srgbClr val="D9D9D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554804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Расширение   -  НЕ требуется поддержка ЦСС</a:t>
                      </a:r>
                    </a:p>
                  </a:txBody>
                  <a:tcPr marL="59363" marR="59363" marT="59363" marB="59363" anchor="ctr" horzOverflow="overflow">
                    <a:lnL w="3175">
                      <a:solidFill>
                        <a:srgbClr val="D9D9D9"/>
                      </a:solidFill>
                    </a:lnL>
                    <a:lnR w="3175">
                      <a:solidFill>
                        <a:srgbClr val="D9D9D9"/>
                      </a:solidFill>
                    </a:lnR>
                    <a:lnT w="3175">
                      <a:solidFill>
                        <a:srgbClr val="D9D9D9"/>
                      </a:solidFill>
                    </a:lnT>
                    <a:lnB w="3175">
                      <a:solidFill>
                        <a:srgbClr val="D9D9D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554804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61</a:t>
                      </a:r>
                    </a:p>
                  </a:txBody>
                  <a:tcPr marL="57600" marR="57600" marT="57600" marB="57600" anchor="ctr" horzOverflow="overflow">
                    <a:lnL w="3175">
                      <a:solidFill>
                        <a:srgbClr val="D9D9D9"/>
                      </a:solidFill>
                    </a:lnL>
                    <a:lnR w="3175">
                      <a:solidFill>
                        <a:srgbClr val="D9D9D9"/>
                      </a:solidFill>
                    </a:lnR>
                    <a:lnT w="3175">
                      <a:solidFill>
                        <a:srgbClr val="D9D9D9"/>
                      </a:solidFill>
                    </a:lnT>
                    <a:lnB w="3175">
                      <a:solidFill>
                        <a:srgbClr val="D9D9D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554804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4984</a:t>
                      </a:r>
                    </a:p>
                  </a:txBody>
                  <a:tcPr marL="9525" marR="9525" marT="9525" marB="9525" anchor="ctr" horzOverflow="overflow">
                    <a:lnL w="3175">
                      <a:solidFill>
                        <a:srgbClr val="D9D9D9"/>
                      </a:solidFill>
                    </a:lnL>
                    <a:lnR w="3175">
                      <a:solidFill>
                        <a:srgbClr val="D9D9D9"/>
                      </a:solidFill>
                    </a:lnR>
                    <a:lnT w="3175">
                      <a:solidFill>
                        <a:srgbClr val="D9D9D9"/>
                      </a:solidFill>
                    </a:lnT>
                    <a:lnB w="3175">
                      <a:solidFill>
                        <a:srgbClr val="D9D9D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554804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45 178</a:t>
                      </a:r>
                    </a:p>
                  </a:txBody>
                  <a:tcPr marL="9525" marR="9525" marT="9525" marB="9525" anchor="ctr" horzOverflow="overflow">
                    <a:lnL w="3175">
                      <a:solidFill>
                        <a:srgbClr val="D9D9D9"/>
                      </a:solidFill>
                    </a:lnL>
                    <a:lnR w="3175">
                      <a:solidFill>
                        <a:srgbClr val="D9D9D9"/>
                      </a:solidFill>
                    </a:lnR>
                    <a:lnT w="3175">
                      <a:solidFill>
                        <a:srgbClr val="D9D9D9"/>
                      </a:solidFill>
                    </a:lnT>
                    <a:lnB w="3175">
                      <a:solidFill>
                        <a:srgbClr val="D9D9D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926">
                <a:tc>
                  <a:txBody>
                    <a:bodyPr/>
                    <a:lstStyle/>
                    <a:p>
                      <a:pPr algn="ctr" defTabSz="554804">
                        <a:defRPr sz="1200" b="1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3175">
                      <a:solidFill>
                        <a:srgbClr val="D9D9D9"/>
                      </a:solidFill>
                    </a:lnL>
                    <a:lnR w="3175">
                      <a:solidFill>
                        <a:srgbClr val="D9D9D9"/>
                      </a:solidFill>
                    </a:lnR>
                    <a:lnT w="3175">
                      <a:solidFill>
                        <a:srgbClr val="D9D9D9"/>
                      </a:solidFill>
                    </a:lnT>
                    <a:lnB w="3175">
                      <a:solidFill>
                        <a:srgbClr val="D9D9D9"/>
                      </a:solidFill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554804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ИТОГО</a:t>
                      </a:r>
                    </a:p>
                  </a:txBody>
                  <a:tcPr marL="59363" marR="59363" marT="59363" marB="59363" anchor="ctr" horzOverflow="overflow">
                    <a:lnL w="3175">
                      <a:solidFill>
                        <a:srgbClr val="D9D9D9"/>
                      </a:solidFill>
                    </a:lnL>
                    <a:lnR w="3175">
                      <a:solidFill>
                        <a:srgbClr val="D9D9D9"/>
                      </a:solidFill>
                    </a:lnR>
                    <a:lnT w="3175">
                      <a:solidFill>
                        <a:srgbClr val="D9D9D9"/>
                      </a:solidFill>
                    </a:lnT>
                    <a:lnB w="3175">
                      <a:solidFill>
                        <a:srgbClr val="D9D9D9"/>
                      </a:solidFill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54804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117</a:t>
                      </a:r>
                    </a:p>
                  </a:txBody>
                  <a:tcPr marL="57600" marR="57600" marT="57600" marB="57600" anchor="ctr" horzOverflow="overflow">
                    <a:lnL w="3175">
                      <a:solidFill>
                        <a:srgbClr val="D9D9D9"/>
                      </a:solidFill>
                    </a:lnL>
                    <a:lnR w="3175">
                      <a:solidFill>
                        <a:srgbClr val="D9D9D9"/>
                      </a:solidFill>
                    </a:lnR>
                    <a:lnT w="3175">
                      <a:solidFill>
                        <a:srgbClr val="D9D9D9"/>
                      </a:solidFill>
                    </a:lnT>
                    <a:lnB w="3175">
                      <a:solidFill>
                        <a:srgbClr val="D9D9D9"/>
                      </a:solidFill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54804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12 175</a:t>
                      </a:r>
                    </a:p>
                  </a:txBody>
                  <a:tcPr marL="57600" marR="57600" marT="57600" marB="57600" anchor="ctr" horzOverflow="overflow">
                    <a:lnL w="3175">
                      <a:solidFill>
                        <a:srgbClr val="D9D9D9"/>
                      </a:solidFill>
                    </a:lnL>
                    <a:lnR w="3175">
                      <a:solidFill>
                        <a:srgbClr val="D9D9D9"/>
                      </a:solidFill>
                    </a:lnR>
                    <a:lnT w="3175">
                      <a:solidFill>
                        <a:srgbClr val="D9D9D9"/>
                      </a:solidFill>
                    </a:lnT>
                    <a:lnB w="3175">
                      <a:solidFill>
                        <a:srgbClr val="D9D9D9"/>
                      </a:solidFill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54804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87 809</a:t>
                      </a:r>
                    </a:p>
                  </a:txBody>
                  <a:tcPr marL="57600" marR="57600" marT="57600" marB="57600" anchor="ctr" horzOverflow="overflow">
                    <a:lnL w="3175">
                      <a:solidFill>
                        <a:srgbClr val="D9D9D9"/>
                      </a:solidFill>
                    </a:lnL>
                    <a:lnR w="3175">
                      <a:solidFill>
                        <a:srgbClr val="D9D9D9"/>
                      </a:solidFill>
                    </a:lnR>
                    <a:lnT w="3175">
                      <a:solidFill>
                        <a:srgbClr val="D9D9D9"/>
                      </a:solidFill>
                    </a:lnT>
                    <a:lnB w="3175">
                      <a:solidFill>
                        <a:srgbClr val="D9D9D9"/>
                      </a:solidFill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66" name="Shape 566"/>
          <p:cNvSpPr/>
          <p:nvPr/>
        </p:nvSpPr>
        <p:spPr>
          <a:xfrm>
            <a:off x="11734585" y="6447096"/>
            <a:ext cx="212484" cy="281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 anchor="ctr">
            <a:spAutoFit/>
          </a:bodyPr>
          <a:lstStyle/>
          <a:p>
            <a:pPr algn="r">
              <a:defRPr sz="1200" b="1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pPr>
            <a:fld id="{86CB4B4D-7CA3-9044-876B-883B54F8677D}" type="slidenum">
              <a:t>3</a:t>
            </a:fld>
            <a:r>
              <a:t>￼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>
            <a:spLocks noGrp="1"/>
          </p:cNvSpPr>
          <p:nvPr>
            <p:ph type="sldNum" sz="quarter" idx="4294967295"/>
          </p:nvPr>
        </p:nvSpPr>
        <p:spPr>
          <a:xfrm>
            <a:off x="11886985" y="6510593"/>
            <a:ext cx="212484" cy="2819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4</a:t>
            </a:fld>
            <a:endParaRPr/>
          </a:p>
        </p:txBody>
      </p:sp>
      <p:graphicFrame>
        <p:nvGraphicFramePr>
          <p:cNvPr id="569" name="Table 569"/>
          <p:cNvGraphicFramePr/>
          <p:nvPr/>
        </p:nvGraphicFramePr>
        <p:xfrm>
          <a:off x="273824" y="871467"/>
          <a:ext cx="11650444" cy="5775859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792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68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9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9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99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3700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№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Планируемый срок ЗАПУСКА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Кол-во </a:t>
                      </a:r>
                      <a:endParaRPr sz="1800" b="0">
                        <a:solidFill>
                          <a:srgbClr val="000000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algn="ctr">
                        <a:defRPr sz="1200"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проектов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Новые рабочие места, шт.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Инвестиции</a:t>
                      </a:r>
                      <a:endParaRPr sz="1800" b="0">
                        <a:solidFill>
                          <a:srgbClr val="000000"/>
                        </a:solidFill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algn="ctr">
                        <a:defRPr sz="1200"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млн. руб.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1F49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296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1.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2022 год</a:t>
                      </a:r>
                    </a:p>
                  </a:txBody>
                  <a:tcPr marL="35998" marR="35998" marT="35998" marB="35998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39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2 936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19 458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265">
                <a:tc>
                  <a:txBody>
                    <a:bodyPr/>
                    <a:lstStyle/>
                    <a:p>
                      <a:pPr algn="ctr">
                        <a:defRPr sz="1200" b="1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 III квартал</a:t>
                      </a:r>
                    </a:p>
                  </a:txBody>
                  <a:tcPr marL="35998" marR="35998" marT="35998" marB="35998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10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785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3 805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265">
                <a:tc>
                  <a:txBody>
                    <a:bodyPr/>
                    <a:lstStyle/>
                    <a:p>
                      <a:pPr algn="ctr">
                        <a:defRPr sz="1200" b="1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 IV квартал</a:t>
                      </a:r>
                    </a:p>
                  </a:txBody>
                  <a:tcPr marL="35998" marR="35998" marT="35998" marB="35998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29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2 151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11 653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296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2.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2023 год</a:t>
                      </a:r>
                    </a:p>
                  </a:txBody>
                  <a:tcPr marL="35998" marR="35998" marT="35998" marB="35998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56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4 960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36 732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265">
                <a:tc>
                  <a:txBody>
                    <a:bodyPr/>
                    <a:lstStyle/>
                    <a:p>
                      <a:pPr algn="ctr">
                        <a:defRPr sz="1200" b="1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 I квартал</a:t>
                      </a:r>
                    </a:p>
                  </a:txBody>
                  <a:tcPr marL="35998" marR="35998" marT="35998" marB="35998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6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105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1 492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5265">
                <a:tc>
                  <a:txBody>
                    <a:bodyPr/>
                    <a:lstStyle/>
                    <a:p>
                      <a:pPr algn="ctr">
                        <a:defRPr sz="1200" b="1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 II квартал</a:t>
                      </a:r>
                    </a:p>
                  </a:txBody>
                  <a:tcPr marL="35998" marR="35998" marT="35998" marB="35998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12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1 189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6 574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265">
                <a:tc>
                  <a:txBody>
                    <a:bodyPr/>
                    <a:lstStyle/>
                    <a:p>
                      <a:pPr algn="ctr">
                        <a:defRPr sz="1200" b="1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 III квартал</a:t>
                      </a:r>
                    </a:p>
                  </a:txBody>
                  <a:tcPr marL="35998" marR="35998" marT="35998" marB="35998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20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1 252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13 333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265">
                <a:tc>
                  <a:txBody>
                    <a:bodyPr/>
                    <a:lstStyle/>
                    <a:p>
                      <a:pPr algn="ctr">
                        <a:defRPr sz="1200" b="1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 IV квартал</a:t>
                      </a:r>
                    </a:p>
                  </a:txBody>
                  <a:tcPr marL="35998" marR="35998" marT="35998" marB="35998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18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2 414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15 333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3296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3.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2024 год</a:t>
                      </a:r>
                    </a:p>
                  </a:txBody>
                  <a:tcPr marL="35998" marR="35998" marT="35998" marB="35998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10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2 550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16 485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5265">
                <a:tc>
                  <a:txBody>
                    <a:bodyPr/>
                    <a:lstStyle/>
                    <a:p>
                      <a:pPr algn="ctr">
                        <a:defRPr sz="1200" b="1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 I квартал</a:t>
                      </a:r>
                    </a:p>
                  </a:txBody>
                  <a:tcPr marL="35998" marR="35998" marT="35998" marB="35998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250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1 200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5265">
                <a:tc>
                  <a:txBody>
                    <a:bodyPr/>
                    <a:lstStyle/>
                    <a:p>
                      <a:pPr algn="ctr">
                        <a:defRPr sz="1200" b="1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 II квартал</a:t>
                      </a:r>
                    </a:p>
                  </a:txBody>
                  <a:tcPr marL="35998" marR="35998" marT="35998" marB="35998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50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2 000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5265">
                <a:tc>
                  <a:txBody>
                    <a:bodyPr/>
                    <a:lstStyle/>
                    <a:p>
                      <a:pPr algn="ctr">
                        <a:defRPr sz="1200" b="1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 III квартал</a:t>
                      </a:r>
                    </a:p>
                  </a:txBody>
                  <a:tcPr marL="35998" marR="35998" marT="35998" marB="35998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650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2 300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5265">
                <a:tc>
                  <a:txBody>
                    <a:bodyPr/>
                    <a:lstStyle/>
                    <a:p>
                      <a:pPr algn="ctr">
                        <a:defRPr sz="1200" b="1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 IV квартал</a:t>
                      </a:r>
                    </a:p>
                  </a:txBody>
                  <a:tcPr marL="35998" marR="35998" marT="35998" marB="35998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6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1 600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10 985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3296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4.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2025 год</a:t>
                      </a:r>
                    </a:p>
                  </a:txBody>
                  <a:tcPr marL="35998" marR="35998" marT="35998" marB="35998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12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1 729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15 135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5265">
                <a:tc>
                  <a:txBody>
                    <a:bodyPr/>
                    <a:lstStyle/>
                    <a:p>
                      <a:pPr algn="ctr">
                        <a:defRPr sz="1200" b="1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 I квартал</a:t>
                      </a:r>
                    </a:p>
                  </a:txBody>
                  <a:tcPr marL="35998" marR="35998" marT="35998" marB="35998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500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1 200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5265">
                <a:tc>
                  <a:txBody>
                    <a:bodyPr/>
                    <a:lstStyle/>
                    <a:p>
                      <a:pPr algn="ctr">
                        <a:defRPr sz="1200" b="1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 II квартал</a:t>
                      </a:r>
                    </a:p>
                  </a:txBody>
                  <a:tcPr marL="35998" marR="35998" marT="35998" marB="35998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70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450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5265">
                <a:tc>
                  <a:txBody>
                    <a:bodyPr/>
                    <a:lstStyle/>
                    <a:p>
                      <a:pPr algn="ctr">
                        <a:defRPr sz="1200" b="1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 III квартал</a:t>
                      </a:r>
                    </a:p>
                  </a:txBody>
                  <a:tcPr marL="35998" marR="35998" marT="35998" marB="35998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300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5 000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5265">
                <a:tc>
                  <a:txBody>
                    <a:bodyPr/>
                    <a:lstStyle/>
                    <a:p>
                      <a:pPr algn="ctr">
                        <a:defRPr sz="1200" b="1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 IV квартал</a:t>
                      </a:r>
                    </a:p>
                  </a:txBody>
                  <a:tcPr marL="35998" marR="35998" marT="35998" marB="35998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9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859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8 485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75265">
                <a:tc gridSpan="2"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Итого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DCE6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117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12 175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87 809</a:t>
                      </a:r>
                    </a:p>
                  </a:txBody>
                  <a:tcPr marL="5776" marR="5776" marT="5776" marB="5776" anchor="ctr" horzOverflow="overflow">
                    <a:lnL w="12700">
                      <a:solidFill>
                        <a:srgbClr val="D9D9D9"/>
                      </a:solidFill>
                    </a:lnL>
                    <a:lnR w="12700">
                      <a:solidFill>
                        <a:srgbClr val="D9D9D9"/>
                      </a:solidFill>
                    </a:lnR>
                    <a:lnT w="12700">
                      <a:solidFill>
                        <a:srgbClr val="D9D9D9"/>
                      </a:solidFill>
                    </a:lnT>
                    <a:lnB w="12700">
                      <a:solidFill>
                        <a:srgbClr val="D9D9D9"/>
                      </a:solidFill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570" name="Shape 570"/>
          <p:cNvSpPr/>
          <p:nvPr/>
        </p:nvSpPr>
        <p:spPr>
          <a:xfrm>
            <a:off x="161514" y="183130"/>
            <a:ext cx="11749194" cy="523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defTabSz="905255">
              <a:lnSpc>
                <a:spcPct val="90000"/>
              </a:lnSpc>
              <a:defRPr sz="2800">
                <a:solidFill>
                  <a:srgbClr val="004680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lvl1pPr>
          </a:lstStyle>
          <a:p>
            <a:r>
              <a:t>1. Поддержка импортозамещения - сроки запуска проектов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hape 572"/>
          <p:cNvSpPr>
            <a:spLocks noGrp="1"/>
          </p:cNvSpPr>
          <p:nvPr>
            <p:ph type="title"/>
          </p:nvPr>
        </p:nvSpPr>
        <p:spPr>
          <a:xfrm>
            <a:off x="1939721" y="690669"/>
            <a:ext cx="6347964" cy="738666"/>
          </a:xfrm>
          <a:prstGeom prst="rect">
            <a:avLst/>
          </a:prstGeom>
        </p:spPr>
        <p:txBody>
          <a:bodyPr/>
          <a:lstStyle/>
          <a:p>
            <a:pPr algn="l">
              <a:defRPr sz="2400" b="1">
                <a:solidFill>
                  <a:srgbClr val="FFFFFF"/>
                </a:solidFill>
              </a:defRPr>
            </a:pPr>
            <a:r>
              <a:t>ООО «ПСФ «КРОСТ» – ПРОИЗВОДСТВО </a:t>
            </a:r>
            <a:br/>
            <a:r>
              <a:t>СБОРНОГО ЖЕЛЕЗОБЕТОНА</a:t>
            </a:r>
          </a:p>
        </p:txBody>
      </p:sp>
      <p:sp>
        <p:nvSpPr>
          <p:cNvPr id="573" name="Shape 573"/>
          <p:cNvSpPr>
            <a:spLocks noGrp="1"/>
          </p:cNvSpPr>
          <p:nvPr>
            <p:ph type="sldNum" sz="quarter" idx="4294967295"/>
          </p:nvPr>
        </p:nvSpPr>
        <p:spPr>
          <a:xfrm>
            <a:off x="11456933" y="6466830"/>
            <a:ext cx="203024" cy="3073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tIns="45719" rIns="45719" bIns="45719"/>
          <a:lstStyle>
            <a:lvl1pPr>
              <a:defRPr sz="1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5</a:t>
            </a:fld>
            <a:endParaRPr/>
          </a:p>
        </p:txBody>
      </p:sp>
      <p:grpSp>
        <p:nvGrpSpPr>
          <p:cNvPr id="577" name="Group 577"/>
          <p:cNvGrpSpPr/>
          <p:nvPr/>
        </p:nvGrpSpPr>
        <p:grpSpPr>
          <a:xfrm>
            <a:off x="328478" y="3026354"/>
            <a:ext cx="7896769" cy="1958588"/>
            <a:chOff x="0" y="0"/>
            <a:chExt cx="7896768" cy="1958586"/>
          </a:xfrm>
        </p:grpSpPr>
        <p:sp>
          <p:nvSpPr>
            <p:cNvPr id="574" name="Shape 574"/>
            <p:cNvSpPr/>
            <p:nvPr/>
          </p:nvSpPr>
          <p:spPr>
            <a:xfrm>
              <a:off x="1" y="0"/>
              <a:ext cx="1163043" cy="241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О компании</a:t>
              </a:r>
            </a:p>
          </p:txBody>
        </p:sp>
        <p:sp>
          <p:nvSpPr>
            <p:cNvPr id="575" name="Shape 575"/>
            <p:cNvSpPr/>
            <p:nvPr/>
          </p:nvSpPr>
          <p:spPr>
            <a:xfrm>
              <a:off x="0" y="301113"/>
              <a:ext cx="7896768" cy="1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76" name="Shape 576"/>
            <p:cNvSpPr/>
            <p:nvPr/>
          </p:nvSpPr>
          <p:spPr>
            <a:xfrm>
              <a:off x="0" y="450482"/>
              <a:ext cx="7896766" cy="15081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defRPr sz="1400" b="1">
                  <a:solidFill>
                    <a:srgbClr val="002060"/>
                  </a:solidFill>
                </a:defRPr>
              </a:pPr>
              <a:r>
                <a:rPr dirty="0"/>
                <a:t>КОНЦЕРН КРОСТ </a:t>
              </a:r>
              <a:r>
                <a:rPr b="0" dirty="0">
                  <a:solidFill>
                    <a:srgbClr val="003560"/>
                  </a:solidFill>
                </a:rPr>
                <a:t>– </a:t>
              </a:r>
              <a:r>
                <a:rPr b="0" dirty="0" err="1">
                  <a:solidFill>
                    <a:srgbClr val="003560"/>
                  </a:solidFill>
                </a:rPr>
                <a:t>крупнейший</a:t>
              </a:r>
              <a:r>
                <a:rPr b="0" dirty="0">
                  <a:solidFill>
                    <a:srgbClr val="003560"/>
                  </a:solidFill>
                </a:rPr>
                <a:t> </a:t>
              </a:r>
              <a:r>
                <a:rPr b="0" dirty="0" err="1">
                  <a:solidFill>
                    <a:srgbClr val="003560"/>
                  </a:solidFill>
                </a:rPr>
                <a:t>инвестиционно-строительный</a:t>
              </a:r>
              <a:r>
                <a:rPr b="0" dirty="0">
                  <a:solidFill>
                    <a:srgbClr val="003560"/>
                  </a:solidFill>
                </a:rPr>
                <a:t> </a:t>
              </a:r>
              <a:r>
                <a:rPr b="0" dirty="0" err="1">
                  <a:solidFill>
                    <a:srgbClr val="003560"/>
                  </a:solidFill>
                </a:rPr>
                <a:t>промышленный</a:t>
              </a:r>
              <a:r>
                <a:rPr b="0" dirty="0">
                  <a:solidFill>
                    <a:srgbClr val="003560"/>
                  </a:solidFill>
                </a:rPr>
                <a:t> </a:t>
              </a:r>
              <a:r>
                <a:rPr b="0" dirty="0" err="1">
                  <a:solidFill>
                    <a:srgbClr val="003560"/>
                  </a:solidFill>
                </a:rPr>
                <a:t>холдинг</a:t>
              </a:r>
              <a:r>
                <a:rPr b="0" dirty="0">
                  <a:solidFill>
                    <a:srgbClr val="003560"/>
                  </a:solidFill>
                </a:rPr>
                <a:t> </a:t>
              </a:r>
              <a:r>
                <a:rPr b="0" dirty="0" err="1">
                  <a:solidFill>
                    <a:srgbClr val="003560"/>
                  </a:solidFill>
                </a:rPr>
                <a:t>России</a:t>
              </a:r>
              <a:r>
                <a:rPr b="0" dirty="0">
                  <a:solidFill>
                    <a:srgbClr val="003560"/>
                  </a:solidFill>
                </a:rPr>
                <a:t>, </a:t>
              </a:r>
              <a:r>
                <a:rPr b="0" dirty="0" err="1">
                  <a:solidFill>
                    <a:srgbClr val="003560"/>
                  </a:solidFill>
                </a:rPr>
                <a:t>который</a:t>
              </a:r>
              <a:r>
                <a:rPr b="0" dirty="0">
                  <a:solidFill>
                    <a:srgbClr val="003560"/>
                  </a:solidFill>
                </a:rPr>
                <a:t> </a:t>
              </a:r>
              <a:r>
                <a:rPr b="0" dirty="0" err="1">
                  <a:solidFill>
                    <a:srgbClr val="003560"/>
                  </a:solidFill>
                </a:rPr>
                <a:t>реализует</a:t>
              </a:r>
              <a:r>
                <a:rPr b="0" dirty="0">
                  <a:solidFill>
                    <a:srgbClr val="003560"/>
                  </a:solidFill>
                </a:rPr>
                <a:t> </a:t>
              </a:r>
              <a:r>
                <a:rPr b="0" dirty="0" err="1">
                  <a:solidFill>
                    <a:srgbClr val="003560"/>
                  </a:solidFill>
                </a:rPr>
                <a:t>масштабные</a:t>
              </a:r>
              <a:r>
                <a:rPr b="0" dirty="0">
                  <a:solidFill>
                    <a:srgbClr val="003560"/>
                  </a:solidFill>
                </a:rPr>
                <a:t> </a:t>
              </a:r>
              <a:r>
                <a:rPr b="0" dirty="0" err="1">
                  <a:solidFill>
                    <a:srgbClr val="003560"/>
                  </a:solidFill>
                </a:rPr>
                <a:t>проекты</a:t>
              </a:r>
              <a:r>
                <a:rPr b="0" dirty="0">
                  <a:solidFill>
                    <a:srgbClr val="003560"/>
                  </a:solidFill>
                </a:rPr>
                <a:t> </a:t>
              </a:r>
              <a:r>
                <a:rPr b="0" dirty="0" err="1">
                  <a:solidFill>
                    <a:srgbClr val="003560"/>
                  </a:solidFill>
                </a:rPr>
                <a:t>квартальной</a:t>
              </a:r>
              <a:r>
                <a:rPr b="0" dirty="0">
                  <a:solidFill>
                    <a:srgbClr val="003560"/>
                  </a:solidFill>
                </a:rPr>
                <a:t> </a:t>
              </a:r>
              <a:r>
                <a:rPr b="0" dirty="0" err="1">
                  <a:solidFill>
                    <a:srgbClr val="003560"/>
                  </a:solidFill>
                </a:rPr>
                <a:t>застройки</a:t>
              </a:r>
              <a:r>
                <a:rPr b="0" dirty="0">
                  <a:solidFill>
                    <a:srgbClr val="003560"/>
                  </a:solidFill>
                </a:rPr>
                <a:t> </a:t>
              </a:r>
              <a:r>
                <a:rPr b="0" dirty="0" err="1">
                  <a:solidFill>
                    <a:srgbClr val="003560"/>
                  </a:solidFill>
                </a:rPr>
                <a:t>полного</a:t>
              </a:r>
              <a:r>
                <a:rPr b="0" dirty="0">
                  <a:solidFill>
                    <a:srgbClr val="003560"/>
                  </a:solidFill>
                </a:rPr>
                <a:t> </a:t>
              </a:r>
              <a:r>
                <a:rPr b="0" dirty="0" err="1">
                  <a:solidFill>
                    <a:srgbClr val="003560"/>
                  </a:solidFill>
                </a:rPr>
                <a:t>цикла</a:t>
              </a:r>
              <a:r>
                <a:rPr b="0" dirty="0">
                  <a:solidFill>
                    <a:srgbClr val="003560"/>
                  </a:solidFill>
                </a:rPr>
                <a:t> и </a:t>
              </a:r>
              <a:r>
                <a:rPr b="0" dirty="0" err="1">
                  <a:solidFill>
                    <a:srgbClr val="003560"/>
                  </a:solidFill>
                </a:rPr>
                <a:t>развивает</a:t>
              </a:r>
              <a:r>
                <a:rPr b="0" dirty="0">
                  <a:solidFill>
                    <a:srgbClr val="003560"/>
                  </a:solidFill>
                </a:rPr>
                <a:t> </a:t>
              </a:r>
              <a:r>
                <a:rPr b="0" dirty="0" err="1">
                  <a:solidFill>
                    <a:srgbClr val="003560"/>
                  </a:solidFill>
                </a:rPr>
                <a:t>собственное</a:t>
              </a:r>
              <a:r>
                <a:rPr b="0" dirty="0">
                  <a:solidFill>
                    <a:srgbClr val="003560"/>
                  </a:solidFill>
                </a:rPr>
                <a:t> </a:t>
              </a:r>
              <a:r>
                <a:rPr b="0" dirty="0" err="1">
                  <a:solidFill>
                    <a:srgbClr val="003560"/>
                  </a:solidFill>
                </a:rPr>
                <a:t>инновационное</a:t>
              </a:r>
              <a:r>
                <a:rPr b="0" dirty="0">
                  <a:solidFill>
                    <a:srgbClr val="003560"/>
                  </a:solidFill>
                </a:rPr>
                <a:t> </a:t>
              </a:r>
              <a:r>
                <a:rPr b="0" dirty="0" err="1">
                  <a:solidFill>
                    <a:srgbClr val="003560"/>
                  </a:solidFill>
                </a:rPr>
                <a:t>производство</a:t>
              </a:r>
              <a:r>
                <a:rPr b="0" dirty="0">
                  <a:solidFill>
                    <a:srgbClr val="003560"/>
                  </a:solidFill>
                </a:rPr>
                <a:t> </a:t>
              </a:r>
              <a:r>
                <a:rPr b="0" dirty="0" err="1">
                  <a:solidFill>
                    <a:srgbClr val="003560"/>
                  </a:solidFill>
                </a:rPr>
                <a:t>строительных</a:t>
              </a:r>
              <a:r>
                <a:rPr b="0" dirty="0">
                  <a:solidFill>
                    <a:srgbClr val="003560"/>
                  </a:solidFill>
                </a:rPr>
                <a:t> </a:t>
              </a:r>
              <a:r>
                <a:rPr b="0" dirty="0" err="1">
                  <a:solidFill>
                    <a:srgbClr val="003560"/>
                  </a:solidFill>
                </a:rPr>
                <a:t>материалов</a:t>
              </a:r>
              <a:r>
                <a:rPr b="0" dirty="0">
                  <a:solidFill>
                    <a:srgbClr val="003560"/>
                  </a:solidFill>
                </a:rPr>
                <a:t>. </a:t>
              </a:r>
            </a:p>
            <a:p>
              <a:pPr>
                <a:defRPr sz="1400" b="1">
                  <a:solidFill>
                    <a:srgbClr val="002060"/>
                  </a:solidFill>
                </a:defRPr>
              </a:pPr>
              <a:r>
                <a:rPr b="0" dirty="0" err="1">
                  <a:solidFill>
                    <a:srgbClr val="003560"/>
                  </a:solidFill>
                </a:rPr>
                <a:t>На</a:t>
              </a:r>
              <a:r>
                <a:rPr b="0" dirty="0">
                  <a:solidFill>
                    <a:srgbClr val="003560"/>
                  </a:solidFill>
                </a:rPr>
                <a:t> </a:t>
              </a:r>
              <a:r>
                <a:rPr b="0" dirty="0" err="1">
                  <a:solidFill>
                    <a:srgbClr val="003560"/>
                  </a:solidFill>
                </a:rPr>
                <a:t>базе</a:t>
              </a:r>
              <a:r>
                <a:rPr b="0" dirty="0">
                  <a:solidFill>
                    <a:srgbClr val="003560"/>
                  </a:solidFill>
                </a:rPr>
                <a:t> </a:t>
              </a:r>
              <a:r>
                <a:rPr b="0" dirty="0" err="1">
                  <a:solidFill>
                    <a:srgbClr val="003560"/>
                  </a:solidFill>
                </a:rPr>
                <a:t>Концерна</a:t>
              </a:r>
              <a:r>
                <a:rPr b="0" dirty="0">
                  <a:solidFill>
                    <a:srgbClr val="003560"/>
                  </a:solidFill>
                </a:rPr>
                <a:t> </a:t>
              </a:r>
              <a:r>
                <a:rPr b="0" dirty="0" err="1">
                  <a:solidFill>
                    <a:srgbClr val="003560"/>
                  </a:solidFill>
                </a:rPr>
                <a:t>работают</a:t>
              </a:r>
              <a:r>
                <a:rPr b="0" dirty="0">
                  <a:solidFill>
                    <a:srgbClr val="003560"/>
                  </a:solidFill>
                </a:rPr>
                <a:t> </a:t>
              </a:r>
              <a:r>
                <a:rPr b="1" dirty="0">
                  <a:solidFill>
                    <a:srgbClr val="003560"/>
                  </a:solidFill>
                </a:rPr>
                <a:t>18 </a:t>
              </a:r>
              <a:r>
                <a:rPr b="1" dirty="0" err="1">
                  <a:solidFill>
                    <a:srgbClr val="003560"/>
                  </a:solidFill>
                </a:rPr>
                <a:t>заводов</a:t>
              </a:r>
              <a:r>
                <a:rPr b="0" dirty="0">
                  <a:solidFill>
                    <a:srgbClr val="003560"/>
                  </a:solidFill>
                </a:rPr>
                <a:t>, </a:t>
              </a:r>
              <a:r>
                <a:rPr b="0" dirty="0" err="1">
                  <a:solidFill>
                    <a:srgbClr val="003560"/>
                  </a:solidFill>
                </a:rPr>
                <a:t>включая</a:t>
              </a:r>
              <a:r>
                <a:rPr b="0" dirty="0">
                  <a:solidFill>
                    <a:srgbClr val="003560"/>
                  </a:solidFill>
                </a:rPr>
                <a:t> </a:t>
              </a:r>
              <a:r>
                <a:rPr b="1" dirty="0" err="1">
                  <a:solidFill>
                    <a:srgbClr val="003560"/>
                  </a:solidFill>
                </a:rPr>
                <a:t>научно-исследовательские</a:t>
              </a:r>
              <a:r>
                <a:rPr b="1" dirty="0">
                  <a:solidFill>
                    <a:srgbClr val="003560"/>
                  </a:solidFill>
                </a:rPr>
                <a:t> </a:t>
              </a:r>
              <a:r>
                <a:rPr b="1" dirty="0" err="1">
                  <a:solidFill>
                    <a:srgbClr val="003560"/>
                  </a:solidFill>
                </a:rPr>
                <a:t>лаборатории</a:t>
              </a:r>
              <a:r>
                <a:rPr b="0" dirty="0">
                  <a:solidFill>
                    <a:srgbClr val="003560"/>
                  </a:solidFill>
                </a:rPr>
                <a:t>. </a:t>
              </a:r>
            </a:p>
            <a:p>
              <a:pPr>
                <a:defRPr sz="1400" b="1">
                  <a:solidFill>
                    <a:srgbClr val="002060"/>
                  </a:solidFill>
                </a:defRPr>
              </a:pPr>
              <a:r>
                <a:rPr b="0" dirty="0">
                  <a:solidFill>
                    <a:srgbClr val="003560"/>
                  </a:solidFill>
                </a:rPr>
                <a:t>В </a:t>
              </a:r>
              <a:r>
                <a:rPr b="0" dirty="0" err="1">
                  <a:solidFill>
                    <a:srgbClr val="003560"/>
                  </a:solidFill>
                </a:rPr>
                <a:t>Концерне</a:t>
              </a:r>
              <a:r>
                <a:rPr b="0" dirty="0">
                  <a:solidFill>
                    <a:srgbClr val="003560"/>
                  </a:solidFill>
                </a:rPr>
                <a:t> </a:t>
              </a:r>
              <a:r>
                <a:rPr b="0" dirty="0" err="1">
                  <a:solidFill>
                    <a:srgbClr val="003560"/>
                  </a:solidFill>
                </a:rPr>
                <a:t>работают</a:t>
              </a:r>
              <a:r>
                <a:rPr b="0" dirty="0">
                  <a:solidFill>
                    <a:srgbClr val="003560"/>
                  </a:solidFill>
                </a:rPr>
                <a:t> </a:t>
              </a:r>
              <a:r>
                <a:rPr b="0" dirty="0" err="1">
                  <a:solidFill>
                    <a:srgbClr val="003560"/>
                  </a:solidFill>
                </a:rPr>
                <a:t>более</a:t>
              </a:r>
              <a:r>
                <a:rPr b="0" dirty="0">
                  <a:solidFill>
                    <a:srgbClr val="003560"/>
                  </a:solidFill>
                </a:rPr>
                <a:t> 6,5 </a:t>
              </a:r>
              <a:r>
                <a:rPr b="0" dirty="0" err="1">
                  <a:solidFill>
                    <a:srgbClr val="003560"/>
                  </a:solidFill>
                </a:rPr>
                <a:t>тысяч</a:t>
              </a:r>
              <a:r>
                <a:rPr b="0" dirty="0">
                  <a:solidFill>
                    <a:srgbClr val="003560"/>
                  </a:solidFill>
                </a:rPr>
                <a:t> </a:t>
              </a:r>
              <a:r>
                <a:rPr b="0" dirty="0" err="1">
                  <a:solidFill>
                    <a:srgbClr val="003560"/>
                  </a:solidFill>
                </a:rPr>
                <a:t>профессионалов</a:t>
              </a:r>
              <a:r>
                <a:rPr b="0" dirty="0">
                  <a:solidFill>
                    <a:srgbClr val="003560"/>
                  </a:solidFill>
                </a:rPr>
                <a:t>. </a:t>
              </a:r>
              <a:endParaRPr dirty="0">
                <a:solidFill>
                  <a:srgbClr val="FFFFFF"/>
                </a:solidFill>
              </a:endParaRPr>
            </a:p>
            <a:p>
              <a:pPr>
                <a:defRPr sz="1400"/>
              </a:pPr>
              <a:r>
                <a:rPr dirty="0" err="1"/>
                <a:t>За</a:t>
              </a:r>
              <a:r>
                <a:rPr dirty="0"/>
                <a:t> 30 </a:t>
              </a:r>
              <a:r>
                <a:rPr dirty="0" err="1"/>
                <a:t>лет</a:t>
              </a:r>
              <a:r>
                <a:rPr dirty="0"/>
                <a:t> </a:t>
              </a:r>
              <a:r>
                <a:rPr dirty="0" err="1"/>
                <a:t>Концерн</a:t>
              </a:r>
              <a:r>
                <a:rPr dirty="0"/>
                <a:t> </a:t>
              </a:r>
              <a:r>
                <a:rPr dirty="0" err="1"/>
                <a:t>реконструировал</a:t>
              </a:r>
              <a:r>
                <a:rPr dirty="0"/>
                <a:t> и </a:t>
              </a:r>
              <a:r>
                <a:rPr dirty="0" err="1"/>
                <a:t>построил</a:t>
              </a:r>
              <a:r>
                <a:rPr dirty="0"/>
                <a:t> </a:t>
              </a:r>
              <a:r>
                <a:rPr dirty="0" err="1"/>
                <a:t>более</a:t>
              </a:r>
              <a:r>
                <a:rPr dirty="0"/>
                <a:t> 800 </a:t>
              </a:r>
              <a:r>
                <a:rPr dirty="0" err="1"/>
                <a:t>объектов</a:t>
              </a:r>
              <a:r>
                <a:rPr dirty="0"/>
                <a:t> (</a:t>
              </a:r>
              <a:r>
                <a:rPr dirty="0" err="1"/>
                <a:t>жилые</a:t>
              </a:r>
              <a:r>
                <a:rPr dirty="0"/>
                <a:t> </a:t>
              </a:r>
              <a:r>
                <a:rPr dirty="0" err="1"/>
                <a:t>дома</a:t>
              </a:r>
              <a:r>
                <a:rPr dirty="0"/>
                <a:t>, </a:t>
              </a:r>
              <a:r>
                <a:rPr dirty="0" err="1"/>
                <a:t>школы</a:t>
              </a:r>
              <a:r>
                <a:rPr dirty="0"/>
                <a:t>, </a:t>
              </a:r>
              <a:r>
                <a:rPr dirty="0" err="1"/>
                <a:t>детские</a:t>
              </a:r>
              <a:r>
                <a:rPr dirty="0"/>
                <a:t> </a:t>
              </a:r>
              <a:r>
                <a:rPr dirty="0" err="1"/>
                <a:t>сады</a:t>
              </a:r>
              <a:r>
                <a:rPr dirty="0"/>
                <a:t>, </a:t>
              </a:r>
              <a:r>
                <a:rPr dirty="0" err="1"/>
                <a:t>торговые</a:t>
              </a:r>
              <a:r>
                <a:rPr dirty="0"/>
                <a:t> </a:t>
              </a:r>
              <a:r>
                <a:rPr dirty="0" err="1"/>
                <a:t>центры</a:t>
              </a:r>
              <a:r>
                <a:rPr dirty="0"/>
                <a:t>, </a:t>
              </a:r>
              <a:r>
                <a:rPr dirty="0" err="1"/>
                <a:t>спортивно-оздоровительные</a:t>
              </a:r>
              <a:r>
                <a:rPr dirty="0"/>
                <a:t> </a:t>
              </a:r>
              <a:r>
                <a:rPr dirty="0" err="1"/>
                <a:t>комплексы</a:t>
              </a:r>
              <a:r>
                <a:rPr dirty="0"/>
                <a:t>, </a:t>
              </a:r>
              <a:r>
                <a:rPr dirty="0" err="1"/>
                <a:t>промышленные</a:t>
              </a:r>
              <a:r>
                <a:rPr dirty="0"/>
                <a:t> </a:t>
              </a:r>
              <a:r>
                <a:rPr dirty="0" err="1"/>
                <a:t>объекты</a:t>
              </a:r>
              <a:r>
                <a:rPr dirty="0"/>
                <a:t>)</a:t>
              </a:r>
            </a:p>
          </p:txBody>
        </p:sp>
      </p:grpSp>
      <p:grpSp>
        <p:nvGrpSpPr>
          <p:cNvPr id="581" name="Group 581"/>
          <p:cNvGrpSpPr/>
          <p:nvPr/>
        </p:nvGrpSpPr>
        <p:grpSpPr>
          <a:xfrm>
            <a:off x="335853" y="1379772"/>
            <a:ext cx="7907418" cy="1779601"/>
            <a:chOff x="14750" y="0"/>
            <a:chExt cx="7907416" cy="1779600"/>
          </a:xfrm>
        </p:grpSpPr>
        <p:sp>
          <p:nvSpPr>
            <p:cNvPr id="578" name="Shape 578"/>
            <p:cNvSpPr/>
            <p:nvPr/>
          </p:nvSpPr>
          <p:spPr>
            <a:xfrm>
              <a:off x="14751" y="0"/>
              <a:ext cx="2209008" cy="241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Что импортозамещаем</a:t>
              </a:r>
            </a:p>
          </p:txBody>
        </p:sp>
        <p:sp>
          <p:nvSpPr>
            <p:cNvPr id="579" name="Shape 579"/>
            <p:cNvSpPr/>
            <p:nvPr/>
          </p:nvSpPr>
          <p:spPr>
            <a:xfrm>
              <a:off x="14750" y="301113"/>
              <a:ext cx="7896768" cy="1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80" name="Shape 580"/>
            <p:cNvSpPr/>
            <p:nvPr/>
          </p:nvSpPr>
          <p:spPr>
            <a:xfrm>
              <a:off x="25400" y="486939"/>
              <a:ext cx="7896766" cy="12926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defRPr sz="1400"/>
              </a:pPr>
              <a:r>
                <a:rPr b="1" dirty="0" err="1"/>
                <a:t>П</a:t>
              </a:r>
              <a:r>
                <a:rPr b="1" dirty="0" err="1">
                  <a:solidFill>
                    <a:srgbClr val="002060"/>
                  </a:solidFill>
                </a:rPr>
                <a:t>роизводство</a:t>
              </a:r>
              <a:r>
                <a:rPr dirty="0">
                  <a:solidFill>
                    <a:srgbClr val="002060"/>
                  </a:solidFill>
                </a:rPr>
                <a:t> </a:t>
              </a:r>
              <a:r>
                <a:rPr b="1" dirty="0" err="1">
                  <a:solidFill>
                    <a:srgbClr val="002060"/>
                  </a:solidFill>
                </a:rPr>
                <a:t>сборного</a:t>
              </a:r>
              <a:r>
                <a:rPr b="1" dirty="0">
                  <a:solidFill>
                    <a:srgbClr val="002060"/>
                  </a:solidFill>
                </a:rPr>
                <a:t> </a:t>
              </a:r>
              <a:r>
                <a:rPr b="1" dirty="0" err="1">
                  <a:solidFill>
                    <a:srgbClr val="002060"/>
                  </a:solidFill>
                </a:rPr>
                <a:t>железобетона</a:t>
              </a:r>
              <a:r>
                <a:rPr b="1" dirty="0">
                  <a:solidFill>
                    <a:schemeClr val="accent1"/>
                  </a:solidFill>
                </a:rPr>
                <a:t>.</a:t>
              </a:r>
              <a:endParaRPr dirty="0">
                <a:solidFill>
                  <a:srgbClr val="FFFFFF"/>
                </a:solidFill>
              </a:endParaRPr>
            </a:p>
            <a:p>
              <a:pPr>
                <a:defRPr sz="1400"/>
              </a:pPr>
              <a:r>
                <a:rPr dirty="0" err="1"/>
                <a:t>Внедряемые</a:t>
              </a:r>
              <a:r>
                <a:rPr dirty="0"/>
                <a:t> </a:t>
              </a:r>
              <a:r>
                <a:rPr dirty="0" err="1"/>
                <a:t>инновационные</a:t>
              </a:r>
              <a:r>
                <a:rPr dirty="0"/>
                <a:t> </a:t>
              </a:r>
              <a:r>
                <a:rPr dirty="0" err="1"/>
                <a:t>решения</a:t>
              </a:r>
              <a:r>
                <a:rPr dirty="0"/>
                <a:t> </a:t>
              </a:r>
              <a:r>
                <a:rPr dirty="0" err="1"/>
                <a:t>на</a:t>
              </a:r>
              <a:r>
                <a:rPr dirty="0"/>
                <a:t> </a:t>
              </a:r>
              <a:r>
                <a:rPr dirty="0" err="1"/>
                <a:t>основе</a:t>
              </a:r>
              <a:r>
                <a:rPr dirty="0"/>
                <a:t> </a:t>
              </a:r>
              <a:r>
                <a:rPr dirty="0" err="1"/>
                <a:t>передовых</a:t>
              </a:r>
              <a:r>
                <a:rPr dirty="0"/>
                <a:t> </a:t>
              </a:r>
              <a:r>
                <a:rPr dirty="0" err="1"/>
                <a:t>технологий</a:t>
              </a:r>
              <a:r>
                <a:rPr dirty="0"/>
                <a:t> и </a:t>
              </a:r>
              <a:r>
                <a:rPr dirty="0" err="1"/>
                <a:t>использование</a:t>
              </a:r>
              <a:r>
                <a:rPr dirty="0"/>
                <a:t> </a:t>
              </a:r>
              <a:r>
                <a:rPr dirty="0" err="1"/>
                <a:t>современного</a:t>
              </a:r>
              <a:r>
                <a:rPr dirty="0"/>
                <a:t> </a:t>
              </a:r>
              <a:r>
                <a:rPr dirty="0" err="1"/>
                <a:t>оборудования</a:t>
              </a:r>
              <a:r>
                <a:rPr dirty="0"/>
                <a:t> </a:t>
              </a:r>
              <a:r>
                <a:rPr dirty="0" err="1"/>
                <a:t>позволят</a:t>
              </a:r>
              <a:r>
                <a:rPr dirty="0"/>
                <a:t> </a:t>
              </a:r>
              <a:r>
                <a:rPr dirty="0" err="1"/>
                <a:t>обеспечить</a:t>
              </a:r>
              <a:r>
                <a:rPr dirty="0"/>
                <a:t> </a:t>
              </a:r>
              <a:r>
                <a:rPr dirty="0" err="1"/>
                <a:t>выпуск</a:t>
              </a:r>
              <a:r>
                <a:rPr dirty="0"/>
                <a:t> </a:t>
              </a:r>
              <a:r>
                <a:rPr dirty="0" err="1"/>
                <a:t>практически</a:t>
              </a:r>
              <a:r>
                <a:rPr dirty="0"/>
                <a:t> </a:t>
              </a:r>
              <a:r>
                <a:rPr dirty="0" err="1"/>
                <a:t>неограниченной</a:t>
              </a:r>
              <a:r>
                <a:rPr dirty="0"/>
                <a:t> </a:t>
              </a:r>
              <a:r>
                <a:rPr dirty="0" err="1"/>
                <a:t>номенклатуры</a:t>
              </a:r>
              <a:r>
                <a:rPr dirty="0"/>
                <a:t> </a:t>
              </a:r>
              <a:r>
                <a:rPr dirty="0" err="1"/>
                <a:t>изделий</a:t>
              </a:r>
              <a:r>
                <a:rPr dirty="0"/>
                <a:t> </a:t>
              </a:r>
              <a:r>
                <a:rPr dirty="0" err="1"/>
                <a:t>из</a:t>
              </a:r>
              <a:r>
                <a:rPr dirty="0"/>
                <a:t> </a:t>
              </a:r>
              <a:r>
                <a:rPr dirty="0" err="1"/>
                <a:t>железобетона</a:t>
              </a:r>
              <a:r>
                <a:rPr dirty="0"/>
                <a:t>, а </a:t>
              </a:r>
              <a:r>
                <a:rPr dirty="0" err="1"/>
                <a:t>также</a:t>
              </a:r>
              <a:r>
                <a:rPr dirty="0"/>
                <a:t> </a:t>
              </a:r>
              <a:r>
                <a:rPr dirty="0" err="1"/>
                <a:t>сопутствующего</a:t>
              </a:r>
              <a:r>
                <a:rPr dirty="0"/>
                <a:t> </a:t>
              </a:r>
              <a:r>
                <a:rPr dirty="0" err="1"/>
                <a:t>производства</a:t>
              </a:r>
              <a:r>
                <a:rPr dirty="0"/>
                <a:t> </a:t>
              </a:r>
              <a:r>
                <a:rPr dirty="0" err="1"/>
                <a:t>стеклофибробетона</a:t>
              </a:r>
              <a:r>
                <a:rPr dirty="0"/>
                <a:t>, </a:t>
              </a:r>
              <a:r>
                <a:rPr dirty="0" err="1"/>
                <a:t>металлоконструкций</a:t>
              </a:r>
              <a:r>
                <a:rPr dirty="0"/>
                <a:t> и </a:t>
              </a:r>
              <a:r>
                <a:rPr dirty="0" err="1"/>
                <a:t>элементов</a:t>
              </a:r>
              <a:r>
                <a:rPr dirty="0"/>
                <a:t> </a:t>
              </a:r>
              <a:r>
                <a:rPr dirty="0" err="1"/>
                <a:t>мощения</a:t>
              </a:r>
              <a:r>
                <a:rPr dirty="0"/>
                <a:t>.</a:t>
              </a:r>
              <a:endParaRPr dirty="0">
                <a:solidFill>
                  <a:srgbClr val="FFFFFF"/>
                </a:solidFill>
              </a:endParaRPr>
            </a:p>
            <a:p>
              <a:pPr>
                <a:defRPr sz="1400"/>
              </a:pPr>
              <a:r>
                <a:rPr dirty="0" err="1"/>
                <a:t>Основные</a:t>
              </a:r>
              <a:r>
                <a:rPr dirty="0"/>
                <a:t> </a:t>
              </a:r>
              <a:r>
                <a:rPr dirty="0" err="1"/>
                <a:t>потребители</a:t>
              </a:r>
              <a:r>
                <a:rPr dirty="0"/>
                <a:t> – </a:t>
              </a:r>
              <a:r>
                <a:rPr dirty="0" err="1"/>
                <a:t>строительные</a:t>
              </a:r>
              <a:r>
                <a:rPr dirty="0"/>
                <a:t> </a:t>
              </a:r>
              <a:r>
                <a:rPr dirty="0" err="1"/>
                <a:t>компании</a:t>
              </a:r>
              <a:r>
                <a:rPr dirty="0"/>
                <a:t> </a:t>
              </a:r>
              <a:r>
                <a:rPr dirty="0" err="1"/>
                <a:t>России</a:t>
              </a:r>
              <a:endParaRPr dirty="0"/>
            </a:p>
          </p:txBody>
        </p:sp>
      </p:grpSp>
      <p:grpSp>
        <p:nvGrpSpPr>
          <p:cNvPr id="585" name="Group 585"/>
          <p:cNvGrpSpPr/>
          <p:nvPr/>
        </p:nvGrpSpPr>
        <p:grpSpPr>
          <a:xfrm>
            <a:off x="280792" y="4938798"/>
            <a:ext cx="7992140" cy="1365713"/>
            <a:chOff x="0" y="0"/>
            <a:chExt cx="7992139" cy="1365711"/>
          </a:xfrm>
        </p:grpSpPr>
        <p:sp>
          <p:nvSpPr>
            <p:cNvPr id="582" name="Shape 582"/>
            <p:cNvSpPr/>
            <p:nvPr/>
          </p:nvSpPr>
          <p:spPr>
            <a:xfrm>
              <a:off x="0" y="410675"/>
              <a:ext cx="7992137" cy="955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marL="285750" indent="-285750">
                <a:buClr>
                  <a:srgbClr val="002882"/>
                </a:buClr>
                <a:buSzPct val="100000"/>
                <a:buFont typeface="Arial"/>
                <a:buChar char="•"/>
                <a:defRPr sz="1400">
                  <a:latin typeface="+mj-lt"/>
                  <a:ea typeface="+mj-ea"/>
                  <a:cs typeface="+mj-cs"/>
                  <a:sym typeface="Helvetica"/>
                </a:defRPr>
              </a:pPr>
              <a:r>
                <a:t>Объем инвестиций в проект – </a:t>
              </a:r>
              <a:r>
                <a:rPr b="1">
                  <a:solidFill>
                    <a:srgbClr val="002882"/>
                  </a:solidFill>
                </a:rPr>
                <a:t>2 500 млн. руб.</a:t>
              </a:r>
            </a:p>
            <a:p>
              <a:pPr marL="285750" indent="-285750">
                <a:buClr>
                  <a:srgbClr val="002882"/>
                </a:buClr>
                <a:buSzPct val="100000"/>
                <a:buFont typeface="Arial"/>
                <a:buChar char="•"/>
                <a:defRPr sz="1400">
                  <a:latin typeface="+mj-lt"/>
                  <a:ea typeface="+mj-ea"/>
                  <a:cs typeface="+mj-cs"/>
                  <a:sym typeface="Helvetica"/>
                </a:defRPr>
              </a:pPr>
              <a:r>
                <a:t>Новые рабочие места –  </a:t>
              </a:r>
              <a:r>
                <a:rPr b="1">
                  <a:solidFill>
                    <a:srgbClr val="002882"/>
                  </a:solidFill>
                </a:rPr>
                <a:t>650</a:t>
              </a:r>
            </a:p>
            <a:p>
              <a:pPr marL="285750" indent="-285750">
                <a:buClr>
                  <a:srgbClr val="002882"/>
                </a:buClr>
                <a:buSzPct val="100000"/>
                <a:buFont typeface="Arial"/>
                <a:buChar char="•"/>
                <a:defRPr sz="1400" b="1">
                  <a:solidFill>
                    <a:srgbClr val="00B05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Земля предоставлена в д. Елино, г.о Солнечногорск (11,5 га)</a:t>
              </a:r>
            </a:p>
            <a:p>
              <a:pPr marL="296863" indent="-285750">
                <a:buClr>
                  <a:srgbClr val="002882"/>
                </a:buClr>
                <a:buSzPct val="100000"/>
                <a:buFont typeface="Arial"/>
                <a:buChar char="•"/>
                <a:defRPr sz="1400">
                  <a:solidFill>
                    <a:srgbClr val="1C1C1C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Старт производства – </a:t>
              </a:r>
              <a:r>
                <a:rPr b="1">
                  <a:solidFill>
                    <a:srgbClr val="002060"/>
                  </a:solidFill>
                </a:rPr>
                <a:t>2 квартал 2023 года</a:t>
              </a:r>
            </a:p>
          </p:txBody>
        </p:sp>
        <p:sp>
          <p:nvSpPr>
            <p:cNvPr id="583" name="Shape 583"/>
            <p:cNvSpPr/>
            <p:nvPr/>
          </p:nvSpPr>
          <p:spPr>
            <a:xfrm>
              <a:off x="95372" y="0"/>
              <a:ext cx="1513286" cy="241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Статус проекта</a:t>
              </a:r>
            </a:p>
          </p:txBody>
        </p:sp>
        <p:sp>
          <p:nvSpPr>
            <p:cNvPr id="584" name="Shape 584"/>
            <p:cNvSpPr/>
            <p:nvPr/>
          </p:nvSpPr>
          <p:spPr>
            <a:xfrm>
              <a:off x="95372" y="321413"/>
              <a:ext cx="7896768" cy="1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586" name="image10.png"/>
          <p:cNvPicPr>
            <a:picLocks noChangeAspect="1"/>
          </p:cNvPicPr>
          <p:nvPr/>
        </p:nvPicPr>
        <p:blipFill>
          <a:blip r:embed="rId2"/>
          <a:srcRect t="8288" b="16965"/>
          <a:stretch>
            <a:fillRect/>
          </a:stretch>
        </p:blipFill>
        <p:spPr>
          <a:xfrm>
            <a:off x="330200" y="1001795"/>
            <a:ext cx="1792241" cy="5778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87" name="image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624" y="4114800"/>
            <a:ext cx="3647941" cy="2312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8" name="image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624" y="1676685"/>
            <a:ext cx="3647941" cy="1974131"/>
          </a:xfrm>
          <a:prstGeom prst="rect">
            <a:avLst/>
          </a:prstGeom>
          <a:ln w="12700">
            <a:miter lim="400000"/>
          </a:ln>
        </p:spPr>
      </p:pic>
      <p:sp>
        <p:nvSpPr>
          <p:cNvPr id="589" name="Shape 589"/>
          <p:cNvSpPr/>
          <p:nvPr/>
        </p:nvSpPr>
        <p:spPr>
          <a:xfrm>
            <a:off x="8287684" y="613729"/>
            <a:ext cx="4354892" cy="1043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100" b="1">
                <a:solidFill>
                  <a:srgbClr val="00B050"/>
                </a:solidFill>
                <a:latin typeface="VTB Group Book"/>
                <a:ea typeface="VTB Group Book"/>
                <a:cs typeface="VTB Group Book"/>
                <a:sym typeface="VTB Group Book"/>
              </a:defRPr>
            </a:pPr>
            <a:r>
              <a:t>Земля за 1 рубль</a:t>
            </a:r>
          </a:p>
          <a:p>
            <a:pPr>
              <a:defRPr sz="2100" b="1">
                <a:solidFill>
                  <a:srgbClr val="00B050"/>
                </a:solidFill>
                <a:latin typeface="VTB Group Book"/>
                <a:ea typeface="VTB Group Book"/>
                <a:cs typeface="VTB Group Book"/>
                <a:sym typeface="VTB Group Book"/>
              </a:defRPr>
            </a:pPr>
            <a:r>
              <a:t>предоставлена в д. Елино, </a:t>
            </a:r>
          </a:p>
          <a:p>
            <a:pPr>
              <a:defRPr sz="2100" b="1">
                <a:solidFill>
                  <a:srgbClr val="00B050"/>
                </a:solidFill>
                <a:latin typeface="VTB Group Book"/>
                <a:ea typeface="VTB Group Book"/>
                <a:cs typeface="VTB Group Book"/>
                <a:sym typeface="VTB Group Book"/>
              </a:defRPr>
            </a:pPr>
            <a:r>
              <a:t>г.о. Солнечногорск (11,5 Га)</a:t>
            </a:r>
          </a:p>
        </p:txBody>
      </p:sp>
      <p:sp>
        <p:nvSpPr>
          <p:cNvPr id="590" name="Shape 590"/>
          <p:cNvSpPr/>
          <p:nvPr/>
        </p:nvSpPr>
        <p:spPr>
          <a:xfrm>
            <a:off x="266042" y="272030"/>
            <a:ext cx="6900107" cy="57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b">
            <a:normAutofit/>
          </a:bodyPr>
          <a:lstStyle>
            <a:lvl1pPr>
              <a:lnSpc>
                <a:spcPct val="90000"/>
              </a:lnSpc>
              <a:defRPr sz="3200">
                <a:solidFill>
                  <a:srgbClr val="004680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lvl1pPr>
          </a:lstStyle>
          <a:p>
            <a:r>
              <a:t>1. Поддержка импортозамещения</a:t>
            </a:r>
          </a:p>
        </p:txBody>
      </p:sp>
      <p:sp>
        <p:nvSpPr>
          <p:cNvPr id="591" name="Shape 591"/>
          <p:cNvSpPr/>
          <p:nvPr/>
        </p:nvSpPr>
        <p:spPr>
          <a:xfrm>
            <a:off x="11340885" y="6510593"/>
            <a:ext cx="212484" cy="281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 anchor="ctr">
            <a:spAutoFit/>
          </a:bodyPr>
          <a:lstStyle>
            <a:lvl1pPr algn="r">
              <a:defRPr sz="1200" b="1">
                <a:solidFill>
                  <a:srgbClr val="BFBFB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5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Shape 593"/>
          <p:cNvSpPr/>
          <p:nvPr/>
        </p:nvSpPr>
        <p:spPr>
          <a:xfrm>
            <a:off x="933834" y="1931398"/>
            <a:ext cx="6306843" cy="106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000">
                <a:solidFill>
                  <a:srgbClr val="13151C"/>
                </a:solidFill>
                <a:latin typeface="Segoe UI "/>
                <a:ea typeface="Segoe UI "/>
                <a:cs typeface="Segoe UI "/>
                <a:sym typeface="Segoe UI "/>
              </a:defRPr>
            </a:pPr>
            <a:r>
              <a:t>Одобрено кредитов –  </a:t>
            </a:r>
            <a:r>
              <a:rPr b="1">
                <a:solidFill>
                  <a:srgbClr val="004680"/>
                </a:solidFill>
              </a:rPr>
              <a:t>50 </a:t>
            </a:r>
            <a:r>
              <a:rPr>
                <a:solidFill>
                  <a:srgbClr val="004680"/>
                </a:solidFill>
              </a:rPr>
              <a:t>на</a:t>
            </a:r>
            <a:r>
              <a:rPr b="1">
                <a:solidFill>
                  <a:srgbClr val="004680"/>
                </a:solidFill>
              </a:rPr>
              <a:t> 108 млрд руб</a:t>
            </a:r>
            <a:r>
              <a:rPr>
                <a:solidFill>
                  <a:srgbClr val="004680"/>
                </a:solidFill>
              </a:rPr>
              <a:t>.   </a:t>
            </a:r>
            <a:r>
              <a:rPr i="1">
                <a:solidFill>
                  <a:srgbClr val="004680"/>
                </a:solidFill>
              </a:rPr>
              <a:t>       </a:t>
            </a:r>
            <a:endParaRPr sz="2400"/>
          </a:p>
          <a:p>
            <a:pPr>
              <a:defRPr sz="2400" i="1">
                <a:solidFill>
                  <a:srgbClr val="000000"/>
                </a:solidFill>
                <a:latin typeface="Segoe UI "/>
                <a:ea typeface="Segoe UI "/>
                <a:cs typeface="Segoe UI "/>
                <a:sym typeface="Segoe UI "/>
              </a:defRPr>
            </a:pPr>
            <a:endParaRPr sz="2400"/>
          </a:p>
          <a:p>
            <a:pPr>
              <a:defRPr sz="2000">
                <a:solidFill>
                  <a:srgbClr val="13151C"/>
                </a:solidFill>
                <a:latin typeface="Segoe UI "/>
                <a:ea typeface="Segoe UI "/>
                <a:cs typeface="Segoe UI "/>
                <a:sym typeface="Segoe UI "/>
              </a:defRPr>
            </a:pPr>
            <a:r>
              <a:t>Выдано кредитов –     </a:t>
            </a:r>
            <a:r>
              <a:rPr b="1">
                <a:solidFill>
                  <a:srgbClr val="004680"/>
                </a:solidFill>
              </a:rPr>
              <a:t>38</a:t>
            </a:r>
            <a:r>
              <a:rPr>
                <a:solidFill>
                  <a:srgbClr val="004680"/>
                </a:solidFill>
              </a:rPr>
              <a:t> на </a:t>
            </a:r>
            <a:r>
              <a:rPr b="1">
                <a:solidFill>
                  <a:srgbClr val="004680"/>
                </a:solidFill>
              </a:rPr>
              <a:t>94,7 млрд руб</a:t>
            </a:r>
            <a:r>
              <a:rPr>
                <a:solidFill>
                  <a:srgbClr val="004680"/>
                </a:solidFill>
              </a:rPr>
              <a:t>.</a:t>
            </a:r>
            <a:r>
              <a:rPr b="1" i="1">
                <a:solidFill>
                  <a:srgbClr val="003560"/>
                </a:solidFill>
              </a:rPr>
              <a:t>         </a:t>
            </a:r>
          </a:p>
        </p:txBody>
      </p:sp>
      <p:sp>
        <p:nvSpPr>
          <p:cNvPr id="594" name="Shape 594"/>
          <p:cNvSpPr/>
          <p:nvPr/>
        </p:nvSpPr>
        <p:spPr>
          <a:xfrm>
            <a:off x="75543" y="742391"/>
            <a:ext cx="8470918" cy="980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400" i="1">
                <a:solidFill>
                  <a:srgbClr val="000000"/>
                </a:solidFill>
                <a:latin typeface="Segoe UI "/>
                <a:ea typeface="Segoe UI "/>
                <a:cs typeface="Segoe UI "/>
                <a:sym typeface="Segoe UI "/>
              </a:defRPr>
            </a:pPr>
            <a:r>
              <a:t>                                                                                                                                                                                                 </a:t>
            </a:r>
            <a:endParaRPr sz="2800">
              <a:solidFill>
                <a:srgbClr val="13151C"/>
              </a:solidFill>
              <a:latin typeface="Segoe UI"/>
              <a:ea typeface="Segoe UI"/>
              <a:cs typeface="Segoe UI"/>
              <a:sym typeface="Segoe UI"/>
            </a:endParaRPr>
          </a:p>
          <a:p>
            <a:pPr lvl="5">
              <a:defRPr sz="2400" i="1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 </a:t>
            </a:r>
            <a:r>
              <a:rPr sz="2000"/>
              <a:t>          </a:t>
            </a:r>
            <a:endParaRPr>
              <a:solidFill>
                <a:srgbClr val="009051"/>
              </a:solidFill>
            </a:endParaRPr>
          </a:p>
          <a:p>
            <a:pPr>
              <a:defRPr sz="2000">
                <a:solidFill>
                  <a:srgbClr val="13151C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            Подали заявку на кредит – </a:t>
            </a:r>
            <a:r>
              <a:rPr b="1">
                <a:solidFill>
                  <a:srgbClr val="004680"/>
                </a:solidFill>
              </a:rPr>
              <a:t>72 </a:t>
            </a:r>
            <a:r>
              <a:rPr>
                <a:solidFill>
                  <a:srgbClr val="004680"/>
                </a:solidFill>
              </a:rPr>
              <a:t>на </a:t>
            </a:r>
            <a:r>
              <a:rPr b="1">
                <a:solidFill>
                  <a:srgbClr val="004680"/>
                </a:solidFill>
              </a:rPr>
              <a:t>155 млрд руб</a:t>
            </a:r>
            <a:r>
              <a:rPr>
                <a:solidFill>
                  <a:srgbClr val="004680"/>
                </a:solidFill>
              </a:rPr>
              <a:t>.          </a:t>
            </a:r>
          </a:p>
        </p:txBody>
      </p:sp>
      <p:pic>
        <p:nvPicPr>
          <p:cNvPr id="595" name="image1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4161" y="4048392"/>
            <a:ext cx="1461590" cy="475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596" name="image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23" y="2181817"/>
            <a:ext cx="552424" cy="55468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97" name="Table 597"/>
          <p:cNvGraphicFramePr/>
          <p:nvPr/>
        </p:nvGraphicFramePr>
        <p:xfrm>
          <a:off x="553956" y="3610924"/>
          <a:ext cx="3792369" cy="2675167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24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9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80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9866">
                <a:tc gridSpan="2"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  <a:sym typeface="Helvetica"/>
                        </a:rPr>
                        <a:t>Муниципалитет</a:t>
                      </a:r>
                    </a:p>
                  </a:txBody>
                  <a:tcPr marL="9525" marR="9525" marT="9525" marB="9525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0046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  <a:sym typeface="Helvetica"/>
                        </a:rPr>
                        <a:t>Компаний</a:t>
                      </a:r>
                    </a:p>
                  </a:txBody>
                  <a:tcPr marL="9525" marR="9525" marT="9525" marB="9525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0046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24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13151C"/>
                          </a:solidFill>
                          <a:latin typeface="Segoe UI"/>
                          <a:ea typeface="Segoe UI"/>
                          <a:cs typeface="Segoe UI"/>
                        </a:rPr>
                        <a:t>1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Segoe UI"/>
                          <a:ea typeface="Segoe UI"/>
                          <a:cs typeface="Segoe UI"/>
                        </a:rPr>
                        <a:t>Щёлково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Segoe UI"/>
                          <a:ea typeface="Segoe UI"/>
                          <a:cs typeface="Segoe UI"/>
                        </a:rPr>
                        <a:t>4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424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13151C"/>
                          </a:solidFill>
                          <a:latin typeface="Segoe UI"/>
                          <a:ea typeface="Segoe UI"/>
                          <a:cs typeface="Segoe UI"/>
                        </a:rPr>
                        <a:t>2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Segoe UI"/>
                          <a:ea typeface="Segoe UI"/>
                          <a:cs typeface="Segoe UI"/>
                        </a:rPr>
                        <a:t>Химки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Segoe UI"/>
                          <a:ea typeface="Segoe UI"/>
                          <a:cs typeface="Segoe UI"/>
                        </a:rPr>
                        <a:t>3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424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13151C"/>
                          </a:solidFill>
                          <a:latin typeface="Segoe UI"/>
                          <a:ea typeface="Segoe UI"/>
                          <a:cs typeface="Segoe UI"/>
                        </a:rPr>
                        <a:t>3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Segoe UI"/>
                          <a:ea typeface="Segoe UI"/>
                          <a:cs typeface="Segoe UI"/>
                        </a:rPr>
                        <a:t>Богородский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Segoe UI"/>
                          <a:ea typeface="Segoe UI"/>
                          <a:cs typeface="Segoe UI"/>
                        </a:rPr>
                        <a:t>3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424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13151C"/>
                          </a:solidFill>
                          <a:latin typeface="Segoe UI"/>
                          <a:ea typeface="Segoe UI"/>
                          <a:cs typeface="Segoe UI"/>
                        </a:rPr>
                        <a:t>4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Segoe UI"/>
                          <a:ea typeface="Segoe UI"/>
                          <a:cs typeface="Segoe UI"/>
                        </a:rPr>
                        <a:t>Балашиха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Segoe UI"/>
                          <a:ea typeface="Segoe UI"/>
                          <a:cs typeface="Segoe UI"/>
                        </a:rPr>
                        <a:t>3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424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13151C"/>
                          </a:solidFill>
                          <a:latin typeface="Segoe UI"/>
                          <a:ea typeface="Segoe UI"/>
                          <a:cs typeface="Segoe UI"/>
                        </a:rPr>
                        <a:t>5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Segoe UI"/>
                          <a:ea typeface="Segoe UI"/>
                          <a:cs typeface="Segoe UI"/>
                        </a:rPr>
                        <a:t>Мытищи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Segoe UI"/>
                          <a:ea typeface="Segoe UI"/>
                          <a:cs typeface="Segoe UI"/>
                        </a:rPr>
                        <a:t>3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424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13151C"/>
                          </a:solidFill>
                          <a:latin typeface="Segoe UI"/>
                          <a:ea typeface="Segoe UI"/>
                          <a:cs typeface="Segoe UI"/>
                        </a:rPr>
                        <a:t>6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Segoe UI"/>
                          <a:ea typeface="Segoe UI"/>
                          <a:cs typeface="Segoe UI"/>
                        </a:rPr>
                        <a:t>Домодедово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Segoe UI"/>
                          <a:ea typeface="Segoe UI"/>
                          <a:cs typeface="Segoe UI"/>
                        </a:rPr>
                        <a:t>2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424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13151C"/>
                          </a:solidFill>
                          <a:latin typeface="Segoe UI"/>
                          <a:ea typeface="Segoe UI"/>
                          <a:cs typeface="Segoe UI"/>
                        </a:rPr>
                        <a:t>7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Segoe UI"/>
                          <a:ea typeface="Segoe UI"/>
                          <a:cs typeface="Segoe UI"/>
                        </a:rPr>
                        <a:t>Красногорск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Segoe UI"/>
                          <a:ea typeface="Segoe UI"/>
                          <a:cs typeface="Segoe UI"/>
                        </a:rPr>
                        <a:t>2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24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13151C"/>
                          </a:solidFill>
                          <a:latin typeface="Segoe UI"/>
                          <a:ea typeface="Segoe UI"/>
                          <a:cs typeface="Segoe UI"/>
                        </a:rPr>
                        <a:t>8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Segoe UI"/>
                          <a:ea typeface="Segoe UI"/>
                          <a:cs typeface="Segoe UI"/>
                        </a:rPr>
                        <a:t>Шатура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Segoe UI"/>
                          <a:ea typeface="Segoe UI"/>
                          <a:cs typeface="Segoe UI"/>
                        </a:rPr>
                        <a:t>2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7521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13151C"/>
                          </a:solidFill>
                          <a:latin typeface="Segoe UI"/>
                          <a:ea typeface="Segoe UI"/>
                          <a:cs typeface="Segoe UI"/>
                        </a:rPr>
                        <a:t>9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Segoe UI"/>
                          <a:ea typeface="Segoe UI"/>
                          <a:cs typeface="Segoe UI"/>
                        </a:rPr>
                        <a:t>Истра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Segoe UI"/>
                          <a:ea typeface="Segoe UI"/>
                          <a:cs typeface="Segoe UI"/>
                        </a:rPr>
                        <a:t>2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093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13151C"/>
                          </a:solidFill>
                          <a:latin typeface="Segoe UI"/>
                          <a:ea typeface="Segoe UI"/>
                          <a:cs typeface="Segoe UI"/>
                        </a:rPr>
                        <a:t>10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Segoe UI"/>
                          <a:ea typeface="Segoe UI"/>
                          <a:cs typeface="Segoe UI"/>
                        </a:rPr>
                        <a:t>Орехово-Зуевский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Segoe UI"/>
                          <a:ea typeface="Segoe UI"/>
                          <a:cs typeface="Segoe UI"/>
                        </a:rPr>
                        <a:t>2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3472">
                <a:tc>
                  <a:txBody>
                    <a:bodyPr/>
                    <a:lstStyle/>
                    <a:p>
                      <a:pPr algn="ctr">
                        <a:defRPr sz="1200">
                          <a:solidFill>
                            <a:srgbClr val="13151C"/>
                          </a:solidFill>
                          <a:latin typeface="Segoe UI"/>
                          <a:ea typeface="Segoe UI"/>
                          <a:cs typeface="Segoe UI"/>
                        </a:defRPr>
                      </a:pPr>
                      <a:r>
                        <a:t>11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Segoe UI"/>
                          <a:ea typeface="Segoe UI"/>
                          <a:cs typeface="Segoe UI"/>
                        </a:rPr>
                        <a:t>Наро-Фоминский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Segoe UI"/>
                          <a:ea typeface="Segoe UI"/>
                          <a:cs typeface="Segoe UI"/>
                        </a:rPr>
                        <a:t>1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98" name="Shape 598"/>
          <p:cNvSpPr/>
          <p:nvPr/>
        </p:nvSpPr>
        <p:spPr>
          <a:xfrm>
            <a:off x="471236" y="1892555"/>
            <a:ext cx="174177" cy="179621"/>
          </a:xfrm>
          <a:prstGeom prst="ellipse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pic>
        <p:nvPicPr>
          <p:cNvPr id="599" name="image1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72" y="1134791"/>
            <a:ext cx="710527" cy="641107"/>
          </a:xfrm>
          <a:prstGeom prst="rect">
            <a:avLst/>
          </a:prstGeom>
          <a:ln w="12700">
            <a:miter lim="400000"/>
          </a:ln>
        </p:spPr>
      </p:pic>
      <p:sp>
        <p:nvSpPr>
          <p:cNvPr id="600" name="Shape 600"/>
          <p:cNvSpPr/>
          <p:nvPr/>
        </p:nvSpPr>
        <p:spPr>
          <a:xfrm>
            <a:off x="1075329" y="3133911"/>
            <a:ext cx="1577133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Выдано</a:t>
            </a:r>
          </a:p>
        </p:txBody>
      </p:sp>
      <p:sp>
        <p:nvSpPr>
          <p:cNvPr id="601" name="Shape 601"/>
          <p:cNvSpPr>
            <a:spLocks noGrp="1"/>
          </p:cNvSpPr>
          <p:nvPr>
            <p:ph type="title"/>
          </p:nvPr>
        </p:nvSpPr>
        <p:spPr>
          <a:xfrm>
            <a:off x="496271" y="-86943"/>
            <a:ext cx="10914745" cy="132556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2. Меры поддержки системообразующих с банками </a:t>
            </a:r>
          </a:p>
        </p:txBody>
      </p:sp>
      <p:sp>
        <p:nvSpPr>
          <p:cNvPr id="602" name="Shape 602"/>
          <p:cNvSpPr>
            <a:spLocks noGrp="1"/>
          </p:cNvSpPr>
          <p:nvPr>
            <p:ph type="sldNum" sz="quarter" idx="4294967295"/>
          </p:nvPr>
        </p:nvSpPr>
        <p:spPr>
          <a:xfrm>
            <a:off x="11340891" y="6466206"/>
            <a:ext cx="212483" cy="2819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603" name="image16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8688" y="4764512"/>
            <a:ext cx="1260486" cy="84920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04" name="Table 604"/>
          <p:cNvGraphicFramePr/>
          <p:nvPr/>
        </p:nvGraphicFramePr>
        <p:xfrm>
          <a:off x="4518673" y="3610924"/>
          <a:ext cx="4081549" cy="253858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51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89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1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8411">
                <a:tc gridSpan="2"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  <a:sym typeface="Helvetica"/>
                        </a:rPr>
                        <a:t>Муниципалитет</a:t>
                      </a:r>
                    </a:p>
                  </a:txBody>
                  <a:tcPr marL="9525" marR="9525" marT="9525" marB="9525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0046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  <a:sym typeface="Helvetica"/>
                        </a:rPr>
                        <a:t>Компаний</a:t>
                      </a:r>
                    </a:p>
                  </a:txBody>
                  <a:tcPr marL="9525" marR="9525" marT="9525" marB="9525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0046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439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13151C"/>
                          </a:solidFill>
                          <a:latin typeface="Segoe UI"/>
                          <a:ea typeface="Segoe UI"/>
                          <a:cs typeface="Segoe UI"/>
                        </a:rPr>
                        <a:t>12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Segoe UI"/>
                          <a:ea typeface="Segoe UI"/>
                          <a:cs typeface="Segoe UI"/>
                        </a:rPr>
                        <a:t>Павловский Посад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Segoe UI"/>
                          <a:ea typeface="Segoe UI"/>
                          <a:cs typeface="Segoe UI"/>
                        </a:rPr>
                        <a:t>1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439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13151C"/>
                          </a:solidFill>
                          <a:latin typeface="Segoe UI"/>
                          <a:ea typeface="Segoe UI"/>
                          <a:cs typeface="Segoe UI"/>
                        </a:rPr>
                        <a:t>13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Segoe UI"/>
                          <a:ea typeface="Segoe UI"/>
                          <a:cs typeface="Segoe UI"/>
                        </a:rPr>
                        <a:t>Коломенский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Segoe UI"/>
                          <a:ea typeface="Segoe UI"/>
                          <a:cs typeface="Segoe UI"/>
                        </a:rPr>
                        <a:t>1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2356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13151C"/>
                          </a:solidFill>
                          <a:latin typeface="Segoe UI"/>
                          <a:ea typeface="Segoe UI"/>
                          <a:cs typeface="Segoe UI"/>
                        </a:rPr>
                        <a:t>14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Segoe UI"/>
                          <a:ea typeface="Segoe UI"/>
                          <a:cs typeface="Segoe UI"/>
                        </a:rPr>
                        <a:t>Подольск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Segoe UI"/>
                          <a:ea typeface="Segoe UI"/>
                          <a:cs typeface="Segoe UI"/>
                        </a:rPr>
                        <a:t>1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1153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13151C"/>
                          </a:solidFill>
                          <a:latin typeface="Segoe UI"/>
                          <a:ea typeface="Segoe UI"/>
                          <a:cs typeface="Segoe UI"/>
                        </a:rPr>
                        <a:t>15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Segoe UI"/>
                          <a:ea typeface="Segoe UI"/>
                          <a:cs typeface="Segoe UI"/>
                        </a:rPr>
                        <a:t>Черноголовка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Segoe UI"/>
                          <a:ea typeface="Segoe UI"/>
                          <a:cs typeface="Segoe UI"/>
                        </a:rPr>
                        <a:t>1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1907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13151C"/>
                          </a:solidFill>
                          <a:latin typeface="Segoe UI"/>
                          <a:ea typeface="Segoe UI"/>
                          <a:cs typeface="Segoe UI"/>
                        </a:rPr>
                        <a:t>16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Segoe UI"/>
                          <a:ea typeface="Segoe UI"/>
                          <a:cs typeface="Segoe UI"/>
                        </a:rPr>
                        <a:t>Пушкинский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Segoe UI"/>
                          <a:ea typeface="Segoe UI"/>
                          <a:cs typeface="Segoe UI"/>
                        </a:rPr>
                        <a:t>1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654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13151C"/>
                          </a:solidFill>
                          <a:latin typeface="Segoe UI"/>
                          <a:ea typeface="Segoe UI"/>
                          <a:cs typeface="Segoe UI"/>
                        </a:rPr>
                        <a:t>17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Segoe UI"/>
                          <a:ea typeface="Segoe UI"/>
                          <a:cs typeface="Segoe UI"/>
                        </a:rPr>
                        <a:t>Королёв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Segoe UI"/>
                          <a:ea typeface="Segoe UI"/>
                          <a:cs typeface="Segoe UI"/>
                        </a:rPr>
                        <a:t>1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4439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13151C"/>
                          </a:solidFill>
                          <a:latin typeface="Segoe UI"/>
                          <a:ea typeface="Segoe UI"/>
                          <a:cs typeface="Segoe UI"/>
                        </a:rPr>
                        <a:t>18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Segoe UI"/>
                          <a:ea typeface="Segoe UI"/>
                          <a:cs typeface="Segoe UI"/>
                        </a:rPr>
                        <a:t>Лобня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Segoe UI"/>
                          <a:ea typeface="Segoe UI"/>
                          <a:cs typeface="Segoe UI"/>
                        </a:rPr>
                        <a:t>1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4439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13151C"/>
                          </a:solidFill>
                          <a:latin typeface="Segoe UI"/>
                          <a:ea typeface="Segoe UI"/>
                          <a:cs typeface="Segoe UI"/>
                        </a:rPr>
                        <a:t>19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Segoe UI"/>
                          <a:ea typeface="Segoe UI"/>
                          <a:cs typeface="Segoe UI"/>
                        </a:rPr>
                        <a:t>Воскресенск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Segoe UI"/>
                          <a:ea typeface="Segoe UI"/>
                          <a:cs typeface="Segoe UI"/>
                        </a:rPr>
                        <a:t>1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6822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13151C"/>
                          </a:solidFill>
                          <a:latin typeface="Segoe UI"/>
                          <a:ea typeface="Segoe UI"/>
                          <a:cs typeface="Segoe UI"/>
                        </a:rPr>
                        <a:t>20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Segoe UI"/>
                          <a:ea typeface="Segoe UI"/>
                          <a:cs typeface="Segoe UI"/>
                        </a:rPr>
                        <a:t>Жуковский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Segoe UI"/>
                          <a:ea typeface="Segoe UI"/>
                          <a:cs typeface="Segoe UI"/>
                        </a:rPr>
                        <a:t>1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6822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13151C"/>
                          </a:solidFill>
                          <a:latin typeface="Segoe UI"/>
                          <a:ea typeface="Segoe UI"/>
                          <a:cs typeface="Segoe UI"/>
                        </a:rPr>
                        <a:t>21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Segoe UI"/>
                          <a:ea typeface="Segoe UI"/>
                          <a:cs typeface="Segoe UI"/>
                        </a:rPr>
                        <a:t>Серпухов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Segoe UI"/>
                          <a:ea typeface="Segoe UI"/>
                          <a:cs typeface="Segoe UI"/>
                        </a:rPr>
                        <a:t>1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6822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13151C"/>
                          </a:solidFill>
                          <a:latin typeface="Segoe UI"/>
                          <a:ea typeface="Segoe UI"/>
                          <a:cs typeface="Segoe UI"/>
                        </a:rPr>
                        <a:t>22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Segoe UI"/>
                          <a:ea typeface="Segoe UI"/>
                          <a:cs typeface="Segoe UI"/>
                        </a:rPr>
                        <a:t>Коломна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Segoe UI"/>
                          <a:ea typeface="Segoe UI"/>
                          <a:cs typeface="Segoe UI"/>
                        </a:rPr>
                        <a:t>1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4680"/>
                      </a:solidFill>
                    </a:lnL>
                    <a:lnR w="12700">
                      <a:solidFill>
                        <a:srgbClr val="004680"/>
                      </a:solidFill>
                    </a:lnR>
                    <a:lnT w="12700">
                      <a:solidFill>
                        <a:srgbClr val="004680"/>
                      </a:solidFill>
                    </a:lnT>
                    <a:lnB w="12700">
                      <a:solidFill>
                        <a:srgbClr val="004680"/>
                      </a:solidFill>
                    </a:lnB>
                    <a:solidFill>
                      <a:srgbClr val="DAF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605" name="Table 605"/>
          <p:cNvGraphicFramePr/>
          <p:nvPr/>
        </p:nvGraphicFramePr>
        <p:xfrm>
          <a:off x="5092701" y="6209946"/>
          <a:ext cx="3415186" cy="26666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1400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51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6665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013661"/>
                          </a:solidFill>
                          <a:sym typeface="Helvetica"/>
                        </a:rPr>
                        <a:t>ИТОГО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3175">
                      <a:solidFill>
                        <a:srgbClr val="013661"/>
                      </a:solidFill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 b="1">
                          <a:solidFill>
                            <a:srgbClr val="013661"/>
                          </a:solidFill>
                          <a:sym typeface="Helvetica"/>
                        </a:defRPr>
                      </a:pPr>
                      <a:r>
                        <a:t>    38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3175">
                      <a:solidFill>
                        <a:srgbClr val="013661"/>
                      </a:solidFill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06" name="Shape 606"/>
          <p:cNvSpPr/>
          <p:nvPr/>
        </p:nvSpPr>
        <p:spPr>
          <a:xfrm>
            <a:off x="7048779" y="1985010"/>
            <a:ext cx="4855556" cy="1005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1600" b="1">
                <a:solidFill>
                  <a:srgbClr val="009051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+ 3 заявки на сумму 13,5 млрд руб. </a:t>
            </a:r>
          </a:p>
          <a:p>
            <a:pPr algn="r">
              <a:defRPr sz="1600" b="1">
                <a:solidFill>
                  <a:srgbClr val="009051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  <a:p>
            <a:pPr algn="r">
              <a:lnSpc>
                <a:spcPts val="1500"/>
              </a:lnSpc>
              <a:defRPr sz="1600" b="1">
                <a:solidFill>
                  <a:srgbClr val="009051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  <a:p>
            <a:pPr algn="r">
              <a:defRPr sz="1600" b="1">
                <a:solidFill>
                  <a:srgbClr val="009051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 + 3 кредита на сумму 14,3 млрд руб.</a:t>
            </a:r>
          </a:p>
        </p:txBody>
      </p:sp>
      <p:pic>
        <p:nvPicPr>
          <p:cNvPr id="607" name="image1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7947" y="4078119"/>
            <a:ext cx="1773353" cy="475314"/>
          </a:xfrm>
          <a:prstGeom prst="rect">
            <a:avLst/>
          </a:prstGeom>
          <a:ln w="12700">
            <a:miter lim="400000"/>
          </a:ln>
        </p:spPr>
      </p:pic>
      <p:sp>
        <p:nvSpPr>
          <p:cNvPr id="608" name="Shape 608"/>
          <p:cNvSpPr/>
          <p:nvPr/>
        </p:nvSpPr>
        <p:spPr>
          <a:xfrm>
            <a:off x="7460626" y="638838"/>
            <a:ext cx="4467731" cy="1005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1400" i="1">
                <a:solidFill>
                  <a:srgbClr val="000000"/>
                </a:solidFill>
                <a:latin typeface="Segoe UI "/>
                <a:ea typeface="Segoe UI "/>
                <a:cs typeface="Segoe UI "/>
                <a:sym typeface="Segoe UI "/>
              </a:defRPr>
            </a:pPr>
            <a:r>
              <a:t>                                                                                                                                                                                                 </a:t>
            </a:r>
            <a:endParaRPr sz="2800">
              <a:solidFill>
                <a:srgbClr val="13151C"/>
              </a:solidFill>
              <a:latin typeface="Segoe UI"/>
              <a:ea typeface="Segoe UI"/>
              <a:cs typeface="Segoe UI"/>
              <a:sym typeface="Segoe UI"/>
            </a:endParaRPr>
          </a:p>
          <a:p>
            <a:pPr lvl="5" algn="r">
              <a:lnSpc>
                <a:spcPct val="150000"/>
              </a:lnSpc>
              <a:defRPr sz="2000" b="1" i="1">
                <a:solidFill>
                  <a:srgbClr val="00000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ДИНАМИКА</a:t>
            </a:r>
            <a:r>
              <a:rPr b="0"/>
              <a:t> за неделю</a:t>
            </a:r>
          </a:p>
          <a:p>
            <a:pPr lvl="5" algn="r">
              <a:lnSpc>
                <a:spcPct val="150000"/>
              </a:lnSpc>
              <a:defRPr sz="1600" b="1" i="1">
                <a:solidFill>
                  <a:srgbClr val="009051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+2 заявки на 14 млрд руб.</a:t>
            </a:r>
          </a:p>
        </p:txBody>
      </p:sp>
      <p:pic>
        <p:nvPicPr>
          <p:cNvPr id="609" name="image18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4839" y="5803724"/>
            <a:ext cx="1865053" cy="415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610" name="image19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27369" y="5094952"/>
            <a:ext cx="1461590" cy="256284"/>
          </a:xfrm>
          <a:prstGeom prst="rect">
            <a:avLst/>
          </a:prstGeom>
          <a:ln w="12700">
            <a:miter lim="400000"/>
          </a:ln>
        </p:spPr>
      </p:pic>
      <p:pic>
        <p:nvPicPr>
          <p:cNvPr id="611" name="image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6220" y="5824798"/>
            <a:ext cx="1472934" cy="4364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/>
          <p:nvPr/>
        </p:nvSpPr>
        <p:spPr>
          <a:xfrm>
            <a:off x="358830" y="5904048"/>
            <a:ext cx="8584429" cy="627032"/>
          </a:xfrm>
          <a:prstGeom prst="rect">
            <a:avLst/>
          </a:prstGeom>
          <a:solidFill>
            <a:srgbClr val="FBDDE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614" name="Shape 614"/>
          <p:cNvSpPr/>
          <p:nvPr/>
        </p:nvSpPr>
        <p:spPr>
          <a:xfrm>
            <a:off x="358831" y="4498775"/>
            <a:ext cx="3262580" cy="900350"/>
          </a:xfrm>
          <a:prstGeom prst="rect">
            <a:avLst/>
          </a:prstGeom>
          <a:solidFill>
            <a:srgbClr val="DAF0E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graphicFrame>
        <p:nvGraphicFramePr>
          <p:cNvPr id="615" name="Table 615"/>
          <p:cNvGraphicFramePr/>
          <p:nvPr/>
        </p:nvGraphicFramePr>
        <p:xfrm>
          <a:off x="420484" y="1068779"/>
          <a:ext cx="11569006" cy="2775742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5798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6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4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7106">
                <a:tc>
                  <a:txBody>
                    <a:bodyPr/>
                    <a:lstStyle/>
                    <a:p>
                      <a:pPr algn="ctr">
                        <a:defRPr sz="1400">
                          <a:solidFill>
                            <a:srgbClr val="13151C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>
                          <a:solidFill>
                            <a:srgbClr val="13151C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r>
                        <a:t>Получатели/</a:t>
                      </a:r>
                      <a:endParaRPr sz="1800" b="0">
                        <a:solidFill>
                          <a:srgbClr val="000000"/>
                        </a:solidFill>
                      </a:endParaRPr>
                    </a:p>
                    <a:p>
                      <a:pPr algn="ctr">
                        <a:defRPr sz="1400">
                          <a:solidFill>
                            <a:srgbClr val="13151C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r>
                        <a:t>динамика за неделю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400">
                          <a:solidFill>
                            <a:srgbClr val="13151C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r>
                        <a:t>Сумма МЛРД. на 23.05.22/</a:t>
                      </a:r>
                      <a:endParaRPr b="0" i="1"/>
                    </a:p>
                    <a:p>
                      <a:pPr algn="ctr">
                        <a:defRPr sz="1400">
                          <a:solidFill>
                            <a:srgbClr val="13151C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r>
                        <a:t>динамика за неделю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114">
                <a:tc>
                  <a:txBody>
                    <a:bodyPr/>
                    <a:lstStyle/>
                    <a:p>
                      <a:pPr lvl="1" indent="252000" algn="l">
                        <a:defRPr sz="18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r>
                        <a:t>Кредитные каникулы для МСП  - Подано заявок</a:t>
                      </a:r>
                    </a:p>
                  </a:txBody>
                  <a:tcPr marL="35998" marR="35998" marT="35998" marB="35998" anchor="ctr" horzOverflow="overflow">
                    <a:lnL w="6350">
                      <a:solidFill>
                        <a:srgbClr val="013661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0046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1">
                          <a:solidFill>
                            <a:srgbClr val="FFFFFF"/>
                          </a:solidFill>
                          <a:latin typeface="Segoe UI"/>
                          <a:ea typeface="Segoe UI"/>
                          <a:cs typeface="Segoe UI"/>
                        </a:defRPr>
                      </a:pPr>
                      <a:r>
                        <a:t>2 688 </a:t>
                      </a:r>
                      <a:r>
                        <a:rPr b="0"/>
                        <a:t>(+4%)</a:t>
                      </a:r>
                    </a:p>
                  </a:txBody>
                  <a:tcPr marL="34929" marR="34929" marT="34929" marB="34929" anchor="ctr" horzOverflow="overflow">
                    <a:lnL w="12700">
                      <a:miter lim="400000"/>
                    </a:lnL>
                    <a:lnT w="12700">
                      <a:miter lim="400000"/>
                    </a:lnT>
                    <a:solidFill>
                      <a:srgbClr val="0046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1">
                          <a:solidFill>
                            <a:srgbClr val="FFFFFF"/>
                          </a:solidFill>
                          <a:latin typeface="Segoe UI"/>
                          <a:ea typeface="Segoe UI"/>
                          <a:cs typeface="Segoe UI"/>
                        </a:defRPr>
                      </a:pPr>
                      <a:r>
                        <a:t>64,3 </a:t>
                      </a:r>
                      <a:r>
                        <a:rPr b="0"/>
                        <a:t>(+1%)</a:t>
                      </a:r>
                    </a:p>
                  </a:txBody>
                  <a:tcPr marL="34929" marR="34929" marT="34929" marB="34929" anchor="ctr" horzOverflow="overflow">
                    <a:lnR w="6350">
                      <a:solidFill>
                        <a:srgbClr val="013661"/>
                      </a:solidFill>
                    </a:lnR>
                    <a:lnT w="12700">
                      <a:miter lim="400000"/>
                    </a:lnT>
                    <a:solidFill>
                      <a:srgbClr val="0046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114">
                <a:tc>
                  <a:txBody>
                    <a:bodyPr/>
                    <a:lstStyle/>
                    <a:p>
                      <a:pPr lvl="1" indent="637200" algn="l">
                        <a:defRPr sz="1600" b="1" i="1">
                          <a:solidFill>
                            <a:srgbClr val="003560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r>
                        <a:t>Одобрено</a:t>
                      </a:r>
                    </a:p>
                  </a:txBody>
                  <a:tcPr marL="35998" marR="35998" marT="35998" marB="35998" anchor="ctr" horzOverflow="overflow">
                    <a:lnL w="6350">
                      <a:solidFill>
                        <a:srgbClr val="013661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6350">
                      <a:solidFill>
                        <a:srgbClr val="01366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 b="1">
                          <a:solidFill>
                            <a:srgbClr val="003560"/>
                          </a:solidFill>
                          <a:latin typeface="Segoe UI"/>
                          <a:ea typeface="Segoe UI"/>
                          <a:cs typeface="Segoe UI"/>
                        </a:defRPr>
                      </a:pPr>
                      <a:r>
                        <a:t>2 531 </a:t>
                      </a:r>
                      <a:r>
                        <a:rPr b="0"/>
                        <a:t>(+1%)</a:t>
                      </a:r>
                    </a:p>
                  </a:txBody>
                  <a:tcPr marL="34929" marR="34929" marT="34929" marB="34929" anchor="ctr" horzOverflow="overflow">
                    <a:lnL w="12700">
                      <a:miter lim="400000"/>
                    </a:lnL>
                    <a:lnB w="6350">
                      <a:solidFill>
                        <a:srgbClr val="01366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 b="1">
                          <a:solidFill>
                            <a:srgbClr val="003560"/>
                          </a:solidFill>
                          <a:latin typeface="Segoe UI"/>
                          <a:ea typeface="Segoe UI"/>
                          <a:cs typeface="Segoe UI"/>
                        </a:defRPr>
                      </a:pPr>
                      <a:r>
                        <a:t>62,9 </a:t>
                      </a:r>
                      <a:r>
                        <a:rPr b="0"/>
                        <a:t>(+1%)</a:t>
                      </a:r>
                    </a:p>
                  </a:txBody>
                  <a:tcPr marL="34929" marR="34929" marT="34929" marB="34929" anchor="ctr" horzOverflow="overflow">
                    <a:lnR w="6350">
                      <a:solidFill>
                        <a:srgbClr val="013661"/>
                      </a:solidFill>
                    </a:lnR>
                    <a:lnB w="6350">
                      <a:solidFill>
                        <a:srgbClr val="01366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9114">
                <a:tc>
                  <a:txBody>
                    <a:bodyPr/>
                    <a:lstStyle/>
                    <a:p>
                      <a:pPr lvl="1" indent="637200" algn="l">
                        <a:defRPr sz="1600" b="1" i="1">
                          <a:solidFill>
                            <a:srgbClr val="003560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r>
                        <a:t>Выдано</a:t>
                      </a:r>
                    </a:p>
                  </a:txBody>
                  <a:tcPr marL="35998" marR="35998" marT="35998" marB="35998" anchor="ctr" horzOverflow="overflow">
                    <a:lnL w="6350">
                      <a:solidFill>
                        <a:srgbClr val="013661"/>
                      </a:solidFill>
                    </a:lnL>
                    <a:lnR w="12700">
                      <a:miter lim="400000"/>
                    </a:lnR>
                    <a:lnT w="6350">
                      <a:solidFill>
                        <a:srgbClr val="013661"/>
                      </a:solidFill>
                    </a:lnT>
                    <a:lnB w="6350">
                      <a:solidFill>
                        <a:srgbClr val="01366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 b="1">
                          <a:solidFill>
                            <a:srgbClr val="003560"/>
                          </a:solidFill>
                          <a:latin typeface="Segoe UI"/>
                          <a:ea typeface="Segoe UI"/>
                          <a:cs typeface="Segoe UI"/>
                        </a:defRPr>
                      </a:pPr>
                      <a:r>
                        <a:t>2 169 </a:t>
                      </a:r>
                      <a:r>
                        <a:rPr b="0"/>
                        <a:t>(+7%)</a:t>
                      </a:r>
                    </a:p>
                  </a:txBody>
                  <a:tcPr marL="34929" marR="34929" marT="34929" marB="34929" anchor="ctr" horzOverflow="overflow">
                    <a:lnL w="12700">
                      <a:miter lim="400000"/>
                    </a:lnL>
                    <a:lnT w="6350">
                      <a:solidFill>
                        <a:srgbClr val="013661"/>
                      </a:solidFill>
                    </a:lnT>
                    <a:lnB w="6350">
                      <a:solidFill>
                        <a:srgbClr val="01366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 b="1">
                          <a:solidFill>
                            <a:srgbClr val="003560"/>
                          </a:solidFill>
                          <a:latin typeface="Segoe UI"/>
                          <a:ea typeface="Segoe UI"/>
                          <a:cs typeface="Segoe UI"/>
                        </a:defRPr>
                      </a:pPr>
                      <a:r>
                        <a:t>56,1 </a:t>
                      </a:r>
                      <a:r>
                        <a:rPr b="0"/>
                        <a:t>(+1%)</a:t>
                      </a:r>
                    </a:p>
                  </a:txBody>
                  <a:tcPr marL="34929" marR="34929" marT="34929" marB="34929" anchor="ctr" horzOverflow="overflow">
                    <a:lnR w="6350">
                      <a:solidFill>
                        <a:srgbClr val="013661"/>
                      </a:solidFill>
                    </a:lnR>
                    <a:lnT w="6350">
                      <a:solidFill>
                        <a:srgbClr val="013661"/>
                      </a:solidFill>
                    </a:lnT>
                    <a:lnB w="6350">
                      <a:solidFill>
                        <a:srgbClr val="01366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114">
                <a:tc>
                  <a:txBody>
                    <a:bodyPr/>
                    <a:lstStyle/>
                    <a:p>
                      <a:pPr lvl="1" indent="252000" algn="l">
                        <a:defRPr sz="18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r>
                        <a:t>Льготные кредиты для МСП – Подано заявок</a:t>
                      </a:r>
                    </a:p>
                  </a:txBody>
                  <a:tcPr marL="35998" marR="35998" marT="35998" marB="35998" anchor="ctr" horzOverflow="overflow">
                    <a:lnL w="6350">
                      <a:solidFill>
                        <a:srgbClr val="013661"/>
                      </a:solidFill>
                    </a:lnL>
                    <a:lnR w="12700">
                      <a:miter lim="400000"/>
                    </a:lnR>
                    <a:lnT w="6350">
                      <a:solidFill>
                        <a:srgbClr val="013661"/>
                      </a:solidFill>
                    </a:lnT>
                    <a:lnB w="12700">
                      <a:miter lim="400000"/>
                    </a:lnB>
                    <a:solidFill>
                      <a:srgbClr val="0046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1">
                          <a:solidFill>
                            <a:srgbClr val="FFFFFF"/>
                          </a:solidFill>
                          <a:latin typeface="Segoe UI"/>
                          <a:ea typeface="Segoe UI"/>
                          <a:cs typeface="Segoe UI"/>
                        </a:defRPr>
                      </a:pPr>
                      <a:r>
                        <a:t>5 421 </a:t>
                      </a:r>
                      <a:r>
                        <a:rPr b="0"/>
                        <a:t>(+1%)</a:t>
                      </a:r>
                    </a:p>
                  </a:txBody>
                  <a:tcPr marL="34929" marR="34929" marT="34929" marB="34929" anchor="ctr" horzOverflow="overflow">
                    <a:lnL w="12700">
                      <a:miter lim="400000"/>
                    </a:lnL>
                    <a:lnT w="6350">
                      <a:solidFill>
                        <a:srgbClr val="013661"/>
                      </a:solidFill>
                    </a:lnT>
                    <a:solidFill>
                      <a:srgbClr val="0046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1">
                          <a:solidFill>
                            <a:srgbClr val="FFFFFF"/>
                          </a:solidFill>
                          <a:latin typeface="Segoe UI"/>
                          <a:ea typeface="Segoe UI"/>
                          <a:cs typeface="Segoe UI"/>
                        </a:defRPr>
                      </a:pPr>
                      <a:r>
                        <a:t>58,1 </a:t>
                      </a:r>
                      <a:r>
                        <a:rPr b="0"/>
                        <a:t>(+1%)</a:t>
                      </a:r>
                    </a:p>
                  </a:txBody>
                  <a:tcPr marL="34929" marR="34929" marT="34929" marB="34929" anchor="ctr" horzOverflow="overflow">
                    <a:lnR w="6350">
                      <a:solidFill>
                        <a:srgbClr val="013661"/>
                      </a:solidFill>
                    </a:lnR>
                    <a:lnT w="6350">
                      <a:solidFill>
                        <a:srgbClr val="013661"/>
                      </a:solidFill>
                    </a:lnT>
                    <a:solidFill>
                      <a:srgbClr val="0046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9114">
                <a:tc>
                  <a:txBody>
                    <a:bodyPr/>
                    <a:lstStyle/>
                    <a:p>
                      <a:pPr lvl="1" indent="637200" algn="l">
                        <a:defRPr sz="1600" b="1" i="1">
                          <a:solidFill>
                            <a:srgbClr val="003560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r>
                        <a:t>Одобрено</a:t>
                      </a:r>
                    </a:p>
                  </a:txBody>
                  <a:tcPr marL="35998" marR="35998" marT="35998" marB="35998" anchor="ctr" horzOverflow="overflow">
                    <a:lnL w="6350">
                      <a:solidFill>
                        <a:srgbClr val="013661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6350">
                      <a:solidFill>
                        <a:srgbClr val="01366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 b="1">
                          <a:solidFill>
                            <a:srgbClr val="003560"/>
                          </a:solidFill>
                          <a:latin typeface="Segoe UI"/>
                          <a:ea typeface="Segoe UI"/>
                          <a:cs typeface="Segoe UI"/>
                        </a:defRPr>
                      </a:pPr>
                      <a:r>
                        <a:t>914 </a:t>
                      </a:r>
                      <a:r>
                        <a:rPr b="0"/>
                        <a:t>(+1%)</a:t>
                      </a:r>
                    </a:p>
                  </a:txBody>
                  <a:tcPr marL="34929" marR="34929" marT="34929" marB="34929" anchor="ctr" horzOverflow="overflow">
                    <a:lnL w="12700">
                      <a:miter lim="400000"/>
                    </a:lnL>
                    <a:lnB w="6350">
                      <a:solidFill>
                        <a:srgbClr val="01366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 b="1">
                          <a:solidFill>
                            <a:srgbClr val="003560"/>
                          </a:solidFill>
                          <a:latin typeface="Segoe UI"/>
                          <a:ea typeface="Segoe UI"/>
                          <a:cs typeface="Segoe UI"/>
                        </a:defRPr>
                      </a:pPr>
                      <a:r>
                        <a:t>27,6 </a:t>
                      </a:r>
                      <a:r>
                        <a:rPr b="0"/>
                        <a:t>(+1%)</a:t>
                      </a:r>
                    </a:p>
                  </a:txBody>
                  <a:tcPr marL="34929" marR="34929" marT="34929" marB="34929" anchor="ctr" horzOverflow="overflow">
                    <a:lnR w="6350">
                      <a:solidFill>
                        <a:srgbClr val="013661"/>
                      </a:solidFill>
                    </a:lnR>
                    <a:lnB w="6350">
                      <a:solidFill>
                        <a:srgbClr val="01366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9114">
                <a:tc>
                  <a:txBody>
                    <a:bodyPr/>
                    <a:lstStyle/>
                    <a:p>
                      <a:pPr lvl="1" indent="637200" algn="l">
                        <a:defRPr sz="1600" b="1" i="1">
                          <a:solidFill>
                            <a:srgbClr val="003560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r>
                        <a:t>Выдано</a:t>
                      </a:r>
                    </a:p>
                  </a:txBody>
                  <a:tcPr marL="35998" marR="35998" marT="35998" marB="35998" anchor="ctr" horzOverflow="overflow">
                    <a:lnL w="6350">
                      <a:solidFill>
                        <a:srgbClr val="013661"/>
                      </a:solidFill>
                    </a:lnL>
                    <a:lnR w="12700">
                      <a:miter lim="400000"/>
                    </a:lnR>
                    <a:lnT w="6350">
                      <a:solidFill>
                        <a:srgbClr val="013661"/>
                      </a:solidFill>
                    </a:lnT>
                    <a:lnB w="6350">
                      <a:solidFill>
                        <a:srgbClr val="01366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 b="1">
                          <a:solidFill>
                            <a:srgbClr val="003560"/>
                          </a:solidFill>
                          <a:latin typeface="Segoe UI"/>
                          <a:ea typeface="Segoe UI"/>
                          <a:cs typeface="Segoe UI"/>
                        </a:defRPr>
                      </a:pPr>
                      <a:r>
                        <a:t>710 </a:t>
                      </a:r>
                      <a:r>
                        <a:rPr b="0"/>
                        <a:t>(+1%)</a:t>
                      </a:r>
                    </a:p>
                  </a:txBody>
                  <a:tcPr marL="34929" marR="34929" marT="34929" marB="34929" anchor="ctr" horzOverflow="overflow">
                    <a:lnL w="12700">
                      <a:miter lim="400000"/>
                    </a:lnL>
                    <a:lnT w="6350">
                      <a:solidFill>
                        <a:srgbClr val="013661"/>
                      </a:solidFill>
                    </a:lnT>
                    <a:lnB w="6350">
                      <a:solidFill>
                        <a:srgbClr val="01366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 b="1">
                          <a:solidFill>
                            <a:srgbClr val="003560"/>
                          </a:solidFill>
                          <a:latin typeface="Segoe UI"/>
                          <a:ea typeface="Segoe UI"/>
                          <a:cs typeface="Segoe UI"/>
                        </a:defRPr>
                      </a:pPr>
                      <a:r>
                        <a:t>22,5 </a:t>
                      </a:r>
                      <a:r>
                        <a:rPr b="0"/>
                        <a:t>(+1%)</a:t>
                      </a:r>
                    </a:p>
                  </a:txBody>
                  <a:tcPr marL="34929" marR="34929" marT="34929" marB="34929" anchor="ctr" horzOverflow="overflow">
                    <a:lnR w="6350">
                      <a:solidFill>
                        <a:srgbClr val="013661"/>
                      </a:solidFill>
                    </a:lnR>
                    <a:lnT w="6350">
                      <a:solidFill>
                        <a:srgbClr val="013661"/>
                      </a:solidFill>
                    </a:lnT>
                    <a:lnB w="6350">
                      <a:solidFill>
                        <a:srgbClr val="01366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4283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ИТОГО  ВЫДАНО </a:t>
                      </a:r>
                    </a:p>
                  </a:txBody>
                  <a:tcPr marL="59363" marR="59363" marT="59363" marB="59363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6350">
                      <a:solidFill>
                        <a:srgbClr val="01366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1">
                          <a:solidFill>
                            <a:srgbClr val="13151C"/>
                          </a:solidFill>
                          <a:latin typeface="Segoe UI"/>
                          <a:ea typeface="Segoe UI"/>
                          <a:cs typeface="Segoe UI"/>
                        </a:defRPr>
                      </a:pPr>
                      <a:r>
                        <a:t>2 879 </a:t>
                      </a:r>
                      <a:r>
                        <a:rPr b="0"/>
                        <a:t>(+5%)</a:t>
                      </a:r>
                    </a:p>
                  </a:txBody>
                  <a:tcPr marL="34929" marR="34929" marT="34929" marB="34929" anchor="ctr" horzOverflow="overflow">
                    <a:lnL w="12700">
                      <a:miter lim="400000"/>
                    </a:lnL>
                    <a:lnT w="6350">
                      <a:solidFill>
                        <a:srgbClr val="013661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1">
                          <a:solidFill>
                            <a:srgbClr val="13151C"/>
                          </a:solidFill>
                          <a:latin typeface="Segoe UI"/>
                          <a:ea typeface="Segoe UI"/>
                          <a:cs typeface="Segoe UI"/>
                        </a:defRPr>
                      </a:pPr>
                      <a:r>
                        <a:t>78,6 </a:t>
                      </a:r>
                      <a:r>
                        <a:rPr b="0"/>
                        <a:t>(+1%)</a:t>
                      </a:r>
                    </a:p>
                  </a:txBody>
                  <a:tcPr marL="34929" marR="34929" marT="34929" marB="34929" anchor="ctr" horzOverflow="overflow">
                    <a:lnT w="6350">
                      <a:solidFill>
                        <a:srgbClr val="013661"/>
                      </a:solidFill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16" name="Shape 616"/>
          <p:cNvSpPr>
            <a:spLocks noGrp="1"/>
          </p:cNvSpPr>
          <p:nvPr>
            <p:ph type="title"/>
          </p:nvPr>
        </p:nvSpPr>
        <p:spPr>
          <a:xfrm>
            <a:off x="269514" y="-194493"/>
            <a:ext cx="11156292" cy="775784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t>3. Меры поддержки МСП совместно с банками</a:t>
            </a:r>
          </a:p>
        </p:txBody>
      </p:sp>
      <p:sp>
        <p:nvSpPr>
          <p:cNvPr id="617" name="Shape 617"/>
          <p:cNvSpPr/>
          <p:nvPr/>
        </p:nvSpPr>
        <p:spPr>
          <a:xfrm>
            <a:off x="329122" y="4126583"/>
            <a:ext cx="8865180" cy="1272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600"/>
              </a:spcBef>
              <a:defRPr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Всего поступило </a:t>
            </a:r>
            <a:r>
              <a:rPr b="1"/>
              <a:t>124 заявки </a:t>
            </a:r>
            <a:r>
              <a:t>по</a:t>
            </a:r>
            <a:r>
              <a:rPr b="1"/>
              <a:t> </a:t>
            </a:r>
            <a:r>
              <a:rPr sz="2000" b="1"/>
              <a:t>46</a:t>
            </a:r>
            <a:r>
              <a:rPr sz="2000"/>
              <a:t> </a:t>
            </a:r>
            <a:r>
              <a:rPr b="1"/>
              <a:t>муниципалитетам</a:t>
            </a:r>
            <a:r>
              <a:t>:</a:t>
            </a:r>
          </a:p>
          <a:p>
            <a:pPr marL="179388" indent="-179388">
              <a:spcBef>
                <a:spcPts val="600"/>
              </a:spcBef>
              <a:buSzPct val="100000"/>
              <a:buAutoNum type="arabicPeriod"/>
              <a:defRPr sz="1400">
                <a:solidFill>
                  <a:srgbClr val="00000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Богородский – </a:t>
            </a:r>
            <a:r>
              <a:rPr b="1"/>
              <a:t>15</a:t>
            </a:r>
            <a:r>
              <a:t> заявок  	</a:t>
            </a:r>
          </a:p>
          <a:p>
            <a:pPr marL="179388" indent="-179388">
              <a:spcBef>
                <a:spcPts val="600"/>
              </a:spcBef>
              <a:buSzPct val="100000"/>
              <a:buAutoNum type="arabicPeriod"/>
              <a:defRPr sz="1400">
                <a:solidFill>
                  <a:srgbClr val="00000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Дмитровский – </a:t>
            </a:r>
            <a:r>
              <a:rPr b="1"/>
              <a:t>7</a:t>
            </a:r>
            <a:r>
              <a:t> заявок</a:t>
            </a:r>
          </a:p>
          <a:p>
            <a:pPr marL="179388" indent="-179388">
              <a:spcBef>
                <a:spcPts val="600"/>
              </a:spcBef>
              <a:buSzPct val="100000"/>
              <a:buAutoNum type="arabicPeriod"/>
              <a:defRPr sz="1400">
                <a:solidFill>
                  <a:srgbClr val="00000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Химки – </a:t>
            </a:r>
            <a:r>
              <a:rPr b="1"/>
              <a:t>7</a:t>
            </a:r>
            <a:r>
              <a:t> заявок</a:t>
            </a:r>
          </a:p>
        </p:txBody>
      </p:sp>
      <p:sp>
        <p:nvSpPr>
          <p:cNvPr id="618" name="Shape 618"/>
          <p:cNvSpPr/>
          <p:nvPr/>
        </p:nvSpPr>
        <p:spPr>
          <a:xfrm>
            <a:off x="312146" y="5440884"/>
            <a:ext cx="8677797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Не поступило заявок </a:t>
            </a:r>
            <a:r>
              <a:rPr b="0"/>
              <a:t>от компаний по </a:t>
            </a:r>
            <a:r>
              <a:t>7 муниципалитетам</a:t>
            </a:r>
            <a:r>
              <a:rPr b="0"/>
              <a:t>:</a:t>
            </a:r>
          </a:p>
        </p:txBody>
      </p:sp>
      <p:sp>
        <p:nvSpPr>
          <p:cNvPr id="619" name="Shape 619"/>
          <p:cNvSpPr/>
          <p:nvPr/>
        </p:nvSpPr>
        <p:spPr>
          <a:xfrm>
            <a:off x="269511" y="665207"/>
            <a:ext cx="9467154" cy="332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>
                <a:solidFill>
                  <a:srgbClr val="00000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Всего заёмщиков МСП Московской области - </a:t>
            </a:r>
            <a:r>
              <a:rPr b="1"/>
              <a:t>10,8 тыс. компаний</a:t>
            </a:r>
            <a:r>
              <a:t> (155 млрд руб.)</a:t>
            </a:r>
          </a:p>
        </p:txBody>
      </p:sp>
      <p:sp>
        <p:nvSpPr>
          <p:cNvPr id="620" name="Shape 620"/>
          <p:cNvSpPr/>
          <p:nvPr/>
        </p:nvSpPr>
        <p:spPr>
          <a:xfrm>
            <a:off x="9070519" y="4101419"/>
            <a:ext cx="3262582" cy="1120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200" b="1">
                <a:solidFill>
                  <a:srgbClr val="009051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ru-RU" dirty="0"/>
              <a:t>35</a:t>
            </a:r>
            <a:r>
              <a:rPr dirty="0"/>
              <a:t> %</a:t>
            </a:r>
            <a:r>
              <a:rPr b="0" dirty="0"/>
              <a:t> МСП </a:t>
            </a:r>
          </a:p>
          <a:p>
            <a:pPr algn="ctr">
              <a:defRPr sz="2200">
                <a:solidFill>
                  <a:srgbClr val="009051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 err="1"/>
              <a:t>получили</a:t>
            </a:r>
            <a:r>
              <a:rPr dirty="0"/>
              <a:t> </a:t>
            </a:r>
            <a:endParaRPr b="1" dirty="0"/>
          </a:p>
          <a:p>
            <a:pPr algn="ctr">
              <a:defRPr sz="2200">
                <a:solidFill>
                  <a:srgbClr val="009051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dirty="0" err="1"/>
              <a:t>поддержку</a:t>
            </a:r>
            <a:endParaRPr dirty="0"/>
          </a:p>
        </p:txBody>
      </p:sp>
      <p:sp>
        <p:nvSpPr>
          <p:cNvPr id="621" name="Shape 621"/>
          <p:cNvSpPr>
            <a:spLocks noGrp="1"/>
          </p:cNvSpPr>
          <p:nvPr>
            <p:ph type="sldNum" sz="quarter" idx="4294967295"/>
          </p:nvPr>
        </p:nvSpPr>
        <p:spPr>
          <a:xfrm>
            <a:off x="11358942" y="6485254"/>
            <a:ext cx="194427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graphicFrame>
        <p:nvGraphicFramePr>
          <p:cNvPr id="622" name="Table 622"/>
          <p:cNvGraphicFramePr/>
          <p:nvPr/>
        </p:nvGraphicFramePr>
        <p:xfrm>
          <a:off x="371531" y="5886389"/>
          <a:ext cx="9288511" cy="6380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1515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4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00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28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368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Segoe UI"/>
                          <a:ea typeface="Segoe UI"/>
                          <a:cs typeface="Segoe UI"/>
                        </a:rPr>
                        <a:t>1. Черноголовка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Segoe UI"/>
                          <a:ea typeface="Segoe UI"/>
                          <a:cs typeface="Segoe UI"/>
                        </a:rPr>
                        <a:t>3. Лотошино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Segoe UI"/>
                          <a:ea typeface="Segoe UI"/>
                          <a:cs typeface="Segoe UI"/>
                        </a:rPr>
                        <a:t>5. Кашира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Segoe UI"/>
                          <a:ea typeface="Segoe UI"/>
                          <a:cs typeface="Segoe UI"/>
                        </a:rPr>
                        <a:t>7. Серебряные пруды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74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Segoe UI"/>
                          <a:ea typeface="Segoe UI"/>
                          <a:cs typeface="Segoe UI"/>
                        </a:rPr>
                        <a:t>2. Рузский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Segoe UI"/>
                          <a:ea typeface="Segoe UI"/>
                          <a:cs typeface="Segoe UI"/>
                        </a:rPr>
                        <a:t>4. Пущино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Segoe UI"/>
                          <a:ea typeface="Segoe UI"/>
                          <a:cs typeface="Segoe UI"/>
                        </a:rPr>
                        <a:t>6. Электрогорск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200" b="1">
                          <a:solidFill>
                            <a:srgbClr val="000000"/>
                          </a:solidFill>
                          <a:latin typeface="Segoe UI"/>
                          <a:ea typeface="Segoe UI"/>
                          <a:cs typeface="Segoe UI"/>
                        </a:defRPr>
                      </a:pPr>
                      <a:endParaRPr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Shape 624"/>
          <p:cNvSpPr/>
          <p:nvPr/>
        </p:nvSpPr>
        <p:spPr>
          <a:xfrm>
            <a:off x="3328499" y="2830509"/>
            <a:ext cx="544810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14</a:t>
            </a:r>
          </a:p>
        </p:txBody>
      </p:sp>
      <p:sp>
        <p:nvSpPr>
          <p:cNvPr id="625" name="Shape 625"/>
          <p:cNvSpPr/>
          <p:nvPr/>
        </p:nvSpPr>
        <p:spPr>
          <a:xfrm>
            <a:off x="282214" y="177924"/>
            <a:ext cx="11156292" cy="57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>
              <a:lnSpc>
                <a:spcPct val="90000"/>
              </a:lnSpc>
              <a:defRPr sz="3200">
                <a:solidFill>
                  <a:srgbClr val="004680"/>
                </a:solidFill>
                <a:latin typeface="Segoe UI Semilight"/>
                <a:ea typeface="Segoe UI Semilight"/>
                <a:cs typeface="Segoe UI Semilight"/>
                <a:sym typeface="Segoe UI Semilight"/>
              </a:defRPr>
            </a:lvl1pPr>
          </a:lstStyle>
          <a:p>
            <a:r>
              <a:t>3. Субсидии и финансовая поддержка МСП МО</a:t>
            </a:r>
          </a:p>
        </p:txBody>
      </p:sp>
      <p:sp>
        <p:nvSpPr>
          <p:cNvPr id="626" name="Shape 626"/>
          <p:cNvSpPr/>
          <p:nvPr/>
        </p:nvSpPr>
        <p:spPr>
          <a:xfrm>
            <a:off x="355013" y="901007"/>
            <a:ext cx="4601722" cy="637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000"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Фонд микрофинансирования:</a:t>
            </a:r>
          </a:p>
          <a:p>
            <a:pPr>
              <a:defRPr sz="1600"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186</a:t>
            </a:r>
            <a:r>
              <a:rPr>
                <a:solidFill>
                  <a:srgbClr val="13151C"/>
                </a:solidFill>
              </a:rPr>
              <a:t> займов на </a:t>
            </a:r>
            <a:r>
              <a:t>392,4</a:t>
            </a:r>
            <a:r>
              <a:rPr>
                <a:solidFill>
                  <a:srgbClr val="13151C"/>
                </a:solidFill>
              </a:rPr>
              <a:t> млн руб.</a:t>
            </a:r>
          </a:p>
        </p:txBody>
      </p:sp>
      <p:sp>
        <p:nvSpPr>
          <p:cNvPr id="627" name="Shape 627"/>
          <p:cNvSpPr/>
          <p:nvPr/>
        </p:nvSpPr>
        <p:spPr>
          <a:xfrm>
            <a:off x="6567540" y="901007"/>
            <a:ext cx="4569080" cy="637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000" b="1">
                <a:solidFill>
                  <a:srgbClr val="16697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Гарантийный фонд:</a:t>
            </a:r>
          </a:p>
          <a:p>
            <a:pPr>
              <a:defRPr sz="1600" b="1">
                <a:solidFill>
                  <a:srgbClr val="166970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90</a:t>
            </a:r>
            <a:r>
              <a:rPr>
                <a:solidFill>
                  <a:srgbClr val="13151C"/>
                </a:solidFill>
              </a:rPr>
              <a:t> поручительств на </a:t>
            </a:r>
            <a:r>
              <a:t>1 119,6</a:t>
            </a:r>
            <a:r>
              <a:rPr>
                <a:solidFill>
                  <a:srgbClr val="13151C"/>
                </a:solidFill>
              </a:rPr>
              <a:t> млн руб.</a:t>
            </a:r>
          </a:p>
        </p:txBody>
      </p:sp>
      <p:sp>
        <p:nvSpPr>
          <p:cNvPr id="628" name="Shape 628"/>
          <p:cNvSpPr/>
          <p:nvPr/>
        </p:nvSpPr>
        <p:spPr>
          <a:xfrm>
            <a:off x="355012" y="4100643"/>
            <a:ext cx="3098311" cy="39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Оборудование  50%</a:t>
            </a:r>
          </a:p>
        </p:txBody>
      </p:sp>
      <p:sp>
        <p:nvSpPr>
          <p:cNvPr id="629" name="Shape 629"/>
          <p:cNvSpPr/>
          <p:nvPr/>
        </p:nvSpPr>
        <p:spPr>
          <a:xfrm>
            <a:off x="6567540" y="4159203"/>
            <a:ext cx="1922816" cy="39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Лизинг 70%</a:t>
            </a:r>
          </a:p>
        </p:txBody>
      </p:sp>
      <p:sp>
        <p:nvSpPr>
          <p:cNvPr id="630" name="Shape 630"/>
          <p:cNvSpPr>
            <a:spLocks noGrp="1"/>
          </p:cNvSpPr>
          <p:nvPr>
            <p:ph type="sldNum" sz="quarter" idx="4294967295"/>
          </p:nvPr>
        </p:nvSpPr>
        <p:spPr>
          <a:xfrm>
            <a:off x="11340888" y="6519473"/>
            <a:ext cx="212484" cy="2819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8</a:t>
            </a:fld>
            <a:endParaRPr/>
          </a:p>
        </p:txBody>
      </p:sp>
      <p:graphicFrame>
        <p:nvGraphicFramePr>
          <p:cNvPr id="631" name="Chart 631"/>
          <p:cNvGraphicFramePr/>
          <p:nvPr/>
        </p:nvGraphicFramePr>
        <p:xfrm>
          <a:off x="322874" y="1653536"/>
          <a:ext cx="5031017" cy="2239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32" name="Chart 632"/>
          <p:cNvGraphicFramePr/>
          <p:nvPr/>
        </p:nvGraphicFramePr>
        <p:xfrm>
          <a:off x="6091893" y="1347924"/>
          <a:ext cx="5452016" cy="2518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33" name="Chart 633"/>
          <p:cNvGraphicFramePr/>
          <p:nvPr/>
        </p:nvGraphicFramePr>
        <p:xfrm>
          <a:off x="111749" y="4498035"/>
          <a:ext cx="5651685" cy="2117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34" name="Chart 634"/>
          <p:cNvGraphicFramePr/>
          <p:nvPr/>
        </p:nvGraphicFramePr>
        <p:xfrm>
          <a:off x="5736007" y="4443367"/>
          <a:ext cx="6206323" cy="2208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35" name="Shape 635"/>
          <p:cNvSpPr/>
          <p:nvPr/>
        </p:nvSpPr>
        <p:spPr>
          <a:xfrm>
            <a:off x="1758381" y="4500748"/>
            <a:ext cx="780153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848,3</a:t>
            </a:r>
          </a:p>
        </p:txBody>
      </p:sp>
      <p:sp>
        <p:nvSpPr>
          <p:cNvPr id="636" name="Shape 636"/>
          <p:cNvSpPr/>
          <p:nvPr/>
        </p:nvSpPr>
        <p:spPr>
          <a:xfrm>
            <a:off x="4483460" y="4445127"/>
            <a:ext cx="1160937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874,2</a:t>
            </a:r>
          </a:p>
        </p:txBody>
      </p:sp>
      <p:sp>
        <p:nvSpPr>
          <p:cNvPr id="637" name="Shape 637"/>
          <p:cNvSpPr/>
          <p:nvPr/>
        </p:nvSpPr>
        <p:spPr>
          <a:xfrm>
            <a:off x="7589324" y="4710179"/>
            <a:ext cx="1160937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228,4</a:t>
            </a:r>
          </a:p>
        </p:txBody>
      </p:sp>
      <p:sp>
        <p:nvSpPr>
          <p:cNvPr id="638" name="Shape 638"/>
          <p:cNvSpPr/>
          <p:nvPr/>
        </p:nvSpPr>
        <p:spPr>
          <a:xfrm>
            <a:off x="10628424" y="4376894"/>
            <a:ext cx="1160937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400" b="1">
                <a:solidFill>
                  <a:srgbClr val="004680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284,4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1E6D2EB-1CF0-1958-FAFA-CE12C7483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0171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lang="ru-RU" sz="1000" b="1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7893421-D54F-4996-98AB-A05A83C75EAB}" type="slidenum">
              <a:rPr lang="ru-RU" smtClean="0"/>
              <a:pPr/>
              <a:t>9</a:t>
            </a:fld>
            <a:endParaRPr lang="ru-RU"/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D11712CC-C647-B074-D362-67D86BDFDB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497768"/>
              </p:ext>
            </p:extLst>
          </p:nvPr>
        </p:nvGraphicFramePr>
        <p:xfrm>
          <a:off x="638627" y="2117588"/>
          <a:ext cx="5237911" cy="2778682"/>
        </p:xfrm>
        <a:graphic>
          <a:graphicData uri="http://schemas.openxmlformats.org/drawingml/2006/table">
            <a:tbl>
              <a:tblPr/>
              <a:tblGrid>
                <a:gridCol w="1672243">
                  <a:extLst>
                    <a:ext uri="{9D8B030D-6E8A-4147-A177-3AD203B41FA5}">
                      <a16:colId xmlns:a16="http://schemas.microsoft.com/office/drawing/2014/main" val="2366023154"/>
                    </a:ext>
                  </a:extLst>
                </a:gridCol>
                <a:gridCol w="1188556">
                  <a:extLst>
                    <a:ext uri="{9D8B030D-6E8A-4147-A177-3AD203B41FA5}">
                      <a16:colId xmlns:a16="http://schemas.microsoft.com/office/drawing/2014/main" val="679292287"/>
                    </a:ext>
                  </a:extLst>
                </a:gridCol>
                <a:gridCol w="1188556">
                  <a:extLst>
                    <a:ext uri="{9D8B030D-6E8A-4147-A177-3AD203B41FA5}">
                      <a16:colId xmlns:a16="http://schemas.microsoft.com/office/drawing/2014/main" val="3011335874"/>
                    </a:ext>
                  </a:extLst>
                </a:gridCol>
                <a:gridCol w="1188556">
                  <a:extLst>
                    <a:ext uri="{9D8B030D-6E8A-4147-A177-3AD203B41FA5}">
                      <a16:colId xmlns:a16="http://schemas.microsoft.com/office/drawing/2014/main" val="1406701611"/>
                    </a:ext>
                  </a:extLst>
                </a:gridCol>
              </a:tblGrid>
              <a:tr h="439567">
                <a:tc>
                  <a:txBody>
                    <a:bodyPr/>
                    <a:lstStyle/>
                    <a:p>
                      <a:pPr algn="l" fontAlgn="b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Segoe UI Symbol" panose="020B0502040204020203" pitchFamily="34" charset="0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Segoe UI Symbol" panose="020B0502040204020203" pitchFamily="34" charset="0"/>
                          <a:cs typeface="+mn-cs"/>
                        </a:rPr>
                        <a:t>11.05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Segoe UI Symbol" panose="020B0502040204020203" pitchFamily="34" charset="0"/>
                          <a:cs typeface="+mn-cs"/>
                        </a:rPr>
                        <a:t>16.05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Segoe UI Symbol" panose="020B0502040204020203" pitchFamily="34" charset="0"/>
                          <a:cs typeface="+mn-cs"/>
                        </a:rPr>
                        <a:t>23.05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42628"/>
                  </a:ext>
                </a:extLst>
              </a:tr>
              <a:tr h="46782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Орехово-Зуево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356882"/>
                  </a:ext>
                </a:extLst>
              </a:tr>
              <a:tr h="46782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Сергиев Посад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967107"/>
                  </a:ext>
                </a:extLst>
              </a:tr>
              <a:tr h="4678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Пушкинский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253617"/>
                  </a:ext>
                </a:extLst>
              </a:tr>
              <a:tr h="4678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Мытищи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417762"/>
                  </a:ext>
                </a:extLst>
              </a:tr>
              <a:tr h="4678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Дмитровский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247931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729C170-5FD7-BC15-B31E-ECC39F45B5D9}"/>
              </a:ext>
            </a:extLst>
          </p:cNvPr>
          <p:cNvSpPr/>
          <p:nvPr/>
        </p:nvSpPr>
        <p:spPr>
          <a:xfrm>
            <a:off x="638627" y="5868265"/>
            <a:ext cx="91518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С 11.05 из красной зоны вышли: Пущино (2 заявки), Серебряные пруды (3 заявки)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0B18EDEE-9A3D-EE47-C404-D80C1064DB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923364"/>
              </p:ext>
            </p:extLst>
          </p:nvPr>
        </p:nvGraphicFramePr>
        <p:xfrm>
          <a:off x="6462083" y="2117591"/>
          <a:ext cx="4769908" cy="2778679"/>
        </p:xfrm>
        <a:graphic>
          <a:graphicData uri="http://schemas.openxmlformats.org/drawingml/2006/table">
            <a:tbl>
              <a:tblPr/>
              <a:tblGrid>
                <a:gridCol w="2788188">
                  <a:extLst>
                    <a:ext uri="{9D8B030D-6E8A-4147-A177-3AD203B41FA5}">
                      <a16:colId xmlns:a16="http://schemas.microsoft.com/office/drawing/2014/main" val="2366023154"/>
                    </a:ext>
                  </a:extLst>
                </a:gridCol>
                <a:gridCol w="1981720">
                  <a:extLst>
                    <a:ext uri="{9D8B030D-6E8A-4147-A177-3AD203B41FA5}">
                      <a16:colId xmlns:a16="http://schemas.microsoft.com/office/drawing/2014/main" val="679292287"/>
                    </a:ext>
                  </a:extLst>
                </a:gridCol>
              </a:tblGrid>
              <a:tr h="376225">
                <a:tc>
                  <a:txBody>
                    <a:bodyPr/>
                    <a:lstStyle/>
                    <a:p>
                      <a:pPr algn="l" fontAlgn="b"/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Segoe UI Symbol" panose="020B0502040204020203" pitchFamily="34" charset="0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Segoe UI Symbol" panose="020B0502040204020203" pitchFamily="34" charset="0"/>
                          <a:cs typeface="+mn-cs"/>
                        </a:rPr>
                        <a:t>23.05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42628"/>
                  </a:ext>
                </a:extLst>
              </a:tr>
              <a:tr h="4004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Кашира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356882"/>
                  </a:ext>
                </a:extLst>
              </a:tr>
              <a:tr h="4004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Лыткарино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967107"/>
                  </a:ext>
                </a:extLst>
              </a:tr>
              <a:tr h="4004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Протвино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253617"/>
                  </a:ext>
                </a:extLst>
              </a:tr>
              <a:tr h="4004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Талдом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417762"/>
                  </a:ext>
                </a:extLst>
              </a:tr>
              <a:tr h="4004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Черноголовка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247931"/>
                  </a:ext>
                </a:extLst>
              </a:tr>
              <a:tr h="4004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Электрогорск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914540"/>
                  </a:ext>
                </a:extLst>
              </a:tr>
            </a:tbl>
          </a:graphicData>
        </a:graphic>
      </p:graphicFrame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1AD1018-7B5C-0EF4-B2C4-426BA3329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Рейтинг ОМСУ по заявкам МСП на получение финансовой поддержки </a:t>
            </a:r>
          </a:p>
        </p:txBody>
      </p:sp>
    </p:spTree>
    <p:extLst>
      <p:ext uri="{BB962C8B-B14F-4D97-AF65-F5344CB8AC3E}">
        <p14:creationId xmlns:p14="http://schemas.microsoft.com/office/powerpoint/2010/main" val="93734776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3560"/>
      </a:dk1>
      <a:lt1>
        <a:srgbClr val="FFFFFF"/>
      </a:lt1>
      <a:dk2>
        <a:srgbClr val="A7A7A7"/>
      </a:dk2>
      <a:lt2>
        <a:srgbClr val="535353"/>
      </a:lt2>
      <a:accent1>
        <a:srgbClr val="3081B6"/>
      </a:accent1>
      <a:accent2>
        <a:srgbClr val="EA557F"/>
      </a:accent2>
      <a:accent3>
        <a:srgbClr val="97999B"/>
      </a:accent3>
      <a:accent4>
        <a:srgbClr val="FFC000"/>
      </a:accent4>
      <a:accent5>
        <a:srgbClr val="1D8C95"/>
      </a:accent5>
      <a:accent6>
        <a:srgbClr val="48B273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356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356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F817618A-3C78-458E-AFDB-05856E863E87}" vid="{B8B14BDE-74F1-45BC-B95B-F0F04518E736}"/>
    </a:ext>
  </a:extLst>
</a:theme>
</file>

<file path=ppt/theme/theme3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081B6"/>
      </a:accent1>
      <a:accent2>
        <a:srgbClr val="EA557F"/>
      </a:accent2>
      <a:accent3>
        <a:srgbClr val="97999B"/>
      </a:accent3>
      <a:accent4>
        <a:srgbClr val="FFC000"/>
      </a:accent4>
      <a:accent5>
        <a:srgbClr val="1D8C95"/>
      </a:accent5>
      <a:accent6>
        <a:srgbClr val="48B273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356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356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3598</Words>
  <Application>Microsoft Office PowerPoint</Application>
  <PresentationFormat>Широкоэкранный</PresentationFormat>
  <Paragraphs>1139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45" baseType="lpstr">
      <vt:lpstr>.Apple Color Emoji UI</vt:lpstr>
      <vt:lpstr>Arial</vt:lpstr>
      <vt:lpstr>Calibri</vt:lpstr>
      <vt:lpstr>Calibri Light</vt:lpstr>
      <vt:lpstr>Helvetica</vt:lpstr>
      <vt:lpstr>Helvetica Neue Medium</vt:lpstr>
      <vt:lpstr>Montserrat Bold</vt:lpstr>
      <vt:lpstr>Montserrat Regular</vt:lpstr>
      <vt:lpstr>PT Sans</vt:lpstr>
      <vt:lpstr>Segoe UI</vt:lpstr>
      <vt:lpstr>Segoe UI </vt:lpstr>
      <vt:lpstr>Segoe UI Semilight</vt:lpstr>
      <vt:lpstr>Times New Roman</vt:lpstr>
      <vt:lpstr>Trebuchet MS</vt:lpstr>
      <vt:lpstr>Verdana</vt:lpstr>
      <vt:lpstr>VTB Group Book</vt:lpstr>
      <vt:lpstr>VTB Group Demi Bold</vt:lpstr>
      <vt:lpstr>VTB Group Regular</vt:lpstr>
      <vt:lpstr>Wingdings</vt:lpstr>
      <vt:lpstr>Тема Office</vt:lpstr>
      <vt:lpstr>Тема1</vt:lpstr>
      <vt:lpstr>Презентация PowerPoint</vt:lpstr>
      <vt:lpstr> Меры поддержки бизнеса</vt:lpstr>
      <vt:lpstr>Презентация PowerPoint</vt:lpstr>
      <vt:lpstr>Презентация PowerPoint</vt:lpstr>
      <vt:lpstr>ООО «ПСФ «КРОСТ» – ПРОИЗВОДСТВО  СБОРНОГО ЖЕЛЕЗОБЕТОНА</vt:lpstr>
      <vt:lpstr>2. Меры поддержки системообразующих с банками </vt:lpstr>
      <vt:lpstr>3. Меры поддержки МСП совместно с банками</vt:lpstr>
      <vt:lpstr>Презентация PowerPoint</vt:lpstr>
      <vt:lpstr>Рейтинг ОМСУ по заявкам МСП на получение финансовой поддержки </vt:lpstr>
      <vt:lpstr>Презентация PowerPoint</vt:lpstr>
      <vt:lpstr>Презентация PowerPoint</vt:lpstr>
      <vt:lpstr>Российский франчайзинг</vt:lpstr>
      <vt:lpstr>Шоколадница</vt:lpstr>
      <vt:lpstr>Stardogs</vt:lpstr>
      <vt:lpstr>Диана</vt:lpstr>
      <vt:lpstr>Мобитрак</vt:lpstr>
      <vt:lpstr>Презентация PowerPoint</vt:lpstr>
      <vt:lpstr>Коробочное решение</vt:lpstr>
      <vt:lpstr>One price coffee</vt:lpstr>
      <vt:lpstr>Приложения</vt:lpstr>
      <vt:lpstr>10 - ПРОЕКТОВ К РЕАЛИЗАЦИИ В 3 КВАРТАЛЕ 2022 Г.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Зиновьева Екатерина Анатольевна</dc:creator>
  <cp:lastModifiedBy>Долгопрудный Медиацентр</cp:lastModifiedBy>
  <cp:revision>10</cp:revision>
  <dcterms:modified xsi:type="dcterms:W3CDTF">2022-05-24T13:04:36Z</dcterms:modified>
</cp:coreProperties>
</file>