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365" r:id="rId3"/>
    <p:sldId id="363" r:id="rId4"/>
    <p:sldId id="362" r:id="rId5"/>
    <p:sldId id="361" r:id="rId6"/>
    <p:sldId id="364" r:id="rId7"/>
    <p:sldId id="345" r:id="rId8"/>
    <p:sldId id="328" r:id="rId9"/>
    <p:sldId id="346" r:id="rId10"/>
  </p:sldIdLst>
  <p:sldSz cx="12192000" cy="6858000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E5F6FF"/>
    <a:srgbClr val="0A2896"/>
    <a:srgbClr val="0A3CB4"/>
    <a:srgbClr val="E62632"/>
    <a:srgbClr val="99DDFF"/>
    <a:srgbClr val="9DB1E1"/>
    <a:srgbClr val="4CD964"/>
    <a:srgbClr val="CED8F0"/>
    <a:srgbClr val="53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49"/>
  </p:normalViewPr>
  <p:slideViewPr>
    <p:cSldViewPr snapToGrid="0" snapToObjects="1">
      <p:cViewPr varScale="1">
        <p:scale>
          <a:sx n="118" d="100"/>
          <a:sy n="118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1C72D-1BE1-408F-A217-133858892D5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93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87" y="9379993"/>
            <a:ext cx="2947088" cy="494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80E5-2FD0-4EE7-85D8-D9C18085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47" cy="49550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4" y="3"/>
            <a:ext cx="2946347" cy="49550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8"/>
            <a:ext cx="5439410" cy="3888611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0334"/>
            <a:ext cx="2946347" cy="495505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4" y="9380334"/>
            <a:ext cx="2946347" cy="495505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90713-9E6F-F447-ADAD-DE3BA53508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2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3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6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9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2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5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7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1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05.07.2022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77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8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79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2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7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20">
          <p15:clr>
            <a:srgbClr val="F26B43"/>
          </p15:clr>
        </p15:guide>
        <p15:guide id="4" orient="horz" pos="1679">
          <p15:clr>
            <a:srgbClr val="F26B43"/>
          </p15:clr>
        </p15:guide>
        <p15:guide id="5" orient="horz" pos="1438">
          <p15:clr>
            <a:srgbClr val="F26B43"/>
          </p15:clr>
        </p15:guide>
        <p15:guide id="6" orient="horz" pos="1201">
          <p15:clr>
            <a:srgbClr val="F26B43"/>
          </p15:clr>
        </p15:guide>
        <p15:guide id="7" orient="horz" pos="241">
          <p15:clr>
            <a:srgbClr val="F26B43"/>
          </p15:clr>
        </p15:guide>
        <p15:guide id="8" orient="horz" pos="2398">
          <p15:clr>
            <a:srgbClr val="F26B43"/>
          </p15:clr>
        </p15:guide>
        <p15:guide id="9" orient="horz" pos="2639">
          <p15:clr>
            <a:srgbClr val="F26B43"/>
          </p15:clr>
        </p15:guide>
        <p15:guide id="10" orient="horz" pos="2880">
          <p15:clr>
            <a:srgbClr val="F26B43"/>
          </p15:clr>
        </p15:guide>
        <p15:guide id="11" orient="horz" pos="3117">
          <p15:clr>
            <a:srgbClr val="F26B43"/>
          </p15:clr>
        </p15:guide>
        <p15:guide id="12" orient="horz" pos="3358">
          <p15:clr>
            <a:srgbClr val="F26B43"/>
          </p15:clr>
        </p15:guide>
        <p15:guide id="13" orient="horz" pos="3599">
          <p15:clr>
            <a:srgbClr val="F26B43"/>
          </p15:clr>
        </p15:guide>
        <p15:guide id="14" orient="horz" pos="3840">
          <p15:clr>
            <a:srgbClr val="F26B43"/>
          </p15:clr>
        </p15:guide>
        <p15:guide id="15" orient="horz" pos="4077">
          <p15:clr>
            <a:srgbClr val="F26B43"/>
          </p15:clr>
        </p15:guide>
        <p15:guide id="16" pos="3599">
          <p15:clr>
            <a:srgbClr val="F26B43"/>
          </p15:clr>
        </p15:guide>
        <p15:guide id="17" pos="3358">
          <p15:clr>
            <a:srgbClr val="F26B43"/>
          </p15:clr>
        </p15:guide>
        <p15:guide id="18" pos="3117">
          <p15:clr>
            <a:srgbClr val="F26B43"/>
          </p15:clr>
        </p15:guide>
        <p15:guide id="19" pos="2880">
          <p15:clr>
            <a:srgbClr val="F26B43"/>
          </p15:clr>
        </p15:guide>
        <p15:guide id="20" pos="2639">
          <p15:clr>
            <a:srgbClr val="F26B43"/>
          </p15:clr>
        </p15:guide>
        <p15:guide id="21" pos="2398">
          <p15:clr>
            <a:srgbClr val="F26B43"/>
          </p15:clr>
        </p15:guide>
        <p15:guide id="22" pos="2157">
          <p15:clr>
            <a:srgbClr val="F26B43"/>
          </p15:clr>
        </p15:guide>
        <p15:guide id="23" pos="1920">
          <p15:clr>
            <a:srgbClr val="F26B43"/>
          </p15:clr>
        </p15:guide>
        <p15:guide id="24" pos="1679">
          <p15:clr>
            <a:srgbClr val="F26B43"/>
          </p15:clr>
        </p15:guide>
        <p15:guide id="25" pos="1438">
          <p15:clr>
            <a:srgbClr val="F26B43"/>
          </p15:clr>
        </p15:guide>
        <p15:guide id="26" pos="1201">
          <p15:clr>
            <a:srgbClr val="F26B43"/>
          </p15:clr>
        </p15:guide>
        <p15:guide id="27" pos="960">
          <p15:clr>
            <a:srgbClr val="F26B43"/>
          </p15:clr>
        </p15:guide>
        <p15:guide id="28" pos="719">
          <p15:clr>
            <a:srgbClr val="F26B43"/>
          </p15:clr>
        </p15:guide>
        <p15:guide id="29" pos="478">
          <p15:clr>
            <a:srgbClr val="F26B43"/>
          </p15:clr>
        </p15:guide>
        <p15:guide id="30" pos="241">
          <p15:clr>
            <a:srgbClr val="F26B43"/>
          </p15:clr>
        </p15:guide>
        <p15:guide id="31" pos="4077">
          <p15:clr>
            <a:srgbClr val="F26B43"/>
          </p15:clr>
        </p15:guide>
        <p15:guide id="32" pos="4318">
          <p15:clr>
            <a:srgbClr val="F26B43"/>
          </p15:clr>
        </p15:guide>
        <p15:guide id="33" pos="4559">
          <p15:clr>
            <a:srgbClr val="F26B43"/>
          </p15:clr>
        </p15:guide>
        <p15:guide id="34" pos="4796">
          <p15:clr>
            <a:srgbClr val="F26B43"/>
          </p15:clr>
        </p15:guide>
        <p15:guide id="35" pos="5037">
          <p15:clr>
            <a:srgbClr val="F26B43"/>
          </p15:clr>
        </p15:guide>
        <p15:guide id="36" pos="5278">
          <p15:clr>
            <a:srgbClr val="F26B43"/>
          </p15:clr>
        </p15:guide>
        <p15:guide id="37" pos="5514">
          <p15:clr>
            <a:srgbClr val="F26B43"/>
          </p15:clr>
        </p15:guide>
        <p15:guide id="38" pos="5756">
          <p15:clr>
            <a:srgbClr val="F26B43"/>
          </p15:clr>
        </p15:guide>
        <p15:guide id="39" pos="5997">
          <p15:clr>
            <a:srgbClr val="F26B43"/>
          </p15:clr>
        </p15:guide>
        <p15:guide id="40" pos="6238">
          <p15:clr>
            <a:srgbClr val="F26B43"/>
          </p15:clr>
        </p15:guide>
        <p15:guide id="41" pos="6474">
          <p15:clr>
            <a:srgbClr val="F26B43"/>
          </p15:clr>
        </p15:guide>
        <p15:guide id="42" pos="6716">
          <p15:clr>
            <a:srgbClr val="F26B43"/>
          </p15:clr>
        </p15:guide>
        <p15:guide id="43" pos="6957">
          <p15:clr>
            <a:srgbClr val="F26B43"/>
          </p15:clr>
        </p15:guide>
        <p15:guide id="44" pos="7198">
          <p15:clr>
            <a:srgbClr val="F26B43"/>
          </p15:clr>
        </p15:guide>
        <p15:guide id="45" pos="7434">
          <p15:clr>
            <a:srgbClr val="F26B43"/>
          </p15:clr>
        </p15:guide>
        <p15:guide id="46" orient="horz" pos="958">
          <p15:clr>
            <a:srgbClr val="F26B43"/>
          </p15:clr>
        </p15:guide>
        <p15:guide id="47" orient="horz" pos="721">
          <p15:clr>
            <a:srgbClr val="F26B43"/>
          </p15:clr>
        </p15:guide>
        <p15:guide id="48" orient="horz" pos="4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05.07.2022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05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0"/>
            <a:ext cx="12192000" cy="6856413"/>
          </a:xfrm>
        </p:spPr>
      </p:pic>
      <p:pic>
        <p:nvPicPr>
          <p:cNvPr id="5" name="Рисунок 4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"/>
            <a:ext cx="2609385" cy="14962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538498" y="1826468"/>
            <a:ext cx="13268996" cy="28321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96900" sx="99000" sy="99000" algn="ctr" rotWithShape="0">
              <a:schemeClr val="bg1">
                <a:lumMod val="65000"/>
              </a:schemeClr>
            </a:outerShdw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94" y="2350244"/>
            <a:ext cx="12444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Антикризисные меры Поддержки </a:t>
            </a:r>
            <a:b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и Банковские продукты </a:t>
            </a:r>
            <a:endParaRPr lang="en-US" altLang="ru-RU" sz="3600" b="1" cap="all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для клиентов МСП</a:t>
            </a:r>
            <a:br>
              <a:rPr lang="ru-RU" altLang="ru-RU" sz="3600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endParaRPr lang="ru-RU" sz="3600" b="1" cap="all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94" y="5626922"/>
            <a:ext cx="172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ИЮЛЬ 2022</a:t>
            </a:r>
          </a:p>
        </p:txBody>
      </p:sp>
    </p:spTree>
    <p:extLst>
      <p:ext uri="{BB962C8B-B14F-4D97-AF65-F5344CB8AC3E}">
        <p14:creationId xmlns:p14="http://schemas.microsoft.com/office/powerpoint/2010/main" val="40571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" y="327889"/>
            <a:ext cx="10521633" cy="1191095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1764  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льготного кредитования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2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81194" y="1927187"/>
            <a:ext cx="6820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пополнение оборотных средств</a:t>
            </a:r>
            <a:r>
              <a:rPr lang="en-US" sz="1600" b="1" i="1" kern="0" dirty="0">
                <a:solidFill>
                  <a:srgbClr val="00AAFF"/>
                </a:solidFill>
                <a:cs typeface="Arial" charset="0"/>
              </a:rPr>
              <a:t>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и рефинансирование.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от 500 тыс. до 50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– до 84 месяцев. 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РК, НКЛ, ВКЛ. 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запрещенных видов деятельности и ОКВЭД.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i="1" kern="0" dirty="0">
                <a:solidFill>
                  <a:srgbClr val="0A2896"/>
                </a:solidFill>
                <a:cs typeface="Arial" charset="0"/>
              </a:rPr>
              <a:t>Имеются ограничения по видам экономической деятельности (перечень ОКВЭД). 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12,25%</a:t>
            </a:r>
          </a:p>
          <a:p>
            <a:pPr algn="ctr">
              <a:defRPr/>
            </a:pPr>
            <a:endParaRPr lang="ru-RU" altLang="ru-RU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год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23576" y="210312"/>
            <a:ext cx="164592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77" y="0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" y="324598"/>
            <a:ext cx="11756073" cy="1191095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445  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льготного кредитования Москвы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3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05780" y="1965943"/>
            <a:ext cx="669569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реализацию инвестиционных проектов, на пополнение оборотных средств, рефинансирование.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до 50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до 84 месяцев. 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РК, НКЛ, ВКЛ. 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Регистрация и ведение деятельности на территории г. Москвы;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запрещенных видов деятельности и ОКВЭД.</a:t>
            </a:r>
          </a:p>
          <a:p>
            <a:pPr algn="just" fontAlgn="base">
              <a:spcBef>
                <a:spcPct val="0"/>
              </a:spcBef>
            </a:pPr>
            <a:endParaRPr lang="ru-RU" sz="1400" i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i="1" kern="0" dirty="0">
                <a:solidFill>
                  <a:srgbClr val="0A2896"/>
                </a:solidFill>
                <a:cs typeface="Arial" charset="0"/>
              </a:rPr>
              <a:t>Любой вид экономической деятельности (кроме финансовой и страховой, строительства по 214-ФЗ). </a:t>
            </a:r>
            <a:endParaRPr lang="ru-RU" sz="14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9,75%</a:t>
            </a:r>
          </a:p>
          <a:p>
            <a:pPr algn="ctr">
              <a:defRPr/>
            </a:pPr>
            <a:endParaRPr lang="ru-RU" altLang="ru-RU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год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3576" y="210312"/>
            <a:ext cx="164592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77" y="0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" y="327889"/>
            <a:ext cx="11707844" cy="1191095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508 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льготного кредитования Московской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4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81194" y="1876855"/>
            <a:ext cx="68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реализацию инвестиционных проектов, на пополнение оборотных средств.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от 5 млн. до 100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– до 84 месяцев. 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РК, НКЛ. 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Регистрация и ведение деятельности на территории МО;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запрещенных видов деятельности и ОКВЭД.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i="1" kern="0" dirty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600" i="1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анонсировано расширение программы на все виды деятельности.</a:t>
            </a:r>
          </a:p>
          <a:p>
            <a:pPr algn="just" fontAlgn="base">
              <a:spcBef>
                <a:spcPct val="0"/>
              </a:spcBef>
            </a:pPr>
            <a:endParaRPr lang="ru-RU" sz="1400" i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i="1" kern="0" dirty="0">
                <a:solidFill>
                  <a:srgbClr val="0A2896"/>
                </a:solidFill>
                <a:cs typeface="Arial" charset="0"/>
              </a:rPr>
              <a:t>Запуск программы  на озвученных условиях планируется в </a:t>
            </a:r>
            <a:r>
              <a:rPr lang="ru-RU" sz="1400" b="1" i="1" kern="0" dirty="0">
                <a:solidFill>
                  <a:srgbClr val="0A2896"/>
                </a:solidFill>
                <a:cs typeface="Arial" charset="0"/>
              </a:rPr>
              <a:t>Июле 2022 г</a:t>
            </a:r>
            <a:r>
              <a:rPr lang="ru-RU" sz="1400" i="1" kern="0" dirty="0">
                <a:solidFill>
                  <a:srgbClr val="0A2896"/>
                </a:solidFill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6,25%</a:t>
            </a:r>
          </a:p>
          <a:p>
            <a:pPr algn="ctr">
              <a:defRPr/>
            </a:pPr>
            <a:endParaRPr lang="ru-RU" altLang="ru-RU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3-х лет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23576" y="210312"/>
            <a:ext cx="164592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77" y="0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1412694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Экспресс кредитование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5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31374" y="1769156"/>
            <a:ext cx="67701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endParaRPr lang="en-US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600" b="1" i="1" kern="0" dirty="0">
                <a:solidFill>
                  <a:srgbClr val="00AAFF"/>
                </a:solidFill>
                <a:cs typeface="Arial" charset="0"/>
              </a:rPr>
              <a:t>на любые цели.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Сумма кредитования до 10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Срок кредитования – до 36 месяцев.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Формы кредитования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 РК. </a:t>
            </a:r>
          </a:p>
          <a:p>
            <a:pPr algn="just" fontAlgn="base">
              <a:spcBef>
                <a:spcPct val="0"/>
              </a:spcBef>
            </a:pPr>
            <a:endParaRPr lang="ru-RU" sz="16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6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банкротстве, приостановления деятельности, ликвидации ЮЛ/ИП;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600" kern="0" dirty="0">
                <a:solidFill>
                  <a:srgbClr val="0A2896"/>
                </a:solidFill>
                <a:cs typeface="Arial" charset="0"/>
              </a:rPr>
              <a:t>–все виды деятельности</a:t>
            </a: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600" b="1" kern="0" dirty="0">
              <a:solidFill>
                <a:srgbClr val="0A2973"/>
              </a:solidFill>
              <a:cs typeface="Arial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088FB11-DFD6-44CC-B071-0AB861CB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" y="1965943"/>
            <a:ext cx="4968128" cy="414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62851" y="2263120"/>
            <a:ext cx="4318738" cy="2503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кредитования  – 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800" b="1" kern="0" dirty="0">
                <a:solidFill>
                  <a:srgbClr val="00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23576" y="210312"/>
            <a:ext cx="164592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77" y="0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77765"/>
            <a:ext cx="6854825" cy="747897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Гарантии</a:t>
            </a:r>
            <a:endParaRPr lang="ru-RU" sz="5400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b="1" smtClean="0"/>
              <a:t>6</a:t>
            </a:fld>
            <a:endParaRPr lang="ru-RU" b="1"/>
          </a:p>
        </p:txBody>
      </p:sp>
      <p:sp>
        <p:nvSpPr>
          <p:cNvPr id="11" name="Объект 6"/>
          <p:cNvSpPr>
            <a:spLocks noGrp="1"/>
          </p:cNvSpPr>
          <p:nvPr>
            <p:ph idx="13"/>
          </p:nvPr>
        </p:nvSpPr>
        <p:spPr>
          <a:xfrm>
            <a:off x="378231" y="1294215"/>
            <a:ext cx="11335759" cy="922544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ВТБ предоставляет все виды банковских гарантий, применяемых в российской и международной банковской практике.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2588" y="2728247"/>
            <a:ext cx="32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возврата аванса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715" y="3587712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платежа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715" y="4552837"/>
            <a:ext cx="273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Таможенная гарантия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73013" y="4551134"/>
            <a:ext cx="2552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Тендерная гарантия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50582" y="2728247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Акцизная гарантия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470" y="4422445"/>
            <a:ext cx="3022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Гарантии госконтрактов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44-ФЗ и 223-ФЗ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4470" y="3587712"/>
            <a:ext cx="297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возврата НДС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1846" y="5469844"/>
            <a:ext cx="558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в пользу органов Росалкогольрегулирования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4470" y="2728247"/>
            <a:ext cx="394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исполнения контракта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73013" y="3290392"/>
            <a:ext cx="336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Гарантия международных авиаперевозок в пользу ИАТА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465715" y="3284399"/>
            <a:ext cx="11124602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411846" y="4235624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715" y="5293080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Прямоугольник 21"/>
          <p:cNvSpPr/>
          <p:nvPr/>
        </p:nvSpPr>
        <p:spPr>
          <a:xfrm>
            <a:off x="10323576" y="210312"/>
            <a:ext cx="164592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77" y="0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1395406" cy="997196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Специальные условия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по Расчетно-кассовому обслуживанию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66309"/>
              </p:ext>
            </p:extLst>
          </p:nvPr>
        </p:nvGraphicFramePr>
        <p:xfrm>
          <a:off x="230403" y="1540504"/>
          <a:ext cx="11739093" cy="5208640"/>
        </p:xfrm>
        <a:graphic>
          <a:graphicData uri="http://schemas.openxmlformats.org/drawingml/2006/table">
            <a:tbl>
              <a:tblPr firstRow="1" bandRow="1"/>
              <a:tblGrid>
                <a:gridCol w="262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НА СТАРТЕ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САМОЕ ВАЖНОЕ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ВСЕ ВКЛЮЧЕНО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БОЛЬШИЕ ОБОРОТЫ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р/мес.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Срок действия: до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12 мес.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1 200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р/мес.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1 900 р/мес.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7 000 р/мес.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3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Открытие счета</a:t>
                      </a:r>
                      <a:r>
                        <a:rPr lang="ru-RU" sz="1400" b="1" i="0" kern="1200" baseline="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 и обслуживание счета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Подключение и обслуживание «Банк-Клиент онлайн»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Универсальная карта, Премиальная карта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руб.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Внешние платежи в рублях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5 шт./мес. –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6-го – 150 руб. за платеж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30 шт./мес. –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31-го – 50 руб. за платеж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60 шт./мес. –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61-го – 50 руб. за платеж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 150 шт./мес. –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0 руб.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151-го – 35 руб. за платеж</a:t>
                      </a:r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rgbClr val="0A2973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Переводы на счета физических</a:t>
                      </a:r>
                      <a:r>
                        <a:rPr lang="ru-RU" sz="1800" b="1" i="0" kern="1200" baseline="0" dirty="0">
                          <a:solidFill>
                            <a:srgbClr val="00AAFF"/>
                          </a:solidFill>
                          <a:latin typeface="+mj-lt"/>
                          <a:ea typeface="+mn-ea"/>
                          <a:cs typeface="Arial" charset="0"/>
                        </a:rPr>
                        <a:t> лиц</a:t>
                      </a:r>
                      <a:endParaRPr lang="ru-RU" sz="1800" b="1" i="0" kern="1200" dirty="0">
                        <a:solidFill>
                          <a:srgbClr val="00AAFF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600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Заработная</a:t>
                      </a: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плата –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Дивиденды –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Доходы от предпринимательской деятельности –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b="1" kern="1200" baseline="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Для ИП переводы на свои счета и карты физического лица – </a:t>
                      </a:r>
                      <a:r>
                        <a:rPr lang="ru-RU" sz="1200" b="1" kern="1200" dirty="0">
                          <a:solidFill>
                            <a:srgbClr val="E62632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endParaRPr lang="ru-RU" sz="1200" b="1" kern="1200" dirty="0">
                        <a:solidFill>
                          <a:srgbClr val="E62632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624457" y="188686"/>
            <a:ext cx="1345039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знак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ED1B35-EF10-43FD-B93F-46753F15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77" y="0"/>
            <a:ext cx="1764796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7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688529"/>
            <a:ext cx="6768338" cy="747897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Контакты: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8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855" y="3413852"/>
            <a:ext cx="9230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Отдел корпоративных клиентов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Главный менеджер: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Воронков Максим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Контактный телефон: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+7(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99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6) 859-95-00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mvoronkov@vtb.ru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2156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720</Words>
  <Application>Microsoft Office PowerPoint</Application>
  <PresentationFormat>Широкоэкранный</PresentationFormat>
  <Paragraphs>153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VTB Group Cond</vt:lpstr>
      <vt:lpstr>VTB Group Cond Light</vt:lpstr>
      <vt:lpstr>Wingdings</vt:lpstr>
      <vt:lpstr>Тема Office</vt:lpstr>
      <vt:lpstr>1_Тема Office</vt:lpstr>
      <vt:lpstr>Презентация PowerPoint</vt:lpstr>
      <vt:lpstr>Программа 1764   льготного кредитования</vt:lpstr>
      <vt:lpstr>Программа 445   льготного кредитования Москвы</vt:lpstr>
      <vt:lpstr>Программа 508   льготного кредитования Московской области</vt:lpstr>
      <vt:lpstr>Экспресс кредитование </vt:lpstr>
      <vt:lpstr>Гарантии</vt:lpstr>
      <vt:lpstr>Специальные условия по Расчетно-кассовому обслуживанию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Долгопрудный Медиацентр</cp:lastModifiedBy>
  <cp:revision>495</cp:revision>
  <cp:lastPrinted>2022-03-17T07:21:52Z</cp:lastPrinted>
  <dcterms:created xsi:type="dcterms:W3CDTF">2017-11-14T14:42:55Z</dcterms:created>
  <dcterms:modified xsi:type="dcterms:W3CDTF">2022-07-05T13:40:36Z</dcterms:modified>
</cp:coreProperties>
</file>