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0" r:id="rId1"/>
  </p:sldMasterIdLst>
  <p:notesMasterIdLst>
    <p:notesMasterId r:id="rId6"/>
  </p:notesMasterIdLst>
  <p:sldIdLst>
    <p:sldId id="352" r:id="rId2"/>
    <p:sldId id="348" r:id="rId3"/>
    <p:sldId id="357" r:id="rId4"/>
    <p:sldId id="310" r:id="rId5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8FFF"/>
    <a:srgbClr val="A0E3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57" autoAdjust="0"/>
    <p:restoredTop sz="96395" autoAdjust="0"/>
  </p:normalViewPr>
  <p:slideViewPr>
    <p:cSldViewPr>
      <p:cViewPr varScale="1">
        <p:scale>
          <a:sx n="126" d="100"/>
          <a:sy n="126" d="100"/>
        </p:scale>
        <p:origin x="1248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ADD57C-62FB-4F2C-83A8-BE9075F42EBF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8F0F8F-210D-473D-955A-E8312112A9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621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26F3CA-E075-401F-A336-0877C822261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410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8F905-404B-465D-B12B-CBBBDCD7FC84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FD03448-0DF1-4253-B5F8-8921F0E4B7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8F905-404B-465D-B12B-CBBBDCD7FC84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03448-0DF1-4253-B5F8-8921F0E4B7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8F905-404B-465D-B12B-CBBBDCD7FC84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03448-0DF1-4253-B5F8-8921F0E4B7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8F905-404B-465D-B12B-CBBBDCD7FC84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03448-0DF1-4253-B5F8-8921F0E4B7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8F905-404B-465D-B12B-CBBBDCD7FC84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D03448-0DF1-4253-B5F8-8921F0E4B71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8F905-404B-465D-B12B-CBBBDCD7FC84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03448-0DF1-4253-B5F8-8921F0E4B7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8F905-404B-465D-B12B-CBBBDCD7FC84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03448-0DF1-4253-B5F8-8921F0E4B7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8F905-404B-465D-B12B-CBBBDCD7FC84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03448-0DF1-4253-B5F8-8921F0E4B7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8F905-404B-465D-B12B-CBBBDCD7FC84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03448-0DF1-4253-B5F8-8921F0E4B71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8F905-404B-465D-B12B-CBBBDCD7FC84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03448-0DF1-4253-B5F8-8921F0E4B71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8F905-404B-465D-B12B-CBBBDCD7FC84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FD03448-0DF1-4253-B5F8-8921F0E4B71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F68F905-404B-465D-B12B-CBBBDCD7FC84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AFD03448-0DF1-4253-B5F8-8921F0E4B71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1" r:id="rId1"/>
    <p:sldLayoutId id="2147484262" r:id="rId2"/>
    <p:sldLayoutId id="2147484263" r:id="rId3"/>
    <p:sldLayoutId id="2147484264" r:id="rId4"/>
    <p:sldLayoutId id="2147484265" r:id="rId5"/>
    <p:sldLayoutId id="2147484266" r:id="rId6"/>
    <p:sldLayoutId id="2147484267" r:id="rId7"/>
    <p:sldLayoutId id="2147484268" r:id="rId8"/>
    <p:sldLayoutId id="2147484269" r:id="rId9"/>
    <p:sldLayoutId id="2147484270" r:id="rId10"/>
    <p:sldLayoutId id="21474842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gbuzdcgb@mail.r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https://electrostal.ru/image/?item=Material11479&amp;dirtyAlias=80a1feb343-1_1200x600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7" t="-4256" r="-2837" b="10817"/>
          <a:stretch/>
        </p:blipFill>
        <p:spPr bwMode="auto">
          <a:xfrm>
            <a:off x="1403648" y="3762187"/>
            <a:ext cx="6696744" cy="312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6388" y="398631"/>
            <a:ext cx="8291264" cy="1371600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br>
              <a:rPr lang="ru-RU" altLang="ru-RU" sz="3600" b="1" spc="0" dirty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</a:br>
            <a:r>
              <a:rPr lang="ru-RU" alt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cs typeface="Aharoni" panose="02010803020104030203" pitchFamily="2" charset="-79"/>
              </a:rPr>
              <a:t>Профилактика гриппа, </a:t>
            </a:r>
            <a:br>
              <a:rPr lang="ru-RU" alt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cs typeface="Aharoni" panose="02010803020104030203" pitchFamily="2" charset="-79"/>
              </a:rPr>
            </a:br>
            <a:r>
              <a:rPr lang="en-US" alt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cs typeface="Aharoni" panose="02010803020104030203" pitchFamily="2" charset="-79"/>
              </a:rPr>
              <a:t>COVID-19</a:t>
            </a:r>
            <a:r>
              <a:rPr lang="ru-RU" alt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/>
                <a:cs typeface="Aharoni" panose="02010803020104030203" pitchFamily="2" charset="-79"/>
              </a:rPr>
              <a:t>, пневмонии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/>
              <a:cs typeface="Aharoni" panose="02010803020104030203" pitchFamily="2" charset="-79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6348" y="1770231"/>
            <a:ext cx="8712968" cy="338437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sz="23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Прививки являются мощным профилактическим средством, и значительно снижают вероятность развития заболевания при попадании в организм вируса</a:t>
            </a:r>
          </a:p>
          <a:p>
            <a:pPr marL="0" indent="0" algn="just">
              <a:buNone/>
            </a:pPr>
            <a:endParaRPr lang="ru-RU" sz="600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ea typeface="+mj-ea"/>
              <a:cs typeface="+mj-cs"/>
            </a:endParaRPr>
          </a:p>
          <a:p>
            <a:pPr algn="ctr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3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ВАКЦИНАЦИЯ ПРОТИВ ГРИППА, </a:t>
            </a:r>
            <a:r>
              <a:rPr lang="en-US" sz="23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COVID-19</a:t>
            </a:r>
            <a:r>
              <a:rPr lang="ru-RU" sz="23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, пневмонии ВКЛЮЧЕНЫ В НАЦИОНАЛЬНЫЙ КАЛЕНДАРЬ ПРОФИЛАКТИЧЕСКИХ ПРИВИВОК </a:t>
            </a:r>
          </a:p>
          <a:p>
            <a:pPr algn="ctr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3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ПРИКАЗ МИНИСТЕРСТВА ЗДРАВООХРАНЕНИЯ РОССИЙСКОЙ ФЕДЕРАЦИИ </a:t>
            </a:r>
          </a:p>
          <a:p>
            <a:pPr algn="ctr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3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от 06 декабря 2021 года N 1122н «Об утверждении национального календаря профилактических прививок, календаря профилактических прививок по эпидемическим показаниям и порядка проведения профилактических прививок»</a:t>
            </a:r>
          </a:p>
          <a:p>
            <a:pPr marL="0" indent="0" algn="ctr">
              <a:buNone/>
            </a:pPr>
            <a:br>
              <a:rPr lang="ru-RU" sz="23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</a:br>
            <a:endParaRPr lang="ru-RU" sz="2300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ea typeface="+mj-ea"/>
              <a:cs typeface="+mj-cs"/>
            </a:endParaRPr>
          </a:p>
          <a:p>
            <a:pPr marL="0" indent="0">
              <a:buNone/>
            </a:pPr>
            <a:endParaRPr lang="ru-RU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User\Pictures\logo-dcgb-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35620"/>
            <a:ext cx="2223337" cy="502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9843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340768"/>
            <a:ext cx="9144000" cy="163121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57188"/>
            <a:r>
              <a:rPr lang="ru-RU" b="1" dirty="0">
                <a:solidFill>
                  <a:srgbClr val="728FFF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В наличии: </a:t>
            </a:r>
            <a:r>
              <a:rPr lang="ru-RU" sz="1600" dirty="0">
                <a:solidFill>
                  <a:srgbClr val="728FFF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Вакцина </a:t>
            </a:r>
            <a:r>
              <a:rPr lang="ru-RU" b="1" dirty="0">
                <a:solidFill>
                  <a:srgbClr val="728FFF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«Гам-КОВИД-Вак»</a:t>
            </a:r>
            <a:r>
              <a:rPr lang="ru-RU" sz="1600" dirty="0">
                <a:solidFill>
                  <a:srgbClr val="728FFF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. При необходимости, допустимо использовать первый компонент вакцины для однократной вакцинации, в связи с тем, </a:t>
            </a:r>
          </a:p>
          <a:p>
            <a:pPr marL="357188"/>
            <a:r>
              <a:rPr lang="ru-RU" sz="1600" dirty="0">
                <a:solidFill>
                  <a:srgbClr val="728FFF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что в состав компонента I </a:t>
            </a:r>
            <a:r>
              <a:rPr lang="ru-RU" sz="1600" dirty="0">
                <a:solidFill>
                  <a:srgbClr val="728FFF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</a:rPr>
              <a:t>«Гам-КОВИД-Вак» </a:t>
            </a:r>
            <a:r>
              <a:rPr lang="ru-RU" sz="1600" b="1" dirty="0">
                <a:solidFill>
                  <a:srgbClr val="728FFF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соответствует составу лекарственного препарата </a:t>
            </a:r>
            <a:r>
              <a:rPr lang="ru-RU" b="1" dirty="0">
                <a:solidFill>
                  <a:srgbClr val="728FFF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«Спутник Лайт»</a:t>
            </a:r>
            <a:r>
              <a:rPr lang="ru-RU" sz="1600" b="1" dirty="0">
                <a:solidFill>
                  <a:srgbClr val="728FFF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. </a:t>
            </a:r>
          </a:p>
          <a:p>
            <a:pPr marL="357188"/>
            <a:r>
              <a:rPr lang="ru-RU" sz="1600" b="1" dirty="0">
                <a:solidFill>
                  <a:srgbClr val="728FFF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Способ введения внутримышечный или </a:t>
            </a:r>
            <a:r>
              <a:rPr lang="ru-RU" sz="1600" b="1" dirty="0" err="1">
                <a:solidFill>
                  <a:srgbClr val="728FFF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интраназальный</a:t>
            </a:r>
            <a:endParaRPr lang="ru-RU" sz="1600" b="1" dirty="0">
              <a:solidFill>
                <a:srgbClr val="728FFF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ea typeface="+mj-ea"/>
              <a:cs typeface="+mj-cs"/>
            </a:endParaRPr>
          </a:p>
          <a:p>
            <a:pPr marL="92075"/>
            <a:endParaRPr lang="ru-RU" sz="1600" b="1" dirty="0">
              <a:solidFill>
                <a:srgbClr val="728FFF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ea typeface="+mj-ea"/>
              <a:cs typeface="+mj-cs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t="19559" r="1544"/>
          <a:stretch/>
        </p:blipFill>
        <p:spPr>
          <a:xfrm>
            <a:off x="0" y="-27384"/>
            <a:ext cx="9141672" cy="136815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/>
          <a:srcRect t="10966" b="6785"/>
          <a:stretch/>
        </p:blipFill>
        <p:spPr>
          <a:xfrm>
            <a:off x="2328" y="2825552"/>
            <a:ext cx="9141672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538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AutoShape 2" descr="blob:https://web.whatsapp.com/bc56ec37-23f1-4a84-9c87-b64400426a4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38797" y="-191005"/>
            <a:ext cx="9621593" cy="7240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536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0" y="1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1700808"/>
            <a:ext cx="769582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sz="2800" b="1" dirty="0">
                <a:solidFill>
                  <a:schemeClr val="bg1">
                    <a:lumMod val="50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По вопросам мобильной вакцинации</a:t>
            </a:r>
          </a:p>
          <a:p>
            <a:pPr algn="ctr">
              <a:spcBef>
                <a:spcPct val="20000"/>
              </a:spcBef>
            </a:pPr>
            <a:r>
              <a:rPr lang="ru-RU" sz="2800" b="1" dirty="0">
                <a:solidFill>
                  <a:schemeClr val="bg1">
                    <a:lumMod val="50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для организаций обращаться: </a:t>
            </a:r>
            <a:br>
              <a:rPr lang="ru-RU" sz="2800" b="1" dirty="0">
                <a:solidFill>
                  <a:schemeClr val="bg1">
                    <a:lumMod val="50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</a:br>
            <a:r>
              <a:rPr lang="en-US" sz="2800" b="1" dirty="0">
                <a:solidFill>
                  <a:schemeClr val="bg1">
                    <a:lumMod val="50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email</a:t>
            </a:r>
            <a:r>
              <a:rPr lang="ru-RU" sz="2800" b="1" dirty="0">
                <a:solidFill>
                  <a:schemeClr val="bg1">
                    <a:lumMod val="50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: </a:t>
            </a:r>
            <a:r>
              <a:rPr lang="en-US" sz="2800" b="1" dirty="0">
                <a:solidFill>
                  <a:schemeClr val="bg1">
                    <a:lumMod val="50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  <a:hlinkClick r:id="rId2"/>
              </a:rPr>
              <a:t>gbuzdcgb</a:t>
            </a:r>
            <a:r>
              <a:rPr lang="ru-RU" sz="2800" b="1" dirty="0">
                <a:solidFill>
                  <a:schemeClr val="bg1">
                    <a:lumMod val="50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  <a:hlinkClick r:id="rId2"/>
              </a:rPr>
              <a:t>@</a:t>
            </a:r>
            <a:r>
              <a:rPr lang="en-US" sz="2800" b="1" dirty="0">
                <a:solidFill>
                  <a:schemeClr val="bg1">
                    <a:lumMod val="50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  <a:hlinkClick r:id="rId2"/>
              </a:rPr>
              <a:t>mail</a:t>
            </a:r>
            <a:r>
              <a:rPr lang="ru-RU" sz="2800" b="1" dirty="0">
                <a:solidFill>
                  <a:schemeClr val="bg1">
                    <a:lumMod val="50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  <a:hlinkClick r:id="rId2"/>
              </a:rPr>
              <a:t>.</a:t>
            </a:r>
            <a:r>
              <a:rPr lang="en-US" sz="2800" b="1" dirty="0">
                <a:solidFill>
                  <a:schemeClr val="bg1">
                    <a:lumMod val="50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  <a:hlinkClick r:id="rId2"/>
              </a:rPr>
              <a:t>ru</a:t>
            </a:r>
            <a:r>
              <a:rPr lang="ru-RU" sz="2800" b="1" dirty="0">
                <a:solidFill>
                  <a:schemeClr val="bg1">
                    <a:lumMod val="50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,</a:t>
            </a:r>
          </a:p>
          <a:p>
            <a:pPr algn="ctr">
              <a:spcBef>
                <a:spcPct val="20000"/>
              </a:spcBef>
            </a:pPr>
            <a:r>
              <a:rPr lang="ru-RU" sz="2800" b="1" dirty="0">
                <a:solidFill>
                  <a:schemeClr val="bg1">
                    <a:lumMod val="50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тел.: 8 (903) 293-48-58, </a:t>
            </a:r>
          </a:p>
          <a:p>
            <a:pPr algn="ctr">
              <a:spcBef>
                <a:spcPct val="20000"/>
              </a:spcBef>
            </a:pPr>
            <a:r>
              <a:rPr lang="ru-RU" sz="2800" dirty="0">
                <a:solidFill>
                  <a:schemeClr val="bg1">
                    <a:lumMod val="50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Мамаева Ольга Александровна </a:t>
            </a:r>
          </a:p>
          <a:p>
            <a:pPr algn="ctr">
              <a:spcBef>
                <a:spcPct val="20000"/>
              </a:spcBef>
            </a:pPr>
            <a:r>
              <a:rPr lang="ru-RU" sz="2800" dirty="0">
                <a:solidFill>
                  <a:schemeClr val="bg1">
                    <a:lumMod val="50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 начальник эпидемиологического отдела, </a:t>
            </a:r>
          </a:p>
          <a:p>
            <a:pPr algn="ctr">
              <a:spcBef>
                <a:spcPct val="20000"/>
              </a:spcBef>
            </a:pPr>
            <a:r>
              <a:rPr lang="ru-RU" sz="2800" dirty="0">
                <a:solidFill>
                  <a:schemeClr val="bg1">
                    <a:lumMod val="50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врач-эпидемиолог</a:t>
            </a:r>
          </a:p>
          <a:p>
            <a:pPr algn="ctr">
              <a:spcBef>
                <a:spcPct val="20000"/>
              </a:spcBef>
            </a:pPr>
            <a:endParaRPr lang="ru-RU" sz="1000" b="1" dirty="0">
              <a:solidFill>
                <a:schemeClr val="bg1">
                  <a:lumMod val="50000"/>
                </a:schemeClr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ea typeface="+mj-ea"/>
              <a:cs typeface="+mj-cs"/>
            </a:endParaRPr>
          </a:p>
          <a:p>
            <a:pPr algn="ctr">
              <a:spcBef>
                <a:spcPct val="20000"/>
              </a:spcBef>
            </a:pPr>
            <a:r>
              <a:rPr lang="ru-RU" sz="1000" b="1" dirty="0">
                <a:solidFill>
                  <a:schemeClr val="bg1">
                    <a:lumMod val="50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ea typeface="+mj-ea"/>
                <a:cs typeface="+mj-cs"/>
              </a:rPr>
              <a:t> </a:t>
            </a:r>
          </a:p>
        </p:txBody>
      </p:sp>
      <p:pic>
        <p:nvPicPr>
          <p:cNvPr id="9" name="Picture 2" descr="C:\Users\User\Pictures\logo-dcgb-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643" y="276728"/>
            <a:ext cx="2223337" cy="502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47676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3618</TotalTime>
  <Words>152</Words>
  <Application>Microsoft Office PowerPoint</Application>
  <PresentationFormat>Экран (4:3)</PresentationFormat>
  <Paragraphs>19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Times New Roman</vt:lpstr>
      <vt:lpstr>Главная</vt:lpstr>
      <vt:lpstr> Профилактика гриппа,  COVID-19, пневмонии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Вакцинация  COVID-19 в г.о. Долгопрудный</dc:title>
  <dc:creator>User</dc:creator>
  <cp:lastModifiedBy>Долгопрудный Медиацентр</cp:lastModifiedBy>
  <cp:revision>261</cp:revision>
  <cp:lastPrinted>2022-10-28T12:33:56Z</cp:lastPrinted>
  <dcterms:created xsi:type="dcterms:W3CDTF">2021-03-23T11:12:23Z</dcterms:created>
  <dcterms:modified xsi:type="dcterms:W3CDTF">2022-11-02T07:34:17Z</dcterms:modified>
</cp:coreProperties>
</file>