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18" r:id="rId3"/>
    <p:sldId id="319" r:id="rId4"/>
    <p:sldId id="320" r:id="rId5"/>
    <p:sldId id="317" r:id="rId6"/>
    <p:sldId id="321" r:id="rId7"/>
    <p:sldId id="314" r:id="rId8"/>
    <p:sldId id="322" r:id="rId9"/>
    <p:sldId id="285" r:id="rId10"/>
  </p:sldIdLst>
  <p:sldSz cx="10693400" cy="7561263"/>
  <p:notesSz cx="6858000" cy="994727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382" userDrawn="1">
          <p15:clr>
            <a:srgbClr val="A4A3A4"/>
          </p15:clr>
        </p15:guide>
        <p15:guide id="1" orient="horz" pos="1116" userDrawn="1">
          <p15:clr>
            <a:srgbClr val="A4A3A4"/>
          </p15:clr>
        </p15:guide>
        <p15:guide id="2" orient="horz" pos="348" userDrawn="1">
          <p15:clr>
            <a:srgbClr val="A4A3A4"/>
          </p15:clr>
        </p15:guide>
        <p15:guide id="3" orient="horz" pos="4470" userDrawn="1">
          <p15:clr>
            <a:srgbClr val="A4A3A4"/>
          </p15:clr>
        </p15:guide>
        <p15:guide id="4" pos="3369" userDrawn="1">
          <p15:clr>
            <a:srgbClr val="A4A3A4"/>
          </p15:clr>
        </p15:guide>
        <p15:guide id="5" pos="827" userDrawn="1">
          <p15:clr>
            <a:srgbClr val="A4A3A4"/>
          </p15:clr>
        </p15:guide>
        <p15:guide id="6" pos="1824" userDrawn="1">
          <p15:clr>
            <a:srgbClr val="A4A3A4"/>
          </p15:clr>
        </p15:guide>
        <p15:guide id="7" pos="6010" userDrawn="1">
          <p15:clr>
            <a:srgbClr val="A4A3A4"/>
          </p15:clr>
        </p15:guide>
        <p15:guide id="8" pos="6456" userDrawn="1">
          <p15:clr>
            <a:srgbClr val="A4A3A4"/>
          </p15:clr>
        </p15:guide>
        <p15:guide id="9" pos="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7FD"/>
    <a:srgbClr val="A5DBFD"/>
    <a:srgbClr val="43A0AD"/>
    <a:srgbClr val="10AAE0"/>
    <a:srgbClr val="70C7FC"/>
    <a:srgbClr val="004ADE"/>
    <a:srgbClr val="0EA0E2"/>
    <a:srgbClr val="00246C"/>
    <a:srgbClr val="0037A4"/>
    <a:srgbClr val="98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 autoAdjust="0"/>
    <p:restoredTop sz="96957" autoAdjust="0"/>
  </p:normalViewPr>
  <p:slideViewPr>
    <p:cSldViewPr>
      <p:cViewPr varScale="1">
        <p:scale>
          <a:sx n="115" d="100"/>
          <a:sy n="115" d="100"/>
        </p:scale>
        <p:origin x="1404" y="102"/>
      </p:cViewPr>
      <p:guideLst>
        <p:guide orient="horz" pos="2382"/>
        <p:guide orient="horz" pos="1116"/>
        <p:guide orient="horz" pos="348"/>
        <p:guide orient="horz" pos="4470"/>
        <p:guide pos="3369"/>
        <p:guide pos="827"/>
        <p:guide pos="1824"/>
        <p:guide pos="6010"/>
        <p:guide pos="6456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A1C31418-73E9-4F53-9189-BB39672FC434}" type="datetimeFigureOut">
              <a:rPr lang="ru-RU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94A6085E-D63C-4F2A-921E-C6BE66FAEFC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E0D6634-D4E5-4AE1-AC09-3B634AC111B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8B7C3A-A387-4D05-9EAA-4D6D4330AB0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684D4F-A3DE-41B2-A751-701FA4696C2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AA9FCD2-5834-4A12-B44B-9AA4EB6C47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A74926-E302-4165-98EE-3F64FC83571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C45F0A-A0EB-44AD-835C-1C5DD6C1C9B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C573CB-BB03-4138-85C2-24F1E1065D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9"/>
            <a:ext cx="10691812" cy="75580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802005" y="3708623"/>
            <a:ext cx="9089391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604011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F0886F4-2A04-4B49-AC04-54AAC1620EAE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0C4C878-BE60-42D4-84FA-C5D74404B621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9067112" y="334306"/>
            <a:ext cx="2812587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625640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03DE02-2A2F-45CD-A735-9F128F485D6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9"/>
            <a:ext cx="10691812" cy="755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931026" y="5653088"/>
            <a:ext cx="1079499" cy="415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 noEditPoints="1"/>
          </p:cNvSpPr>
          <p:nvPr>
            <p:ph type="title"/>
          </p:nvPr>
        </p:nvSpPr>
        <p:spPr>
          <a:xfrm>
            <a:off x="962026" y="552452"/>
            <a:ext cx="8580439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54270A0-C426-4F60-BE0F-46286F619D50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691813" cy="755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 noEditPoints="1"/>
          </p:cNvSpPr>
          <p:nvPr>
            <p:ph type="title"/>
          </p:nvPr>
        </p:nvSpPr>
        <p:spPr>
          <a:xfrm>
            <a:off x="961196" y="552452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5400"/>
            </a:lvl1pPr>
          </a:lstStyle>
          <a:p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1E14063B-D3DB-4D3F-964E-A589E22A2C9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91813" cy="7558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28DDD646-95DC-4B39-A374-1E4C27AF5975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9"/>
            <a:ext cx="10691812" cy="755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2026" y="552451"/>
            <a:ext cx="8580439" cy="1219200"/>
          </a:xfrm>
        </p:spPr>
        <p:txBody>
          <a:bodyPr/>
          <a:lstStyle>
            <a:lvl1pPr algn="l"/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962027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E3A7EED7-D81B-407B-BE0D-B22E829DF38B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2024" y="552450"/>
            <a:ext cx="9196706" cy="1219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962024" y="1771650"/>
            <a:ext cx="4297421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962024" y="2397902"/>
            <a:ext cx="4297421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5346701" y="1771650"/>
            <a:ext cx="4195763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5346701" y="2412479"/>
            <a:ext cx="4195763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B07177-3187-44F5-92AA-1D40472AE68B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9"/>
            <a:ext cx="10691812" cy="755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2024" y="552451"/>
            <a:ext cx="9196706" cy="1219200"/>
          </a:xfrm>
        </p:spPr>
        <p:txBody>
          <a:bodyPr/>
          <a:lstStyle>
            <a:lvl1pPr algn="l"/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11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63B567A1-E03C-4D60-9816-1845914F065A}" type="slidenum">
              <a:rPr lang="ru-RU"/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9578977" y="6475413"/>
            <a:ext cx="663574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6CCF41EF-3FED-48BF-89C8-F251AFCB2B28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4672" y="301050"/>
            <a:ext cx="3518054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534672" y="1582265"/>
            <a:ext cx="3518054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865826-6EB0-421B-8736-576703670C7D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954088" y="539751"/>
            <a:ext cx="8588375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anchor="ctr">
            <a:prstTxWarp prst="textNoShape">
              <a:avLst/>
            </a:prstTxWarp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306" tIns="52153" rIns="104306" bIns="52153" anchor="t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652838" y="7008814"/>
            <a:ext cx="3387726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9734550" y="6661151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fld id="{956BE101-0215-4890-B093-499F1773B792}" type="slidenum">
              <a:rPr lang="ru-RU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77826" y="3280565"/>
            <a:ext cx="10009188" cy="402828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Доклад</a:t>
            </a:r>
          </a:p>
          <a:p>
            <a:pPr>
              <a:spcBef>
                <a:spcPct val="0"/>
              </a:spcBef>
            </a:pPr>
            <a:endParaRPr lang="en-US" altLang="ru-RU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Заместителя начальника инспекции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В.В.Жмакиной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/>
              <a:t>Нововведение в налоговом законодательстве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314451" y="2484438"/>
            <a:ext cx="8064500" cy="796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4306" tIns="52153" rIns="104306" bIns="52153" anchor="ctr"/>
          <a:lstStyle/>
          <a:p>
            <a:pPr algn="ctr"/>
            <a:r>
              <a:rPr lang="ru-RU" altLang="ru-RU" sz="2200" dirty="0">
                <a:solidFill>
                  <a:schemeClr val="bg1"/>
                </a:solidFill>
                <a:latin typeface="+mn-lt"/>
                <a:ea typeface="Verdana" pitchFamily="34" charset="0"/>
                <a:cs typeface="Arial" panose="020B0604020202020204" pitchFamily="34" charset="0"/>
              </a:rPr>
              <a:t>Межрайонная ИФНС России №13 по Московской области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21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ubtitle 2"/>
          <p:cNvSpPr txBox="1"/>
          <p:nvPr/>
        </p:nvSpPr>
        <p:spPr>
          <a:xfrm>
            <a:off x="2536213" y="2"/>
            <a:ext cx="6189388" cy="996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712" y="1400571"/>
            <a:ext cx="7252942" cy="60728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61" y="1738108"/>
            <a:ext cx="2368388" cy="4172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0115" y="1400572"/>
            <a:ext cx="3515075" cy="24535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5265" y="3154940"/>
            <a:ext cx="4364776" cy="40077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67816" y="651186"/>
            <a:ext cx="10127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800" spc="-13" dirty="0">
                <a:solidFill>
                  <a:srgbClr val="003794"/>
                </a:solidFill>
                <a:latin typeface="Roboto Condensed" panose="02000000000000000000" pitchFamily="2" charset="0"/>
              </a:rPr>
              <a:t>СОВЕРШЕНСТВОВАНИЕ НАЛОГОВОГО АДМИНИСТРИРОВАНИЯ.</a:t>
            </a:r>
          </a:p>
          <a:p>
            <a:pPr algn="ctr"/>
            <a:r>
              <a:rPr lang="ru-RU" b="1" kern="800" spc="-13" dirty="0">
                <a:solidFill>
                  <a:srgbClr val="003794"/>
                </a:solidFill>
                <a:latin typeface="Roboto Condensed" panose="02000000000000000000" pitchFamily="2" charset="0"/>
              </a:rPr>
              <a:t>ЕНС (ЕДИНЫЙ НАЛОГОВЫЙ СЧЕТ)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0041" y="6757838"/>
            <a:ext cx="321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736238" y="640079"/>
            <a:ext cx="9284081" cy="996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rgbClr val="003794"/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/>
          <p:cNvSpPr/>
          <p:nvPr/>
        </p:nvSpPr>
        <p:spPr>
          <a:xfrm>
            <a:off x="4660393" y="2067177"/>
            <a:ext cx="2336810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реквизита в платежке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0393" y="1649668"/>
            <a:ext cx="195230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/>
            <a:r>
              <a:rPr lang="ru-RU" sz="16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/>
          <p:cNvSpPr/>
          <p:nvPr/>
        </p:nvSpPr>
        <p:spPr>
          <a:xfrm>
            <a:off x="723851" y="2071887"/>
            <a:ext cx="2905223" cy="204671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637" y="1534119"/>
            <a:ext cx="26493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/>
            <a:r>
              <a:rPr lang="ru-RU" sz="16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/>
          <p:cNvSpPr/>
          <p:nvPr/>
        </p:nvSpPr>
        <p:spPr>
          <a:xfrm>
            <a:off x="4623252" y="3520749"/>
            <a:ext cx="3978892" cy="35086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сальдо расчетов с бюджетом: нет пени при наличии переплаты и недоимки, нет невыясненных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Нет 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состоянии расчетов с бюджетом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393" y="2980131"/>
            <a:ext cx="236543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/>
            <a:r>
              <a:rPr lang="ru-RU" sz="16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/>
          <p:cNvSpPr/>
          <p:nvPr/>
        </p:nvSpPr>
        <p:spPr>
          <a:xfrm>
            <a:off x="688870" y="4980045"/>
            <a:ext cx="3189429" cy="10618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документ взыскания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70" y="4405348"/>
            <a:ext cx="277890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/>
            <a:r>
              <a:rPr lang="ru-RU" sz="16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83512" y="679195"/>
            <a:ext cx="2652594" cy="3006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2427" y="6757838"/>
            <a:ext cx="473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05497" y="4577483"/>
            <a:ext cx="596744" cy="53908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71902" y="4574554"/>
            <a:ext cx="616914" cy="53908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/>
          <p:cNvSpPr txBox="1"/>
          <p:nvPr/>
        </p:nvSpPr>
        <p:spPr>
          <a:xfrm>
            <a:off x="388874" y="666861"/>
            <a:ext cx="9757759" cy="996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rgbClr val="003794"/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graphicFrame>
        <p:nvGraphicFramePr>
          <p:cNvPr id="23" name="Таблица 6"/>
          <p:cNvGraphicFramePr>
            <a:graphicFrameLocks noGrp="1"/>
          </p:cNvGraphicFramePr>
          <p:nvPr/>
        </p:nvGraphicFramePr>
        <p:xfrm>
          <a:off x="877726" y="1911512"/>
          <a:ext cx="4317733" cy="320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425"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2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2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69642" marR="69642" marT="43772" marB="4377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42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69642" marR="69642" marT="43772" marB="4377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69642" marR="69642" marT="43772" marB="4377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2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62552" y="1438563"/>
            <a:ext cx="3301831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2219" y="1438563"/>
            <a:ext cx="3301831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/>
          <p:cNvGraphicFramePr>
            <a:graphicFrameLocks noGrp="1"/>
          </p:cNvGraphicFramePr>
          <p:nvPr/>
        </p:nvGraphicFramePr>
        <p:xfrm>
          <a:off x="5592218" y="1911513"/>
          <a:ext cx="4317733" cy="3202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627"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3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69642" marR="69642" marT="43772" marB="437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7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7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7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69642" marR="69642" marT="43772" marB="4377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69642" marR="69642" marT="43772" marB="437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75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69642" marR="69642" marT="43772" marB="4377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69642" marR="69642" marT="43772" marB="437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69642" marR="69642" marT="43772" marB="4377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Прямоугольник 12"/>
          <p:cNvSpPr/>
          <p:nvPr/>
        </p:nvSpPr>
        <p:spPr>
          <a:xfrm>
            <a:off x="935505" y="5011210"/>
            <a:ext cx="4266736" cy="243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Страховые взносы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прибыль 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имущество организаций 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28" name="Прямоугольник 12"/>
          <p:cNvSpPr/>
          <p:nvPr/>
        </p:nvSpPr>
        <p:spPr>
          <a:xfrm>
            <a:off x="5592219" y="5347083"/>
            <a:ext cx="4317735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47064" y="6701814"/>
            <a:ext cx="3193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962026" y="552452"/>
            <a:ext cx="8580439" cy="851915"/>
          </a:xfrm>
        </p:spPr>
        <p:txBody>
          <a:bodyPr/>
          <a:lstStyle/>
          <a:p>
            <a:r>
              <a:rPr lang="ru-RU" sz="4000" dirty="0"/>
              <a:t>Единый налоговый платеж</a:t>
            </a: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56825" y="1771650"/>
            <a:ext cx="8171787" cy="5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ubtitle 2"/>
          <p:cNvSpPr txBox="1"/>
          <p:nvPr/>
        </p:nvSpPr>
        <p:spPr>
          <a:xfrm>
            <a:off x="397607" y="669499"/>
            <a:ext cx="9893322" cy="996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rgbClr val="003794"/>
                </a:solidFill>
                <a:latin typeface="Roboto Condensed" panose="02000000000000000000" pitchFamily="2" charset="0"/>
              </a:rPr>
              <a:t>ЛИЧНЫЙ КАБИНЕТ НАЛОГОПЛАТЕЛЬЩИКА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66" y="1666464"/>
            <a:ext cx="9069253" cy="556627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19231" y="6747903"/>
            <a:ext cx="221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962026" y="552452"/>
            <a:ext cx="9137202" cy="707899"/>
          </a:xfrm>
        </p:spPr>
        <p:txBody>
          <a:bodyPr/>
          <a:lstStyle/>
          <a:p>
            <a:r>
              <a:rPr lang="ru-RU" sz="2600" dirty="0"/>
              <a:t>Автоматизированная упрощенная система налогообложения</a:t>
            </a: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2025" y="1404367"/>
            <a:ext cx="8561388" cy="5481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2025" y="756295"/>
            <a:ext cx="8561388" cy="608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17545" y="1566053"/>
            <a:ext cx="9234331" cy="2928958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/>
              <a:t>Благодарю за внимание!</a:t>
            </a:r>
            <a:br>
              <a:rPr lang="ru-RU" sz="2800" dirty="0"/>
            </a:br>
            <a:endParaRPr lang="ru-RU" sz="2700" dirty="0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735" y="136603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ru-RU" sz="2800" i="0" u="none" strike="noStrike" kern="1200" cap="none" spc="0" baseline="0" noProof="0" dirty="0">
              <a:ln>
                <a:noFill/>
              </a:ln>
              <a:effectLst/>
              <a:uLn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pt0000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Ppt0000003</Template>
  <TotalTime>9063</TotalTime>
  <Words>300</Words>
  <Application>Microsoft Office PowerPoint</Application>
  <PresentationFormat>Произвольный</PresentationFormat>
  <Paragraphs>120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lined-icons</vt:lpstr>
      <vt:lpstr>Roboto Condensed</vt:lpstr>
      <vt:lpstr>Times New Roman</vt:lpstr>
      <vt:lpstr>Ppt0000003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Единый налоговый платеж</vt:lpstr>
      <vt:lpstr>Презентация PowerPoint</vt:lpstr>
      <vt:lpstr>Автоматизированная упрощенная система налогообложения</vt:lpstr>
      <vt:lpstr>Презентация PowerPoint</vt:lpstr>
      <vt:lpstr>Благодарю за внимание! </vt:lpstr>
    </vt:vector>
  </TitlesOfParts>
  <Company>UFNS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3500-02-705</dc:creator>
  <cp:lastModifiedBy>Долгопрудный Медиацентр</cp:lastModifiedBy>
  <cp:revision>833</cp:revision>
  <cp:lastPrinted>2022-07-15T08:17:33Z</cp:lastPrinted>
  <dcterms:created xsi:type="dcterms:W3CDTF">2013-03-20T12:46:48Z</dcterms:created>
  <dcterms:modified xsi:type="dcterms:W3CDTF">2022-11-02T07:23:33Z</dcterms:modified>
</cp:coreProperties>
</file>