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5"/>
  </p:notesMasterIdLst>
  <p:handoutMasterIdLst>
    <p:handoutMasterId r:id="rId6"/>
  </p:handoutMasterIdLst>
  <p:sldIdLst>
    <p:sldId id="395" r:id="rId2"/>
    <p:sldId id="424" r:id="rId3"/>
    <p:sldId id="396" r:id="rId4"/>
  </p:sldIdLst>
  <p:sldSz cx="9144000" cy="6858000" type="screen4x3"/>
  <p:notesSz cx="6735763" cy="9866313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1pPr>
    <a:lvl2pPr marL="457139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2pPr>
    <a:lvl3pPr marL="914278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3pPr>
    <a:lvl4pPr marL="1371415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4pPr>
    <a:lvl5pPr marL="1828554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5pPr>
    <a:lvl6pPr marL="2285692" algn="l" defTabSz="914278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6pPr>
    <a:lvl7pPr marL="2742831" algn="l" defTabSz="914278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7pPr>
    <a:lvl8pPr marL="3199969" algn="l" defTabSz="914278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8pPr>
    <a:lvl9pPr marL="3657107" algn="l" defTabSz="914278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  <p15:guide id="3" orient="horz" pos="216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76092"/>
    <a:srgbClr val="0E457C"/>
    <a:srgbClr val="105292"/>
    <a:srgbClr val="C6E0B4"/>
    <a:srgbClr val="ABDB77"/>
    <a:srgbClr val="1479BC"/>
    <a:srgbClr val="7AC9FE"/>
    <a:srgbClr val="8FC9E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205" autoAdjust="0"/>
    <p:restoredTop sz="92138" autoAdjust="0"/>
  </p:normalViewPr>
  <p:slideViewPr>
    <p:cSldViewPr>
      <p:cViewPr varScale="1">
        <p:scale>
          <a:sx n="120" d="100"/>
          <a:sy n="120" d="100"/>
        </p:scale>
        <p:origin x="990" y="126"/>
      </p:cViewPr>
      <p:guideLst>
        <p:guide orient="horz" pos="2160"/>
        <p:guide pos="2880"/>
        <p:guide orient="horz" pos="2161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/>
              <a:t>Февраль 2021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/>
      <c:pie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2" y="1"/>
            <a:ext cx="2918830" cy="493315"/>
          </a:xfrm>
          <a:prstGeom prst="rect">
            <a:avLst/>
          </a:prstGeom>
        </p:spPr>
        <p:txBody>
          <a:bodyPr vert="horz" lIns="90754" tIns="45377" rIns="90754" bIns="45377" rtlCol="0"/>
          <a:lstStyle>
            <a:lvl1pPr algn="l" eaLnBrk="1" hangingPunct="1">
              <a:defRPr sz="1200">
                <a:latin typeface="Arial" pitchFamily="-106" charset="0"/>
                <a:ea typeface="ＭＳ Ｐゴシック" pitchFamily="-106" charset="-128"/>
                <a:cs typeface="ＭＳ Ｐゴシック" pitchFamily="-106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15377" y="1"/>
            <a:ext cx="2918830" cy="493315"/>
          </a:xfrm>
          <a:prstGeom prst="rect">
            <a:avLst/>
          </a:prstGeom>
        </p:spPr>
        <p:txBody>
          <a:bodyPr vert="horz" wrap="square" lIns="90754" tIns="45377" rIns="90754" bIns="45377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ea typeface="ＭＳ Ｐゴシック" pitchFamily="-106" charset="-128"/>
                <a:cs typeface="+mn-cs"/>
              </a:defRPr>
            </a:lvl1pPr>
          </a:lstStyle>
          <a:p>
            <a:pPr>
              <a:defRPr/>
            </a:pPr>
            <a:fld id="{0BB6906E-C72C-4503-8D29-4A39CFFA3BA0}" type="datetime1">
              <a:rPr lang="en-US"/>
              <a:pPr>
                <a:defRPr/>
              </a:pPr>
              <a:t>11/2/2022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2" y="9371287"/>
            <a:ext cx="2918830" cy="493315"/>
          </a:xfrm>
          <a:prstGeom prst="rect">
            <a:avLst/>
          </a:prstGeom>
        </p:spPr>
        <p:txBody>
          <a:bodyPr vert="horz" lIns="90754" tIns="45377" rIns="90754" bIns="45377" rtlCol="0" anchor="b"/>
          <a:lstStyle>
            <a:lvl1pPr algn="l" eaLnBrk="1" hangingPunct="1">
              <a:defRPr sz="1200">
                <a:latin typeface="Arial" pitchFamily="-106" charset="0"/>
                <a:ea typeface="ＭＳ Ｐゴシック" pitchFamily="-106" charset="-128"/>
                <a:cs typeface="ＭＳ Ｐゴシック" pitchFamily="-106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15377" y="9371287"/>
            <a:ext cx="2918830" cy="493315"/>
          </a:xfrm>
          <a:prstGeom prst="rect">
            <a:avLst/>
          </a:prstGeom>
        </p:spPr>
        <p:txBody>
          <a:bodyPr vert="horz" wrap="square" lIns="90754" tIns="45377" rIns="90754" bIns="45377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162EC431-1458-4A1A-91CE-99A843478693}" type="slidenum">
              <a:rPr lang="en-US" altLang="ru-RU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136389327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2" y="1"/>
            <a:ext cx="2918830" cy="493315"/>
          </a:xfrm>
          <a:prstGeom prst="rect">
            <a:avLst/>
          </a:prstGeom>
        </p:spPr>
        <p:txBody>
          <a:bodyPr vert="horz" lIns="90754" tIns="45377" rIns="90754" bIns="45377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15377" y="1"/>
            <a:ext cx="2918830" cy="493315"/>
          </a:xfrm>
          <a:prstGeom prst="rect">
            <a:avLst/>
          </a:prstGeom>
        </p:spPr>
        <p:txBody>
          <a:bodyPr vert="horz" wrap="square" lIns="90754" tIns="45377" rIns="90754" bIns="45377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itchFamily="-106" charset="0"/>
                <a:ea typeface="ＭＳ Ｐゴシック" pitchFamily="-106" charset="-128"/>
                <a:cs typeface="+mn-cs"/>
              </a:defRPr>
            </a:lvl1pPr>
          </a:lstStyle>
          <a:p>
            <a:pPr>
              <a:defRPr/>
            </a:pPr>
            <a:fld id="{D5090F9D-0A56-4FE5-B508-221FCF10F417}" type="datetime1">
              <a:rPr lang="ru-RU"/>
              <a:pPr>
                <a:defRPr/>
              </a:pPr>
              <a:t>02.11.2022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03288" y="739775"/>
            <a:ext cx="4929187" cy="36988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754" tIns="45377" rIns="90754" bIns="45377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3577" y="4686499"/>
            <a:ext cx="5388610" cy="4439841"/>
          </a:xfrm>
          <a:prstGeom prst="rect">
            <a:avLst/>
          </a:prstGeom>
        </p:spPr>
        <p:txBody>
          <a:bodyPr vert="horz" wrap="square" lIns="90754" tIns="45377" rIns="90754" bIns="45377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ru-RU" noProof="0"/>
              <a:t>Образец текста</a:t>
            </a:r>
          </a:p>
          <a:p>
            <a:pPr lvl="1"/>
            <a:r>
              <a:rPr lang="ru-RU" noProof="0"/>
              <a:t>Второй уровень</a:t>
            </a:r>
          </a:p>
          <a:p>
            <a:pPr lvl="2"/>
            <a:r>
              <a:rPr lang="ru-RU" noProof="0"/>
              <a:t>Третий уровень</a:t>
            </a:r>
          </a:p>
          <a:p>
            <a:pPr lvl="3"/>
            <a:r>
              <a:rPr lang="ru-RU" noProof="0"/>
              <a:t>Четвертый уровень</a:t>
            </a:r>
          </a:p>
          <a:p>
            <a:pPr lvl="4"/>
            <a:r>
              <a:rPr lang="ru-RU" noProof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2" y="9371287"/>
            <a:ext cx="2918830" cy="493315"/>
          </a:xfrm>
          <a:prstGeom prst="rect">
            <a:avLst/>
          </a:prstGeom>
        </p:spPr>
        <p:txBody>
          <a:bodyPr vert="horz" lIns="90754" tIns="45377" rIns="90754" bIns="45377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15377" y="9371287"/>
            <a:ext cx="2918830" cy="493315"/>
          </a:xfrm>
          <a:prstGeom prst="rect">
            <a:avLst/>
          </a:prstGeom>
        </p:spPr>
        <p:txBody>
          <a:bodyPr vert="horz" wrap="square" lIns="90754" tIns="45377" rIns="90754" bIns="45377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9822D8B9-A16E-4F08-B22C-BD96B8D9F330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83634334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100" kern="1200">
        <a:solidFill>
          <a:schemeClr val="tx1"/>
        </a:solidFill>
        <a:latin typeface="+mn-lt"/>
        <a:ea typeface="ＭＳ Ｐゴシック" charset="-128"/>
        <a:cs typeface="ＭＳ Ｐゴシック" charset="0"/>
      </a:defRPr>
    </a:lvl1pPr>
    <a:lvl2pPr marL="457139" algn="l" rtl="0" eaLnBrk="0" fontAlgn="base" hangingPunct="0">
      <a:spcBef>
        <a:spcPct val="30000"/>
      </a:spcBef>
      <a:spcAft>
        <a:spcPct val="0"/>
      </a:spcAft>
      <a:defRPr sz="1100" kern="1200">
        <a:solidFill>
          <a:schemeClr val="tx1"/>
        </a:solidFill>
        <a:latin typeface="+mn-lt"/>
        <a:ea typeface="ＭＳ Ｐゴシック" charset="-128"/>
        <a:cs typeface="+mn-cs"/>
      </a:defRPr>
    </a:lvl2pPr>
    <a:lvl3pPr marL="914278" algn="l" rtl="0" eaLnBrk="0" fontAlgn="base" hangingPunct="0">
      <a:spcBef>
        <a:spcPct val="30000"/>
      </a:spcBef>
      <a:spcAft>
        <a:spcPct val="0"/>
      </a:spcAft>
      <a:defRPr sz="1100" kern="1200">
        <a:solidFill>
          <a:schemeClr val="tx1"/>
        </a:solidFill>
        <a:latin typeface="+mn-lt"/>
        <a:ea typeface="ＭＳ Ｐゴシック" charset="-128"/>
        <a:cs typeface="+mn-cs"/>
      </a:defRPr>
    </a:lvl3pPr>
    <a:lvl4pPr marL="1371415" algn="l" rtl="0" eaLnBrk="0" fontAlgn="base" hangingPunct="0">
      <a:spcBef>
        <a:spcPct val="30000"/>
      </a:spcBef>
      <a:spcAft>
        <a:spcPct val="0"/>
      </a:spcAft>
      <a:defRPr sz="1100" kern="1200">
        <a:solidFill>
          <a:schemeClr val="tx1"/>
        </a:solidFill>
        <a:latin typeface="+mn-lt"/>
        <a:ea typeface="ＭＳ Ｐゴシック" charset="-128"/>
        <a:cs typeface="+mn-cs"/>
      </a:defRPr>
    </a:lvl4pPr>
    <a:lvl5pPr marL="1828554" algn="l" rtl="0" eaLnBrk="0" fontAlgn="base" hangingPunct="0">
      <a:spcBef>
        <a:spcPct val="30000"/>
      </a:spcBef>
      <a:spcAft>
        <a:spcPct val="0"/>
      </a:spcAft>
      <a:defRPr sz="1100" kern="1200">
        <a:solidFill>
          <a:schemeClr val="tx1"/>
        </a:solidFill>
        <a:latin typeface="+mn-lt"/>
        <a:ea typeface="ＭＳ Ｐゴシック" charset="-128"/>
        <a:cs typeface="+mn-cs"/>
      </a:defRPr>
    </a:lvl5pPr>
    <a:lvl6pPr marL="2285692" algn="l" defTabSz="914278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742831" algn="l" defTabSz="914278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3199969" algn="l" defTabSz="914278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657107" algn="l" defTabSz="914278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903288" y="739775"/>
            <a:ext cx="4929187" cy="3698875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291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ru-RU">
              <a:ea typeface="ＭＳ Ｐゴシック" panose="020B0600070205080204" pitchFamily="34" charset="-128"/>
            </a:endParaRPr>
          </a:p>
        </p:txBody>
      </p:sp>
      <p:sp>
        <p:nvSpPr>
          <p:cNvPr id="12292" name="Номер слайда 3"/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37378" indent="-283607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34428" indent="-226886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588199" indent="-226886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41970" indent="-226886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495741" indent="-22688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49512" indent="-22688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03283" indent="-22688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57054" indent="-22688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48947F44-2E34-4699-983B-5FAA3814BC94}" type="slidenum">
              <a:rPr lang="ru-RU" altLang="ru-RU">
                <a:cs typeface="Arial" panose="020B0604020202020204" pitchFamily="34" charset="0"/>
              </a:rPr>
              <a:pPr eaLnBrk="1" hangingPunct="1">
                <a:spcBef>
                  <a:spcPct val="0"/>
                </a:spcBef>
              </a:pPr>
              <a:t>1</a:t>
            </a:fld>
            <a:endParaRPr lang="ru-RU" altLang="ru-RU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0305058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903288" y="739775"/>
            <a:ext cx="4929187" cy="3698875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291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ru-RU">
              <a:ea typeface="ＭＳ Ｐゴシック" panose="020B0600070205080204" pitchFamily="34" charset="-128"/>
            </a:endParaRPr>
          </a:p>
        </p:txBody>
      </p:sp>
      <p:sp>
        <p:nvSpPr>
          <p:cNvPr id="12292" name="Номер слайда 3"/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37378" indent="-283607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34428" indent="-226886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588199" indent="-226886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41970" indent="-226886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495741" indent="-22688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49512" indent="-22688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03283" indent="-22688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57054" indent="-22688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48947F44-2E34-4699-983B-5FAA3814BC94}" type="slidenum">
              <a:rPr lang="ru-RU" altLang="ru-RU">
                <a:cs typeface="Arial" panose="020B0604020202020204" pitchFamily="34" charset="0"/>
              </a:rPr>
              <a:pPr eaLnBrk="1" hangingPunct="1">
                <a:spcBef>
                  <a:spcPct val="0"/>
                </a:spcBef>
              </a:pPr>
              <a:t>3</a:t>
            </a:fld>
            <a:endParaRPr lang="ru-RU" altLang="ru-RU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030505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4" y="2130428"/>
            <a:ext cx="7772401" cy="1470026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1" y="3886201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2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4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5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6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8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996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1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260A3A-5597-49B2-A9AB-C7478081039E}" type="datetime1">
              <a:rPr lang="ru-RU"/>
              <a:pPr>
                <a:defRPr/>
              </a:pPr>
              <a:t>02.11.2022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F6DC204-AFBA-4D88-BB05-671A48D7606D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3499262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CE9D41-3D51-485A-AD69-C55D76C8ABF5}" type="datetime1">
              <a:rPr lang="ru-RU"/>
              <a:pPr>
                <a:defRPr/>
              </a:pPr>
              <a:t>02.11.2022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EB86096-E84A-48BB-9CDB-DDF6AF6F9CD1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4065736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1" y="274641"/>
            <a:ext cx="2057400" cy="5851526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5" y="274641"/>
            <a:ext cx="6019799" cy="5851526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3410BE-6662-4253-A89D-87C3EE170B16}" type="datetime1">
              <a:rPr lang="ru-RU"/>
              <a:pPr>
                <a:defRPr/>
              </a:pPr>
              <a:t>02.11.2022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33405F3-2B7D-4A2F-B9C2-90C3FA893CA3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5430643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074D79-E1A0-4EC2-BD8B-5CBBBB140EB6}" type="datetime1">
              <a:rPr lang="ru-RU"/>
              <a:pPr>
                <a:defRPr/>
              </a:pPr>
              <a:t>02.11.2022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C42606B-6713-458E-9B74-145D681C10AE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7107762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6" y="4406905"/>
            <a:ext cx="7772401" cy="1362077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6" y="2906718"/>
            <a:ext cx="7772401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39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278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3pPr>
            <a:lvl4pPr marL="137141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55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69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283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19996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10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FC7191-32E0-46A9-938C-92F7A9DC7DE3}" type="datetime1">
              <a:rPr lang="ru-RU"/>
              <a:pPr>
                <a:defRPr/>
              </a:pPr>
              <a:t>02.11.2022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D8B77B3-2ABF-4F4F-A834-AEC9F2550ABB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7641125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3" y="1600204"/>
            <a:ext cx="4038601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4" y="1600204"/>
            <a:ext cx="4038601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5C8CA4-DAAF-46DA-A5FD-30D2B90DEA38}" type="datetime1">
              <a:rPr lang="ru-RU"/>
              <a:pPr>
                <a:defRPr/>
              </a:pPr>
              <a:t>02.11.2022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4FB702E-2131-4038-803C-E85787D5A5EC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8633871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1" y="1535114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39" indent="0">
              <a:buNone/>
              <a:defRPr sz="2000" b="1"/>
            </a:lvl2pPr>
            <a:lvl3pPr marL="914278" indent="0">
              <a:buNone/>
              <a:defRPr sz="1800" b="1"/>
            </a:lvl3pPr>
            <a:lvl4pPr marL="1371415" indent="0">
              <a:buNone/>
              <a:defRPr sz="1700" b="1"/>
            </a:lvl4pPr>
            <a:lvl5pPr marL="1828554" indent="0">
              <a:buNone/>
              <a:defRPr sz="1700" b="1"/>
            </a:lvl5pPr>
            <a:lvl6pPr marL="2285692" indent="0">
              <a:buNone/>
              <a:defRPr sz="1700" b="1"/>
            </a:lvl6pPr>
            <a:lvl7pPr marL="2742831" indent="0">
              <a:buNone/>
              <a:defRPr sz="1700" b="1"/>
            </a:lvl7pPr>
            <a:lvl8pPr marL="3199969" indent="0">
              <a:buNone/>
              <a:defRPr sz="1700" b="1"/>
            </a:lvl8pPr>
            <a:lvl9pPr marL="3657107" indent="0">
              <a:buNone/>
              <a:defRPr sz="17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1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32" y="1535114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39" indent="0">
              <a:buNone/>
              <a:defRPr sz="2000" b="1"/>
            </a:lvl2pPr>
            <a:lvl3pPr marL="914278" indent="0">
              <a:buNone/>
              <a:defRPr sz="1800" b="1"/>
            </a:lvl3pPr>
            <a:lvl4pPr marL="1371415" indent="0">
              <a:buNone/>
              <a:defRPr sz="1700" b="1"/>
            </a:lvl4pPr>
            <a:lvl5pPr marL="1828554" indent="0">
              <a:buNone/>
              <a:defRPr sz="1700" b="1"/>
            </a:lvl5pPr>
            <a:lvl6pPr marL="2285692" indent="0">
              <a:buNone/>
              <a:defRPr sz="1700" b="1"/>
            </a:lvl6pPr>
            <a:lvl7pPr marL="2742831" indent="0">
              <a:buNone/>
              <a:defRPr sz="1700" b="1"/>
            </a:lvl7pPr>
            <a:lvl8pPr marL="3199969" indent="0">
              <a:buNone/>
              <a:defRPr sz="1700" b="1"/>
            </a:lvl8pPr>
            <a:lvl9pPr marL="3657107" indent="0">
              <a:buNone/>
              <a:defRPr sz="17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32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8E57E7-5F86-4A47-B925-376C4E9BF7D7}" type="datetime1">
              <a:rPr lang="ru-RU"/>
              <a:pPr>
                <a:defRPr/>
              </a:pPr>
              <a:t>02.11.2022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9178A41-CB6C-4331-BCDD-D6DABB1AFF96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3223291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2236EF-B9FF-48BE-B607-A963BD4B1633}" type="datetime1">
              <a:rPr lang="ru-RU"/>
              <a:pPr>
                <a:defRPr/>
              </a:pPr>
              <a:t>02.11.2022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0CB04DD-8BC2-4EC7-8B82-3B2C109D66C7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6070027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DFE6A8-67C7-4FAA-9612-923ECD765415}" type="datetime1">
              <a:rPr lang="ru-RU"/>
              <a:pPr>
                <a:defRPr/>
              </a:pPr>
              <a:t>02.11.2022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4184D06-0037-484A-BE89-5F0F8B96320B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7197626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7" y="273054"/>
            <a:ext cx="3008313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1" y="273050"/>
            <a:ext cx="5111750" cy="585311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7" y="1435105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139" indent="0">
              <a:buNone/>
              <a:defRPr sz="1100"/>
            </a:lvl2pPr>
            <a:lvl3pPr marL="914278" indent="0">
              <a:buNone/>
              <a:defRPr sz="1000"/>
            </a:lvl3pPr>
            <a:lvl4pPr marL="1371415" indent="0">
              <a:buNone/>
              <a:defRPr sz="900"/>
            </a:lvl4pPr>
            <a:lvl5pPr marL="1828554" indent="0">
              <a:buNone/>
              <a:defRPr sz="900"/>
            </a:lvl5pPr>
            <a:lvl6pPr marL="2285692" indent="0">
              <a:buNone/>
              <a:defRPr sz="900"/>
            </a:lvl6pPr>
            <a:lvl7pPr marL="2742831" indent="0">
              <a:buNone/>
              <a:defRPr sz="900"/>
            </a:lvl7pPr>
            <a:lvl8pPr marL="3199969" indent="0">
              <a:buNone/>
              <a:defRPr sz="900"/>
            </a:lvl8pPr>
            <a:lvl9pPr marL="3657107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5F55BC-AE49-4106-B1D1-50B025E5BDB6}" type="datetime1">
              <a:rPr lang="ru-RU"/>
              <a:pPr>
                <a:defRPr/>
              </a:pPr>
              <a:t>02.11.2022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85CF5A7-59A8-4409-B399-63C80F08CF10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7635570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9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9" y="612776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139" indent="0">
              <a:buNone/>
              <a:defRPr sz="2800"/>
            </a:lvl2pPr>
            <a:lvl3pPr marL="914278" indent="0">
              <a:buNone/>
              <a:defRPr sz="2400"/>
            </a:lvl3pPr>
            <a:lvl4pPr marL="1371415" indent="0">
              <a:buNone/>
              <a:defRPr sz="2000"/>
            </a:lvl4pPr>
            <a:lvl5pPr marL="1828554" indent="0">
              <a:buNone/>
              <a:defRPr sz="2000"/>
            </a:lvl5pPr>
            <a:lvl6pPr marL="2285692" indent="0">
              <a:buNone/>
              <a:defRPr sz="2000"/>
            </a:lvl6pPr>
            <a:lvl7pPr marL="2742831" indent="0">
              <a:buNone/>
              <a:defRPr sz="2000"/>
            </a:lvl7pPr>
            <a:lvl8pPr marL="3199969" indent="0">
              <a:buNone/>
              <a:defRPr sz="2000"/>
            </a:lvl8pPr>
            <a:lvl9pPr marL="3657107" indent="0">
              <a:buNone/>
              <a:defRPr sz="2000"/>
            </a:lvl9pPr>
          </a:lstStyle>
          <a:p>
            <a:pPr lvl="0"/>
            <a:r>
              <a:rPr lang="ru-RU" noProof="0"/>
              <a:t>Вставка рисунка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9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139" indent="0">
              <a:buNone/>
              <a:defRPr sz="1100"/>
            </a:lvl2pPr>
            <a:lvl3pPr marL="914278" indent="0">
              <a:buNone/>
              <a:defRPr sz="1000"/>
            </a:lvl3pPr>
            <a:lvl4pPr marL="1371415" indent="0">
              <a:buNone/>
              <a:defRPr sz="900"/>
            </a:lvl4pPr>
            <a:lvl5pPr marL="1828554" indent="0">
              <a:buNone/>
              <a:defRPr sz="900"/>
            </a:lvl5pPr>
            <a:lvl6pPr marL="2285692" indent="0">
              <a:buNone/>
              <a:defRPr sz="900"/>
            </a:lvl6pPr>
            <a:lvl7pPr marL="2742831" indent="0">
              <a:buNone/>
              <a:defRPr sz="900"/>
            </a:lvl7pPr>
            <a:lvl8pPr marL="3199969" indent="0">
              <a:buNone/>
              <a:defRPr sz="900"/>
            </a:lvl8pPr>
            <a:lvl9pPr marL="3657107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718415-B2AD-4204-9CFE-7CD498F15BA9}" type="datetime1">
              <a:rPr lang="ru-RU"/>
              <a:pPr>
                <a:defRPr/>
              </a:pPr>
              <a:t>02.11.2022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451CB87-352E-4E2B-9CAC-9D0EC06DAA48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5422996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1" y="274639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8" tIns="45713" rIns="91428" bIns="45713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1" y="1600204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8" tIns="45713" rIns="91428" bIns="4571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/>
              <a:t>Образец текста</a:t>
            </a:r>
          </a:p>
          <a:p>
            <a:pPr lvl="1"/>
            <a:r>
              <a:rPr lang="ru-RU" altLang="ru-RU"/>
              <a:t>Второй уровень</a:t>
            </a:r>
          </a:p>
          <a:p>
            <a:pPr lvl="2"/>
            <a:r>
              <a:rPr lang="ru-RU" altLang="ru-RU"/>
              <a:t>Третий уровень</a:t>
            </a:r>
          </a:p>
          <a:p>
            <a:pPr lvl="3"/>
            <a:r>
              <a:rPr lang="ru-RU" altLang="ru-RU"/>
              <a:t>Четвертый уровень</a:t>
            </a:r>
          </a:p>
          <a:p>
            <a:pPr lvl="4"/>
            <a:r>
              <a:rPr lang="ru-RU" alt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5"/>
            <a:ext cx="2133600" cy="365125"/>
          </a:xfrm>
          <a:prstGeom prst="rect">
            <a:avLst/>
          </a:prstGeom>
        </p:spPr>
        <p:txBody>
          <a:bodyPr vert="horz" wrap="square" lIns="91428" tIns="45713" rIns="91428" bIns="45713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100">
                <a:solidFill>
                  <a:srgbClr val="898989"/>
                </a:solidFill>
                <a:latin typeface="Calibri" pitchFamily="-106" charset="0"/>
                <a:ea typeface="ＭＳ Ｐゴシック" pitchFamily="-106" charset="-128"/>
                <a:cs typeface="+mn-cs"/>
              </a:defRPr>
            </a:lvl1pPr>
          </a:lstStyle>
          <a:p>
            <a:pPr>
              <a:defRPr/>
            </a:pPr>
            <a:fld id="{E9C1BD3D-181B-4307-9016-E15101C0540F}" type="datetime1">
              <a:rPr lang="ru-RU"/>
              <a:pPr>
                <a:defRPr/>
              </a:pPr>
              <a:t>02.11.2022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1" y="6356355"/>
            <a:ext cx="2895600" cy="365125"/>
          </a:xfrm>
          <a:prstGeom prst="rect">
            <a:avLst/>
          </a:prstGeom>
        </p:spPr>
        <p:txBody>
          <a:bodyPr vert="horz" lIns="91428" tIns="45713" rIns="91428" bIns="45713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1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5"/>
            <a:ext cx="2133600" cy="365125"/>
          </a:xfrm>
          <a:prstGeom prst="rect">
            <a:avLst/>
          </a:prstGeom>
        </p:spPr>
        <p:txBody>
          <a:bodyPr vert="horz" wrap="square" lIns="91428" tIns="45713" rIns="91428" bIns="45713" numCol="1" anchor="ctr" anchorCtr="0" compatLnSpc="1">
            <a:prstTxWarp prst="textNoShape">
              <a:avLst/>
            </a:prstTxWarp>
          </a:bodyPr>
          <a:lstStyle>
            <a:lvl1pPr algn="r">
              <a:defRPr sz="11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573AFEB9-09EC-4D06-B512-F49F0E9052E4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300" kern="1200">
          <a:solidFill>
            <a:schemeClr val="tx1"/>
          </a:solidFill>
          <a:latin typeface="+mj-lt"/>
          <a:ea typeface="ＭＳ Ｐゴシック" charset="-128"/>
          <a:cs typeface="ＭＳ Ｐゴシック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3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3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3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3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0"/>
        </a:defRPr>
      </a:lvl5pPr>
      <a:lvl6pPr marL="457139" algn="ctr" rtl="0" eaLnBrk="1" fontAlgn="base" hangingPunct="1">
        <a:spcBef>
          <a:spcPct val="0"/>
        </a:spcBef>
        <a:spcAft>
          <a:spcPct val="0"/>
        </a:spcAft>
        <a:defRPr sz="4300">
          <a:solidFill>
            <a:schemeClr val="tx1"/>
          </a:solidFill>
          <a:latin typeface="Calibri" pitchFamily="34" charset="0"/>
        </a:defRPr>
      </a:lvl6pPr>
      <a:lvl7pPr marL="914278" algn="ctr" rtl="0" eaLnBrk="1" fontAlgn="base" hangingPunct="1">
        <a:spcBef>
          <a:spcPct val="0"/>
        </a:spcBef>
        <a:spcAft>
          <a:spcPct val="0"/>
        </a:spcAft>
        <a:defRPr sz="4300">
          <a:solidFill>
            <a:schemeClr val="tx1"/>
          </a:solidFill>
          <a:latin typeface="Calibri" pitchFamily="34" charset="0"/>
        </a:defRPr>
      </a:lvl7pPr>
      <a:lvl8pPr marL="1371415" algn="ctr" rtl="0" eaLnBrk="1" fontAlgn="base" hangingPunct="1">
        <a:spcBef>
          <a:spcPct val="0"/>
        </a:spcBef>
        <a:spcAft>
          <a:spcPct val="0"/>
        </a:spcAft>
        <a:defRPr sz="4300">
          <a:solidFill>
            <a:schemeClr val="tx1"/>
          </a:solidFill>
          <a:latin typeface="Calibri" pitchFamily="34" charset="0"/>
        </a:defRPr>
      </a:lvl8pPr>
      <a:lvl9pPr marL="1828554" algn="ctr" rtl="0" eaLnBrk="1" fontAlgn="base" hangingPunct="1">
        <a:spcBef>
          <a:spcPct val="0"/>
        </a:spcBef>
        <a:spcAft>
          <a:spcPct val="0"/>
        </a:spcAft>
        <a:defRPr sz="4300">
          <a:solidFill>
            <a:schemeClr val="tx1"/>
          </a:solidFill>
          <a:latin typeface="Calibri" pitchFamily="34" charset="0"/>
        </a:defRPr>
      </a:lvl9pPr>
    </p:titleStyle>
    <p:bodyStyle>
      <a:lvl1pPr marL="342854" indent="-342854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0"/>
        </a:defRPr>
      </a:lvl1pPr>
      <a:lvl2pPr marL="742850" indent="-285711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2846" indent="-228569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599985" indent="-228569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124" indent="-228569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260" indent="-228569" algn="l" defTabSz="914278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400" indent="-228569" algn="l" defTabSz="914278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539" indent="-228569" algn="l" defTabSz="914278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676" indent="-228569" algn="l" defTabSz="914278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2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39" algn="l" defTabSz="9142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278" algn="l" defTabSz="9142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15" algn="l" defTabSz="9142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554" algn="l" defTabSz="9142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692" algn="l" defTabSz="9142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831" algn="l" defTabSz="9142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9969" algn="l" defTabSz="9142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107" algn="l" defTabSz="9142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s://sovcombank.ru/business/krediti/legkiy-kredit" TargetMode="External"/><Relationship Id="rId3" Type="http://schemas.openxmlformats.org/officeDocument/2006/relationships/image" Target="../media/image1.jpeg"/><Relationship Id="rId7" Type="http://schemas.openxmlformats.org/officeDocument/2006/relationships/hyperlink" Target="https://sovcombank.ru/business/krediti/msb-tendernoe-kreditovanie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sovcombank.ru/business/krediti/msb-bankovskie-garantii" TargetMode="External"/><Relationship Id="rId11" Type="http://schemas.openxmlformats.org/officeDocument/2006/relationships/hyperlink" Target="https://sovcombank.ru/business/krediti/kreditnaya-liniya-msb" TargetMode="External"/><Relationship Id="rId5" Type="http://schemas.openxmlformats.org/officeDocument/2006/relationships/chart" Target="../charts/chart1.xml"/><Relationship Id="rId10" Type="http://schemas.openxmlformats.org/officeDocument/2006/relationships/hyperlink" Target="https://sovcombank.ru/business/krediti/msb-kreditovanie-ispolneniya-kontrakta" TargetMode="External"/><Relationship Id="rId4" Type="http://schemas.openxmlformats.org/officeDocument/2006/relationships/image" Target="../media/image2.jpeg"/><Relationship Id="rId9" Type="http://schemas.openxmlformats.org/officeDocument/2006/relationships/hyperlink" Target="https://sovcombank.ru/business/krediti/faktoring_msb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4" descr="C:\Users\Design\Desktop\СОВКОМБАНК\презентация\Новая папка\22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876927"/>
            <a:ext cx="9144000" cy="9810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6" name="Picture 8" descr="C:\Users\Design\Desktop\СОВКОМБАНК\презентация\Новая папка\21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"/>
            <a:ext cx="9144000" cy="11985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8" name="Номер слайда 1"/>
          <p:cNvSpPr>
            <a:spLocks noGrp="1"/>
          </p:cNvSpPr>
          <p:nvPr>
            <p:ph type="sldNum" sz="quarter" idx="12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850" indent="-285711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2846" indent="-228569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599985" indent="-228569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124" indent="-228569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260" indent="-228569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400" indent="-228569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8539" indent="-228569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5676" indent="-228569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E779F068-3DF4-42B0-A155-82FC304F6186}" type="slidenum">
              <a:rPr lang="ru-RU" altLang="ru-RU" sz="1100">
                <a:solidFill>
                  <a:srgbClr val="898989"/>
                </a:solidFill>
                <a:cs typeface="Arial" panose="020B0604020202020204" pitchFamily="34" charset="0"/>
              </a:rPr>
              <a:pPr eaLnBrk="1" hangingPunct="1">
                <a:spcBef>
                  <a:spcPct val="0"/>
                </a:spcBef>
                <a:buFontTx/>
                <a:buNone/>
              </a:pPr>
              <a:t>1</a:t>
            </a:fld>
            <a:endParaRPr lang="ru-RU" altLang="ru-RU" sz="1100">
              <a:solidFill>
                <a:srgbClr val="898989"/>
              </a:solidFill>
              <a:cs typeface="Arial" panose="020B0604020202020204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4644008" y="1360502"/>
            <a:ext cx="40427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br>
              <a:rPr lang="ru-RU" sz="1200" dirty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endParaRPr lang="ru-RU" sz="12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755576" y="1556792"/>
            <a:ext cx="6102424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br>
              <a:rPr lang="ru-RU" b="1" dirty="0">
                <a:solidFill>
                  <a:srgbClr val="101010"/>
                </a:solidFill>
                <a:latin typeface="Montserrat"/>
              </a:rPr>
            </a:br>
            <a:endParaRPr lang="ru-RU" b="1" dirty="0">
              <a:solidFill>
                <a:srgbClr val="101010"/>
              </a:solidFill>
              <a:latin typeface="Montserrat"/>
            </a:endParaRPr>
          </a:p>
          <a:p>
            <a:endParaRPr lang="ru-RU" b="1" i="0" dirty="0">
              <a:solidFill>
                <a:srgbClr val="101010"/>
              </a:solidFill>
              <a:effectLst/>
              <a:latin typeface="Montserrat"/>
            </a:endParaRPr>
          </a:p>
          <a:p>
            <a:endParaRPr lang="ru-RU" b="1" i="0" dirty="0">
              <a:solidFill>
                <a:srgbClr val="101010"/>
              </a:solidFill>
              <a:effectLst/>
              <a:latin typeface="Montserrat"/>
            </a:endParaRPr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0139" y="2591845"/>
            <a:ext cx="910480" cy="930147"/>
          </a:xfrm>
          <a:prstGeom prst="rect">
            <a:avLst/>
          </a:prstGeom>
        </p:spPr>
      </p:pic>
      <p:pic>
        <p:nvPicPr>
          <p:cNvPr id="9" name="Рисунок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2144" y="685262"/>
            <a:ext cx="816358" cy="816358"/>
          </a:xfrm>
          <a:prstGeom prst="rect">
            <a:avLst/>
          </a:prstGeom>
        </p:spPr>
      </p:pic>
      <p:pic>
        <p:nvPicPr>
          <p:cNvPr id="11" name="Рисунок 10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67944" y="1767364"/>
            <a:ext cx="1152128" cy="1144389"/>
          </a:xfrm>
          <a:prstGeom prst="rect">
            <a:avLst/>
          </a:prstGeom>
        </p:spPr>
      </p:pic>
      <p:sp>
        <p:nvSpPr>
          <p:cNvPr id="6" name="Прямоугольник 5"/>
          <p:cNvSpPr/>
          <p:nvPr/>
        </p:nvSpPr>
        <p:spPr>
          <a:xfrm>
            <a:off x="4250768" y="2884752"/>
            <a:ext cx="3937012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/>
              <a:t>Большой выбор мер поддержки</a:t>
            </a:r>
          </a:p>
          <a:p>
            <a:r>
              <a:rPr lang="ru-RU" dirty="0"/>
              <a:t>от самых востребованных </a:t>
            </a:r>
          </a:p>
          <a:p>
            <a:r>
              <a:rPr lang="ru-RU" dirty="0"/>
              <a:t>до узконаправленных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388991" y="3720243"/>
            <a:ext cx="351634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/>
              <a:t>Индивидуальный подход в рассмотрении        заявок</a:t>
            </a:r>
            <a:br>
              <a:rPr lang="ru-RU" b="1" dirty="0"/>
            </a:br>
            <a:endParaRPr lang="ru-RU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402144" y="1591334"/>
            <a:ext cx="2883973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/>
              <a:t>Льготное кредитование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558566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ject 2"/>
          <p:cNvSpPr/>
          <p:nvPr/>
        </p:nvSpPr>
        <p:spPr>
          <a:xfrm>
            <a:off x="-200025" y="-171400"/>
            <a:ext cx="9325644" cy="6858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800">
              <a:cs typeface="Arial" panose="020B0604020202020204" pitchFamily="34" charset="0"/>
            </a:endParaRPr>
          </a:p>
        </p:txBody>
      </p:sp>
      <p:pic>
        <p:nvPicPr>
          <p:cNvPr id="10" name="Рисунок 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44633" y="280855"/>
            <a:ext cx="1508431" cy="348131"/>
          </a:xfrm>
          <a:prstGeom prst="rect">
            <a:avLst/>
          </a:prstGeom>
        </p:spPr>
      </p:pic>
      <p:sp>
        <p:nvSpPr>
          <p:cNvPr id="24" name="TextBox 23"/>
          <p:cNvSpPr txBox="1"/>
          <p:nvPr/>
        </p:nvSpPr>
        <p:spPr>
          <a:xfrm>
            <a:off x="269108" y="628986"/>
            <a:ext cx="85272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800" b="1" dirty="0">
                <a:solidFill>
                  <a:schemeClr val="bg1"/>
                </a:solidFill>
                <a:cs typeface="Arial" panose="020B0604020202020204" pitchFamily="34" charset="0"/>
              </a:rPr>
              <a:t>ДЕЙСТВУЮЩИЕ</a:t>
            </a:r>
            <a:r>
              <a:rPr lang="en-US" sz="1800" b="1" dirty="0">
                <a:solidFill>
                  <a:schemeClr val="bg1"/>
                </a:solidFill>
                <a:cs typeface="Arial" panose="020B0604020202020204" pitchFamily="34" charset="0"/>
              </a:rPr>
              <a:t> </a:t>
            </a:r>
            <a:r>
              <a:rPr lang="ru-RU" sz="1800" b="1" dirty="0">
                <a:solidFill>
                  <a:schemeClr val="bg1"/>
                </a:solidFill>
                <a:cs typeface="Arial" panose="020B0604020202020204" pitchFamily="34" charset="0"/>
              </a:rPr>
              <a:t>ПРОГРАММЫ ЛЬГОТНОГО КРЕДИТОВАНИЯ </a:t>
            </a:r>
            <a:endParaRPr lang="ru-RU" sz="1800" dirty="0">
              <a:solidFill>
                <a:schemeClr val="bg1"/>
              </a:solidFill>
              <a:cs typeface="Arial" panose="020B0604020202020204" pitchFamily="34" charset="0"/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88457910"/>
              </p:ext>
            </p:extLst>
          </p:nvPr>
        </p:nvGraphicFramePr>
        <p:xfrm>
          <a:off x="269108" y="1081241"/>
          <a:ext cx="8419481" cy="505227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008112">
                  <a:extLst>
                    <a:ext uri="{9D8B030D-6E8A-4147-A177-3AD203B41FA5}">
                      <a16:colId xmlns:a16="http://schemas.microsoft.com/office/drawing/2014/main" val="79396095"/>
                    </a:ext>
                  </a:extLst>
                </a:gridCol>
                <a:gridCol w="7411369">
                  <a:extLst>
                    <a:ext uri="{9D8B030D-6E8A-4147-A177-3AD203B41FA5}">
                      <a16:colId xmlns:a16="http://schemas.microsoft.com/office/drawing/2014/main" val="3131333712"/>
                    </a:ext>
                  </a:extLst>
                </a:gridCol>
              </a:tblGrid>
              <a:tr h="342900">
                <a:tc>
                  <a:txBody>
                    <a:bodyPr/>
                    <a:lstStyle/>
                    <a:p>
                      <a:pPr algn="ctr"/>
                      <a:r>
                        <a:rPr lang="ru-RU" sz="1100" b="1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№</a:t>
                      </a:r>
                      <a:r>
                        <a:rPr lang="ru-RU" sz="1100" b="1" kern="1200" baseline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100" b="1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программы</a:t>
                      </a:r>
                      <a:endParaRPr lang="ru-RU" sz="1100" b="1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Название программы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488110821"/>
                  </a:ext>
                </a:extLst>
              </a:tr>
              <a:tr h="327875">
                <a:tc>
                  <a:txBody>
                    <a:bodyPr/>
                    <a:lstStyle/>
                    <a:p>
                      <a:pPr algn="ctr"/>
                      <a:r>
                        <a:rPr lang="ru-RU" sz="1100" b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1764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50" b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Субсидирование процентной ставки, реализуемая Минэкономразвития (с учетом изменений ПП 1420)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804524068"/>
                  </a:ext>
                </a:extLst>
              </a:tr>
              <a:tr h="327875">
                <a:tc>
                  <a:txBody>
                    <a:bodyPr/>
                    <a:lstStyle/>
                    <a:p>
                      <a:pPr algn="ctr"/>
                      <a:r>
                        <a:rPr lang="ru-RU" sz="1100" b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211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50" b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Программа субсидирования Московской области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683442788"/>
                  </a:ext>
                </a:extLst>
              </a:tr>
              <a:tr h="25189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1570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50" b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Кредитование на приобретение объектов недвижимости в сфере промышленности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323526945"/>
                  </a:ext>
                </a:extLst>
              </a:tr>
              <a:tr h="251890">
                <a:tc>
                  <a:txBody>
                    <a:bodyPr/>
                    <a:lstStyle/>
                    <a:p>
                      <a:pPr algn="ctr"/>
                      <a:r>
                        <a:rPr lang="ru-RU" sz="1100" b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895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50" b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Льготное кредитование импортеров, на приобретение приоритетной для импорта продукции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355517356"/>
                  </a:ext>
                </a:extLst>
              </a:tr>
              <a:tr h="251890">
                <a:tc>
                  <a:txBody>
                    <a:bodyPr/>
                    <a:lstStyle/>
                    <a:p>
                      <a:pPr algn="ctr"/>
                      <a:r>
                        <a:rPr lang="ru-RU" sz="1100" b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1598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50" b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Кредитование проектов по цифровой трансформации, на основе российских решений в сфере IT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521506103"/>
                  </a:ext>
                </a:extLst>
              </a:tr>
              <a:tr h="251890">
                <a:tc>
                  <a:txBody>
                    <a:bodyPr/>
                    <a:lstStyle/>
                    <a:p>
                      <a:pPr algn="ctr"/>
                      <a:r>
                        <a:rPr lang="ru-RU" sz="1100" b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754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50" b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Кредитование системообразующих предприятий IT сферы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626397364"/>
                  </a:ext>
                </a:extLst>
              </a:tr>
              <a:tr h="251890">
                <a:tc>
                  <a:txBody>
                    <a:bodyPr/>
                    <a:lstStyle/>
                    <a:p>
                      <a:pPr algn="ctr"/>
                      <a:r>
                        <a:rPr lang="ru-RU" sz="1100" b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1528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50" b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Льготное кредитование МСХ 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071977618"/>
                  </a:ext>
                </a:extLst>
              </a:tr>
              <a:tr h="251890">
                <a:tc>
                  <a:txBody>
                    <a:bodyPr/>
                    <a:lstStyle/>
                    <a:p>
                      <a:pPr algn="ctr"/>
                      <a:r>
                        <a:rPr lang="ru-RU" sz="1100" b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512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50" b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Льготное кредитование  С/Х организаций исполнителей соглашения о повышении конкурентоспособности  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330472098"/>
                  </a:ext>
                </a:extLst>
              </a:tr>
              <a:tr h="342900">
                <a:tc>
                  <a:txBody>
                    <a:bodyPr/>
                    <a:lstStyle/>
                    <a:p>
                      <a:pPr algn="ctr"/>
                      <a:r>
                        <a:rPr lang="ru-RU" sz="1100" b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671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50" b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Кредитование организаций в сфере электронной и радиоэлектронной промышленности для государственного оборонного заказа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625588987"/>
                  </a:ext>
                </a:extLst>
              </a:tr>
              <a:tr h="342900">
                <a:tc>
                  <a:txBody>
                    <a:bodyPr/>
                    <a:lstStyle/>
                    <a:p>
                      <a:pPr algn="ctr"/>
                      <a:r>
                        <a:rPr lang="ru-RU" sz="1100" b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2438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50" b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Субсидирование процентной ставки по кредитам, выданным подрядным организациям на досрочное исполнение контрактов по объектам капитального строительства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189899251"/>
                  </a:ext>
                </a:extLst>
              </a:tr>
              <a:tr h="25189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100" b="1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50" b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Зонтичное поручительство Корпорации МСП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164240768"/>
                  </a:ext>
                </a:extLst>
              </a:tr>
              <a:tr h="25189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100" b="1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50" b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Поручительства ВЭБ РФ по непрограммным кредитам на цели ПОС 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139194998"/>
                  </a:ext>
                </a:extLst>
              </a:tr>
              <a:tr h="25189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100" b="1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50" b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Поручительства ВЭБ РФ по непрограммным кредитам на завершение реализации инвестиционных проектов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90595727"/>
                  </a:ext>
                </a:extLst>
              </a:tr>
              <a:tr h="25189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100" b="1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ru-RU" sz="1250" b="0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РГО – поручительства фондов по КД и БГ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583339475"/>
                  </a:ext>
                </a:extLst>
              </a:tr>
            </a:tbl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-200025" y="7083785"/>
            <a:ext cx="9441997" cy="332592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Гиперссылка открывается в режиме просмотра презентации</a:t>
            </a:r>
          </a:p>
        </p:txBody>
      </p:sp>
    </p:spTree>
    <p:extLst>
      <p:ext uri="{BB962C8B-B14F-4D97-AF65-F5344CB8AC3E}">
        <p14:creationId xmlns:p14="http://schemas.microsoft.com/office/powerpoint/2010/main" val="14886819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4" descr="C:\Users\Design\Desktop\СОВКОМБАНК\презентация\Новая папка\22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876927"/>
            <a:ext cx="9144000" cy="9810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6" name="Picture 8" descr="C:\Users\Design\Desktop\СОВКОМБАНК\презентация\Новая папка\21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"/>
            <a:ext cx="9144000" cy="9589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8" name="Номер слайда 1"/>
          <p:cNvSpPr>
            <a:spLocks noGrp="1"/>
          </p:cNvSpPr>
          <p:nvPr>
            <p:ph type="sldNum" sz="quarter" idx="12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850" indent="-285711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2846" indent="-228569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599985" indent="-228569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124" indent="-228569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260" indent="-228569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400" indent="-228569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8539" indent="-228569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5676" indent="-228569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E779F068-3DF4-42B0-A155-82FC304F6186}" type="slidenum">
              <a:rPr lang="ru-RU" altLang="ru-RU" sz="1100">
                <a:solidFill>
                  <a:srgbClr val="898989"/>
                </a:solidFill>
                <a:cs typeface="Arial" panose="020B0604020202020204" pitchFamily="34" charset="0"/>
              </a:rPr>
              <a:pPr eaLnBrk="1" hangingPunct="1">
                <a:spcBef>
                  <a:spcPct val="0"/>
                </a:spcBef>
                <a:buFontTx/>
                <a:buNone/>
              </a:pPr>
              <a:t>3</a:t>
            </a:fld>
            <a:endParaRPr lang="ru-RU" altLang="ru-RU" sz="1100">
              <a:solidFill>
                <a:srgbClr val="898989"/>
              </a:solidFill>
              <a:cs typeface="Arial" panose="020B0604020202020204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0" y="256540"/>
            <a:ext cx="5544616" cy="461651"/>
          </a:xfrm>
          <a:prstGeom prst="rect">
            <a:avLst/>
          </a:prstGeom>
          <a:noFill/>
        </p:spPr>
        <p:txBody>
          <a:bodyPr wrap="square" lIns="91428" tIns="45713" rIns="91428" bIns="45713" rtlCol="0">
            <a:spAutoFit/>
          </a:bodyPr>
          <a:lstStyle>
            <a:defPPr>
              <a:defRPr lang="ru-RU"/>
            </a:defPPr>
            <a:lvl1pPr lvl="0">
              <a:spcBef>
                <a:spcPts val="0"/>
              </a:spcBef>
              <a:defRPr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ru-RU" b="1" dirty="0"/>
              <a:t>Вас также может заинтересовать</a:t>
            </a:r>
          </a:p>
        </p:txBody>
      </p:sp>
      <p:graphicFrame>
        <p:nvGraphicFramePr>
          <p:cNvPr id="9" name="Диаграмма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64280913"/>
              </p:ext>
            </p:extLst>
          </p:nvPr>
        </p:nvGraphicFramePr>
        <p:xfrm>
          <a:off x="1331640" y="1484784"/>
          <a:ext cx="3311696" cy="32207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385865" y="652696"/>
            <a:ext cx="8074567" cy="58323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900" b="1" i="0" u="none" strike="noStrike" cap="none" normalizeH="0" baseline="0" dirty="0">
              <a:ln>
                <a:noFill/>
              </a:ln>
              <a:solidFill>
                <a:schemeClr val="tx2"/>
              </a:solidFill>
              <a:effectLst/>
              <a:latin typeface="Montserrat"/>
            </a:endParaRPr>
          </a:p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600" b="1" i="0" u="sng" strike="noStrike" cap="none" normalizeH="0" baseline="0" dirty="0">
                <a:ln>
                  <a:noFill/>
                </a:ln>
                <a:solidFill>
                  <a:srgbClr val="376092"/>
                </a:solidFill>
                <a:effectLst/>
                <a:latin typeface="Montserrat"/>
              </a:rPr>
              <a:t>1. </a:t>
            </a:r>
            <a:r>
              <a:rPr lang="ru-RU" altLang="ru-RU" sz="1600" b="1" u="sng" dirty="0">
                <a:solidFill>
                  <a:srgbClr val="376092"/>
                </a:solidFill>
                <a:latin typeface="Roboto"/>
              </a:rPr>
              <a:t>Банковские гарантии</a:t>
            </a:r>
            <a:endParaRPr lang="ru-RU" altLang="ru-RU" sz="1600" b="1" u="sng" dirty="0">
              <a:solidFill>
                <a:srgbClr val="376092"/>
              </a:solidFill>
              <a:latin typeface="Roboto"/>
              <a:hlinkClick r:id="rId6"/>
            </a:endParaRPr>
          </a:p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600" b="0" i="0" u="sng" strike="noStrike" cap="none" normalizeH="0" baseline="0" dirty="0">
                <a:ln>
                  <a:noFill/>
                </a:ln>
                <a:solidFill>
                  <a:srgbClr val="376092"/>
                </a:solidFill>
                <a:effectLst/>
                <a:latin typeface="Roboto"/>
              </a:rPr>
              <a:t>Для участия во всех видах государственных и коммерческих закупок</a:t>
            </a:r>
            <a:endParaRPr kumimoji="0" lang="ru-RU" altLang="ru-RU" sz="1600" b="0" i="0" u="sng" strike="noStrike" cap="none" normalizeH="0" baseline="0" dirty="0">
              <a:ln>
                <a:noFill/>
              </a:ln>
              <a:solidFill>
                <a:srgbClr val="376092"/>
              </a:solidFill>
              <a:effectLst/>
              <a:latin typeface="Roboto"/>
              <a:hlinkClick r:id="rId7"/>
            </a:endParaRPr>
          </a:p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800" b="1" i="0" u="sng" strike="noStrike" cap="none" normalizeH="0" baseline="0" dirty="0">
              <a:ln>
                <a:noFill/>
              </a:ln>
              <a:solidFill>
                <a:srgbClr val="376092"/>
              </a:solidFill>
              <a:effectLst/>
              <a:latin typeface="Montserrat"/>
              <a:hlinkClick r:id="rId7"/>
            </a:endParaRPr>
          </a:p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600" b="1" i="0" u="sng" strike="noStrike" cap="none" normalizeH="0" baseline="0" dirty="0">
                <a:ln>
                  <a:noFill/>
                </a:ln>
                <a:solidFill>
                  <a:srgbClr val="376092"/>
                </a:solidFill>
                <a:effectLst/>
                <a:latin typeface="Montserrat"/>
              </a:rPr>
              <a:t>2.Тендерное кредитование</a:t>
            </a:r>
          </a:p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600" b="0" i="0" u="sng" strike="noStrike" cap="none" normalizeH="0" baseline="0" dirty="0">
                <a:ln>
                  <a:noFill/>
                </a:ln>
                <a:solidFill>
                  <a:srgbClr val="376092"/>
                </a:solidFill>
                <a:effectLst/>
                <a:latin typeface="Roboto"/>
              </a:rPr>
              <a:t>Кредит на обеспечение участия в </a:t>
            </a:r>
            <a:r>
              <a:rPr kumimoji="0" lang="ru-RU" altLang="ru-RU" sz="1600" b="0" i="0" u="sng" strike="noStrike" cap="none" normalizeH="0" baseline="0" dirty="0" err="1">
                <a:ln>
                  <a:noFill/>
                </a:ln>
                <a:solidFill>
                  <a:srgbClr val="376092"/>
                </a:solidFill>
                <a:effectLst/>
                <a:latin typeface="Roboto"/>
              </a:rPr>
              <a:t>госзакупках</a:t>
            </a:r>
            <a:endParaRPr kumimoji="0" lang="ru-RU" altLang="ru-RU" sz="1600" b="0" i="0" u="sng" strike="noStrike" cap="none" normalizeH="0" baseline="0" dirty="0">
              <a:ln>
                <a:noFill/>
              </a:ln>
              <a:solidFill>
                <a:srgbClr val="376092"/>
              </a:solidFill>
              <a:effectLst/>
              <a:latin typeface="Roboto"/>
            </a:endParaRPr>
          </a:p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800" b="1" i="0" u="sng" strike="noStrike" cap="none" normalizeH="0" baseline="0" dirty="0">
              <a:ln>
                <a:noFill/>
              </a:ln>
              <a:solidFill>
                <a:srgbClr val="376092"/>
              </a:solidFill>
              <a:effectLst/>
              <a:latin typeface="Montserrat"/>
              <a:hlinkClick r:id="rId8"/>
            </a:endParaRPr>
          </a:p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600" b="1" i="0" u="sng" strike="noStrike" cap="none" normalizeH="0" baseline="0" dirty="0">
                <a:ln>
                  <a:noFill/>
                </a:ln>
                <a:solidFill>
                  <a:srgbClr val="376092"/>
                </a:solidFill>
                <a:effectLst/>
                <a:latin typeface="Montserrat"/>
              </a:rPr>
              <a:t>3.Кредитование исполнения контракта</a:t>
            </a:r>
          </a:p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600" b="0" i="0" u="sng" strike="noStrike" cap="none" normalizeH="0" baseline="0" dirty="0">
                <a:ln>
                  <a:noFill/>
                </a:ln>
                <a:solidFill>
                  <a:srgbClr val="376092"/>
                </a:solidFill>
                <a:effectLst/>
                <a:latin typeface="Roboto"/>
              </a:rPr>
              <a:t>Кредитная линия на исполнение контракта по 44-ФЗ и 223-ФЗ</a:t>
            </a:r>
          </a:p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800" b="1" i="0" u="sng" strike="noStrike" cap="none" normalizeH="0" baseline="0" dirty="0">
              <a:ln>
                <a:noFill/>
              </a:ln>
              <a:solidFill>
                <a:srgbClr val="376092"/>
              </a:solidFill>
              <a:effectLst/>
              <a:latin typeface="Montserrat"/>
              <a:hlinkClick r:id="rId9"/>
            </a:endParaRPr>
          </a:p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600" b="1" i="0" u="sng" strike="noStrike" cap="none" normalizeH="0" baseline="0" dirty="0">
                <a:ln>
                  <a:noFill/>
                </a:ln>
                <a:solidFill>
                  <a:srgbClr val="376092"/>
                </a:solidFill>
                <a:effectLst/>
                <a:latin typeface="Montserrat"/>
              </a:rPr>
              <a:t>4.Легкий кредит</a:t>
            </a:r>
          </a:p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600" b="0" i="0" u="sng" strike="noStrike" cap="none" normalizeH="0" baseline="0" dirty="0">
                <a:ln>
                  <a:noFill/>
                </a:ln>
                <a:solidFill>
                  <a:srgbClr val="376092"/>
                </a:solidFill>
                <a:effectLst/>
                <a:latin typeface="Roboto"/>
              </a:rPr>
              <a:t>Облегченный пакет документов, оперативное принятие решения</a:t>
            </a:r>
            <a:endParaRPr kumimoji="0" lang="ru-RU" altLang="ru-RU" sz="1600" b="0" i="0" u="sng" strike="noStrike" cap="none" normalizeH="0" baseline="0" dirty="0">
              <a:ln>
                <a:noFill/>
              </a:ln>
              <a:solidFill>
                <a:srgbClr val="376092"/>
              </a:solidFill>
              <a:effectLst/>
              <a:latin typeface="Roboto"/>
              <a:hlinkClick r:id="rId9"/>
            </a:endParaRPr>
          </a:p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800" b="1" i="0" u="sng" strike="noStrike" cap="none" normalizeH="0" baseline="0" dirty="0">
              <a:ln>
                <a:noFill/>
              </a:ln>
              <a:solidFill>
                <a:srgbClr val="376092"/>
              </a:solidFill>
              <a:effectLst/>
              <a:latin typeface="Montserrat"/>
              <a:hlinkClick r:id="rId9"/>
            </a:endParaRPr>
          </a:p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600" b="1" i="0" u="sng" strike="noStrike" cap="none" normalizeH="0" baseline="0" dirty="0">
                <a:ln>
                  <a:noFill/>
                </a:ln>
                <a:solidFill>
                  <a:srgbClr val="376092"/>
                </a:solidFill>
                <a:effectLst/>
                <a:latin typeface="Montserrat"/>
              </a:rPr>
              <a:t>5.Кредитная линия</a:t>
            </a:r>
            <a:endParaRPr kumimoji="0" lang="ru-RU" altLang="ru-RU" sz="1600" b="1" i="0" u="sng" strike="noStrike" cap="none" normalizeH="0" baseline="0" dirty="0">
              <a:ln>
                <a:noFill/>
              </a:ln>
              <a:solidFill>
                <a:srgbClr val="376092"/>
              </a:solidFill>
              <a:effectLst/>
              <a:latin typeface="Montserrat"/>
              <a:hlinkClick r:id="rId9"/>
            </a:endParaRPr>
          </a:p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600" b="0" i="0" u="sng" strike="noStrike" cap="none" normalizeH="0" baseline="0" dirty="0">
                <a:ln>
                  <a:noFill/>
                </a:ln>
                <a:solidFill>
                  <a:srgbClr val="376092"/>
                </a:solidFill>
                <a:effectLst/>
                <a:latin typeface="Roboto"/>
              </a:rPr>
              <a:t>Пользуйтесь средствами банка снова и снова при соблюдении условий договора</a:t>
            </a:r>
            <a:endParaRPr kumimoji="0" lang="ru-RU" altLang="ru-RU" sz="1600" b="0" i="0" u="sng" strike="noStrike" cap="none" normalizeH="0" baseline="0" dirty="0">
              <a:ln>
                <a:noFill/>
              </a:ln>
              <a:solidFill>
                <a:srgbClr val="376092"/>
              </a:solidFill>
              <a:effectLst/>
              <a:latin typeface="Roboto"/>
              <a:hlinkClick r:id="rId9"/>
            </a:endParaRPr>
          </a:p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800" b="1" i="0" u="sng" strike="noStrike" cap="none" normalizeH="0" baseline="0" dirty="0">
              <a:ln>
                <a:noFill/>
              </a:ln>
              <a:solidFill>
                <a:srgbClr val="376092"/>
              </a:solidFill>
              <a:effectLst/>
              <a:latin typeface="Montserrat"/>
              <a:hlinkClick r:id="rId9"/>
            </a:endParaRPr>
          </a:p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600" b="1" i="0" u="sng" strike="noStrike" cap="none" normalizeH="0" baseline="0" dirty="0">
                <a:ln>
                  <a:noFill/>
                </a:ln>
                <a:solidFill>
                  <a:srgbClr val="376092"/>
                </a:solidFill>
                <a:effectLst/>
                <a:latin typeface="Montserrat"/>
              </a:rPr>
              <a:t>6.Факторинг</a:t>
            </a:r>
            <a:endParaRPr kumimoji="0" lang="ru-RU" altLang="ru-RU" sz="1600" b="1" i="0" u="sng" strike="noStrike" cap="none" normalizeH="0" baseline="0" dirty="0">
              <a:ln>
                <a:noFill/>
              </a:ln>
              <a:solidFill>
                <a:srgbClr val="376092"/>
              </a:solidFill>
              <a:effectLst/>
              <a:latin typeface="Montserrat"/>
              <a:hlinkClick r:id="rId9"/>
            </a:endParaRPr>
          </a:p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600" b="0" i="0" u="sng" strike="noStrike" cap="none" normalizeH="0" baseline="0" dirty="0">
                <a:ln>
                  <a:noFill/>
                </a:ln>
                <a:solidFill>
                  <a:srgbClr val="376092"/>
                </a:solidFill>
                <a:effectLst/>
                <a:latin typeface="Roboto"/>
              </a:rPr>
              <a:t>Факторинг - инструмент финансирования оборотного капитала</a:t>
            </a:r>
            <a:r>
              <a:rPr kumimoji="0" lang="ru-RU" altLang="ru-RU" sz="1600" b="0" i="0" u="sng" strike="noStrike" cap="none" normalizeH="0" baseline="0" dirty="0">
                <a:ln>
                  <a:noFill/>
                </a:ln>
                <a:solidFill>
                  <a:srgbClr val="376092"/>
                </a:solidFill>
                <a:effectLst/>
              </a:rPr>
              <a:t> </a:t>
            </a:r>
          </a:p>
          <a:p>
            <a:pPr lvl="0" eaLnBrk="0" hangingPunct="0"/>
            <a:r>
              <a:rPr lang="ru-RU" altLang="ru-RU" sz="800" b="1" u="sng" dirty="0">
                <a:solidFill>
                  <a:srgbClr val="376092"/>
                </a:solidFill>
                <a:latin typeface="Montserrat"/>
              </a:rPr>
              <a:t>  </a:t>
            </a:r>
            <a:br>
              <a:rPr kumimoji="0" lang="ru-RU" altLang="ru-RU" sz="1600" b="0" i="0" u="sng" strike="noStrike" cap="none" normalizeH="0" baseline="0" dirty="0">
                <a:ln>
                  <a:noFill/>
                </a:ln>
                <a:solidFill>
                  <a:srgbClr val="376092"/>
                </a:solidFill>
                <a:effectLst/>
              </a:rPr>
            </a:br>
            <a:r>
              <a:rPr kumimoji="0" lang="ru-RU" altLang="ru-RU" sz="1600" b="1" i="0" u="sng" strike="noStrike" cap="none" normalizeH="0" baseline="0" dirty="0">
                <a:ln>
                  <a:noFill/>
                </a:ln>
                <a:solidFill>
                  <a:srgbClr val="376092"/>
                </a:solidFill>
                <a:effectLst/>
              </a:rPr>
              <a:t>7</a:t>
            </a:r>
            <a:r>
              <a:rPr kumimoji="0" lang="ru-RU" altLang="ru-RU" sz="1600" b="0" i="0" u="sng" strike="noStrike" cap="none" normalizeH="0" baseline="0" dirty="0">
                <a:ln>
                  <a:noFill/>
                </a:ln>
                <a:solidFill>
                  <a:srgbClr val="376092"/>
                </a:solidFill>
                <a:effectLst/>
              </a:rPr>
              <a:t>.</a:t>
            </a:r>
            <a:r>
              <a:rPr kumimoji="0" lang="ru-RU" altLang="ru-RU" sz="1600" b="1" i="0" u="sng" strike="noStrike" cap="none" normalizeH="0" baseline="0" dirty="0">
                <a:ln>
                  <a:noFill/>
                </a:ln>
                <a:solidFill>
                  <a:srgbClr val="376092"/>
                </a:solidFill>
                <a:effectLst/>
              </a:rPr>
              <a:t>РКО</a:t>
            </a:r>
            <a:r>
              <a:rPr lang="ru-RU" altLang="ru-RU" sz="1600" b="1" u="sng" dirty="0">
                <a:solidFill>
                  <a:srgbClr val="376092"/>
                </a:solidFill>
                <a:latin typeface="Montserrat"/>
              </a:rPr>
              <a:t> </a:t>
            </a:r>
          </a:p>
          <a:p>
            <a:pPr lvl="0" eaLnBrk="0" hangingPunct="0"/>
            <a:r>
              <a:rPr lang="ru-RU" altLang="ru-RU" sz="800" b="1" u="sng" dirty="0">
                <a:solidFill>
                  <a:srgbClr val="376092"/>
                </a:solidFill>
                <a:latin typeface="Montserrat"/>
              </a:rPr>
              <a:t> </a:t>
            </a:r>
            <a:br>
              <a:rPr kumimoji="0" lang="ru-RU" altLang="ru-RU" sz="1600" b="1" i="0" u="sng" strike="noStrike" cap="none" normalizeH="0" baseline="0" dirty="0">
                <a:ln>
                  <a:noFill/>
                </a:ln>
                <a:solidFill>
                  <a:srgbClr val="376092"/>
                </a:solidFill>
                <a:effectLst/>
              </a:rPr>
            </a:br>
            <a:r>
              <a:rPr lang="ru-RU" altLang="ru-RU" sz="1600" b="1" u="sng" dirty="0">
                <a:solidFill>
                  <a:srgbClr val="376092"/>
                </a:solidFill>
              </a:rPr>
              <a:t>8.Лизинг</a:t>
            </a:r>
          </a:p>
          <a:p>
            <a:pPr lvl="0" eaLnBrk="0" hangingPunct="0"/>
            <a:r>
              <a:rPr lang="ru-RU" altLang="ru-RU" sz="800" b="1" u="sng" dirty="0">
                <a:solidFill>
                  <a:srgbClr val="376092"/>
                </a:solidFill>
                <a:latin typeface="Montserrat"/>
              </a:rPr>
              <a:t> </a:t>
            </a:r>
            <a:br>
              <a:rPr lang="ru-RU" altLang="ru-RU" sz="1600" b="1" u="sng" dirty="0">
                <a:solidFill>
                  <a:srgbClr val="376092"/>
                </a:solidFill>
              </a:rPr>
            </a:br>
            <a:r>
              <a:rPr kumimoji="0" lang="ru-RU" altLang="ru-RU" sz="1600" b="1" i="0" u="sng" strike="noStrike" cap="none" normalizeH="0" baseline="0" dirty="0">
                <a:ln>
                  <a:noFill/>
                </a:ln>
                <a:solidFill>
                  <a:srgbClr val="376092"/>
                </a:solidFill>
                <a:effectLst/>
              </a:rPr>
              <a:t>9.Зарплатный </a:t>
            </a:r>
            <a:r>
              <a:rPr kumimoji="0" lang="ru-RU" altLang="ru-RU" sz="1600" b="1" i="0" u="sng" strike="noStrike" cap="none" normalizeH="0" baseline="0" dirty="0" err="1">
                <a:ln>
                  <a:noFill/>
                </a:ln>
                <a:solidFill>
                  <a:srgbClr val="376092"/>
                </a:solidFill>
                <a:effectLst/>
              </a:rPr>
              <a:t>прект</a:t>
            </a:r>
            <a:r>
              <a:rPr kumimoji="0" lang="ru-RU" altLang="ru-RU" sz="1600" b="1" i="0" u="sng" strike="noStrike" cap="none" normalizeH="0" baseline="0" dirty="0">
                <a:ln>
                  <a:noFill/>
                </a:ln>
                <a:solidFill>
                  <a:srgbClr val="376092"/>
                </a:solidFill>
                <a:effectLst/>
              </a:rPr>
              <a:t> </a:t>
            </a:r>
            <a:endParaRPr kumimoji="0" lang="en-US" altLang="ru-RU" sz="1600" b="1" i="0" u="sng" strike="noStrike" cap="none" normalizeH="0" baseline="0" dirty="0">
              <a:ln>
                <a:noFill/>
              </a:ln>
              <a:solidFill>
                <a:srgbClr val="376092"/>
              </a:solidFill>
              <a:effectLst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altLang="ru-RU" sz="1800" b="1" dirty="0">
                <a:solidFill>
                  <a:srgbClr val="FF0000"/>
                </a:solidFill>
              </a:rPr>
              <a:t>Руководитель Бизнес Группы по МСБ </a:t>
            </a:r>
            <a:br>
              <a:rPr lang="ru-RU" altLang="ru-RU" sz="1800" b="1" dirty="0">
                <a:solidFill>
                  <a:srgbClr val="FF0000"/>
                </a:solidFill>
              </a:rPr>
            </a:br>
            <a:r>
              <a:rPr lang="ru-RU" altLang="ru-RU" sz="1800" b="1" dirty="0">
                <a:solidFill>
                  <a:srgbClr val="FF0000"/>
                </a:solidFill>
              </a:rPr>
              <a:t>Геворкова Ирина Спартаковна </a:t>
            </a:r>
            <a:br>
              <a:rPr lang="ru-RU" altLang="ru-RU" sz="1800" b="1" dirty="0">
                <a:solidFill>
                  <a:srgbClr val="FF0000"/>
                </a:solidFill>
              </a:rPr>
            </a:br>
            <a:r>
              <a:rPr lang="en-US" altLang="ru-RU" sz="1800" b="1" dirty="0">
                <a:solidFill>
                  <a:srgbClr val="FF0000"/>
                </a:solidFill>
              </a:rPr>
              <a:t>gevorkovais@sovcombank.ru</a:t>
            </a:r>
            <a:r>
              <a:rPr lang="ru-RU" altLang="ru-RU" sz="1800" b="1" dirty="0">
                <a:solidFill>
                  <a:srgbClr val="FF0000"/>
                </a:solidFill>
              </a:rPr>
              <a:t> </a:t>
            </a:r>
            <a:r>
              <a:rPr kumimoji="0" lang="ru-RU" altLang="ru-RU" sz="1800" b="1" strike="noStrike" cap="none" normalizeH="0" baseline="0" dirty="0">
                <a:ln>
                  <a:noFill/>
                </a:ln>
                <a:solidFill>
                  <a:srgbClr val="FF0000"/>
                </a:solidFill>
              </a:rPr>
              <a:t>+7</a:t>
            </a:r>
            <a:r>
              <a:rPr kumimoji="0" lang="en-US" altLang="ru-RU" sz="1800" b="1" strike="noStrike" cap="none" normalizeH="0" baseline="0" dirty="0">
                <a:ln>
                  <a:noFill/>
                </a:ln>
                <a:solidFill>
                  <a:srgbClr val="FF0000"/>
                </a:solidFill>
              </a:rPr>
              <a:t> </a:t>
            </a:r>
            <a:r>
              <a:rPr kumimoji="0" lang="ru-RU" altLang="ru-RU" sz="1800" b="1" strike="noStrike" cap="none" normalizeH="0" baseline="0" dirty="0">
                <a:ln>
                  <a:noFill/>
                </a:ln>
                <a:solidFill>
                  <a:srgbClr val="FF0000"/>
                </a:solidFill>
              </a:rPr>
              <a:t>929-511-45-88</a:t>
            </a:r>
            <a:endParaRPr kumimoji="0" lang="ru-RU" altLang="ru-RU" sz="1800" b="1" strike="noStrike" cap="none" normalizeH="0" baseline="0" dirty="0">
              <a:ln>
                <a:noFill/>
              </a:ln>
              <a:solidFill>
                <a:srgbClr val="FF0000"/>
              </a:solidFill>
              <a:latin typeface="Roboto"/>
            </a:endParaRPr>
          </a:p>
        </p:txBody>
      </p:sp>
      <p:sp>
        <p:nvSpPr>
          <p:cNvPr id="4" name="AutoShape 2" descr="Банковские гарантии">
            <a:hlinkClick r:id="rId6"/>
          </p:cNvPr>
          <p:cNvSpPr>
            <a:spLocks noChangeAspect="1" noChangeArrowheads="1"/>
          </p:cNvSpPr>
          <p:nvPr/>
        </p:nvSpPr>
        <p:spPr bwMode="auto">
          <a:xfrm rot="19280243">
            <a:off x="63500" y="-141605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5" name="AutoShape 3" descr="data:image/svg+xml,%3csvg%20xmlns=%27http://www.w3.org/2000/svg%27%20version=%271.1%27%20width=%2750%27%20height=%2750%27/%3e">
            <a:hlinkClick r:id="rId7"/>
          </p:cNvPr>
          <p:cNvSpPr>
            <a:spLocks noChangeAspect="1" noChangeArrowheads="1"/>
          </p:cNvSpPr>
          <p:nvPr/>
        </p:nvSpPr>
        <p:spPr bwMode="auto">
          <a:xfrm rot="19280243">
            <a:off x="63500" y="-928688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6" name="AutoShape 4" descr="Тендерное кредитование">
            <a:hlinkClick r:id="rId10"/>
          </p:cNvPr>
          <p:cNvSpPr>
            <a:spLocks noChangeAspect="1" noChangeArrowheads="1"/>
          </p:cNvSpPr>
          <p:nvPr/>
        </p:nvSpPr>
        <p:spPr bwMode="auto">
          <a:xfrm rot="19280243">
            <a:off x="447675" y="-928688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7" name="AutoShape 5" descr="data:image/svg+xml,%3csvg%20xmlns=%27http://www.w3.org/2000/svg%27%20version=%271.1%27%20width=%2750%27%20height=%2750%27/%3e">
            <a:hlinkClick r:id="rId8"/>
          </p:cNvPr>
          <p:cNvSpPr>
            <a:spLocks noChangeAspect="1" noChangeArrowheads="1"/>
          </p:cNvSpPr>
          <p:nvPr/>
        </p:nvSpPr>
        <p:spPr bwMode="auto">
          <a:xfrm rot="19280243">
            <a:off x="63500" y="-441325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" name="AutoShape 6" descr="Кредитование исполнения контракта">
            <a:hlinkClick r:id="rId11"/>
          </p:cNvPr>
          <p:cNvSpPr>
            <a:spLocks noChangeAspect="1" noChangeArrowheads="1"/>
          </p:cNvSpPr>
          <p:nvPr/>
        </p:nvSpPr>
        <p:spPr bwMode="auto">
          <a:xfrm rot="19280243">
            <a:off x="447675" y="-441325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1" name="AutoShape 7" descr="data:image/svg+xml,%3csvg%20xmlns=%27http://www.w3.org/2000/svg%27%20version=%271.1%27%20width=%2750%27%20height=%2750%27/%3e">
            <a:hlinkClick r:id="rId9"/>
          </p:cNvPr>
          <p:cNvSpPr>
            <a:spLocks noChangeAspect="1" noChangeArrowheads="1"/>
          </p:cNvSpPr>
          <p:nvPr/>
        </p:nvSpPr>
        <p:spPr bwMode="auto">
          <a:xfrm rot="19280243">
            <a:off x="63500" y="46038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2" name="AutoShape 8" descr="Легкий кредит"/>
          <p:cNvSpPr>
            <a:spLocks noChangeAspect="1" noChangeArrowheads="1"/>
          </p:cNvSpPr>
          <p:nvPr/>
        </p:nvSpPr>
        <p:spPr bwMode="auto">
          <a:xfrm rot="19280243">
            <a:off x="447675" y="46038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4" name="AutoShape 9" descr="data:image/svg+xml,%3csvg%20xmlns=%27http://www.w3.org/2000/svg%27%20version=%271.1%27%20width=%2750%27%20height=%2750%27/%3e"/>
          <p:cNvSpPr>
            <a:spLocks noChangeAspect="1" noChangeArrowheads="1"/>
          </p:cNvSpPr>
          <p:nvPr/>
        </p:nvSpPr>
        <p:spPr bwMode="auto">
          <a:xfrm rot="19280243">
            <a:off x="63500" y="5334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5" name="AutoShape 10" descr="Кредитная линия"/>
          <p:cNvSpPr>
            <a:spLocks noChangeAspect="1" noChangeArrowheads="1"/>
          </p:cNvSpPr>
          <p:nvPr/>
        </p:nvSpPr>
        <p:spPr bwMode="auto">
          <a:xfrm rot="19280243">
            <a:off x="447675" y="5334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6" name="AutoShape 11" descr="data:image/svg+xml,%3csvg%20xmlns=%27http://www.w3.org/2000/svg%27%20version=%271.1%27%20width=%2750%27%20height=%2750%27/%3e"/>
          <p:cNvSpPr>
            <a:spLocks noChangeAspect="1" noChangeArrowheads="1"/>
          </p:cNvSpPr>
          <p:nvPr/>
        </p:nvSpPr>
        <p:spPr bwMode="auto">
          <a:xfrm rot="19280243">
            <a:off x="63500" y="1020763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7" name="AutoShape 12" descr="Факторинг"/>
          <p:cNvSpPr>
            <a:spLocks noChangeAspect="1" noChangeArrowheads="1"/>
          </p:cNvSpPr>
          <p:nvPr/>
        </p:nvSpPr>
        <p:spPr bwMode="auto">
          <a:xfrm rot="19280243">
            <a:off x="447675" y="1020763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55856690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Them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</Template>
  <TotalTime>24858</TotalTime>
  <Words>286</Words>
  <Application>Microsoft Office PowerPoint</Application>
  <PresentationFormat>Экран (4:3)</PresentationFormat>
  <Paragraphs>63</Paragraphs>
  <Slides>3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8" baseType="lpstr">
      <vt:lpstr>Arial</vt:lpstr>
      <vt:lpstr>Calibri</vt:lpstr>
      <vt:lpstr>Montserrat</vt:lpstr>
      <vt:lpstr>Roboto</vt:lpstr>
      <vt:lpstr>Default Theme</vt:lpstr>
      <vt:lpstr>Презентация PowerPoint</vt:lpstr>
      <vt:lpstr>Презентация PowerPoint</vt:lpstr>
      <vt:lpstr>Презентация PowerPoint</vt:lpstr>
    </vt:vector>
  </TitlesOfParts>
  <Company>UralSOFT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Дмитрий</dc:creator>
  <cp:lastModifiedBy>Долгопрудный Медиацентр</cp:lastModifiedBy>
  <cp:revision>622</cp:revision>
  <cp:lastPrinted>2022-10-28T13:46:28Z</cp:lastPrinted>
  <dcterms:created xsi:type="dcterms:W3CDTF">2012-07-20T11:13:41Z</dcterms:created>
  <dcterms:modified xsi:type="dcterms:W3CDTF">2022-11-02T07:27:21Z</dcterms:modified>
</cp:coreProperties>
</file>