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2" r:id="rId3"/>
    <p:sldId id="273" r:id="rId4"/>
    <p:sldId id="264" r:id="rId5"/>
    <p:sldId id="274" r:id="rId6"/>
    <p:sldId id="275" r:id="rId7"/>
    <p:sldId id="280" r:id="rId8"/>
    <p:sldId id="260" r:id="rId9"/>
    <p:sldId id="266" r:id="rId10"/>
    <p:sldId id="261" r:id="rId11"/>
    <p:sldId id="279" r:id="rId12"/>
    <p:sldId id="262" r:id="rId13"/>
    <p:sldId id="263" r:id="rId14"/>
    <p:sldId id="277" r:id="rId15"/>
    <p:sldId id="270" r:id="rId16"/>
    <p:sldId id="267" r:id="rId17"/>
    <p:sldId id="268" r:id="rId18"/>
    <p:sldId id="271" r:id="rId19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91" autoAdjust="0"/>
    <p:restoredTop sz="57558" autoAdjust="0"/>
  </p:normalViewPr>
  <p:slideViewPr>
    <p:cSldViewPr snapToGrid="0">
      <p:cViewPr varScale="1">
        <p:scale>
          <a:sx n="43" d="100"/>
          <a:sy n="43" d="100"/>
        </p:scale>
        <p:origin x="11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9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CC97BC63-08EB-481F-9B27-7AD26DA3E894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BC9BCAEF-E7A6-464C-9137-3527F1871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61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16992" y="468067"/>
            <a:ext cx="6193536" cy="9212382"/>
          </a:xfrm>
        </p:spPr>
        <p:txBody>
          <a:bodyPr/>
          <a:lstStyle/>
          <a:p>
            <a:pPr indent="353958" algn="just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Уважаемые руководители!</a:t>
            </a:r>
          </a:p>
          <a:p>
            <a:pPr indent="354013"/>
            <a:r>
              <a:rPr lang="ru-RU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Рад приветствовать всех на Совете директоров городского округа Долгопрудный.  Мы традиционно вместе проанализируем экономическую ситуацию в округе. В нашей деловой повестке полезная информация. Обменяемся мнениями по проблемам и возможностям их решения. </a:t>
            </a:r>
          </a:p>
          <a:p>
            <a:pPr indent="353958" algn="just"/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Это наша первая встреча в 2023 году. Если совсем кратко оценить прошедший год, то он был в высшей степени сложным по очевидной причине – началу Специальной военной операции,  как следствие - высокому внешнему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санкционному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давлению, переориентации всех участников экономических, политических, общественных процессов в  стране, регионе и округе на скорость, качество и оперативность принятия решений и действий в этих условиях. 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Решения по СВО приняты Президентом. Жизнь, опыт, политическая ситуация подтверждают правильность этого решения.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В этой связи не могу не отметить, что Долгопрудный продемонстрировал сплочённость, единство в понимании и поддержке СВО, которая выразилась в том числе в совершенно конкретных вещах и событиях.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Это более 50 тонн гуманитарной помощи, направленной в зону СВО, на места прохождения военной подготовки наших ребят. Это более 20 выездов с гуманитарной помощью.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Огромный вклад внесли предприятия, предприниматели. Огромное спасибо вам за оборудование, оснащение, которое, уверен, спасло не одну жизнь. Благодарен каждому за это очевидное проявление патриотической, гражданской позиции.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Подробно - в цифрах, фактах, аналитике, событиях - мы подведём итоги на ежегодном отчёте главы. 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Общие  экономические итоги года позитивны. Есть динамика в наполнении бюджета, в целой серии параметров экономической деятельности, которые показывают, что адаптация к новым реалиям проходит успешно.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Мы обеспечили жизнеспособность территории, нормальную работу всей социальной сферы. Округ успешно и динамично развивался в 2022 году в том числе благодаря вашей эффективной и большой совместной работе.  </a:t>
            </a:r>
          </a:p>
          <a:p>
            <a:pPr indent="35395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Теперь очень кратко о планах 2023 года.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91697" y="117557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</a:t>
            </a:fld>
            <a:endParaRPr lang="ru-RU" dirty="0"/>
          </a:p>
        </p:txBody>
      </p:sp>
      <p:sp>
        <p:nvSpPr>
          <p:cNvPr id="5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4975487" y="169483"/>
            <a:ext cx="1060891" cy="597168"/>
          </a:xfrm>
        </p:spPr>
      </p:sp>
    </p:spTree>
    <p:extLst>
      <p:ext uri="{BB962C8B-B14F-4D97-AF65-F5344CB8AC3E}">
        <p14:creationId xmlns:p14="http://schemas.microsoft.com/office/powerpoint/2010/main" val="82579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17525" y="727075"/>
            <a:ext cx="3297238" cy="1855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7564" y="3052772"/>
            <a:ext cx="5925312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сфере жилищно-коммунального хозяйства завершаются работы по реконструкции котельной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ул. Спортивная, 3 а.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 – 382,6 миллиона рублей</a:t>
            </a:r>
          </a:p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32493" y="129749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2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3100" y="288925"/>
            <a:ext cx="3582988" cy="2016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6720" y="2393751"/>
            <a:ext cx="6083808" cy="7140394"/>
          </a:xfrm>
        </p:spPr>
        <p:txBody>
          <a:bodyPr/>
          <a:lstStyle/>
          <a:p>
            <a:pPr indent="353958" algn="just" defTabSz="914258"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Проводятся работы по реконструкции котельной на улице Ленинградская микрорайон Хлебниково </a:t>
            </a:r>
          </a:p>
          <a:p>
            <a:pPr indent="353958" algn="just" defTabSz="914258">
              <a:defRPr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(принята в муниципальную собственность от АО Вегетта).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Котельная обеспечивает теплом школу №4, здание бывшего санатория и муниципальные дома по ул.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Тимирязевская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ул. Южная. На сегодняшний день износ оборудования - 80%. 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Общий объем финансирования – 266 млн. рублей, в том числе 213 млн. рублей -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займ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Фонда содействия реформированию ЖКХ и 53 млн. рублей - средства из бюджета г.о. Долгопрудный.</a:t>
            </a:r>
          </a:p>
          <a:p>
            <a:pPr indent="353958" algn="just"/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/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/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/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Справочно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indent="353958" algn="just"/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Проект предусматривает модернизацию котельной, прокладку новых тепловых сетей и сетей горячего водоснабжения для переключения муниципальных жилых домов и социальных объектов. </a:t>
            </a:r>
          </a:p>
          <a:p>
            <a:pPr indent="353958" algn="just"/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В ходе модернизации будут заменены 4 котла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теплопроизводительностью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0,9 Гкал/час на 1,7 Гкал/час, дымовая труба, насосное и технологическое оборудование, контрольно-измерительные приборы и автоматика, освещение, электропроводка и пожарная сигнализация.</a:t>
            </a:r>
          </a:p>
          <a:p>
            <a:pPr indent="353958" algn="just" defTabSz="914258">
              <a:defRPr/>
            </a:pPr>
            <a:endParaRPr lang="ru-RU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/>
            <a:r>
              <a:rPr lang="ru-RU" i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МУП «Инженерные сети Долгопрудный» по результатам отбора подрядных организаций в рамках 223-ФЗ заключен договор с Региональной Строительной Производственной Компанией.</a:t>
            </a:r>
          </a:p>
          <a:p>
            <a:pPr indent="353958" algn="just"/>
            <a:r>
              <a:rPr lang="ru-RU" i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Плановый срок ввода объекта в эксплуатацию</a:t>
            </a:r>
            <a:r>
              <a:rPr lang="ru-RU" i="1" kern="1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сентябрь 2023 года</a:t>
            </a:r>
          </a:p>
          <a:p>
            <a:pPr indent="353958" algn="just" defTabSz="914258">
              <a:defRPr/>
            </a:pPr>
            <a:r>
              <a:rPr lang="ru-RU" i="1" kern="1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2022 году з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а счет средств бюджета городского округа на сумму 12,24 млн. руб. уже построен водопровод для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переподключения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жилых домов № 1а, 2а по ул. Южной к муниципальным сетям водоснабжения, а также простроен противопожарный водопровод, установлена насосная станция третьего подъема в котельной.</a:t>
            </a:r>
          </a:p>
          <a:p>
            <a:pPr indent="353958" algn="just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91697" y="200224"/>
            <a:ext cx="2918831" cy="493316"/>
          </a:xfrm>
        </p:spPr>
        <p:txBody>
          <a:bodyPr/>
          <a:lstStyle/>
          <a:p>
            <a:fld id="{B2E21C62-2F26-4AD5-86D5-06421D73C499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16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23888" y="520700"/>
            <a:ext cx="3189287" cy="1795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51105" y="2783890"/>
            <a:ext cx="5949695" cy="4439841"/>
          </a:xfrm>
        </p:spPr>
        <p:txBody>
          <a:bodyPr/>
          <a:lstStyle/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20301" y="52973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30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3100" y="422275"/>
            <a:ext cx="3517900" cy="19796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36449" y="3332530"/>
            <a:ext cx="5925312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рамках государственной программы Московской области «Развитие инженерной инфраструктуры 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энергоэффективности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 будет проведена реконструкция системы теплоснабжения на сумму 415 миллионов рублей.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Проектная документация по замене 20 км инженерных сетей с наибольшим уровнем износа будет подготовлена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23 году, строительно-монтажные работы планируется завершить в 24 году.</a:t>
            </a:r>
          </a:p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 в этом году</a:t>
            </a:r>
            <a:r>
              <a:rPr lang="ru-RU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з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апланирована установка тепловых камер и замена запорной арматуры на магистральных тепловых сетях.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Эти мероприятия выполняются в интересах 59 тысяч жителей и после реализации помогут более устойчиво предоставлять тепловую услугу.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44685" y="175617"/>
            <a:ext cx="2918831" cy="493316"/>
          </a:xfrm>
        </p:spPr>
        <p:txBody>
          <a:bodyPr/>
          <a:lstStyle/>
          <a:p>
            <a:fld id="{B2E21C62-2F26-4AD5-86D5-06421D73C499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75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8975" y="703263"/>
            <a:ext cx="3125788" cy="17589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8253" y="2943044"/>
            <a:ext cx="5666263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текущий год запланировано проведение  капитального ремонта вторичных отстойников и подводяще-отводящих лотков  второй очереди очистных сооружений хозяйственно-бытового стока округа.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Выполнение данных мероприятий необходимо для увеличения производительности  очистных сооружений до проектной. Стоимость работ составляет 5 миллионов рублей.</a:t>
            </a:r>
          </a:p>
          <a:p>
            <a:pPr indent="353958" algn="just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56877" y="216190"/>
            <a:ext cx="2918831" cy="493316"/>
          </a:xfrm>
        </p:spPr>
        <p:txBody>
          <a:bodyPr/>
          <a:lstStyle/>
          <a:p>
            <a:fld id="{B2E21C62-2F26-4AD5-86D5-06421D73C499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96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8975" y="703263"/>
            <a:ext cx="3125788" cy="17589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8253" y="2943044"/>
            <a:ext cx="5666263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Проводим модернизацию уличного освещения. В 2022 году рамках проекта мы заменили 1439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несветодиодных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светильников на светодиодные по 23 линиям освещения в микрорайоне Старый город и Центральной части округа от проспекта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Пацаева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 Нового Бульвара. В планах на 2023 год – замена более 1000 светильников на улицах округа</a:t>
            </a:r>
          </a:p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72636" y="209947"/>
            <a:ext cx="2918831" cy="493316"/>
          </a:xfrm>
        </p:spPr>
        <p:txBody>
          <a:bodyPr/>
          <a:lstStyle/>
          <a:p>
            <a:fld id="{B2E21C62-2F26-4AD5-86D5-06421D73C499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540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3100" y="703263"/>
            <a:ext cx="3395663" cy="1911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577" y="2979620"/>
            <a:ext cx="5388610" cy="4439841"/>
          </a:xfrm>
        </p:spPr>
        <p:txBody>
          <a:bodyPr/>
          <a:lstStyle/>
          <a:p>
            <a:pPr indent="353958" algn="just" defTabSz="907542"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ходе трансформации ключевой точки притяжения округа -  Юсуповского сквера и набережной Котовского залива Будут проведены работы по обустройству набережной от сцены на воде до Котовского залива. Учитывая ландшафт местности будут организованы прогулочные пешеходные дорожки у воды.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83725" y="209947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784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77875" y="1093788"/>
            <a:ext cx="2940050" cy="1654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77208" y="3139221"/>
            <a:ext cx="5388610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21 году мы открыли пляж в Мысово, в текущем году в планах завершить работы по благоустройству второй пляжной зоны отдыха у воды – в парке Новые Водники.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83725" y="80104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151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15975" y="641350"/>
            <a:ext cx="3341688" cy="18796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48640" y="2772356"/>
            <a:ext cx="5913120" cy="6859324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2022 году по результатам онлайн голосования по выбору общественной территорий для благоустройства в 2023 году на федеральном портале «За благоустройство» победителем признана территория сквера по ул. Циолковского, прилегающая к территории Физтех колледжа.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Разработана и согласована с Экспертным советом по обеспечению реализации мероприятий по формированию современной городской среды Московской области архитектурно-планировочная Концепция благоустройства территории.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Территория сквера поставлена на кадастровый учет в Едином государственном реестре недвижимости, площадь сквера составляет 0,8 га.</a:t>
            </a:r>
          </a:p>
          <a:p>
            <a:pPr indent="353958" algn="just"/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Справочно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: Проектом предусмотрено: установка входной группы, организация прямых и круговых дорожек для пешеходов, устройство беговой дорожки, в центральной части – размещение зоны отдыха с декоративным мощением, площадки для тихого отдыха с малыми архитектурными формами (скамейки, навесы, урны), декоративными посадками деревьев, кустарников и цветов, освещение всех дорожек в сквере, установка спортивной волейбольной площадки. Также на территории сквера будет установлен игровой комплекс для детей, силовые спортивные тренажеры, сетевой туалетный модуль,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воркаут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, коворкинг, WI-FI.</a:t>
            </a:r>
          </a:p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81261" y="148034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834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6938" y="836613"/>
            <a:ext cx="3065462" cy="1725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12617" y="2991812"/>
            <a:ext cx="5388610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рамках развития транспортной инфраструктуры ведутся работы по разработке проекта реконструкции моста через реку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Мерянка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22765" y="246459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843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5350" y="776288"/>
            <a:ext cx="3713163" cy="2089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83305" y="3898283"/>
            <a:ext cx="5388610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сфере образования: в начале 2023 года получено разрешение на ввод нового детского сада, рассчитанного на 135 детей. Он разместился на первом этаже многоэтажного жилого здания в микрорайоне ЖК Бригантина.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Продолжается</a:t>
            </a:r>
            <a:r>
              <a:rPr lang="ru-RU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строительство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здания детского сада на 155 мест в микрорайоне Центральный.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32493" y="282972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875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617663"/>
            <a:ext cx="2833688" cy="15954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97961" y="3674564"/>
            <a:ext cx="5388610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Ведется строительство пристройки на 300 мест к гимназии № 13 и школы на 550 мест в микрорайоне Центральный.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BCAEF-E7A6-464C-9137-3527F1871AB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907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35025" y="1385888"/>
            <a:ext cx="2798763" cy="1574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2064" y="3662372"/>
            <a:ext cx="5913120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сфере здравоохранения в начале 2023 года уже завершено строительство детской поликлиники на 95 посещений в смену в ЖК Бригантина. Ее построили за счет внебюджетных средств и позже передадут в муниципальную собственность. В новой поликлинике размещены кабинеты ортопеда, отоларинголога, офтальмолога, ЭКГ, а также прививочная и другие помещения. Один из блоков будет предназначен для отделения педиатрии.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Продолжается строительство второй встроено пристроенной к жилому дому поликлиники на 95 посещений в смену</a:t>
            </a:r>
            <a:r>
              <a:rPr lang="ru-RU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на ул. Парковая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Работы планируется завершить к концу 2023 года.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33216" y="294877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26888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62013" y="1081088"/>
            <a:ext cx="2627312" cy="14779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51657" y="3125924"/>
            <a:ext cx="5388610" cy="4439841"/>
          </a:xfrm>
        </p:spPr>
        <p:txBody>
          <a:bodyPr/>
          <a:lstStyle/>
          <a:p>
            <a:pPr lvl="0"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Будут проведены работы по косметическому ремонту детской поликлиники на ул. Академика Лаврентьева, 6 и третьего этажа терапевтического корпуса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Долгопрудненской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центральной городской больницы на ул. Павлова, 2</a:t>
            </a:r>
          </a:p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83725" y="267904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394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3100" y="984250"/>
            <a:ext cx="3054350" cy="17176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577" y="3759908"/>
            <a:ext cx="5388610" cy="4439841"/>
          </a:xfrm>
        </p:spPr>
        <p:txBody>
          <a:bodyPr/>
          <a:lstStyle/>
          <a:p>
            <a:pPr indent="353958" algn="just" defTabSz="914258"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закупка медицинского оборудования в городскую больницу. </a:t>
            </a:r>
          </a:p>
          <a:p>
            <a:pPr indent="353958" algn="just" defTabSz="914258"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 defTabSz="914258"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 defTabSz="914258"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3958" algn="just" defTabSz="914258">
              <a:defRPr/>
            </a:pP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Справочно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: финансирование на сумму 300 млн. рублей</a:t>
            </a:r>
          </a:p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20301" y="207947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307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6938" y="873125"/>
            <a:ext cx="3260725" cy="1835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10153" y="3345380"/>
            <a:ext cx="5388610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Запланировано начало строительства трехэтажного здания общей площадью 4,5 тысячи квадратных метров акушерского отделения больницы. Застройщику предоставлен в аренду земельный участок 0,5 га. В здании так же будет размещена центральная лаборатория. Новый роддом рассчитан на 35 коечных мест, также появится блок реанимации и интенсивной терапии новорожденных на три места. Работы планируется завершить в 2025 году.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Так же в планах на текущих год проектирование поликлиники смешанного типа на 420 посещений в смену </a:t>
            </a: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в микрорайоне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Центральный.</a:t>
            </a:r>
          </a:p>
          <a:p>
            <a:pPr indent="353958"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595917" y="237280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2688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935038"/>
            <a:ext cx="2481262" cy="13954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43839" y="3517172"/>
            <a:ext cx="5388610" cy="4439841"/>
          </a:xfrm>
        </p:spPr>
        <p:txBody>
          <a:bodyPr/>
          <a:lstStyle/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Мы живем в реалиях военного времени и наша основная задача, пока ребята выполняют свой воинский долг, защищают Родину, особое внимание уделить их семьям.</a:t>
            </a:r>
          </a:p>
          <a:p>
            <a:pPr indent="353958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Семьи мобилизованных обращаются с разными вопросами, работа по ним ведётся и будет продолжаться далее.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620301" y="154133"/>
            <a:ext cx="2918831" cy="493316"/>
          </a:xfrm>
        </p:spPr>
        <p:txBody>
          <a:bodyPr/>
          <a:lstStyle/>
          <a:p>
            <a:fld id="{BC9BCAEF-E7A6-464C-9137-3527F1871AB9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522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7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6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986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88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29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42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18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56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68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42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444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70052-220E-48BC-A965-722F9BA254AF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A3B23-3B40-42B0-9ECA-CF76D95C9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93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microsoft.com/office/2007/relationships/hdphoto" Target="../media/hdphoto8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.pn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microsoft.com/office/2007/relationships/hdphoto" Target="../media/hdphoto8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.pn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microsoft.com/office/2007/relationships/hdphoto" Target="../media/hdphoto8.wdp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9116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18" y="3910424"/>
            <a:ext cx="73118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  <a:latin typeface="Arial Black" pitchFamily="34" charset="0"/>
              </a:rPr>
              <a:t>Планы на 2023 год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701" y="445041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36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692" y="626414"/>
            <a:ext cx="37531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Завершение реконструкции котельной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ул. Спортивная, 3а</a:t>
            </a:r>
          </a:p>
          <a:p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1051" y="-27295"/>
            <a:ext cx="5490948" cy="6892952"/>
          </a:xfrm>
          <a:custGeom>
            <a:avLst/>
            <a:gdLst>
              <a:gd name="connsiteX0" fmla="*/ 0 w 5490948"/>
              <a:gd name="connsiteY0" fmla="*/ 0 h 6865656"/>
              <a:gd name="connsiteX1" fmla="*/ 5490948 w 5490948"/>
              <a:gd name="connsiteY1" fmla="*/ 0 h 6865656"/>
              <a:gd name="connsiteX2" fmla="*/ 5490948 w 5490948"/>
              <a:gd name="connsiteY2" fmla="*/ 6865656 h 6865656"/>
              <a:gd name="connsiteX3" fmla="*/ 0 w 5490948"/>
              <a:gd name="connsiteY3" fmla="*/ 6865656 h 6865656"/>
              <a:gd name="connsiteX4" fmla="*/ 0 w 5490948"/>
              <a:gd name="connsiteY4" fmla="*/ 0 h 6865656"/>
              <a:gd name="connsiteX0" fmla="*/ 1555845 w 5490948"/>
              <a:gd name="connsiteY0" fmla="*/ 0 h 6892952"/>
              <a:gd name="connsiteX1" fmla="*/ 5490948 w 5490948"/>
              <a:gd name="connsiteY1" fmla="*/ 27296 h 6892952"/>
              <a:gd name="connsiteX2" fmla="*/ 5490948 w 5490948"/>
              <a:gd name="connsiteY2" fmla="*/ 6892952 h 6892952"/>
              <a:gd name="connsiteX3" fmla="*/ 0 w 5490948"/>
              <a:gd name="connsiteY3" fmla="*/ 6892952 h 6892952"/>
              <a:gd name="connsiteX4" fmla="*/ 1555845 w 5490948"/>
              <a:gd name="connsiteY4" fmla="*/ 0 h 689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0948" h="6892952">
                <a:moveTo>
                  <a:pt x="1555845" y="0"/>
                </a:moveTo>
                <a:lnTo>
                  <a:pt x="5490948" y="27296"/>
                </a:lnTo>
                <a:lnTo>
                  <a:pt x="5490948" y="6892952"/>
                </a:lnTo>
                <a:lnTo>
                  <a:pt x="0" y="6892952"/>
                </a:lnTo>
                <a:lnTo>
                  <a:pt x="1555845" y="0"/>
                </a:lnTo>
                <a:close/>
              </a:path>
            </a:pathLst>
          </a:custGeom>
          <a:blipFill>
            <a:blip r:embed="rId3"/>
            <a:srcRect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-39757"/>
            <a:ext cx="5022376" cy="6905413"/>
          </a:xfrm>
          <a:custGeom>
            <a:avLst/>
            <a:gdLst>
              <a:gd name="connsiteX0" fmla="*/ 0 w 5022376"/>
              <a:gd name="connsiteY0" fmla="*/ 0 h 6858000"/>
              <a:gd name="connsiteX1" fmla="*/ 5022376 w 5022376"/>
              <a:gd name="connsiteY1" fmla="*/ 0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  <a:gd name="connsiteX0" fmla="*/ 0 w 5022376"/>
              <a:gd name="connsiteY0" fmla="*/ 13648 h 6871648"/>
              <a:gd name="connsiteX1" fmla="*/ 3220871 w 5022376"/>
              <a:gd name="connsiteY1" fmla="*/ 0 h 6871648"/>
              <a:gd name="connsiteX2" fmla="*/ 5022376 w 5022376"/>
              <a:gd name="connsiteY2" fmla="*/ 6871648 h 6871648"/>
              <a:gd name="connsiteX3" fmla="*/ 0 w 5022376"/>
              <a:gd name="connsiteY3" fmla="*/ 6871648 h 6871648"/>
              <a:gd name="connsiteX4" fmla="*/ 0 w 5022376"/>
              <a:gd name="connsiteY4" fmla="*/ 13648 h 6871648"/>
              <a:gd name="connsiteX0" fmla="*/ 0 w 5022376"/>
              <a:gd name="connsiteY0" fmla="*/ 0 h 6858000"/>
              <a:gd name="connsiteX1" fmla="*/ 3603008 w 5022376"/>
              <a:gd name="connsiteY1" fmla="*/ 13648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6" h="6858000">
                <a:moveTo>
                  <a:pt x="0" y="0"/>
                </a:moveTo>
                <a:lnTo>
                  <a:pt x="3603008" y="13648"/>
                </a:lnTo>
                <a:lnTo>
                  <a:pt x="502237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30553" t="-15751" r="-1" b="-10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11757" y="4253947"/>
            <a:ext cx="2544417" cy="2643809"/>
          </a:xfrm>
          <a:custGeom>
            <a:avLst/>
            <a:gdLst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0 w 2702257"/>
              <a:gd name="connsiteY3" fmla="*/ 1583140 h 1583140"/>
              <a:gd name="connsiteX4" fmla="*/ 0 w 2702257"/>
              <a:gd name="connsiteY4" fmla="*/ 0 h 1583140"/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573206 w 2702257"/>
              <a:gd name="connsiteY3" fmla="*/ 1583140 h 1583140"/>
              <a:gd name="connsiteX4" fmla="*/ 0 w 2702257"/>
              <a:gd name="connsiteY4" fmla="*/ 0 h 1583140"/>
              <a:gd name="connsiteX0" fmla="*/ 0 w 2620371"/>
              <a:gd name="connsiteY0" fmla="*/ 13647 h 1583140"/>
              <a:gd name="connsiteX1" fmla="*/ 2620371 w 2620371"/>
              <a:gd name="connsiteY1" fmla="*/ 0 h 1583140"/>
              <a:gd name="connsiteX2" fmla="*/ 2620371 w 2620371"/>
              <a:gd name="connsiteY2" fmla="*/ 1583140 h 1583140"/>
              <a:gd name="connsiteX3" fmla="*/ 491320 w 2620371"/>
              <a:gd name="connsiteY3" fmla="*/ 1583140 h 1583140"/>
              <a:gd name="connsiteX4" fmla="*/ 0 w 2620371"/>
              <a:gd name="connsiteY4" fmla="*/ 13647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2552132 w 2552132"/>
              <a:gd name="connsiteY2" fmla="*/ 1583140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1910687 w 2552132"/>
              <a:gd name="connsiteY2" fmla="*/ 1569492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320120"/>
              <a:gd name="connsiteY0" fmla="*/ 13647 h 1569492"/>
              <a:gd name="connsiteX1" fmla="*/ 2320120 w 2320120"/>
              <a:gd name="connsiteY1" fmla="*/ 0 h 1569492"/>
              <a:gd name="connsiteX2" fmla="*/ 1910687 w 2320120"/>
              <a:gd name="connsiteY2" fmla="*/ 1555844 h 1569492"/>
              <a:gd name="connsiteX3" fmla="*/ 423081 w 2320120"/>
              <a:gd name="connsiteY3" fmla="*/ 1569492 h 1569492"/>
              <a:gd name="connsiteX4" fmla="*/ 0 w 2320120"/>
              <a:gd name="connsiteY4" fmla="*/ 13647 h 1569492"/>
              <a:gd name="connsiteX0" fmla="*/ 0 w 2279176"/>
              <a:gd name="connsiteY0" fmla="*/ 0 h 1555845"/>
              <a:gd name="connsiteX1" fmla="*/ 2279176 w 2279176"/>
              <a:gd name="connsiteY1" fmla="*/ 13649 h 1555845"/>
              <a:gd name="connsiteX2" fmla="*/ 1910687 w 2279176"/>
              <a:gd name="connsiteY2" fmla="*/ 1542197 h 1555845"/>
              <a:gd name="connsiteX3" fmla="*/ 423081 w 2279176"/>
              <a:gd name="connsiteY3" fmla="*/ 1555845 h 1555845"/>
              <a:gd name="connsiteX4" fmla="*/ 0 w 2279176"/>
              <a:gd name="connsiteY4" fmla="*/ 0 h 1555845"/>
              <a:gd name="connsiteX0" fmla="*/ 0 w 2183641"/>
              <a:gd name="connsiteY0" fmla="*/ 0 h 1542197"/>
              <a:gd name="connsiteX1" fmla="*/ 2183641 w 2183641"/>
              <a:gd name="connsiteY1" fmla="*/ 1 h 1542197"/>
              <a:gd name="connsiteX2" fmla="*/ 1815152 w 2183641"/>
              <a:gd name="connsiteY2" fmla="*/ 1528549 h 1542197"/>
              <a:gd name="connsiteX3" fmla="*/ 327546 w 2183641"/>
              <a:gd name="connsiteY3" fmla="*/ 1542197 h 1542197"/>
              <a:gd name="connsiteX4" fmla="*/ 0 w 2183641"/>
              <a:gd name="connsiteY4" fmla="*/ 0 h 154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3641" h="1542197">
                <a:moveTo>
                  <a:pt x="0" y="0"/>
                </a:moveTo>
                <a:lnTo>
                  <a:pt x="2183641" y="1"/>
                </a:lnTo>
                <a:lnTo>
                  <a:pt x="1815152" y="1528549"/>
                </a:lnTo>
                <a:lnTo>
                  <a:pt x="327546" y="1542197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771" b="87370" l="26794" r="74963">
                        <a14:foregroundMark x1="36018" y1="28125" x2="36018" y2="28125"/>
                        <a14:foregroundMark x1="39898" y1="57031" x2="39898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57" t="6716" r="25736" b="12687"/>
          <a:stretch/>
        </p:blipFill>
        <p:spPr bwMode="auto">
          <a:xfrm>
            <a:off x="5242922" y="4504989"/>
            <a:ext cx="1433015" cy="110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01" y="292982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543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66730" y="4107984"/>
            <a:ext cx="4055165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054758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49801" y="1535357"/>
            <a:ext cx="44048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Реконструкция котельной </a:t>
            </a:r>
          </a:p>
          <a:p>
            <a:r>
              <a:rPr lang="ru-RU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ул. Ленинградская, 19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67497" y="-26128"/>
            <a:ext cx="7724503" cy="6884128"/>
          </a:xfrm>
          <a:custGeom>
            <a:avLst/>
            <a:gdLst>
              <a:gd name="connsiteX0" fmla="*/ 0 w 7724503"/>
              <a:gd name="connsiteY0" fmla="*/ 0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0 w 7724503"/>
              <a:gd name="connsiteY4" fmla="*/ 0 h 6858000"/>
              <a:gd name="connsiteX0" fmla="*/ 3631475 w 7724503"/>
              <a:gd name="connsiteY0" fmla="*/ 26125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3631475 w 7724503"/>
              <a:gd name="connsiteY4" fmla="*/ 26125 h 6858000"/>
              <a:gd name="connsiteX0" fmla="*/ 3657601 w 7724503"/>
              <a:gd name="connsiteY0" fmla="*/ 0 h 6884127"/>
              <a:gd name="connsiteX1" fmla="*/ 7724503 w 7724503"/>
              <a:gd name="connsiteY1" fmla="*/ 26127 h 6884127"/>
              <a:gd name="connsiteX2" fmla="*/ 7724503 w 7724503"/>
              <a:gd name="connsiteY2" fmla="*/ 6884127 h 6884127"/>
              <a:gd name="connsiteX3" fmla="*/ 0 w 7724503"/>
              <a:gd name="connsiteY3" fmla="*/ 6884127 h 6884127"/>
              <a:gd name="connsiteX4" fmla="*/ 3657601 w 7724503"/>
              <a:gd name="connsiteY4" fmla="*/ 0 h 6884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503" h="6884127">
                <a:moveTo>
                  <a:pt x="3657601" y="0"/>
                </a:moveTo>
                <a:lnTo>
                  <a:pt x="7724503" y="26127"/>
                </a:lnTo>
                <a:lnTo>
                  <a:pt x="7724503" y="6884127"/>
                </a:lnTo>
                <a:lnTo>
                  <a:pt x="0" y="6884127"/>
                </a:lnTo>
                <a:lnTo>
                  <a:pt x="365760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71" b="87370" l="26794" r="74963">
                        <a14:foregroundMark x1="36018" y1="28125" x2="36018" y2="28125"/>
                        <a14:foregroundMark x1="39898" y1="57031" x2="39898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57" t="6716" r="25736" b="12687"/>
          <a:stretch/>
        </p:blipFill>
        <p:spPr bwMode="auto">
          <a:xfrm>
            <a:off x="2341777" y="4530536"/>
            <a:ext cx="1433015" cy="110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Группа 19"/>
          <p:cNvGrpSpPr/>
          <p:nvPr/>
        </p:nvGrpSpPr>
        <p:grpSpPr>
          <a:xfrm>
            <a:off x="1018791" y="2299063"/>
            <a:ext cx="342576" cy="3135086"/>
            <a:chOff x="653027" y="2299063"/>
            <a:chExt cx="342576" cy="3135086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817077" y="2299063"/>
              <a:ext cx="14476" cy="31350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Овал 7"/>
            <p:cNvSpPr/>
            <p:nvPr/>
          </p:nvSpPr>
          <p:spPr>
            <a:xfrm>
              <a:off x="653027" y="3223039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667503" y="388575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667503" y="459676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660323" y="2566409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209005" y="2602553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04649" y="3225221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26419" y="3926267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74315" y="4653439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-502320" y="3196913"/>
            <a:ext cx="220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2023</a:t>
            </a:r>
          </a:p>
        </p:txBody>
      </p:sp>
      <p:pic>
        <p:nvPicPr>
          <p:cNvPr id="18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9" y="438418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31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авнобедренный треугольник 12"/>
          <p:cNvSpPr/>
          <p:nvPr/>
        </p:nvSpPr>
        <p:spPr>
          <a:xfrm>
            <a:off x="4731025" y="4800236"/>
            <a:ext cx="3339549" cy="2057766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38596" y="809994"/>
            <a:ext cx="696418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Ремонт</a:t>
            </a:r>
            <a:endParaRPr lang="ru-RU" sz="1200" dirty="0"/>
          </a:p>
          <a:p>
            <a:endParaRPr lang="ru-RU" sz="1200" dirty="0"/>
          </a:p>
          <a:p>
            <a:endParaRPr lang="ru-RU" sz="1400" dirty="0">
              <a:latin typeface="Arial Black" pitchFamily="34" charset="0"/>
            </a:endParaRPr>
          </a:p>
        </p:txBody>
      </p:sp>
      <p:sp>
        <p:nvSpPr>
          <p:cNvPr id="11" name="Прямоугольник 3"/>
          <p:cNvSpPr/>
          <p:nvPr/>
        </p:nvSpPr>
        <p:spPr>
          <a:xfrm>
            <a:off x="0" y="1"/>
            <a:ext cx="6400800" cy="6858000"/>
          </a:xfrm>
          <a:custGeom>
            <a:avLst/>
            <a:gdLst>
              <a:gd name="connsiteX0" fmla="*/ 0 w 7136296"/>
              <a:gd name="connsiteY0" fmla="*/ 0 h 6858000"/>
              <a:gd name="connsiteX1" fmla="*/ 7136296 w 7136296"/>
              <a:gd name="connsiteY1" fmla="*/ 0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3001618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7116418 w 7136296"/>
              <a:gd name="connsiteY2" fmla="*/ 5546035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4532244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6420678"/>
              <a:gd name="connsiteY0" fmla="*/ 0 h 6858000"/>
              <a:gd name="connsiteX1" fmla="*/ 6420678 w 6420678"/>
              <a:gd name="connsiteY1" fmla="*/ 4770783 h 6858000"/>
              <a:gd name="connsiteX2" fmla="*/ 4532244 w 6420678"/>
              <a:gd name="connsiteY2" fmla="*/ 6858000 h 6858000"/>
              <a:gd name="connsiteX3" fmla="*/ 0 w 6420678"/>
              <a:gd name="connsiteY3" fmla="*/ 6858000 h 6858000"/>
              <a:gd name="connsiteX4" fmla="*/ 0 w 6420678"/>
              <a:gd name="connsiteY4" fmla="*/ 0 h 6858000"/>
              <a:gd name="connsiteX0" fmla="*/ 0 w 6420678"/>
              <a:gd name="connsiteY0" fmla="*/ 0 h 6858000"/>
              <a:gd name="connsiteX1" fmla="*/ 6420678 w 6420678"/>
              <a:gd name="connsiteY1" fmla="*/ 4810539 h 6858000"/>
              <a:gd name="connsiteX2" fmla="*/ 4532244 w 6420678"/>
              <a:gd name="connsiteY2" fmla="*/ 6858000 h 6858000"/>
              <a:gd name="connsiteX3" fmla="*/ 0 w 6420678"/>
              <a:gd name="connsiteY3" fmla="*/ 6858000 h 6858000"/>
              <a:gd name="connsiteX4" fmla="*/ 0 w 6420678"/>
              <a:gd name="connsiteY4" fmla="*/ 0 h 6858000"/>
              <a:gd name="connsiteX0" fmla="*/ 0 w 6400800"/>
              <a:gd name="connsiteY0" fmla="*/ 0 h 6858000"/>
              <a:gd name="connsiteX1" fmla="*/ 6400800 w 6400800"/>
              <a:gd name="connsiteY1" fmla="*/ 4810539 h 6858000"/>
              <a:gd name="connsiteX2" fmla="*/ 4532244 w 6400800"/>
              <a:gd name="connsiteY2" fmla="*/ 6858000 h 6858000"/>
              <a:gd name="connsiteX3" fmla="*/ 0 w 6400800"/>
              <a:gd name="connsiteY3" fmla="*/ 6858000 h 6858000"/>
              <a:gd name="connsiteX4" fmla="*/ 0 w 6400800"/>
              <a:gd name="connsiteY4" fmla="*/ 0 h 6858000"/>
              <a:gd name="connsiteX0" fmla="*/ 0 w 6400800"/>
              <a:gd name="connsiteY0" fmla="*/ 0 h 6858000"/>
              <a:gd name="connsiteX1" fmla="*/ 6400800 w 6400800"/>
              <a:gd name="connsiteY1" fmla="*/ 4790661 h 6858000"/>
              <a:gd name="connsiteX2" fmla="*/ 4532244 w 6400800"/>
              <a:gd name="connsiteY2" fmla="*/ 6858000 h 6858000"/>
              <a:gd name="connsiteX3" fmla="*/ 0 w 6400800"/>
              <a:gd name="connsiteY3" fmla="*/ 6858000 h 6858000"/>
              <a:gd name="connsiteX4" fmla="*/ 0 w 64008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0" h="6858000">
                <a:moveTo>
                  <a:pt x="0" y="0"/>
                </a:moveTo>
                <a:lnTo>
                  <a:pt x="6400800" y="4790661"/>
                </a:lnTo>
                <a:lnTo>
                  <a:pt x="4532244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8"/>
          <p:cNvSpPr/>
          <p:nvPr/>
        </p:nvSpPr>
        <p:spPr>
          <a:xfrm>
            <a:off x="6420679" y="39757"/>
            <a:ext cx="5771322" cy="6857999"/>
          </a:xfrm>
          <a:custGeom>
            <a:avLst/>
            <a:gdLst>
              <a:gd name="connsiteX0" fmla="*/ 0 w 6486939"/>
              <a:gd name="connsiteY0" fmla="*/ 0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0 w 6486939"/>
              <a:gd name="connsiteY4" fmla="*/ 0 h 6858000"/>
              <a:gd name="connsiteX0" fmla="*/ 536713 w 6486939"/>
              <a:gd name="connsiteY0" fmla="*/ 4373218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536713 w 6486939"/>
              <a:gd name="connsiteY4" fmla="*/ 4373218 h 6858000"/>
              <a:gd name="connsiteX0" fmla="*/ 695739 w 6486939"/>
              <a:gd name="connsiteY0" fmla="*/ 4790662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695739 w 6486939"/>
              <a:gd name="connsiteY4" fmla="*/ 4790662 h 6858000"/>
              <a:gd name="connsiteX0" fmla="*/ 0 w 5791200"/>
              <a:gd name="connsiteY0" fmla="*/ 4790662 h 6858000"/>
              <a:gd name="connsiteX1" fmla="*/ 5791200 w 5791200"/>
              <a:gd name="connsiteY1" fmla="*/ 0 h 6858000"/>
              <a:gd name="connsiteX2" fmla="*/ 5791200 w 5791200"/>
              <a:gd name="connsiteY2" fmla="*/ 6858000 h 6858000"/>
              <a:gd name="connsiteX3" fmla="*/ 1709530 w 5791200"/>
              <a:gd name="connsiteY3" fmla="*/ 6838121 h 6858000"/>
              <a:gd name="connsiteX4" fmla="*/ 0 w 5791200"/>
              <a:gd name="connsiteY4" fmla="*/ 4790662 h 6858000"/>
              <a:gd name="connsiteX0" fmla="*/ 0 w 5791200"/>
              <a:gd name="connsiteY0" fmla="*/ 4790662 h 6858000"/>
              <a:gd name="connsiteX1" fmla="*/ 5791200 w 5791200"/>
              <a:gd name="connsiteY1" fmla="*/ 0 h 6858000"/>
              <a:gd name="connsiteX2" fmla="*/ 5791200 w 5791200"/>
              <a:gd name="connsiteY2" fmla="*/ 6858000 h 6858000"/>
              <a:gd name="connsiteX3" fmla="*/ 2286000 w 5791200"/>
              <a:gd name="connsiteY3" fmla="*/ 6857999 h 6858000"/>
              <a:gd name="connsiteX4" fmla="*/ 0 w 5791200"/>
              <a:gd name="connsiteY4" fmla="*/ 4790662 h 6858000"/>
              <a:gd name="connsiteX0" fmla="*/ 0 w 5771322"/>
              <a:gd name="connsiteY0" fmla="*/ 4790662 h 6858000"/>
              <a:gd name="connsiteX1" fmla="*/ 5771322 w 5771322"/>
              <a:gd name="connsiteY1" fmla="*/ 0 h 6858000"/>
              <a:gd name="connsiteX2" fmla="*/ 5771322 w 5771322"/>
              <a:gd name="connsiteY2" fmla="*/ 6858000 h 6858000"/>
              <a:gd name="connsiteX3" fmla="*/ 2266122 w 5771322"/>
              <a:gd name="connsiteY3" fmla="*/ 6857999 h 6858000"/>
              <a:gd name="connsiteX4" fmla="*/ 0 w 5771322"/>
              <a:gd name="connsiteY4" fmla="*/ 4790662 h 6858000"/>
              <a:gd name="connsiteX0" fmla="*/ 0 w 5771322"/>
              <a:gd name="connsiteY0" fmla="*/ 4790662 h 6877877"/>
              <a:gd name="connsiteX1" fmla="*/ 5771322 w 5771322"/>
              <a:gd name="connsiteY1" fmla="*/ 0 h 6877877"/>
              <a:gd name="connsiteX2" fmla="*/ 5771322 w 5771322"/>
              <a:gd name="connsiteY2" fmla="*/ 6858000 h 6877877"/>
              <a:gd name="connsiteX3" fmla="*/ 2206488 w 5771322"/>
              <a:gd name="connsiteY3" fmla="*/ 6877877 h 6877877"/>
              <a:gd name="connsiteX4" fmla="*/ 0 w 5771322"/>
              <a:gd name="connsiteY4" fmla="*/ 4790662 h 6877877"/>
              <a:gd name="connsiteX0" fmla="*/ 0 w 5771322"/>
              <a:gd name="connsiteY0" fmla="*/ 4790662 h 6897755"/>
              <a:gd name="connsiteX1" fmla="*/ 5771322 w 5771322"/>
              <a:gd name="connsiteY1" fmla="*/ 0 h 6897755"/>
              <a:gd name="connsiteX2" fmla="*/ 5771322 w 5771322"/>
              <a:gd name="connsiteY2" fmla="*/ 6858000 h 6897755"/>
              <a:gd name="connsiteX3" fmla="*/ 1848679 w 5771322"/>
              <a:gd name="connsiteY3" fmla="*/ 6897755 h 6897755"/>
              <a:gd name="connsiteX4" fmla="*/ 0 w 5771322"/>
              <a:gd name="connsiteY4" fmla="*/ 4790662 h 689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1322" h="6897755">
                <a:moveTo>
                  <a:pt x="0" y="4790662"/>
                </a:moveTo>
                <a:lnTo>
                  <a:pt x="5771322" y="0"/>
                </a:lnTo>
                <a:lnTo>
                  <a:pt x="5771322" y="6858000"/>
                </a:lnTo>
                <a:lnTo>
                  <a:pt x="1848679" y="6897755"/>
                </a:lnTo>
                <a:lnTo>
                  <a:pt x="0" y="4790662"/>
                </a:lnTo>
                <a:close/>
              </a:path>
            </a:pathLst>
          </a:custGeom>
          <a:blipFill>
            <a:blip r:embed="rId4"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322" y="292239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71" b="87370" l="26794" r="74963">
                        <a14:foregroundMark x1="36018" y1="28125" x2="36018" y2="28125"/>
                        <a14:foregroundMark x1="39898" y1="57031" x2="39898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57" t="6716" r="25736" b="12687"/>
          <a:stretch/>
        </p:blipFill>
        <p:spPr bwMode="auto">
          <a:xfrm>
            <a:off x="5704171" y="5497092"/>
            <a:ext cx="1433015" cy="110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43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3003" y="962398"/>
            <a:ext cx="493082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Подготовка проектной документации </a:t>
            </a:r>
          </a:p>
          <a:p>
            <a:pPr algn="ctr"/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замене 20 км инженерных сетей с наибольшим уровнем износа</a:t>
            </a: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9" y="438418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flipH="1">
            <a:off x="4824752" y="4377792"/>
            <a:ext cx="4672930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054758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2"/>
          <p:cNvSpPr/>
          <p:nvPr/>
        </p:nvSpPr>
        <p:spPr>
          <a:xfrm flipH="1">
            <a:off x="-4739" y="-26128"/>
            <a:ext cx="7208943" cy="6884128"/>
          </a:xfrm>
          <a:custGeom>
            <a:avLst/>
            <a:gdLst>
              <a:gd name="connsiteX0" fmla="*/ 0 w 7724503"/>
              <a:gd name="connsiteY0" fmla="*/ 0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0 w 7724503"/>
              <a:gd name="connsiteY4" fmla="*/ 0 h 6858000"/>
              <a:gd name="connsiteX0" fmla="*/ 3631475 w 7724503"/>
              <a:gd name="connsiteY0" fmla="*/ 26125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3631475 w 7724503"/>
              <a:gd name="connsiteY4" fmla="*/ 26125 h 6858000"/>
              <a:gd name="connsiteX0" fmla="*/ 3657601 w 7724503"/>
              <a:gd name="connsiteY0" fmla="*/ 0 h 6884127"/>
              <a:gd name="connsiteX1" fmla="*/ 7724503 w 7724503"/>
              <a:gd name="connsiteY1" fmla="*/ 26127 h 6884127"/>
              <a:gd name="connsiteX2" fmla="*/ 7724503 w 7724503"/>
              <a:gd name="connsiteY2" fmla="*/ 6884127 h 6884127"/>
              <a:gd name="connsiteX3" fmla="*/ 0 w 7724503"/>
              <a:gd name="connsiteY3" fmla="*/ 6884127 h 6884127"/>
              <a:gd name="connsiteX4" fmla="*/ 3657601 w 7724503"/>
              <a:gd name="connsiteY4" fmla="*/ 0 h 6884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503" h="6884127">
                <a:moveTo>
                  <a:pt x="3657601" y="0"/>
                </a:moveTo>
                <a:lnTo>
                  <a:pt x="7724503" y="26127"/>
                </a:lnTo>
                <a:lnTo>
                  <a:pt x="7724503" y="6884127"/>
                </a:lnTo>
                <a:lnTo>
                  <a:pt x="0" y="6884127"/>
                </a:lnTo>
                <a:lnTo>
                  <a:pt x="365760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771" b="87370" l="26794" r="74963">
                        <a14:foregroundMark x1="36018" y1="28125" x2="36018" y2="28125"/>
                        <a14:foregroundMark x1="39898" y1="57031" x2="39898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57" t="6716" r="25736" b="12687"/>
          <a:stretch/>
        </p:blipFill>
        <p:spPr bwMode="auto">
          <a:xfrm>
            <a:off x="7368255" y="4749168"/>
            <a:ext cx="1433015" cy="110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11145686" y="2571112"/>
            <a:ext cx="342576" cy="3135086"/>
            <a:chOff x="653027" y="2299063"/>
            <a:chExt cx="342576" cy="3135086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817077" y="2299063"/>
              <a:ext cx="14476" cy="31350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Овал 11"/>
            <p:cNvSpPr/>
            <p:nvPr/>
          </p:nvSpPr>
          <p:spPr>
            <a:xfrm>
              <a:off x="653027" y="3223039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667503" y="459676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660323" y="2566409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0335900" y="2874602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331544" y="3497270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353314" y="4198316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0401210" y="4925488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0114726" y="3481352"/>
            <a:ext cx="11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2023</a:t>
            </a:r>
          </a:p>
        </p:txBody>
      </p:sp>
      <p:pic>
        <p:nvPicPr>
          <p:cNvPr id="21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851" y="407517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0272169" y="4159649"/>
            <a:ext cx="92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2024</a:t>
            </a:r>
          </a:p>
        </p:txBody>
      </p:sp>
      <p:sp>
        <p:nvSpPr>
          <p:cNvPr id="24" name="Овал 23"/>
          <p:cNvSpPr/>
          <p:nvPr/>
        </p:nvSpPr>
        <p:spPr>
          <a:xfrm>
            <a:off x="11160162" y="4183412"/>
            <a:ext cx="328100" cy="339634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125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6"/>
          <p:cNvSpPr/>
          <p:nvPr/>
        </p:nvSpPr>
        <p:spPr>
          <a:xfrm>
            <a:off x="5009324" y="4253947"/>
            <a:ext cx="2027582" cy="2643809"/>
          </a:xfrm>
          <a:custGeom>
            <a:avLst/>
            <a:gdLst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0 w 2702257"/>
              <a:gd name="connsiteY3" fmla="*/ 1583140 h 1583140"/>
              <a:gd name="connsiteX4" fmla="*/ 0 w 2702257"/>
              <a:gd name="connsiteY4" fmla="*/ 0 h 1583140"/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573206 w 2702257"/>
              <a:gd name="connsiteY3" fmla="*/ 1583140 h 1583140"/>
              <a:gd name="connsiteX4" fmla="*/ 0 w 2702257"/>
              <a:gd name="connsiteY4" fmla="*/ 0 h 1583140"/>
              <a:gd name="connsiteX0" fmla="*/ 0 w 2620371"/>
              <a:gd name="connsiteY0" fmla="*/ 13647 h 1583140"/>
              <a:gd name="connsiteX1" fmla="*/ 2620371 w 2620371"/>
              <a:gd name="connsiteY1" fmla="*/ 0 h 1583140"/>
              <a:gd name="connsiteX2" fmla="*/ 2620371 w 2620371"/>
              <a:gd name="connsiteY2" fmla="*/ 1583140 h 1583140"/>
              <a:gd name="connsiteX3" fmla="*/ 491320 w 2620371"/>
              <a:gd name="connsiteY3" fmla="*/ 1583140 h 1583140"/>
              <a:gd name="connsiteX4" fmla="*/ 0 w 2620371"/>
              <a:gd name="connsiteY4" fmla="*/ 13647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2552132 w 2552132"/>
              <a:gd name="connsiteY2" fmla="*/ 1583140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1910687 w 2552132"/>
              <a:gd name="connsiteY2" fmla="*/ 1569492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320120"/>
              <a:gd name="connsiteY0" fmla="*/ 13647 h 1569492"/>
              <a:gd name="connsiteX1" fmla="*/ 2320120 w 2320120"/>
              <a:gd name="connsiteY1" fmla="*/ 0 h 1569492"/>
              <a:gd name="connsiteX2" fmla="*/ 1910687 w 2320120"/>
              <a:gd name="connsiteY2" fmla="*/ 1555844 h 1569492"/>
              <a:gd name="connsiteX3" fmla="*/ 423081 w 2320120"/>
              <a:gd name="connsiteY3" fmla="*/ 1569492 h 1569492"/>
              <a:gd name="connsiteX4" fmla="*/ 0 w 2320120"/>
              <a:gd name="connsiteY4" fmla="*/ 13647 h 1569492"/>
              <a:gd name="connsiteX0" fmla="*/ 0 w 2279176"/>
              <a:gd name="connsiteY0" fmla="*/ 0 h 1555845"/>
              <a:gd name="connsiteX1" fmla="*/ 2279176 w 2279176"/>
              <a:gd name="connsiteY1" fmla="*/ 13649 h 1555845"/>
              <a:gd name="connsiteX2" fmla="*/ 1910687 w 2279176"/>
              <a:gd name="connsiteY2" fmla="*/ 1542197 h 1555845"/>
              <a:gd name="connsiteX3" fmla="*/ 423081 w 2279176"/>
              <a:gd name="connsiteY3" fmla="*/ 1555845 h 1555845"/>
              <a:gd name="connsiteX4" fmla="*/ 0 w 2279176"/>
              <a:gd name="connsiteY4" fmla="*/ 0 h 1555845"/>
              <a:gd name="connsiteX0" fmla="*/ 0 w 2183641"/>
              <a:gd name="connsiteY0" fmla="*/ 0 h 1542197"/>
              <a:gd name="connsiteX1" fmla="*/ 2183641 w 2183641"/>
              <a:gd name="connsiteY1" fmla="*/ 1 h 1542197"/>
              <a:gd name="connsiteX2" fmla="*/ 1815152 w 2183641"/>
              <a:gd name="connsiteY2" fmla="*/ 1528549 h 1542197"/>
              <a:gd name="connsiteX3" fmla="*/ 327546 w 2183641"/>
              <a:gd name="connsiteY3" fmla="*/ 1542197 h 1542197"/>
              <a:gd name="connsiteX4" fmla="*/ 0 w 2183641"/>
              <a:gd name="connsiteY4" fmla="*/ 0 h 154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3641" h="1542197">
                <a:moveTo>
                  <a:pt x="0" y="0"/>
                </a:moveTo>
                <a:lnTo>
                  <a:pt x="2183641" y="1"/>
                </a:lnTo>
                <a:lnTo>
                  <a:pt x="1815152" y="1528549"/>
                </a:lnTo>
                <a:lnTo>
                  <a:pt x="327546" y="1542197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174436" y="224431"/>
            <a:ext cx="3816626" cy="314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Начало </a:t>
            </a:r>
          </a:p>
          <a:p>
            <a:pPr algn="ctr"/>
            <a:r>
              <a:rPr lang="ru-RU" sz="3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работ по реконструкции </a:t>
            </a:r>
            <a:r>
              <a:rPr lang="ru-RU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очистных сооружений</a:t>
            </a:r>
          </a:p>
          <a:p>
            <a:endParaRPr lang="ru-RU" sz="1000" dirty="0"/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9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974" y="358098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3"/>
          <p:cNvSpPr/>
          <p:nvPr/>
        </p:nvSpPr>
        <p:spPr>
          <a:xfrm>
            <a:off x="6701051" y="-27295"/>
            <a:ext cx="5490948" cy="6892952"/>
          </a:xfrm>
          <a:custGeom>
            <a:avLst/>
            <a:gdLst>
              <a:gd name="connsiteX0" fmla="*/ 0 w 5490948"/>
              <a:gd name="connsiteY0" fmla="*/ 0 h 6865656"/>
              <a:gd name="connsiteX1" fmla="*/ 5490948 w 5490948"/>
              <a:gd name="connsiteY1" fmla="*/ 0 h 6865656"/>
              <a:gd name="connsiteX2" fmla="*/ 5490948 w 5490948"/>
              <a:gd name="connsiteY2" fmla="*/ 6865656 h 6865656"/>
              <a:gd name="connsiteX3" fmla="*/ 0 w 5490948"/>
              <a:gd name="connsiteY3" fmla="*/ 6865656 h 6865656"/>
              <a:gd name="connsiteX4" fmla="*/ 0 w 5490948"/>
              <a:gd name="connsiteY4" fmla="*/ 0 h 6865656"/>
              <a:gd name="connsiteX0" fmla="*/ 1555845 w 5490948"/>
              <a:gd name="connsiteY0" fmla="*/ 0 h 6892952"/>
              <a:gd name="connsiteX1" fmla="*/ 5490948 w 5490948"/>
              <a:gd name="connsiteY1" fmla="*/ 27296 h 6892952"/>
              <a:gd name="connsiteX2" fmla="*/ 5490948 w 5490948"/>
              <a:gd name="connsiteY2" fmla="*/ 6892952 h 6892952"/>
              <a:gd name="connsiteX3" fmla="*/ 0 w 5490948"/>
              <a:gd name="connsiteY3" fmla="*/ 6892952 h 6892952"/>
              <a:gd name="connsiteX4" fmla="*/ 1555845 w 5490948"/>
              <a:gd name="connsiteY4" fmla="*/ 0 h 689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0948" h="6892952">
                <a:moveTo>
                  <a:pt x="1555845" y="0"/>
                </a:moveTo>
                <a:lnTo>
                  <a:pt x="5490948" y="27296"/>
                </a:lnTo>
                <a:lnTo>
                  <a:pt x="5490948" y="6892952"/>
                </a:lnTo>
                <a:lnTo>
                  <a:pt x="0" y="6892952"/>
                </a:lnTo>
                <a:lnTo>
                  <a:pt x="1555845" y="0"/>
                </a:lnTo>
                <a:close/>
              </a:path>
            </a:pathLst>
          </a:custGeom>
          <a:blipFill>
            <a:blip r:embed="rId4"/>
            <a:srcRect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4"/>
          <p:cNvSpPr/>
          <p:nvPr/>
        </p:nvSpPr>
        <p:spPr>
          <a:xfrm>
            <a:off x="0" y="-39757"/>
            <a:ext cx="5322434" cy="6905413"/>
          </a:xfrm>
          <a:custGeom>
            <a:avLst/>
            <a:gdLst>
              <a:gd name="connsiteX0" fmla="*/ 0 w 5022376"/>
              <a:gd name="connsiteY0" fmla="*/ 0 h 6858000"/>
              <a:gd name="connsiteX1" fmla="*/ 5022376 w 5022376"/>
              <a:gd name="connsiteY1" fmla="*/ 0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  <a:gd name="connsiteX0" fmla="*/ 0 w 5022376"/>
              <a:gd name="connsiteY0" fmla="*/ 13648 h 6871648"/>
              <a:gd name="connsiteX1" fmla="*/ 3220871 w 5022376"/>
              <a:gd name="connsiteY1" fmla="*/ 0 h 6871648"/>
              <a:gd name="connsiteX2" fmla="*/ 5022376 w 5022376"/>
              <a:gd name="connsiteY2" fmla="*/ 6871648 h 6871648"/>
              <a:gd name="connsiteX3" fmla="*/ 0 w 5022376"/>
              <a:gd name="connsiteY3" fmla="*/ 6871648 h 6871648"/>
              <a:gd name="connsiteX4" fmla="*/ 0 w 5022376"/>
              <a:gd name="connsiteY4" fmla="*/ 13648 h 6871648"/>
              <a:gd name="connsiteX0" fmla="*/ 0 w 5022376"/>
              <a:gd name="connsiteY0" fmla="*/ 0 h 6858000"/>
              <a:gd name="connsiteX1" fmla="*/ 3603008 w 5022376"/>
              <a:gd name="connsiteY1" fmla="*/ 13648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6" h="6858000">
                <a:moveTo>
                  <a:pt x="0" y="0"/>
                </a:moveTo>
                <a:lnTo>
                  <a:pt x="3603008" y="13648"/>
                </a:lnTo>
                <a:lnTo>
                  <a:pt x="502237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/>
            <a:stretch>
              <a:fillRect l="-34229" t="-15751" r="-12031" b="-10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71" b="87370" l="26794" r="74963">
                        <a14:foregroundMark x1="36018" y1="28125" x2="36018" y2="28125"/>
                        <a14:foregroundMark x1="39898" y1="57031" x2="39898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57" t="6716" r="25736" b="12687"/>
          <a:stretch/>
        </p:blipFill>
        <p:spPr bwMode="auto">
          <a:xfrm>
            <a:off x="5322434" y="4504989"/>
            <a:ext cx="1433015" cy="110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411" y="40459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674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3"/>
          <p:cNvSpPr/>
          <p:nvPr/>
        </p:nvSpPr>
        <p:spPr>
          <a:xfrm>
            <a:off x="6710766" y="0"/>
            <a:ext cx="5481234" cy="6892952"/>
          </a:xfrm>
          <a:custGeom>
            <a:avLst/>
            <a:gdLst>
              <a:gd name="connsiteX0" fmla="*/ 0 w 5490948"/>
              <a:gd name="connsiteY0" fmla="*/ 0 h 6865656"/>
              <a:gd name="connsiteX1" fmla="*/ 5490948 w 5490948"/>
              <a:gd name="connsiteY1" fmla="*/ 0 h 6865656"/>
              <a:gd name="connsiteX2" fmla="*/ 5490948 w 5490948"/>
              <a:gd name="connsiteY2" fmla="*/ 6865656 h 6865656"/>
              <a:gd name="connsiteX3" fmla="*/ 0 w 5490948"/>
              <a:gd name="connsiteY3" fmla="*/ 6865656 h 6865656"/>
              <a:gd name="connsiteX4" fmla="*/ 0 w 5490948"/>
              <a:gd name="connsiteY4" fmla="*/ 0 h 6865656"/>
              <a:gd name="connsiteX0" fmla="*/ 1555845 w 5490948"/>
              <a:gd name="connsiteY0" fmla="*/ 0 h 6892952"/>
              <a:gd name="connsiteX1" fmla="*/ 5490948 w 5490948"/>
              <a:gd name="connsiteY1" fmla="*/ 27296 h 6892952"/>
              <a:gd name="connsiteX2" fmla="*/ 5490948 w 5490948"/>
              <a:gd name="connsiteY2" fmla="*/ 6892952 h 6892952"/>
              <a:gd name="connsiteX3" fmla="*/ 0 w 5490948"/>
              <a:gd name="connsiteY3" fmla="*/ 6892952 h 6892952"/>
              <a:gd name="connsiteX4" fmla="*/ 1555845 w 5490948"/>
              <a:gd name="connsiteY4" fmla="*/ 0 h 689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0948" h="6892952">
                <a:moveTo>
                  <a:pt x="1555845" y="0"/>
                </a:moveTo>
                <a:lnTo>
                  <a:pt x="5490948" y="27296"/>
                </a:lnTo>
                <a:lnTo>
                  <a:pt x="5490948" y="6892952"/>
                </a:lnTo>
                <a:lnTo>
                  <a:pt x="0" y="6892952"/>
                </a:lnTo>
                <a:lnTo>
                  <a:pt x="1555845" y="0"/>
                </a:lnTo>
                <a:close/>
              </a:path>
            </a:pathLst>
          </a:custGeom>
          <a:blipFill>
            <a:blip r:embed="rId3"/>
            <a:srcRect/>
            <a:stretch>
              <a:fillRect l="-19276" t="1" r="-10500"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6"/>
          <p:cNvSpPr/>
          <p:nvPr/>
        </p:nvSpPr>
        <p:spPr>
          <a:xfrm>
            <a:off x="5009324" y="4253947"/>
            <a:ext cx="2027582" cy="2643809"/>
          </a:xfrm>
          <a:custGeom>
            <a:avLst/>
            <a:gdLst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0 w 2702257"/>
              <a:gd name="connsiteY3" fmla="*/ 1583140 h 1583140"/>
              <a:gd name="connsiteX4" fmla="*/ 0 w 2702257"/>
              <a:gd name="connsiteY4" fmla="*/ 0 h 1583140"/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573206 w 2702257"/>
              <a:gd name="connsiteY3" fmla="*/ 1583140 h 1583140"/>
              <a:gd name="connsiteX4" fmla="*/ 0 w 2702257"/>
              <a:gd name="connsiteY4" fmla="*/ 0 h 1583140"/>
              <a:gd name="connsiteX0" fmla="*/ 0 w 2620371"/>
              <a:gd name="connsiteY0" fmla="*/ 13647 h 1583140"/>
              <a:gd name="connsiteX1" fmla="*/ 2620371 w 2620371"/>
              <a:gd name="connsiteY1" fmla="*/ 0 h 1583140"/>
              <a:gd name="connsiteX2" fmla="*/ 2620371 w 2620371"/>
              <a:gd name="connsiteY2" fmla="*/ 1583140 h 1583140"/>
              <a:gd name="connsiteX3" fmla="*/ 491320 w 2620371"/>
              <a:gd name="connsiteY3" fmla="*/ 1583140 h 1583140"/>
              <a:gd name="connsiteX4" fmla="*/ 0 w 2620371"/>
              <a:gd name="connsiteY4" fmla="*/ 13647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2552132 w 2552132"/>
              <a:gd name="connsiteY2" fmla="*/ 1583140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1910687 w 2552132"/>
              <a:gd name="connsiteY2" fmla="*/ 1569492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320120"/>
              <a:gd name="connsiteY0" fmla="*/ 13647 h 1569492"/>
              <a:gd name="connsiteX1" fmla="*/ 2320120 w 2320120"/>
              <a:gd name="connsiteY1" fmla="*/ 0 h 1569492"/>
              <a:gd name="connsiteX2" fmla="*/ 1910687 w 2320120"/>
              <a:gd name="connsiteY2" fmla="*/ 1555844 h 1569492"/>
              <a:gd name="connsiteX3" fmla="*/ 423081 w 2320120"/>
              <a:gd name="connsiteY3" fmla="*/ 1569492 h 1569492"/>
              <a:gd name="connsiteX4" fmla="*/ 0 w 2320120"/>
              <a:gd name="connsiteY4" fmla="*/ 13647 h 1569492"/>
              <a:gd name="connsiteX0" fmla="*/ 0 w 2279176"/>
              <a:gd name="connsiteY0" fmla="*/ 0 h 1555845"/>
              <a:gd name="connsiteX1" fmla="*/ 2279176 w 2279176"/>
              <a:gd name="connsiteY1" fmla="*/ 13649 h 1555845"/>
              <a:gd name="connsiteX2" fmla="*/ 1910687 w 2279176"/>
              <a:gd name="connsiteY2" fmla="*/ 1542197 h 1555845"/>
              <a:gd name="connsiteX3" fmla="*/ 423081 w 2279176"/>
              <a:gd name="connsiteY3" fmla="*/ 1555845 h 1555845"/>
              <a:gd name="connsiteX4" fmla="*/ 0 w 2279176"/>
              <a:gd name="connsiteY4" fmla="*/ 0 h 1555845"/>
              <a:gd name="connsiteX0" fmla="*/ 0 w 2183641"/>
              <a:gd name="connsiteY0" fmla="*/ 0 h 1542197"/>
              <a:gd name="connsiteX1" fmla="*/ 2183641 w 2183641"/>
              <a:gd name="connsiteY1" fmla="*/ 1 h 1542197"/>
              <a:gd name="connsiteX2" fmla="*/ 1815152 w 2183641"/>
              <a:gd name="connsiteY2" fmla="*/ 1528549 h 1542197"/>
              <a:gd name="connsiteX3" fmla="*/ 327546 w 2183641"/>
              <a:gd name="connsiteY3" fmla="*/ 1542197 h 1542197"/>
              <a:gd name="connsiteX4" fmla="*/ 0 w 2183641"/>
              <a:gd name="connsiteY4" fmla="*/ 0 h 154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3641" h="1542197">
                <a:moveTo>
                  <a:pt x="0" y="0"/>
                </a:moveTo>
                <a:lnTo>
                  <a:pt x="2183641" y="1"/>
                </a:lnTo>
                <a:lnTo>
                  <a:pt x="1815152" y="1528549"/>
                </a:lnTo>
                <a:lnTo>
                  <a:pt x="327546" y="1542197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157926" y="279234"/>
            <a:ext cx="38166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Замена </a:t>
            </a:r>
          </a:p>
          <a:p>
            <a:pPr algn="ctr"/>
            <a:r>
              <a:rPr lang="ru-RU" sz="3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более 1 000 </a:t>
            </a:r>
            <a:r>
              <a:rPr lang="ru-RU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светильников</a:t>
            </a:r>
          </a:p>
          <a:p>
            <a:pPr algn="ctr"/>
            <a:r>
              <a:rPr lang="ru-RU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 улицах округа</a:t>
            </a:r>
          </a:p>
          <a:p>
            <a:endParaRPr lang="ru-RU" sz="1000" dirty="0"/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9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411" y="40459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4"/>
          <p:cNvSpPr/>
          <p:nvPr/>
        </p:nvSpPr>
        <p:spPr>
          <a:xfrm>
            <a:off x="0" y="-39757"/>
            <a:ext cx="5322434" cy="6905413"/>
          </a:xfrm>
          <a:custGeom>
            <a:avLst/>
            <a:gdLst>
              <a:gd name="connsiteX0" fmla="*/ 0 w 5022376"/>
              <a:gd name="connsiteY0" fmla="*/ 0 h 6858000"/>
              <a:gd name="connsiteX1" fmla="*/ 5022376 w 5022376"/>
              <a:gd name="connsiteY1" fmla="*/ 0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  <a:gd name="connsiteX0" fmla="*/ 0 w 5022376"/>
              <a:gd name="connsiteY0" fmla="*/ 13648 h 6871648"/>
              <a:gd name="connsiteX1" fmla="*/ 3220871 w 5022376"/>
              <a:gd name="connsiteY1" fmla="*/ 0 h 6871648"/>
              <a:gd name="connsiteX2" fmla="*/ 5022376 w 5022376"/>
              <a:gd name="connsiteY2" fmla="*/ 6871648 h 6871648"/>
              <a:gd name="connsiteX3" fmla="*/ 0 w 5022376"/>
              <a:gd name="connsiteY3" fmla="*/ 6871648 h 6871648"/>
              <a:gd name="connsiteX4" fmla="*/ 0 w 5022376"/>
              <a:gd name="connsiteY4" fmla="*/ 13648 h 6871648"/>
              <a:gd name="connsiteX0" fmla="*/ 0 w 5022376"/>
              <a:gd name="connsiteY0" fmla="*/ 0 h 6858000"/>
              <a:gd name="connsiteX1" fmla="*/ 3603008 w 5022376"/>
              <a:gd name="connsiteY1" fmla="*/ 13648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6" h="6858000">
                <a:moveTo>
                  <a:pt x="0" y="0"/>
                </a:moveTo>
                <a:lnTo>
                  <a:pt x="3603008" y="13648"/>
                </a:lnTo>
                <a:lnTo>
                  <a:pt x="502237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/>
            <a:stretch>
              <a:fillRect l="-34229" t="-15751" r="-12031" b="-10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178" l="4618" r="100000">
                        <a14:foregroundMark x1="42972" y1="16401" x2="42972" y2="16401"/>
                        <a14:foregroundMark x1="43775" y1="25513" x2="43775" y2="25513"/>
                        <a14:foregroundMark x1="47992" y1="14579" x2="47992" y2="14579"/>
                        <a14:foregroundMark x1="49398" y1="22096" x2="49398" y2="22096"/>
                        <a14:foregroundMark x1="50201" y1="30296" x2="50201" y2="30296"/>
                        <a14:foregroundMark x1="49398" y1="38269" x2="49398" y2="38269"/>
                        <a14:foregroundMark x1="49398" y1="44419" x2="49398" y2="44419"/>
                        <a14:foregroundMark x1="56827" y1="52620" x2="56827" y2="52620"/>
                        <a14:foregroundMark x1="60643" y1="53986" x2="60643" y2="53986"/>
                        <a14:foregroundMark x1="61044" y1="31663" x2="61044" y2="31663"/>
                        <a14:foregroundMark x1="56426" y1="29385" x2="56426" y2="29385"/>
                        <a14:foregroundMark x1="61446" y1="25057" x2="61446" y2="25057"/>
                        <a14:foregroundMark x1="56827" y1="22551" x2="56827" y2="22551"/>
                        <a14:foregroundMark x1="56827" y1="16401" x2="56827" y2="16401"/>
                        <a14:foregroundMark x1="62249" y1="17540" x2="62249" y2="175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434" y="4539738"/>
            <a:ext cx="1232734" cy="76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7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701" y="445041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6908" y="819618"/>
            <a:ext cx="51262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Продолжение работ по благоустройству </a:t>
            </a:r>
            <a:r>
              <a:rPr lang="ru-RU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Юсуповского сквера и набережной </a:t>
            </a:r>
          </a:p>
          <a:p>
            <a:r>
              <a:rPr lang="ru-RU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Котовского залива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>
          <a:xfrm>
            <a:off x="2166731" y="4107984"/>
            <a:ext cx="4946428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054758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1018791" y="2299063"/>
            <a:ext cx="342576" cy="3135086"/>
            <a:chOff x="653027" y="2299063"/>
            <a:chExt cx="342576" cy="3135086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817077" y="2299063"/>
              <a:ext cx="14476" cy="31350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Овал 8"/>
            <p:cNvSpPr/>
            <p:nvPr/>
          </p:nvSpPr>
          <p:spPr>
            <a:xfrm>
              <a:off x="653027" y="3223039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667503" y="388575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667503" y="459676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660323" y="2566409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209005" y="2602553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04649" y="3225221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6419" y="3926267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74315" y="4653439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-502320" y="3196913"/>
            <a:ext cx="220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2023</a:t>
            </a:r>
          </a:p>
        </p:txBody>
      </p:sp>
      <p:pic>
        <p:nvPicPr>
          <p:cNvPr id="18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9" y="438418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2"/>
          <p:cNvSpPr/>
          <p:nvPr/>
        </p:nvSpPr>
        <p:spPr>
          <a:xfrm>
            <a:off x="4639945" y="-26128"/>
            <a:ext cx="7552055" cy="6884128"/>
          </a:xfrm>
          <a:custGeom>
            <a:avLst/>
            <a:gdLst>
              <a:gd name="connsiteX0" fmla="*/ 0 w 7724503"/>
              <a:gd name="connsiteY0" fmla="*/ 0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0 w 7724503"/>
              <a:gd name="connsiteY4" fmla="*/ 0 h 6858000"/>
              <a:gd name="connsiteX0" fmla="*/ 3631475 w 7724503"/>
              <a:gd name="connsiteY0" fmla="*/ 26125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3631475 w 7724503"/>
              <a:gd name="connsiteY4" fmla="*/ 26125 h 6858000"/>
              <a:gd name="connsiteX0" fmla="*/ 3657601 w 7724503"/>
              <a:gd name="connsiteY0" fmla="*/ 0 h 6884127"/>
              <a:gd name="connsiteX1" fmla="*/ 7724503 w 7724503"/>
              <a:gd name="connsiteY1" fmla="*/ 26127 h 6884127"/>
              <a:gd name="connsiteX2" fmla="*/ 7724503 w 7724503"/>
              <a:gd name="connsiteY2" fmla="*/ 6884127 h 6884127"/>
              <a:gd name="connsiteX3" fmla="*/ 0 w 7724503"/>
              <a:gd name="connsiteY3" fmla="*/ 6884127 h 6884127"/>
              <a:gd name="connsiteX4" fmla="*/ 3657601 w 7724503"/>
              <a:gd name="connsiteY4" fmla="*/ 0 h 6884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503" h="6884127">
                <a:moveTo>
                  <a:pt x="3657601" y="0"/>
                </a:moveTo>
                <a:lnTo>
                  <a:pt x="7724503" y="26127"/>
                </a:lnTo>
                <a:lnTo>
                  <a:pt x="7724503" y="6884127"/>
                </a:lnTo>
                <a:lnTo>
                  <a:pt x="0" y="6884127"/>
                </a:lnTo>
                <a:lnTo>
                  <a:pt x="3657601" y="0"/>
                </a:lnTo>
                <a:close/>
              </a:path>
            </a:pathLst>
          </a:custGeom>
          <a:blipFill>
            <a:blip r:embed="rId4"/>
            <a:srcRect/>
            <a:stretch>
              <a:fillRect l="-1" r="-88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265" l="0" r="98557">
                        <a14:foregroundMark x1="17316" y1="24449" x2="17316" y2="24449"/>
                        <a14:foregroundMark x1="11544" y1="9926" x2="11544" y2="9926"/>
                        <a14:foregroundMark x1="23232" y1="12132" x2="23232" y2="12132"/>
                        <a14:foregroundMark x1="28427" y1="27941" x2="28427" y2="27941"/>
                        <a14:foregroundMark x1="20058" y1="40625" x2="20058" y2="40625"/>
                        <a14:foregroundMark x1="8225" y1="39154" x2="8225" y2="39154"/>
                        <a14:foregroundMark x1="2453" y1="23713" x2="2453" y2="23713"/>
                        <a14:foregroundMark x1="25685" y1="71691" x2="25685" y2="71691"/>
                        <a14:foregroundMark x1="26984" y1="79412" x2="26984" y2="79412"/>
                        <a14:foregroundMark x1="44444" y1="91544" x2="44444" y2="91544"/>
                        <a14:foregroundMark x1="54690" y1="88971" x2="54690" y2="88971"/>
                        <a14:foregroundMark x1="89033" y1="66728" x2="89033" y2="66728"/>
                        <a14:foregroundMark x1="84416" y1="92096" x2="84416" y2="920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185" y="4539028"/>
            <a:ext cx="1199928" cy="94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66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74436" y="224431"/>
            <a:ext cx="381662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Открытие второго пляжа </a:t>
            </a:r>
          </a:p>
          <a:p>
            <a:pPr algn="ctr"/>
            <a:r>
              <a:rPr lang="ru-RU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мкр. Новые Водники</a:t>
            </a:r>
          </a:p>
          <a:p>
            <a:endParaRPr lang="ru-RU" sz="31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  <a:p>
            <a:endParaRPr lang="ru-RU" sz="31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  <a:p>
            <a:endParaRPr lang="ru-RU" sz="31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Прямоугольник 6"/>
          <p:cNvSpPr/>
          <p:nvPr/>
        </p:nvSpPr>
        <p:spPr>
          <a:xfrm>
            <a:off x="5009324" y="4253947"/>
            <a:ext cx="2027582" cy="2643809"/>
          </a:xfrm>
          <a:custGeom>
            <a:avLst/>
            <a:gdLst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0 w 2702257"/>
              <a:gd name="connsiteY3" fmla="*/ 1583140 h 1583140"/>
              <a:gd name="connsiteX4" fmla="*/ 0 w 2702257"/>
              <a:gd name="connsiteY4" fmla="*/ 0 h 1583140"/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573206 w 2702257"/>
              <a:gd name="connsiteY3" fmla="*/ 1583140 h 1583140"/>
              <a:gd name="connsiteX4" fmla="*/ 0 w 2702257"/>
              <a:gd name="connsiteY4" fmla="*/ 0 h 1583140"/>
              <a:gd name="connsiteX0" fmla="*/ 0 w 2620371"/>
              <a:gd name="connsiteY0" fmla="*/ 13647 h 1583140"/>
              <a:gd name="connsiteX1" fmla="*/ 2620371 w 2620371"/>
              <a:gd name="connsiteY1" fmla="*/ 0 h 1583140"/>
              <a:gd name="connsiteX2" fmla="*/ 2620371 w 2620371"/>
              <a:gd name="connsiteY2" fmla="*/ 1583140 h 1583140"/>
              <a:gd name="connsiteX3" fmla="*/ 491320 w 2620371"/>
              <a:gd name="connsiteY3" fmla="*/ 1583140 h 1583140"/>
              <a:gd name="connsiteX4" fmla="*/ 0 w 2620371"/>
              <a:gd name="connsiteY4" fmla="*/ 13647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2552132 w 2552132"/>
              <a:gd name="connsiteY2" fmla="*/ 1583140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1910687 w 2552132"/>
              <a:gd name="connsiteY2" fmla="*/ 1569492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320120"/>
              <a:gd name="connsiteY0" fmla="*/ 13647 h 1569492"/>
              <a:gd name="connsiteX1" fmla="*/ 2320120 w 2320120"/>
              <a:gd name="connsiteY1" fmla="*/ 0 h 1569492"/>
              <a:gd name="connsiteX2" fmla="*/ 1910687 w 2320120"/>
              <a:gd name="connsiteY2" fmla="*/ 1555844 h 1569492"/>
              <a:gd name="connsiteX3" fmla="*/ 423081 w 2320120"/>
              <a:gd name="connsiteY3" fmla="*/ 1569492 h 1569492"/>
              <a:gd name="connsiteX4" fmla="*/ 0 w 2320120"/>
              <a:gd name="connsiteY4" fmla="*/ 13647 h 1569492"/>
              <a:gd name="connsiteX0" fmla="*/ 0 w 2279176"/>
              <a:gd name="connsiteY0" fmla="*/ 0 h 1555845"/>
              <a:gd name="connsiteX1" fmla="*/ 2279176 w 2279176"/>
              <a:gd name="connsiteY1" fmla="*/ 13649 h 1555845"/>
              <a:gd name="connsiteX2" fmla="*/ 1910687 w 2279176"/>
              <a:gd name="connsiteY2" fmla="*/ 1542197 h 1555845"/>
              <a:gd name="connsiteX3" fmla="*/ 423081 w 2279176"/>
              <a:gd name="connsiteY3" fmla="*/ 1555845 h 1555845"/>
              <a:gd name="connsiteX4" fmla="*/ 0 w 2279176"/>
              <a:gd name="connsiteY4" fmla="*/ 0 h 1555845"/>
              <a:gd name="connsiteX0" fmla="*/ 0 w 2183641"/>
              <a:gd name="connsiteY0" fmla="*/ 0 h 1542197"/>
              <a:gd name="connsiteX1" fmla="*/ 2183641 w 2183641"/>
              <a:gd name="connsiteY1" fmla="*/ 1 h 1542197"/>
              <a:gd name="connsiteX2" fmla="*/ 1815152 w 2183641"/>
              <a:gd name="connsiteY2" fmla="*/ 1528549 h 1542197"/>
              <a:gd name="connsiteX3" fmla="*/ 327546 w 2183641"/>
              <a:gd name="connsiteY3" fmla="*/ 1542197 h 1542197"/>
              <a:gd name="connsiteX4" fmla="*/ 0 w 2183641"/>
              <a:gd name="connsiteY4" fmla="*/ 0 h 154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3641" h="1542197">
                <a:moveTo>
                  <a:pt x="0" y="0"/>
                </a:moveTo>
                <a:lnTo>
                  <a:pt x="2183641" y="1"/>
                </a:lnTo>
                <a:lnTo>
                  <a:pt x="1815152" y="1528549"/>
                </a:lnTo>
                <a:lnTo>
                  <a:pt x="327546" y="1542197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3"/>
          <p:cNvSpPr/>
          <p:nvPr/>
        </p:nvSpPr>
        <p:spPr>
          <a:xfrm>
            <a:off x="6701051" y="-27295"/>
            <a:ext cx="5490949" cy="6892952"/>
          </a:xfrm>
          <a:custGeom>
            <a:avLst/>
            <a:gdLst>
              <a:gd name="connsiteX0" fmla="*/ 0 w 5490948"/>
              <a:gd name="connsiteY0" fmla="*/ 0 h 6865656"/>
              <a:gd name="connsiteX1" fmla="*/ 5490948 w 5490948"/>
              <a:gd name="connsiteY1" fmla="*/ 0 h 6865656"/>
              <a:gd name="connsiteX2" fmla="*/ 5490948 w 5490948"/>
              <a:gd name="connsiteY2" fmla="*/ 6865656 h 6865656"/>
              <a:gd name="connsiteX3" fmla="*/ 0 w 5490948"/>
              <a:gd name="connsiteY3" fmla="*/ 6865656 h 6865656"/>
              <a:gd name="connsiteX4" fmla="*/ 0 w 5490948"/>
              <a:gd name="connsiteY4" fmla="*/ 0 h 6865656"/>
              <a:gd name="connsiteX0" fmla="*/ 1555845 w 5490948"/>
              <a:gd name="connsiteY0" fmla="*/ 0 h 6892952"/>
              <a:gd name="connsiteX1" fmla="*/ 5490948 w 5490948"/>
              <a:gd name="connsiteY1" fmla="*/ 27296 h 6892952"/>
              <a:gd name="connsiteX2" fmla="*/ 5490948 w 5490948"/>
              <a:gd name="connsiteY2" fmla="*/ 6892952 h 6892952"/>
              <a:gd name="connsiteX3" fmla="*/ 0 w 5490948"/>
              <a:gd name="connsiteY3" fmla="*/ 6892952 h 6892952"/>
              <a:gd name="connsiteX4" fmla="*/ 1555845 w 5490948"/>
              <a:gd name="connsiteY4" fmla="*/ 0 h 689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0948" h="6892952">
                <a:moveTo>
                  <a:pt x="1555845" y="0"/>
                </a:moveTo>
                <a:lnTo>
                  <a:pt x="5490948" y="27296"/>
                </a:lnTo>
                <a:lnTo>
                  <a:pt x="5490948" y="6892952"/>
                </a:lnTo>
                <a:lnTo>
                  <a:pt x="0" y="6892952"/>
                </a:lnTo>
                <a:lnTo>
                  <a:pt x="1555845" y="0"/>
                </a:lnTo>
                <a:close/>
              </a:path>
            </a:pathLst>
          </a:custGeom>
          <a:blipFill>
            <a:blip r:embed="rId3"/>
            <a:srcRect/>
            <a:stretch>
              <a:fillRect t="1" r="-31106"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4"/>
          <p:cNvSpPr/>
          <p:nvPr/>
        </p:nvSpPr>
        <p:spPr>
          <a:xfrm>
            <a:off x="0" y="-39757"/>
            <a:ext cx="5322434" cy="6905413"/>
          </a:xfrm>
          <a:custGeom>
            <a:avLst/>
            <a:gdLst>
              <a:gd name="connsiteX0" fmla="*/ 0 w 5022376"/>
              <a:gd name="connsiteY0" fmla="*/ 0 h 6858000"/>
              <a:gd name="connsiteX1" fmla="*/ 5022376 w 5022376"/>
              <a:gd name="connsiteY1" fmla="*/ 0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  <a:gd name="connsiteX0" fmla="*/ 0 w 5022376"/>
              <a:gd name="connsiteY0" fmla="*/ 13648 h 6871648"/>
              <a:gd name="connsiteX1" fmla="*/ 3220871 w 5022376"/>
              <a:gd name="connsiteY1" fmla="*/ 0 h 6871648"/>
              <a:gd name="connsiteX2" fmla="*/ 5022376 w 5022376"/>
              <a:gd name="connsiteY2" fmla="*/ 6871648 h 6871648"/>
              <a:gd name="connsiteX3" fmla="*/ 0 w 5022376"/>
              <a:gd name="connsiteY3" fmla="*/ 6871648 h 6871648"/>
              <a:gd name="connsiteX4" fmla="*/ 0 w 5022376"/>
              <a:gd name="connsiteY4" fmla="*/ 13648 h 6871648"/>
              <a:gd name="connsiteX0" fmla="*/ 0 w 5022376"/>
              <a:gd name="connsiteY0" fmla="*/ 0 h 6858000"/>
              <a:gd name="connsiteX1" fmla="*/ 3603008 w 5022376"/>
              <a:gd name="connsiteY1" fmla="*/ 13648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6" h="6858000">
                <a:moveTo>
                  <a:pt x="0" y="0"/>
                </a:moveTo>
                <a:lnTo>
                  <a:pt x="3603008" y="13648"/>
                </a:lnTo>
                <a:lnTo>
                  <a:pt x="502237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34229" t="-15751" r="-12031" b="-10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265" l="0" r="98557">
                        <a14:foregroundMark x1="17316" y1="24449" x2="17316" y2="24449"/>
                        <a14:foregroundMark x1="11544" y1="9926" x2="11544" y2="9926"/>
                        <a14:foregroundMark x1="23232" y1="12132" x2="23232" y2="12132"/>
                        <a14:foregroundMark x1="28427" y1="27941" x2="28427" y2="27941"/>
                        <a14:foregroundMark x1="20058" y1="40625" x2="20058" y2="40625"/>
                        <a14:foregroundMark x1="8225" y1="39154" x2="8225" y2="39154"/>
                        <a14:foregroundMark x1="2453" y1="23713" x2="2453" y2="23713"/>
                        <a14:foregroundMark x1="25685" y1="71691" x2="25685" y2="71691"/>
                        <a14:foregroundMark x1="26984" y1="79412" x2="26984" y2="79412"/>
                        <a14:foregroundMark x1="44444" y1="91544" x2="44444" y2="91544"/>
                        <a14:foregroundMark x1="54690" y1="88971" x2="54690" y2="88971"/>
                        <a14:foregroundMark x1="89033" y1="66728" x2="89033" y2="66728"/>
                        <a14:foregroundMark x1="84416" y1="92096" x2="84416" y2="920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389" y="4433287"/>
            <a:ext cx="1098244" cy="86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335" y="408531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504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5644" y="1076915"/>
            <a:ext cx="373387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Благоустройство сквера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sz="800" b="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за зданием </a:t>
            </a:r>
          </a:p>
          <a:p>
            <a:r>
              <a:rPr lang="ru-RU" sz="2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Физтех-колледжа </a:t>
            </a:r>
          </a:p>
          <a:p>
            <a:r>
              <a:rPr lang="ru-RU" sz="2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(пл. </a:t>
            </a:r>
            <a:r>
              <a:rPr lang="ru-RU" sz="2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Собина</a:t>
            </a:r>
            <a:r>
              <a:rPr lang="ru-RU" sz="2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3)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701" y="445041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54417" y="4394893"/>
            <a:ext cx="302149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Эскиз проекта запросили, Недорезов, </a:t>
            </a:r>
            <a:r>
              <a:rPr lang="ru-RU" sz="2400" b="1" dirty="0" err="1">
                <a:solidFill>
                  <a:srgbClr val="FF0000"/>
                </a:solidFill>
              </a:rPr>
              <a:t>Дешалыт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701" y="445041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5"/>
          <p:cNvSpPr/>
          <p:nvPr/>
        </p:nvSpPr>
        <p:spPr>
          <a:xfrm>
            <a:off x="2166731" y="4107984"/>
            <a:ext cx="4946428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054758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018791" y="2299063"/>
            <a:ext cx="342576" cy="3135086"/>
            <a:chOff x="653027" y="2299063"/>
            <a:chExt cx="342576" cy="3135086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817077" y="2299063"/>
              <a:ext cx="14476" cy="31350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Овал 9"/>
            <p:cNvSpPr/>
            <p:nvPr/>
          </p:nvSpPr>
          <p:spPr>
            <a:xfrm>
              <a:off x="653027" y="3223039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667503" y="388575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667503" y="459676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660323" y="2566409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209005" y="2602553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04649" y="3225221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6419" y="3926267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74315" y="4653439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-502320" y="3196913"/>
            <a:ext cx="220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2023</a:t>
            </a:r>
          </a:p>
        </p:txBody>
      </p:sp>
      <p:pic>
        <p:nvPicPr>
          <p:cNvPr id="19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9" y="438418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2"/>
          <p:cNvSpPr/>
          <p:nvPr/>
        </p:nvSpPr>
        <p:spPr>
          <a:xfrm>
            <a:off x="5097139" y="-6250"/>
            <a:ext cx="7088229" cy="6864250"/>
          </a:xfrm>
          <a:custGeom>
            <a:avLst/>
            <a:gdLst>
              <a:gd name="connsiteX0" fmla="*/ 0 w 7724503"/>
              <a:gd name="connsiteY0" fmla="*/ 0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0 w 7724503"/>
              <a:gd name="connsiteY4" fmla="*/ 0 h 6858000"/>
              <a:gd name="connsiteX0" fmla="*/ 3631475 w 7724503"/>
              <a:gd name="connsiteY0" fmla="*/ 26125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3631475 w 7724503"/>
              <a:gd name="connsiteY4" fmla="*/ 26125 h 6858000"/>
              <a:gd name="connsiteX0" fmla="*/ 3657601 w 7724503"/>
              <a:gd name="connsiteY0" fmla="*/ 0 h 6884127"/>
              <a:gd name="connsiteX1" fmla="*/ 7724503 w 7724503"/>
              <a:gd name="connsiteY1" fmla="*/ 26127 h 6884127"/>
              <a:gd name="connsiteX2" fmla="*/ 7724503 w 7724503"/>
              <a:gd name="connsiteY2" fmla="*/ 6884127 h 6884127"/>
              <a:gd name="connsiteX3" fmla="*/ 0 w 7724503"/>
              <a:gd name="connsiteY3" fmla="*/ 6884127 h 6884127"/>
              <a:gd name="connsiteX4" fmla="*/ 3657601 w 7724503"/>
              <a:gd name="connsiteY4" fmla="*/ 0 h 6884127"/>
              <a:gd name="connsiteX0" fmla="*/ 1156744 w 7724503"/>
              <a:gd name="connsiteY0" fmla="*/ 0 h 6864249"/>
              <a:gd name="connsiteX1" fmla="*/ 7724503 w 7724503"/>
              <a:gd name="connsiteY1" fmla="*/ 6249 h 6864249"/>
              <a:gd name="connsiteX2" fmla="*/ 7724503 w 7724503"/>
              <a:gd name="connsiteY2" fmla="*/ 6864249 h 6864249"/>
              <a:gd name="connsiteX3" fmla="*/ 0 w 7724503"/>
              <a:gd name="connsiteY3" fmla="*/ 6864249 h 6864249"/>
              <a:gd name="connsiteX4" fmla="*/ 1156744 w 7724503"/>
              <a:gd name="connsiteY4" fmla="*/ 0 h 686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503" h="6864249">
                <a:moveTo>
                  <a:pt x="1156744" y="0"/>
                </a:moveTo>
                <a:lnTo>
                  <a:pt x="7724503" y="6249"/>
                </a:lnTo>
                <a:lnTo>
                  <a:pt x="7724503" y="6864249"/>
                </a:lnTo>
                <a:lnTo>
                  <a:pt x="0" y="6864249"/>
                </a:lnTo>
                <a:lnTo>
                  <a:pt x="1156744" y="0"/>
                </a:lnTo>
                <a:close/>
              </a:path>
            </a:pathLst>
          </a:custGeom>
          <a:blipFill>
            <a:blip r:embed="rId4"/>
            <a:srcRect/>
            <a:stretch>
              <a:fillRect l="-1" r="-159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265" l="0" r="98557">
                        <a14:foregroundMark x1="17316" y1="24449" x2="17316" y2="24449"/>
                        <a14:foregroundMark x1="11544" y1="9926" x2="11544" y2="9926"/>
                        <a14:foregroundMark x1="23232" y1="12132" x2="23232" y2="12132"/>
                        <a14:foregroundMark x1="28427" y1="27941" x2="28427" y2="27941"/>
                        <a14:foregroundMark x1="20058" y1="40625" x2="20058" y2="40625"/>
                        <a14:foregroundMark x1="8225" y1="39154" x2="8225" y2="39154"/>
                        <a14:foregroundMark x1="2453" y1="23713" x2="2453" y2="23713"/>
                        <a14:foregroundMark x1="25685" y1="71691" x2="25685" y2="71691"/>
                        <a14:foregroundMark x1="26984" y1="79412" x2="26984" y2="79412"/>
                        <a14:foregroundMark x1="44444" y1="91544" x2="44444" y2="91544"/>
                        <a14:foregroundMark x1="54690" y1="88971" x2="54690" y2="88971"/>
                        <a14:foregroundMark x1="89033" y1="66728" x2="89033" y2="66728"/>
                        <a14:foregroundMark x1="84416" y1="92096" x2="84416" y2="920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185" y="4539028"/>
            <a:ext cx="1199928" cy="94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08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83003" y="962398"/>
            <a:ext cx="493082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Реконструкция моста </a:t>
            </a:r>
          </a:p>
          <a:p>
            <a:pPr algn="ctr"/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реку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Мерянка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4824752" y="4377792"/>
            <a:ext cx="4672930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054758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1145686" y="2571112"/>
            <a:ext cx="342576" cy="3135086"/>
            <a:chOff x="653027" y="2299063"/>
            <a:chExt cx="342576" cy="313508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817077" y="2299063"/>
              <a:ext cx="14476" cy="31350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Овал 10"/>
            <p:cNvSpPr/>
            <p:nvPr/>
          </p:nvSpPr>
          <p:spPr>
            <a:xfrm>
              <a:off x="653027" y="3223039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667503" y="459676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660323" y="2566409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0335900" y="2874602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331544" y="3497270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353314" y="4198316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401210" y="4925488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0114726" y="3481352"/>
            <a:ext cx="11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2023</a:t>
            </a:r>
          </a:p>
        </p:txBody>
      </p:sp>
      <p:pic>
        <p:nvPicPr>
          <p:cNvPr id="19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851" y="407517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Овал 21"/>
          <p:cNvSpPr/>
          <p:nvPr/>
        </p:nvSpPr>
        <p:spPr>
          <a:xfrm>
            <a:off x="11160162" y="4167680"/>
            <a:ext cx="328100" cy="3396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0" y="0"/>
            <a:ext cx="6788258" cy="6858000"/>
          </a:xfrm>
          <a:custGeom>
            <a:avLst/>
            <a:gdLst>
              <a:gd name="connsiteX0" fmla="*/ 0 w 6602278"/>
              <a:gd name="connsiteY0" fmla="*/ 0 h 6858000"/>
              <a:gd name="connsiteX1" fmla="*/ 6602278 w 6602278"/>
              <a:gd name="connsiteY1" fmla="*/ 0 h 6858000"/>
              <a:gd name="connsiteX2" fmla="*/ 6602278 w 6602278"/>
              <a:gd name="connsiteY2" fmla="*/ 6858000 h 6858000"/>
              <a:gd name="connsiteX3" fmla="*/ 0 w 6602278"/>
              <a:gd name="connsiteY3" fmla="*/ 6858000 h 6858000"/>
              <a:gd name="connsiteX4" fmla="*/ 0 w 6602278"/>
              <a:gd name="connsiteY4" fmla="*/ 0 h 6858000"/>
              <a:gd name="connsiteX0" fmla="*/ 0 w 6602278"/>
              <a:gd name="connsiteY0" fmla="*/ 0 h 6858000"/>
              <a:gd name="connsiteX1" fmla="*/ 4308529 w 6602278"/>
              <a:gd name="connsiteY1" fmla="*/ 0 h 6858000"/>
              <a:gd name="connsiteX2" fmla="*/ 6602278 w 6602278"/>
              <a:gd name="connsiteY2" fmla="*/ 6858000 h 6858000"/>
              <a:gd name="connsiteX3" fmla="*/ 0 w 6602278"/>
              <a:gd name="connsiteY3" fmla="*/ 6858000 h 6858000"/>
              <a:gd name="connsiteX4" fmla="*/ 0 w 660227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2278" h="6858000">
                <a:moveTo>
                  <a:pt x="0" y="0"/>
                </a:moveTo>
                <a:lnTo>
                  <a:pt x="4308529" y="0"/>
                </a:lnTo>
                <a:lnTo>
                  <a:pt x="660227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1" r="-479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4" b="100000" l="2594" r="99764">
                        <a14:foregroundMark x1="57193" y1="82547" x2="57193" y2="82547"/>
                        <a14:foregroundMark x1="87736" y1="82547" x2="87736" y2="82547"/>
                        <a14:foregroundMark x1="23939" y1="67689" x2="23939" y2="67689"/>
                        <a14:foregroundMark x1="8373" y1="40802" x2="8373" y2="40802"/>
                        <a14:foregroundMark x1="53656" y1="11792" x2="53656" y2="11792"/>
                        <a14:foregroundMark x1="72170" y1="18160" x2="72170" y2="181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3969" y="4850346"/>
            <a:ext cx="1013538" cy="101353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127838" y="4193126"/>
            <a:ext cx="11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892432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3"/>
          <p:cNvSpPr/>
          <p:nvPr/>
        </p:nvSpPr>
        <p:spPr>
          <a:xfrm>
            <a:off x="0" y="1"/>
            <a:ext cx="6400800" cy="6858000"/>
          </a:xfrm>
          <a:custGeom>
            <a:avLst/>
            <a:gdLst>
              <a:gd name="connsiteX0" fmla="*/ 0 w 7136296"/>
              <a:gd name="connsiteY0" fmla="*/ 0 h 6858000"/>
              <a:gd name="connsiteX1" fmla="*/ 7136296 w 7136296"/>
              <a:gd name="connsiteY1" fmla="*/ 0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3001618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7116418 w 7136296"/>
              <a:gd name="connsiteY2" fmla="*/ 5546035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4532244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6420678"/>
              <a:gd name="connsiteY0" fmla="*/ 0 h 6858000"/>
              <a:gd name="connsiteX1" fmla="*/ 6420678 w 6420678"/>
              <a:gd name="connsiteY1" fmla="*/ 4770783 h 6858000"/>
              <a:gd name="connsiteX2" fmla="*/ 4532244 w 6420678"/>
              <a:gd name="connsiteY2" fmla="*/ 6858000 h 6858000"/>
              <a:gd name="connsiteX3" fmla="*/ 0 w 6420678"/>
              <a:gd name="connsiteY3" fmla="*/ 6858000 h 6858000"/>
              <a:gd name="connsiteX4" fmla="*/ 0 w 6420678"/>
              <a:gd name="connsiteY4" fmla="*/ 0 h 6858000"/>
              <a:gd name="connsiteX0" fmla="*/ 0 w 6420678"/>
              <a:gd name="connsiteY0" fmla="*/ 0 h 6858000"/>
              <a:gd name="connsiteX1" fmla="*/ 6420678 w 6420678"/>
              <a:gd name="connsiteY1" fmla="*/ 4810539 h 6858000"/>
              <a:gd name="connsiteX2" fmla="*/ 4532244 w 6420678"/>
              <a:gd name="connsiteY2" fmla="*/ 6858000 h 6858000"/>
              <a:gd name="connsiteX3" fmla="*/ 0 w 6420678"/>
              <a:gd name="connsiteY3" fmla="*/ 6858000 h 6858000"/>
              <a:gd name="connsiteX4" fmla="*/ 0 w 6420678"/>
              <a:gd name="connsiteY4" fmla="*/ 0 h 6858000"/>
              <a:gd name="connsiteX0" fmla="*/ 0 w 6400800"/>
              <a:gd name="connsiteY0" fmla="*/ 0 h 6858000"/>
              <a:gd name="connsiteX1" fmla="*/ 6400800 w 6400800"/>
              <a:gd name="connsiteY1" fmla="*/ 4810539 h 6858000"/>
              <a:gd name="connsiteX2" fmla="*/ 4532244 w 6400800"/>
              <a:gd name="connsiteY2" fmla="*/ 6858000 h 6858000"/>
              <a:gd name="connsiteX3" fmla="*/ 0 w 6400800"/>
              <a:gd name="connsiteY3" fmla="*/ 6858000 h 6858000"/>
              <a:gd name="connsiteX4" fmla="*/ 0 w 6400800"/>
              <a:gd name="connsiteY4" fmla="*/ 0 h 6858000"/>
              <a:gd name="connsiteX0" fmla="*/ 0 w 6400800"/>
              <a:gd name="connsiteY0" fmla="*/ 0 h 6858000"/>
              <a:gd name="connsiteX1" fmla="*/ 6400800 w 6400800"/>
              <a:gd name="connsiteY1" fmla="*/ 4790661 h 6858000"/>
              <a:gd name="connsiteX2" fmla="*/ 4532244 w 6400800"/>
              <a:gd name="connsiteY2" fmla="*/ 6858000 h 6858000"/>
              <a:gd name="connsiteX3" fmla="*/ 0 w 6400800"/>
              <a:gd name="connsiteY3" fmla="*/ 6858000 h 6858000"/>
              <a:gd name="connsiteX4" fmla="*/ 0 w 64008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0" h="6858000">
                <a:moveTo>
                  <a:pt x="0" y="0"/>
                </a:moveTo>
                <a:lnTo>
                  <a:pt x="6400800" y="4790661"/>
                </a:lnTo>
                <a:lnTo>
                  <a:pt x="4532244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87218" y="455454"/>
            <a:ext cx="860728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Открытие двух детских садов:</a:t>
            </a:r>
          </a:p>
          <a:p>
            <a:pPr algn="ctr"/>
            <a:endParaRPr lang="ru-RU" sz="9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  <a:p>
            <a:pPr marL="571500" indent="-571500" algn="ctr">
              <a:buFontTx/>
              <a:buChar char="-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 155 мест мкр. Центральный</a:t>
            </a:r>
          </a:p>
          <a:p>
            <a:pPr marL="571500" indent="-571500" algn="ctr">
              <a:buFontTx/>
              <a:buChar char="-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 135 мест мкр. по ул. Заводская</a:t>
            </a:r>
          </a:p>
          <a:p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8"/>
          <p:cNvSpPr/>
          <p:nvPr/>
        </p:nvSpPr>
        <p:spPr>
          <a:xfrm>
            <a:off x="6420679" y="39757"/>
            <a:ext cx="5771322" cy="6857999"/>
          </a:xfrm>
          <a:custGeom>
            <a:avLst/>
            <a:gdLst>
              <a:gd name="connsiteX0" fmla="*/ 0 w 6486939"/>
              <a:gd name="connsiteY0" fmla="*/ 0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0 w 6486939"/>
              <a:gd name="connsiteY4" fmla="*/ 0 h 6858000"/>
              <a:gd name="connsiteX0" fmla="*/ 536713 w 6486939"/>
              <a:gd name="connsiteY0" fmla="*/ 4373218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536713 w 6486939"/>
              <a:gd name="connsiteY4" fmla="*/ 4373218 h 6858000"/>
              <a:gd name="connsiteX0" fmla="*/ 695739 w 6486939"/>
              <a:gd name="connsiteY0" fmla="*/ 4790662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695739 w 6486939"/>
              <a:gd name="connsiteY4" fmla="*/ 4790662 h 6858000"/>
              <a:gd name="connsiteX0" fmla="*/ 0 w 5791200"/>
              <a:gd name="connsiteY0" fmla="*/ 4790662 h 6858000"/>
              <a:gd name="connsiteX1" fmla="*/ 5791200 w 5791200"/>
              <a:gd name="connsiteY1" fmla="*/ 0 h 6858000"/>
              <a:gd name="connsiteX2" fmla="*/ 5791200 w 5791200"/>
              <a:gd name="connsiteY2" fmla="*/ 6858000 h 6858000"/>
              <a:gd name="connsiteX3" fmla="*/ 1709530 w 5791200"/>
              <a:gd name="connsiteY3" fmla="*/ 6838121 h 6858000"/>
              <a:gd name="connsiteX4" fmla="*/ 0 w 5791200"/>
              <a:gd name="connsiteY4" fmla="*/ 4790662 h 6858000"/>
              <a:gd name="connsiteX0" fmla="*/ 0 w 5791200"/>
              <a:gd name="connsiteY0" fmla="*/ 4790662 h 6858000"/>
              <a:gd name="connsiteX1" fmla="*/ 5791200 w 5791200"/>
              <a:gd name="connsiteY1" fmla="*/ 0 h 6858000"/>
              <a:gd name="connsiteX2" fmla="*/ 5791200 w 5791200"/>
              <a:gd name="connsiteY2" fmla="*/ 6858000 h 6858000"/>
              <a:gd name="connsiteX3" fmla="*/ 2286000 w 5791200"/>
              <a:gd name="connsiteY3" fmla="*/ 6857999 h 6858000"/>
              <a:gd name="connsiteX4" fmla="*/ 0 w 5791200"/>
              <a:gd name="connsiteY4" fmla="*/ 4790662 h 6858000"/>
              <a:gd name="connsiteX0" fmla="*/ 0 w 5771322"/>
              <a:gd name="connsiteY0" fmla="*/ 4790662 h 6858000"/>
              <a:gd name="connsiteX1" fmla="*/ 5771322 w 5771322"/>
              <a:gd name="connsiteY1" fmla="*/ 0 h 6858000"/>
              <a:gd name="connsiteX2" fmla="*/ 5771322 w 5771322"/>
              <a:gd name="connsiteY2" fmla="*/ 6858000 h 6858000"/>
              <a:gd name="connsiteX3" fmla="*/ 2266122 w 5771322"/>
              <a:gd name="connsiteY3" fmla="*/ 6857999 h 6858000"/>
              <a:gd name="connsiteX4" fmla="*/ 0 w 5771322"/>
              <a:gd name="connsiteY4" fmla="*/ 4790662 h 6858000"/>
              <a:gd name="connsiteX0" fmla="*/ 0 w 5771322"/>
              <a:gd name="connsiteY0" fmla="*/ 4790662 h 6877877"/>
              <a:gd name="connsiteX1" fmla="*/ 5771322 w 5771322"/>
              <a:gd name="connsiteY1" fmla="*/ 0 h 6877877"/>
              <a:gd name="connsiteX2" fmla="*/ 5771322 w 5771322"/>
              <a:gd name="connsiteY2" fmla="*/ 6858000 h 6877877"/>
              <a:gd name="connsiteX3" fmla="*/ 2206488 w 5771322"/>
              <a:gd name="connsiteY3" fmla="*/ 6877877 h 6877877"/>
              <a:gd name="connsiteX4" fmla="*/ 0 w 5771322"/>
              <a:gd name="connsiteY4" fmla="*/ 4790662 h 6877877"/>
              <a:gd name="connsiteX0" fmla="*/ 0 w 5771322"/>
              <a:gd name="connsiteY0" fmla="*/ 4790662 h 6897755"/>
              <a:gd name="connsiteX1" fmla="*/ 5771322 w 5771322"/>
              <a:gd name="connsiteY1" fmla="*/ 0 h 6897755"/>
              <a:gd name="connsiteX2" fmla="*/ 5771322 w 5771322"/>
              <a:gd name="connsiteY2" fmla="*/ 6858000 h 6897755"/>
              <a:gd name="connsiteX3" fmla="*/ 1848679 w 5771322"/>
              <a:gd name="connsiteY3" fmla="*/ 6897755 h 6897755"/>
              <a:gd name="connsiteX4" fmla="*/ 0 w 5771322"/>
              <a:gd name="connsiteY4" fmla="*/ 4790662 h 689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1322" h="6897755">
                <a:moveTo>
                  <a:pt x="0" y="4790662"/>
                </a:moveTo>
                <a:lnTo>
                  <a:pt x="5771322" y="0"/>
                </a:lnTo>
                <a:lnTo>
                  <a:pt x="5771322" y="6858000"/>
                </a:lnTo>
                <a:lnTo>
                  <a:pt x="1848679" y="6897755"/>
                </a:lnTo>
                <a:lnTo>
                  <a:pt x="0" y="4790662"/>
                </a:lnTo>
                <a:close/>
              </a:path>
            </a:pathLst>
          </a:custGeom>
          <a:blipFill>
            <a:blip r:embed="rId4"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4731025" y="4800236"/>
            <a:ext cx="3339549" cy="2057766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6" b="100000" l="726" r="100000">
                        <a14:foregroundMark x1="52450" y1="15385" x2="52450" y2="15385"/>
                        <a14:foregroundMark x1="67514" y1="41758" x2="67514" y2="41758"/>
                        <a14:foregroundMark x1="89837" y1="40293" x2="89837" y2="40293"/>
                        <a14:foregroundMark x1="48639" y1="38278" x2="48639" y2="38278"/>
                        <a14:foregroundMark x1="41016" y1="16117" x2="41016" y2="16117"/>
                        <a14:foregroundMark x1="53176" y1="11172" x2="53176" y2="11172"/>
                        <a14:foregroundMark x1="56261" y1="10440" x2="56261" y2="10440"/>
                        <a14:foregroundMark x1="56261" y1="28755" x2="56261" y2="28755"/>
                        <a14:foregroundMark x1="60436" y1="27289" x2="60436" y2="27289"/>
                        <a14:foregroundMark x1="89111" y1="27656" x2="89111" y2="27656"/>
                        <a14:foregroundMark x1="89111" y1="23443" x2="89111" y2="23443"/>
                        <a14:foregroundMark x1="86933" y1="37546" x2="86933" y2="37546"/>
                        <a14:foregroundMark x1="90563" y1="36081" x2="90563" y2="36081"/>
                        <a14:foregroundMark x1="70236" y1="37179" x2="70236" y2="37179"/>
                        <a14:foregroundMark x1="61162" y1="43223" x2="61162" y2="43223"/>
                        <a14:foregroundMark x1="37205" y1="40293" x2="37205" y2="40293"/>
                        <a14:foregroundMark x1="32668" y1="17766" x2="32668" y2="17766"/>
                        <a14:foregroundMark x1="46279" y1="11172" x2="46279" y2="11172"/>
                        <a14:foregroundMark x1="46642" y1="23810" x2="46642" y2="23810"/>
                        <a14:foregroundMark x1="34301" y1="13187" x2="61525" y2="7326"/>
                        <a14:foregroundMark x1="70962" y1="12821" x2="78221" y2="12271"/>
                        <a14:foregroundMark x1="81488" y1="14286" x2="83122" y2="14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67" y="5521408"/>
            <a:ext cx="964406" cy="95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322" y="292239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0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6366" y="814455"/>
            <a:ext cx="58055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Строительство пристройки на 300 мест к гимназии № 13 </a:t>
            </a:r>
          </a:p>
          <a:p>
            <a:pPr algn="ctr"/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ул. Молодежная, 10а</a:t>
            </a:r>
          </a:p>
          <a:p>
            <a:endParaRPr lang="ru-RU" sz="1200" dirty="0"/>
          </a:p>
          <a:p>
            <a:endParaRPr lang="ru-RU" sz="14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77877" y="-27295"/>
            <a:ext cx="5314121" cy="6892952"/>
          </a:xfrm>
          <a:custGeom>
            <a:avLst/>
            <a:gdLst>
              <a:gd name="connsiteX0" fmla="*/ 0 w 5490948"/>
              <a:gd name="connsiteY0" fmla="*/ 0 h 6865656"/>
              <a:gd name="connsiteX1" fmla="*/ 5490948 w 5490948"/>
              <a:gd name="connsiteY1" fmla="*/ 0 h 6865656"/>
              <a:gd name="connsiteX2" fmla="*/ 5490948 w 5490948"/>
              <a:gd name="connsiteY2" fmla="*/ 6865656 h 6865656"/>
              <a:gd name="connsiteX3" fmla="*/ 0 w 5490948"/>
              <a:gd name="connsiteY3" fmla="*/ 6865656 h 6865656"/>
              <a:gd name="connsiteX4" fmla="*/ 0 w 5490948"/>
              <a:gd name="connsiteY4" fmla="*/ 0 h 6865656"/>
              <a:gd name="connsiteX0" fmla="*/ 1555845 w 5490948"/>
              <a:gd name="connsiteY0" fmla="*/ 0 h 6892952"/>
              <a:gd name="connsiteX1" fmla="*/ 5490948 w 5490948"/>
              <a:gd name="connsiteY1" fmla="*/ 27296 h 6892952"/>
              <a:gd name="connsiteX2" fmla="*/ 5490948 w 5490948"/>
              <a:gd name="connsiteY2" fmla="*/ 6892952 h 6892952"/>
              <a:gd name="connsiteX3" fmla="*/ 0 w 5490948"/>
              <a:gd name="connsiteY3" fmla="*/ 6892952 h 6892952"/>
              <a:gd name="connsiteX4" fmla="*/ 1555845 w 5490948"/>
              <a:gd name="connsiteY4" fmla="*/ 0 h 689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0948" h="6892952">
                <a:moveTo>
                  <a:pt x="1555845" y="0"/>
                </a:moveTo>
                <a:lnTo>
                  <a:pt x="5490948" y="27296"/>
                </a:lnTo>
                <a:lnTo>
                  <a:pt x="5490948" y="6892952"/>
                </a:lnTo>
                <a:lnTo>
                  <a:pt x="0" y="6892952"/>
                </a:lnTo>
                <a:lnTo>
                  <a:pt x="1555845" y="0"/>
                </a:lnTo>
                <a:close/>
              </a:path>
            </a:pathLst>
          </a:custGeom>
          <a:blipFill>
            <a:blip r:embed="rId3"/>
            <a:srcRect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3173903"/>
            <a:ext cx="5022376" cy="3691754"/>
          </a:xfrm>
          <a:custGeom>
            <a:avLst/>
            <a:gdLst>
              <a:gd name="connsiteX0" fmla="*/ 0 w 5022376"/>
              <a:gd name="connsiteY0" fmla="*/ 0 h 6858000"/>
              <a:gd name="connsiteX1" fmla="*/ 5022376 w 5022376"/>
              <a:gd name="connsiteY1" fmla="*/ 0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  <a:gd name="connsiteX0" fmla="*/ 0 w 5022376"/>
              <a:gd name="connsiteY0" fmla="*/ 13648 h 6871648"/>
              <a:gd name="connsiteX1" fmla="*/ 3220871 w 5022376"/>
              <a:gd name="connsiteY1" fmla="*/ 0 h 6871648"/>
              <a:gd name="connsiteX2" fmla="*/ 5022376 w 5022376"/>
              <a:gd name="connsiteY2" fmla="*/ 6871648 h 6871648"/>
              <a:gd name="connsiteX3" fmla="*/ 0 w 5022376"/>
              <a:gd name="connsiteY3" fmla="*/ 6871648 h 6871648"/>
              <a:gd name="connsiteX4" fmla="*/ 0 w 5022376"/>
              <a:gd name="connsiteY4" fmla="*/ 13648 h 6871648"/>
              <a:gd name="connsiteX0" fmla="*/ 0 w 5022376"/>
              <a:gd name="connsiteY0" fmla="*/ 0 h 6858000"/>
              <a:gd name="connsiteX1" fmla="*/ 3603008 w 5022376"/>
              <a:gd name="connsiteY1" fmla="*/ 13648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  <a:gd name="connsiteX0" fmla="*/ 0 w 5022376"/>
              <a:gd name="connsiteY0" fmla="*/ 0 h 6858000"/>
              <a:gd name="connsiteX1" fmla="*/ 4099964 w 5022376"/>
              <a:gd name="connsiteY1" fmla="*/ 13648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6" h="6858000">
                <a:moveTo>
                  <a:pt x="0" y="0"/>
                </a:moveTo>
                <a:lnTo>
                  <a:pt x="4099964" y="13648"/>
                </a:lnTo>
                <a:lnTo>
                  <a:pt x="502237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30553" t="-15751" r="-1" b="-10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6"/>
          <p:cNvSpPr/>
          <p:nvPr/>
        </p:nvSpPr>
        <p:spPr>
          <a:xfrm>
            <a:off x="4611758" y="3177380"/>
            <a:ext cx="2623930" cy="3700498"/>
          </a:xfrm>
          <a:custGeom>
            <a:avLst/>
            <a:gdLst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0 w 2702257"/>
              <a:gd name="connsiteY3" fmla="*/ 1583140 h 1583140"/>
              <a:gd name="connsiteX4" fmla="*/ 0 w 2702257"/>
              <a:gd name="connsiteY4" fmla="*/ 0 h 1583140"/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573206 w 2702257"/>
              <a:gd name="connsiteY3" fmla="*/ 1583140 h 1583140"/>
              <a:gd name="connsiteX4" fmla="*/ 0 w 2702257"/>
              <a:gd name="connsiteY4" fmla="*/ 0 h 1583140"/>
              <a:gd name="connsiteX0" fmla="*/ 0 w 2620371"/>
              <a:gd name="connsiteY0" fmla="*/ 13647 h 1583140"/>
              <a:gd name="connsiteX1" fmla="*/ 2620371 w 2620371"/>
              <a:gd name="connsiteY1" fmla="*/ 0 h 1583140"/>
              <a:gd name="connsiteX2" fmla="*/ 2620371 w 2620371"/>
              <a:gd name="connsiteY2" fmla="*/ 1583140 h 1583140"/>
              <a:gd name="connsiteX3" fmla="*/ 491320 w 2620371"/>
              <a:gd name="connsiteY3" fmla="*/ 1583140 h 1583140"/>
              <a:gd name="connsiteX4" fmla="*/ 0 w 2620371"/>
              <a:gd name="connsiteY4" fmla="*/ 13647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2552132 w 2552132"/>
              <a:gd name="connsiteY2" fmla="*/ 1583140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1910687 w 2552132"/>
              <a:gd name="connsiteY2" fmla="*/ 1569492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320120"/>
              <a:gd name="connsiteY0" fmla="*/ 13647 h 1569492"/>
              <a:gd name="connsiteX1" fmla="*/ 2320120 w 2320120"/>
              <a:gd name="connsiteY1" fmla="*/ 0 h 1569492"/>
              <a:gd name="connsiteX2" fmla="*/ 1910687 w 2320120"/>
              <a:gd name="connsiteY2" fmla="*/ 1555844 h 1569492"/>
              <a:gd name="connsiteX3" fmla="*/ 423081 w 2320120"/>
              <a:gd name="connsiteY3" fmla="*/ 1569492 h 1569492"/>
              <a:gd name="connsiteX4" fmla="*/ 0 w 2320120"/>
              <a:gd name="connsiteY4" fmla="*/ 13647 h 1569492"/>
              <a:gd name="connsiteX0" fmla="*/ 0 w 2279176"/>
              <a:gd name="connsiteY0" fmla="*/ 0 h 1555845"/>
              <a:gd name="connsiteX1" fmla="*/ 2279176 w 2279176"/>
              <a:gd name="connsiteY1" fmla="*/ 13649 h 1555845"/>
              <a:gd name="connsiteX2" fmla="*/ 1910687 w 2279176"/>
              <a:gd name="connsiteY2" fmla="*/ 1542197 h 1555845"/>
              <a:gd name="connsiteX3" fmla="*/ 423081 w 2279176"/>
              <a:gd name="connsiteY3" fmla="*/ 1555845 h 1555845"/>
              <a:gd name="connsiteX4" fmla="*/ 0 w 2279176"/>
              <a:gd name="connsiteY4" fmla="*/ 0 h 1555845"/>
              <a:gd name="connsiteX0" fmla="*/ 0 w 2183641"/>
              <a:gd name="connsiteY0" fmla="*/ 0 h 1542197"/>
              <a:gd name="connsiteX1" fmla="*/ 2183641 w 2183641"/>
              <a:gd name="connsiteY1" fmla="*/ 1 h 1542197"/>
              <a:gd name="connsiteX2" fmla="*/ 1815152 w 2183641"/>
              <a:gd name="connsiteY2" fmla="*/ 1528549 h 1542197"/>
              <a:gd name="connsiteX3" fmla="*/ 327546 w 2183641"/>
              <a:gd name="connsiteY3" fmla="*/ 1542197 h 1542197"/>
              <a:gd name="connsiteX4" fmla="*/ 0 w 2183641"/>
              <a:gd name="connsiteY4" fmla="*/ 0 h 1542197"/>
              <a:gd name="connsiteX0" fmla="*/ 0 w 2183641"/>
              <a:gd name="connsiteY0" fmla="*/ 0 h 1542197"/>
              <a:gd name="connsiteX1" fmla="*/ 2183641 w 2183641"/>
              <a:gd name="connsiteY1" fmla="*/ 1 h 1542197"/>
              <a:gd name="connsiteX2" fmla="*/ 1968690 w 2183641"/>
              <a:gd name="connsiteY2" fmla="*/ 1528549 h 1542197"/>
              <a:gd name="connsiteX3" fmla="*/ 327546 w 2183641"/>
              <a:gd name="connsiteY3" fmla="*/ 1542197 h 1542197"/>
              <a:gd name="connsiteX4" fmla="*/ 0 w 2183641"/>
              <a:gd name="connsiteY4" fmla="*/ 0 h 1542197"/>
              <a:gd name="connsiteX0" fmla="*/ 0 w 2251880"/>
              <a:gd name="connsiteY0" fmla="*/ 0 h 1542197"/>
              <a:gd name="connsiteX1" fmla="*/ 2251880 w 2251880"/>
              <a:gd name="connsiteY1" fmla="*/ 1 h 1542197"/>
              <a:gd name="connsiteX2" fmla="*/ 1968690 w 2251880"/>
              <a:gd name="connsiteY2" fmla="*/ 1528549 h 1542197"/>
              <a:gd name="connsiteX3" fmla="*/ 327546 w 2251880"/>
              <a:gd name="connsiteY3" fmla="*/ 1542197 h 1542197"/>
              <a:gd name="connsiteX4" fmla="*/ 0 w 2251880"/>
              <a:gd name="connsiteY4" fmla="*/ 0 h 154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880" h="1542197">
                <a:moveTo>
                  <a:pt x="0" y="0"/>
                </a:moveTo>
                <a:lnTo>
                  <a:pt x="2251880" y="1"/>
                </a:lnTo>
                <a:lnTo>
                  <a:pt x="1968690" y="1528549"/>
                </a:lnTo>
                <a:lnTo>
                  <a:pt x="327546" y="1542197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6" b="100000" l="726" r="100000">
                        <a14:foregroundMark x1="52450" y1="15385" x2="52450" y2="15385"/>
                        <a14:foregroundMark x1="67514" y1="41758" x2="67514" y2="41758"/>
                        <a14:foregroundMark x1="89837" y1="40293" x2="89837" y2="40293"/>
                        <a14:foregroundMark x1="48639" y1="38278" x2="48639" y2="38278"/>
                        <a14:foregroundMark x1="41016" y1="16117" x2="41016" y2="16117"/>
                        <a14:foregroundMark x1="53176" y1="11172" x2="53176" y2="11172"/>
                        <a14:foregroundMark x1="56261" y1="10440" x2="56261" y2="10440"/>
                        <a14:foregroundMark x1="56261" y1="28755" x2="56261" y2="28755"/>
                        <a14:foregroundMark x1="60436" y1="27289" x2="60436" y2="27289"/>
                        <a14:foregroundMark x1="89111" y1="27656" x2="89111" y2="27656"/>
                        <a14:foregroundMark x1="89111" y1="23443" x2="89111" y2="23443"/>
                        <a14:foregroundMark x1="86933" y1="37546" x2="86933" y2="37546"/>
                        <a14:foregroundMark x1="90563" y1="36081" x2="90563" y2="36081"/>
                        <a14:foregroundMark x1="70236" y1="37179" x2="70236" y2="37179"/>
                        <a14:foregroundMark x1="61162" y1="43223" x2="61162" y2="43223"/>
                        <a14:foregroundMark x1="37205" y1="40293" x2="37205" y2="40293"/>
                        <a14:foregroundMark x1="32668" y1="17766" x2="32668" y2="17766"/>
                        <a14:foregroundMark x1="46279" y1="11172" x2="46279" y2="11172"/>
                        <a14:foregroundMark x1="46642" y1="23810" x2="46642" y2="23810"/>
                        <a14:foregroundMark x1="34301" y1="13187" x2="61525" y2="7326"/>
                        <a14:foregroundMark x1="70962" y1="12821" x2="78221" y2="12271"/>
                        <a14:foregroundMark x1="81488" y1="14286" x2="83122" y2="14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2" y="3498871"/>
            <a:ext cx="815320" cy="80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87" y="55514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04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27583" y="4107984"/>
            <a:ext cx="4552121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054758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61367" y="1651590"/>
            <a:ext cx="54692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Открытие двух поликлиник</a:t>
            </a:r>
          </a:p>
          <a:p>
            <a:r>
              <a:rPr lang="ru-RU" sz="3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ул. Парковая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Прямоугольник 2"/>
          <p:cNvSpPr/>
          <p:nvPr/>
        </p:nvSpPr>
        <p:spPr>
          <a:xfrm>
            <a:off x="4467497" y="-26128"/>
            <a:ext cx="7724503" cy="6884128"/>
          </a:xfrm>
          <a:custGeom>
            <a:avLst/>
            <a:gdLst>
              <a:gd name="connsiteX0" fmla="*/ 0 w 7724503"/>
              <a:gd name="connsiteY0" fmla="*/ 0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0 w 7724503"/>
              <a:gd name="connsiteY4" fmla="*/ 0 h 6858000"/>
              <a:gd name="connsiteX0" fmla="*/ 3631475 w 7724503"/>
              <a:gd name="connsiteY0" fmla="*/ 26125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3631475 w 7724503"/>
              <a:gd name="connsiteY4" fmla="*/ 26125 h 6858000"/>
              <a:gd name="connsiteX0" fmla="*/ 3657601 w 7724503"/>
              <a:gd name="connsiteY0" fmla="*/ 0 h 6884127"/>
              <a:gd name="connsiteX1" fmla="*/ 7724503 w 7724503"/>
              <a:gd name="connsiteY1" fmla="*/ 26127 h 6884127"/>
              <a:gd name="connsiteX2" fmla="*/ 7724503 w 7724503"/>
              <a:gd name="connsiteY2" fmla="*/ 6884127 h 6884127"/>
              <a:gd name="connsiteX3" fmla="*/ 0 w 7724503"/>
              <a:gd name="connsiteY3" fmla="*/ 6884127 h 6884127"/>
              <a:gd name="connsiteX4" fmla="*/ 3657601 w 7724503"/>
              <a:gd name="connsiteY4" fmla="*/ 0 h 6884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503" h="6884127">
                <a:moveTo>
                  <a:pt x="3657601" y="0"/>
                </a:moveTo>
                <a:lnTo>
                  <a:pt x="7724503" y="26127"/>
                </a:lnTo>
                <a:lnTo>
                  <a:pt x="7724503" y="6884127"/>
                </a:lnTo>
                <a:lnTo>
                  <a:pt x="0" y="6884127"/>
                </a:lnTo>
                <a:lnTo>
                  <a:pt x="365760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018791" y="2299063"/>
            <a:ext cx="342576" cy="3135086"/>
            <a:chOff x="653027" y="2299063"/>
            <a:chExt cx="342576" cy="3135086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817077" y="2299063"/>
              <a:ext cx="14476" cy="31350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Овал 9"/>
            <p:cNvSpPr/>
            <p:nvPr/>
          </p:nvSpPr>
          <p:spPr>
            <a:xfrm>
              <a:off x="653027" y="3223039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667503" y="3885758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667503" y="459676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660323" y="2566409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209005" y="2602553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04649" y="3225221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6419" y="3926267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74315" y="4653439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37748" y="3199095"/>
            <a:ext cx="69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9" y="3900235"/>
            <a:ext cx="80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2024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2304034" y="4541942"/>
            <a:ext cx="1124977" cy="951841"/>
            <a:chOff x="3178666" y="4482308"/>
            <a:chExt cx="1449557" cy="1282975"/>
          </a:xfrm>
        </p:grpSpPr>
        <p:sp>
          <p:nvSpPr>
            <p:cNvPr id="22" name="Овал 21"/>
            <p:cNvSpPr/>
            <p:nvPr/>
          </p:nvSpPr>
          <p:spPr>
            <a:xfrm>
              <a:off x="3734478" y="4726229"/>
              <a:ext cx="417444" cy="7951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28" b="100000" l="9476" r="100000">
                          <a14:foregroundMark x1="56048" y1="47836" x2="56048" y2="47836"/>
                          <a14:foregroundMark x1="50605" y1="59681" x2="50605" y2="59681"/>
                          <a14:foregroundMark x1="56048" y1="68793" x2="56048" y2="687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8666" y="4482308"/>
              <a:ext cx="1449557" cy="1282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3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87" y="55514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974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3218" y="374070"/>
            <a:ext cx="36178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Косметический ремонт:</a:t>
            </a:r>
          </a:p>
          <a:p>
            <a:pPr lvl="0" algn="ctr"/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  <a:p>
            <a:pPr marL="342900" lvl="0" indent="-342900" algn="ctr">
              <a:buFontTx/>
              <a:buChar char="-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детской поликлиники</a:t>
            </a:r>
          </a:p>
          <a:p>
            <a:pPr marL="342900" lvl="0" indent="-342900" algn="ctr">
              <a:buFontTx/>
              <a:buChar char="-"/>
            </a:pP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 третьего этажа терапевтического корпуса больницы</a:t>
            </a:r>
          </a:p>
          <a:p>
            <a:pPr lvl="0"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3"/>
          <p:cNvSpPr/>
          <p:nvPr/>
        </p:nvSpPr>
        <p:spPr>
          <a:xfrm>
            <a:off x="6997147" y="-27295"/>
            <a:ext cx="5254487" cy="6892952"/>
          </a:xfrm>
          <a:custGeom>
            <a:avLst/>
            <a:gdLst>
              <a:gd name="connsiteX0" fmla="*/ 0 w 5490948"/>
              <a:gd name="connsiteY0" fmla="*/ 0 h 6865656"/>
              <a:gd name="connsiteX1" fmla="*/ 5490948 w 5490948"/>
              <a:gd name="connsiteY1" fmla="*/ 0 h 6865656"/>
              <a:gd name="connsiteX2" fmla="*/ 5490948 w 5490948"/>
              <a:gd name="connsiteY2" fmla="*/ 6865656 h 6865656"/>
              <a:gd name="connsiteX3" fmla="*/ 0 w 5490948"/>
              <a:gd name="connsiteY3" fmla="*/ 6865656 h 6865656"/>
              <a:gd name="connsiteX4" fmla="*/ 0 w 5490948"/>
              <a:gd name="connsiteY4" fmla="*/ 0 h 6865656"/>
              <a:gd name="connsiteX0" fmla="*/ 1555845 w 5490948"/>
              <a:gd name="connsiteY0" fmla="*/ 0 h 6892952"/>
              <a:gd name="connsiteX1" fmla="*/ 5490948 w 5490948"/>
              <a:gd name="connsiteY1" fmla="*/ 27296 h 6892952"/>
              <a:gd name="connsiteX2" fmla="*/ 5490948 w 5490948"/>
              <a:gd name="connsiteY2" fmla="*/ 6892952 h 6892952"/>
              <a:gd name="connsiteX3" fmla="*/ 0 w 5490948"/>
              <a:gd name="connsiteY3" fmla="*/ 6892952 h 6892952"/>
              <a:gd name="connsiteX4" fmla="*/ 1555845 w 5490948"/>
              <a:gd name="connsiteY4" fmla="*/ 0 h 689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0948" h="6892952">
                <a:moveTo>
                  <a:pt x="1555845" y="0"/>
                </a:moveTo>
                <a:lnTo>
                  <a:pt x="5490948" y="27296"/>
                </a:lnTo>
                <a:lnTo>
                  <a:pt x="5490948" y="6892952"/>
                </a:lnTo>
                <a:lnTo>
                  <a:pt x="0" y="6892952"/>
                </a:lnTo>
                <a:lnTo>
                  <a:pt x="1555845" y="0"/>
                </a:lnTo>
                <a:close/>
              </a:path>
            </a:pathLst>
          </a:custGeom>
          <a:blipFill>
            <a:blip r:embed="rId3"/>
            <a:srcRect/>
            <a:stretch>
              <a:fillRect l="-3321" t="1" r="-3125"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4"/>
          <p:cNvSpPr/>
          <p:nvPr/>
        </p:nvSpPr>
        <p:spPr>
          <a:xfrm>
            <a:off x="-1" y="0"/>
            <a:ext cx="5327375" cy="6865657"/>
          </a:xfrm>
          <a:custGeom>
            <a:avLst/>
            <a:gdLst>
              <a:gd name="connsiteX0" fmla="*/ 0 w 5022376"/>
              <a:gd name="connsiteY0" fmla="*/ 0 h 6858000"/>
              <a:gd name="connsiteX1" fmla="*/ 5022376 w 5022376"/>
              <a:gd name="connsiteY1" fmla="*/ 0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  <a:gd name="connsiteX0" fmla="*/ 0 w 5022376"/>
              <a:gd name="connsiteY0" fmla="*/ 13648 h 6871648"/>
              <a:gd name="connsiteX1" fmla="*/ 3220871 w 5022376"/>
              <a:gd name="connsiteY1" fmla="*/ 0 h 6871648"/>
              <a:gd name="connsiteX2" fmla="*/ 5022376 w 5022376"/>
              <a:gd name="connsiteY2" fmla="*/ 6871648 h 6871648"/>
              <a:gd name="connsiteX3" fmla="*/ 0 w 5022376"/>
              <a:gd name="connsiteY3" fmla="*/ 6871648 h 6871648"/>
              <a:gd name="connsiteX4" fmla="*/ 0 w 5022376"/>
              <a:gd name="connsiteY4" fmla="*/ 13648 h 6871648"/>
              <a:gd name="connsiteX0" fmla="*/ 0 w 5022376"/>
              <a:gd name="connsiteY0" fmla="*/ 0 h 6858000"/>
              <a:gd name="connsiteX1" fmla="*/ 3603008 w 5022376"/>
              <a:gd name="connsiteY1" fmla="*/ 13648 h 6858000"/>
              <a:gd name="connsiteX2" fmla="*/ 5022376 w 5022376"/>
              <a:gd name="connsiteY2" fmla="*/ 6858000 h 6858000"/>
              <a:gd name="connsiteX3" fmla="*/ 0 w 5022376"/>
              <a:gd name="connsiteY3" fmla="*/ 6858000 h 6858000"/>
              <a:gd name="connsiteX4" fmla="*/ 0 w 502237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2376" h="6858000">
                <a:moveTo>
                  <a:pt x="0" y="0"/>
                </a:moveTo>
                <a:lnTo>
                  <a:pt x="3603008" y="13648"/>
                </a:lnTo>
                <a:lnTo>
                  <a:pt x="502237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4639" t="-20241" r="-6331" b="-416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6"/>
          <p:cNvSpPr/>
          <p:nvPr/>
        </p:nvSpPr>
        <p:spPr>
          <a:xfrm>
            <a:off x="4949687" y="3776870"/>
            <a:ext cx="2445025" cy="3088787"/>
          </a:xfrm>
          <a:custGeom>
            <a:avLst/>
            <a:gdLst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0 w 2702257"/>
              <a:gd name="connsiteY3" fmla="*/ 1583140 h 1583140"/>
              <a:gd name="connsiteX4" fmla="*/ 0 w 2702257"/>
              <a:gd name="connsiteY4" fmla="*/ 0 h 1583140"/>
              <a:gd name="connsiteX0" fmla="*/ 0 w 2702257"/>
              <a:gd name="connsiteY0" fmla="*/ 0 h 1583140"/>
              <a:gd name="connsiteX1" fmla="*/ 2702257 w 2702257"/>
              <a:gd name="connsiteY1" fmla="*/ 0 h 1583140"/>
              <a:gd name="connsiteX2" fmla="*/ 2702257 w 2702257"/>
              <a:gd name="connsiteY2" fmla="*/ 1583140 h 1583140"/>
              <a:gd name="connsiteX3" fmla="*/ 573206 w 2702257"/>
              <a:gd name="connsiteY3" fmla="*/ 1583140 h 1583140"/>
              <a:gd name="connsiteX4" fmla="*/ 0 w 2702257"/>
              <a:gd name="connsiteY4" fmla="*/ 0 h 1583140"/>
              <a:gd name="connsiteX0" fmla="*/ 0 w 2620371"/>
              <a:gd name="connsiteY0" fmla="*/ 13647 h 1583140"/>
              <a:gd name="connsiteX1" fmla="*/ 2620371 w 2620371"/>
              <a:gd name="connsiteY1" fmla="*/ 0 h 1583140"/>
              <a:gd name="connsiteX2" fmla="*/ 2620371 w 2620371"/>
              <a:gd name="connsiteY2" fmla="*/ 1583140 h 1583140"/>
              <a:gd name="connsiteX3" fmla="*/ 491320 w 2620371"/>
              <a:gd name="connsiteY3" fmla="*/ 1583140 h 1583140"/>
              <a:gd name="connsiteX4" fmla="*/ 0 w 2620371"/>
              <a:gd name="connsiteY4" fmla="*/ 13647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2552132 w 2552132"/>
              <a:gd name="connsiteY2" fmla="*/ 1583140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552132"/>
              <a:gd name="connsiteY0" fmla="*/ 27295 h 1583140"/>
              <a:gd name="connsiteX1" fmla="*/ 2552132 w 2552132"/>
              <a:gd name="connsiteY1" fmla="*/ 0 h 1583140"/>
              <a:gd name="connsiteX2" fmla="*/ 1910687 w 2552132"/>
              <a:gd name="connsiteY2" fmla="*/ 1569492 h 1583140"/>
              <a:gd name="connsiteX3" fmla="*/ 423081 w 2552132"/>
              <a:gd name="connsiteY3" fmla="*/ 1583140 h 1583140"/>
              <a:gd name="connsiteX4" fmla="*/ 0 w 2552132"/>
              <a:gd name="connsiteY4" fmla="*/ 27295 h 1583140"/>
              <a:gd name="connsiteX0" fmla="*/ 0 w 2320120"/>
              <a:gd name="connsiteY0" fmla="*/ 13647 h 1569492"/>
              <a:gd name="connsiteX1" fmla="*/ 2320120 w 2320120"/>
              <a:gd name="connsiteY1" fmla="*/ 0 h 1569492"/>
              <a:gd name="connsiteX2" fmla="*/ 1910687 w 2320120"/>
              <a:gd name="connsiteY2" fmla="*/ 1555844 h 1569492"/>
              <a:gd name="connsiteX3" fmla="*/ 423081 w 2320120"/>
              <a:gd name="connsiteY3" fmla="*/ 1569492 h 1569492"/>
              <a:gd name="connsiteX4" fmla="*/ 0 w 2320120"/>
              <a:gd name="connsiteY4" fmla="*/ 13647 h 1569492"/>
              <a:gd name="connsiteX0" fmla="*/ 0 w 2279176"/>
              <a:gd name="connsiteY0" fmla="*/ 0 h 1555845"/>
              <a:gd name="connsiteX1" fmla="*/ 2279176 w 2279176"/>
              <a:gd name="connsiteY1" fmla="*/ 13649 h 1555845"/>
              <a:gd name="connsiteX2" fmla="*/ 1910687 w 2279176"/>
              <a:gd name="connsiteY2" fmla="*/ 1542197 h 1555845"/>
              <a:gd name="connsiteX3" fmla="*/ 423081 w 2279176"/>
              <a:gd name="connsiteY3" fmla="*/ 1555845 h 1555845"/>
              <a:gd name="connsiteX4" fmla="*/ 0 w 2279176"/>
              <a:gd name="connsiteY4" fmla="*/ 0 h 1555845"/>
              <a:gd name="connsiteX0" fmla="*/ 0 w 2183641"/>
              <a:gd name="connsiteY0" fmla="*/ 0 h 1542197"/>
              <a:gd name="connsiteX1" fmla="*/ 2183641 w 2183641"/>
              <a:gd name="connsiteY1" fmla="*/ 1 h 1542197"/>
              <a:gd name="connsiteX2" fmla="*/ 1815152 w 2183641"/>
              <a:gd name="connsiteY2" fmla="*/ 1528549 h 1542197"/>
              <a:gd name="connsiteX3" fmla="*/ 327546 w 2183641"/>
              <a:gd name="connsiteY3" fmla="*/ 1542197 h 1542197"/>
              <a:gd name="connsiteX4" fmla="*/ 0 w 2183641"/>
              <a:gd name="connsiteY4" fmla="*/ 0 h 154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3641" h="1542197">
                <a:moveTo>
                  <a:pt x="0" y="0"/>
                </a:moveTo>
                <a:lnTo>
                  <a:pt x="2183641" y="1"/>
                </a:lnTo>
                <a:lnTo>
                  <a:pt x="1815152" y="1528549"/>
                </a:lnTo>
                <a:lnTo>
                  <a:pt x="327546" y="1542197"/>
                </a:lnTo>
                <a:lnTo>
                  <a:pt x="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23" y="536190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5609710" y="4066021"/>
            <a:ext cx="1124977" cy="951841"/>
            <a:chOff x="3178666" y="4482308"/>
            <a:chExt cx="1449557" cy="1282975"/>
          </a:xfrm>
        </p:grpSpPr>
        <p:sp>
          <p:nvSpPr>
            <p:cNvPr id="12" name="Овал 11"/>
            <p:cNvSpPr/>
            <p:nvPr/>
          </p:nvSpPr>
          <p:spPr>
            <a:xfrm>
              <a:off x="3734478" y="4726229"/>
              <a:ext cx="417444" cy="7951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28" b="100000" l="9476" r="100000">
                          <a14:foregroundMark x1="56048" y1="47836" x2="56048" y2="47836"/>
                          <a14:foregroundMark x1="50605" y1="59681" x2="50605" y2="59681"/>
                          <a14:foregroundMark x1="56048" y1="68793" x2="56048" y2="687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8666" y="4482308"/>
              <a:ext cx="1449557" cy="1282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0013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авнобедренный треугольник 18"/>
          <p:cNvSpPr/>
          <p:nvPr/>
        </p:nvSpPr>
        <p:spPr>
          <a:xfrm>
            <a:off x="4731025" y="4800236"/>
            <a:ext cx="3339549" cy="2057766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01617" y="813780"/>
            <a:ext cx="7215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Закупка медицинского оборудования</a:t>
            </a:r>
          </a:p>
          <a:p>
            <a:pPr algn="ctr"/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ГБУЗ МО «ДЦГБ»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"/>
            <a:ext cx="6400800" cy="6858000"/>
          </a:xfrm>
          <a:custGeom>
            <a:avLst/>
            <a:gdLst>
              <a:gd name="connsiteX0" fmla="*/ 0 w 7136296"/>
              <a:gd name="connsiteY0" fmla="*/ 0 h 6858000"/>
              <a:gd name="connsiteX1" fmla="*/ 7136296 w 7136296"/>
              <a:gd name="connsiteY1" fmla="*/ 0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3001618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7136296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7116418 w 7136296"/>
              <a:gd name="connsiteY2" fmla="*/ 5546035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7136296"/>
              <a:gd name="connsiteY0" fmla="*/ 0 h 6858000"/>
              <a:gd name="connsiteX1" fmla="*/ 7136296 w 7136296"/>
              <a:gd name="connsiteY1" fmla="*/ 5546036 h 6858000"/>
              <a:gd name="connsiteX2" fmla="*/ 4532244 w 7136296"/>
              <a:gd name="connsiteY2" fmla="*/ 6858000 h 6858000"/>
              <a:gd name="connsiteX3" fmla="*/ 0 w 7136296"/>
              <a:gd name="connsiteY3" fmla="*/ 6858000 h 6858000"/>
              <a:gd name="connsiteX4" fmla="*/ 0 w 7136296"/>
              <a:gd name="connsiteY4" fmla="*/ 0 h 6858000"/>
              <a:gd name="connsiteX0" fmla="*/ 0 w 6420678"/>
              <a:gd name="connsiteY0" fmla="*/ 0 h 6858000"/>
              <a:gd name="connsiteX1" fmla="*/ 6420678 w 6420678"/>
              <a:gd name="connsiteY1" fmla="*/ 4770783 h 6858000"/>
              <a:gd name="connsiteX2" fmla="*/ 4532244 w 6420678"/>
              <a:gd name="connsiteY2" fmla="*/ 6858000 h 6858000"/>
              <a:gd name="connsiteX3" fmla="*/ 0 w 6420678"/>
              <a:gd name="connsiteY3" fmla="*/ 6858000 h 6858000"/>
              <a:gd name="connsiteX4" fmla="*/ 0 w 6420678"/>
              <a:gd name="connsiteY4" fmla="*/ 0 h 6858000"/>
              <a:gd name="connsiteX0" fmla="*/ 0 w 6420678"/>
              <a:gd name="connsiteY0" fmla="*/ 0 h 6858000"/>
              <a:gd name="connsiteX1" fmla="*/ 6420678 w 6420678"/>
              <a:gd name="connsiteY1" fmla="*/ 4810539 h 6858000"/>
              <a:gd name="connsiteX2" fmla="*/ 4532244 w 6420678"/>
              <a:gd name="connsiteY2" fmla="*/ 6858000 h 6858000"/>
              <a:gd name="connsiteX3" fmla="*/ 0 w 6420678"/>
              <a:gd name="connsiteY3" fmla="*/ 6858000 h 6858000"/>
              <a:gd name="connsiteX4" fmla="*/ 0 w 6420678"/>
              <a:gd name="connsiteY4" fmla="*/ 0 h 6858000"/>
              <a:gd name="connsiteX0" fmla="*/ 0 w 6400800"/>
              <a:gd name="connsiteY0" fmla="*/ 0 h 6858000"/>
              <a:gd name="connsiteX1" fmla="*/ 6400800 w 6400800"/>
              <a:gd name="connsiteY1" fmla="*/ 4810539 h 6858000"/>
              <a:gd name="connsiteX2" fmla="*/ 4532244 w 6400800"/>
              <a:gd name="connsiteY2" fmla="*/ 6858000 h 6858000"/>
              <a:gd name="connsiteX3" fmla="*/ 0 w 6400800"/>
              <a:gd name="connsiteY3" fmla="*/ 6858000 h 6858000"/>
              <a:gd name="connsiteX4" fmla="*/ 0 w 6400800"/>
              <a:gd name="connsiteY4" fmla="*/ 0 h 6858000"/>
              <a:gd name="connsiteX0" fmla="*/ 0 w 6400800"/>
              <a:gd name="connsiteY0" fmla="*/ 0 h 6858000"/>
              <a:gd name="connsiteX1" fmla="*/ 6400800 w 6400800"/>
              <a:gd name="connsiteY1" fmla="*/ 4790661 h 6858000"/>
              <a:gd name="connsiteX2" fmla="*/ 4532244 w 6400800"/>
              <a:gd name="connsiteY2" fmla="*/ 6858000 h 6858000"/>
              <a:gd name="connsiteX3" fmla="*/ 0 w 6400800"/>
              <a:gd name="connsiteY3" fmla="*/ 6858000 h 6858000"/>
              <a:gd name="connsiteX4" fmla="*/ 0 w 64008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0" h="6858000">
                <a:moveTo>
                  <a:pt x="0" y="0"/>
                </a:moveTo>
                <a:lnTo>
                  <a:pt x="6400800" y="4790661"/>
                </a:lnTo>
                <a:lnTo>
                  <a:pt x="4532244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20679" y="39757"/>
            <a:ext cx="5771322" cy="6857999"/>
          </a:xfrm>
          <a:custGeom>
            <a:avLst/>
            <a:gdLst>
              <a:gd name="connsiteX0" fmla="*/ 0 w 6486939"/>
              <a:gd name="connsiteY0" fmla="*/ 0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0 w 6486939"/>
              <a:gd name="connsiteY4" fmla="*/ 0 h 6858000"/>
              <a:gd name="connsiteX0" fmla="*/ 536713 w 6486939"/>
              <a:gd name="connsiteY0" fmla="*/ 4373218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536713 w 6486939"/>
              <a:gd name="connsiteY4" fmla="*/ 4373218 h 6858000"/>
              <a:gd name="connsiteX0" fmla="*/ 695739 w 6486939"/>
              <a:gd name="connsiteY0" fmla="*/ 4790662 h 6858000"/>
              <a:gd name="connsiteX1" fmla="*/ 6486939 w 6486939"/>
              <a:gd name="connsiteY1" fmla="*/ 0 h 6858000"/>
              <a:gd name="connsiteX2" fmla="*/ 6486939 w 6486939"/>
              <a:gd name="connsiteY2" fmla="*/ 6858000 h 6858000"/>
              <a:gd name="connsiteX3" fmla="*/ 0 w 6486939"/>
              <a:gd name="connsiteY3" fmla="*/ 6858000 h 6858000"/>
              <a:gd name="connsiteX4" fmla="*/ 695739 w 6486939"/>
              <a:gd name="connsiteY4" fmla="*/ 4790662 h 6858000"/>
              <a:gd name="connsiteX0" fmla="*/ 0 w 5791200"/>
              <a:gd name="connsiteY0" fmla="*/ 4790662 h 6858000"/>
              <a:gd name="connsiteX1" fmla="*/ 5791200 w 5791200"/>
              <a:gd name="connsiteY1" fmla="*/ 0 h 6858000"/>
              <a:gd name="connsiteX2" fmla="*/ 5791200 w 5791200"/>
              <a:gd name="connsiteY2" fmla="*/ 6858000 h 6858000"/>
              <a:gd name="connsiteX3" fmla="*/ 1709530 w 5791200"/>
              <a:gd name="connsiteY3" fmla="*/ 6838121 h 6858000"/>
              <a:gd name="connsiteX4" fmla="*/ 0 w 5791200"/>
              <a:gd name="connsiteY4" fmla="*/ 4790662 h 6858000"/>
              <a:gd name="connsiteX0" fmla="*/ 0 w 5791200"/>
              <a:gd name="connsiteY0" fmla="*/ 4790662 h 6858000"/>
              <a:gd name="connsiteX1" fmla="*/ 5791200 w 5791200"/>
              <a:gd name="connsiteY1" fmla="*/ 0 h 6858000"/>
              <a:gd name="connsiteX2" fmla="*/ 5791200 w 5791200"/>
              <a:gd name="connsiteY2" fmla="*/ 6858000 h 6858000"/>
              <a:gd name="connsiteX3" fmla="*/ 2286000 w 5791200"/>
              <a:gd name="connsiteY3" fmla="*/ 6857999 h 6858000"/>
              <a:gd name="connsiteX4" fmla="*/ 0 w 5791200"/>
              <a:gd name="connsiteY4" fmla="*/ 4790662 h 6858000"/>
              <a:gd name="connsiteX0" fmla="*/ 0 w 5771322"/>
              <a:gd name="connsiteY0" fmla="*/ 4790662 h 6858000"/>
              <a:gd name="connsiteX1" fmla="*/ 5771322 w 5771322"/>
              <a:gd name="connsiteY1" fmla="*/ 0 h 6858000"/>
              <a:gd name="connsiteX2" fmla="*/ 5771322 w 5771322"/>
              <a:gd name="connsiteY2" fmla="*/ 6858000 h 6858000"/>
              <a:gd name="connsiteX3" fmla="*/ 2266122 w 5771322"/>
              <a:gd name="connsiteY3" fmla="*/ 6857999 h 6858000"/>
              <a:gd name="connsiteX4" fmla="*/ 0 w 5771322"/>
              <a:gd name="connsiteY4" fmla="*/ 4790662 h 6858000"/>
              <a:gd name="connsiteX0" fmla="*/ 0 w 5771322"/>
              <a:gd name="connsiteY0" fmla="*/ 4790662 h 6877877"/>
              <a:gd name="connsiteX1" fmla="*/ 5771322 w 5771322"/>
              <a:gd name="connsiteY1" fmla="*/ 0 h 6877877"/>
              <a:gd name="connsiteX2" fmla="*/ 5771322 w 5771322"/>
              <a:gd name="connsiteY2" fmla="*/ 6858000 h 6877877"/>
              <a:gd name="connsiteX3" fmla="*/ 2206488 w 5771322"/>
              <a:gd name="connsiteY3" fmla="*/ 6877877 h 6877877"/>
              <a:gd name="connsiteX4" fmla="*/ 0 w 5771322"/>
              <a:gd name="connsiteY4" fmla="*/ 4790662 h 6877877"/>
              <a:gd name="connsiteX0" fmla="*/ 0 w 5771322"/>
              <a:gd name="connsiteY0" fmla="*/ 4790662 h 6897755"/>
              <a:gd name="connsiteX1" fmla="*/ 5771322 w 5771322"/>
              <a:gd name="connsiteY1" fmla="*/ 0 h 6897755"/>
              <a:gd name="connsiteX2" fmla="*/ 5771322 w 5771322"/>
              <a:gd name="connsiteY2" fmla="*/ 6858000 h 6897755"/>
              <a:gd name="connsiteX3" fmla="*/ 1848679 w 5771322"/>
              <a:gd name="connsiteY3" fmla="*/ 6897755 h 6897755"/>
              <a:gd name="connsiteX4" fmla="*/ 0 w 5771322"/>
              <a:gd name="connsiteY4" fmla="*/ 4790662 h 689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1322" h="6897755">
                <a:moveTo>
                  <a:pt x="0" y="4790662"/>
                </a:moveTo>
                <a:lnTo>
                  <a:pt x="5771322" y="0"/>
                </a:lnTo>
                <a:lnTo>
                  <a:pt x="5771322" y="6858000"/>
                </a:lnTo>
                <a:lnTo>
                  <a:pt x="1848679" y="6897755"/>
                </a:lnTo>
                <a:lnTo>
                  <a:pt x="0" y="4790662"/>
                </a:lnTo>
                <a:close/>
              </a:path>
            </a:pathLst>
          </a:custGeom>
          <a:blipFill>
            <a:blip r:embed="rId4"/>
            <a:stretch>
              <a:fillRect b="-192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019" y="2922393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/>
        </p:nvGrpSpPr>
        <p:grpSpPr>
          <a:xfrm>
            <a:off x="5801069" y="5333318"/>
            <a:ext cx="1124977" cy="951841"/>
            <a:chOff x="3178666" y="4482308"/>
            <a:chExt cx="1449557" cy="1282975"/>
          </a:xfrm>
        </p:grpSpPr>
        <p:sp>
          <p:nvSpPr>
            <p:cNvPr id="17" name="Овал 16"/>
            <p:cNvSpPr/>
            <p:nvPr/>
          </p:nvSpPr>
          <p:spPr>
            <a:xfrm>
              <a:off x="3734478" y="4726229"/>
              <a:ext cx="417444" cy="7951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28" b="100000" l="9476" r="100000">
                          <a14:foregroundMark x1="56048" y1="47836" x2="56048" y2="47836"/>
                          <a14:foregroundMark x1="50605" y1="59681" x2="50605" y2="59681"/>
                          <a14:foregroundMark x1="56048" y1="68793" x2="56048" y2="687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8666" y="4482308"/>
              <a:ext cx="1449557" cy="1282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825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344007" y="712750"/>
            <a:ext cx="4341451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Начало строительства </a:t>
            </a:r>
          </a:p>
          <a:p>
            <a:pPr algn="ctr"/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 здания акушерского отделения </a:t>
            </a:r>
          </a:p>
          <a:p>
            <a:pPr algn="ctr"/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ул. Павлова</a:t>
            </a: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5"/>
          <p:cNvSpPr/>
          <p:nvPr/>
        </p:nvSpPr>
        <p:spPr>
          <a:xfrm flipH="1">
            <a:off x="4824752" y="4377792"/>
            <a:ext cx="4672930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054758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1145686" y="2571112"/>
            <a:ext cx="342576" cy="3135086"/>
            <a:chOff x="653027" y="2299063"/>
            <a:chExt cx="342576" cy="3135086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817077" y="2299063"/>
              <a:ext cx="14476" cy="31350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Овал 9"/>
            <p:cNvSpPr/>
            <p:nvPr/>
          </p:nvSpPr>
          <p:spPr>
            <a:xfrm>
              <a:off x="653027" y="3223039"/>
              <a:ext cx="328100" cy="339634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667503" y="4596768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660323" y="2566409"/>
              <a:ext cx="328100" cy="339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0335900" y="2874602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331544" y="3497270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353314" y="4198316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401210" y="4925488"/>
            <a:ext cx="731408" cy="30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0114726" y="3481352"/>
            <a:ext cx="11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2023</a:t>
            </a:r>
          </a:p>
        </p:txBody>
      </p:sp>
      <p:pic>
        <p:nvPicPr>
          <p:cNvPr id="18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851" y="407517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вал 18"/>
          <p:cNvSpPr/>
          <p:nvPr/>
        </p:nvSpPr>
        <p:spPr>
          <a:xfrm>
            <a:off x="11160162" y="4167680"/>
            <a:ext cx="328100" cy="3396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8065792" y="5038634"/>
            <a:ext cx="1124977" cy="951841"/>
            <a:chOff x="3178666" y="4482308"/>
            <a:chExt cx="1449557" cy="1282975"/>
          </a:xfrm>
        </p:grpSpPr>
        <p:sp>
          <p:nvSpPr>
            <p:cNvPr id="22" name="Овал 21"/>
            <p:cNvSpPr/>
            <p:nvPr/>
          </p:nvSpPr>
          <p:spPr>
            <a:xfrm>
              <a:off x="3734478" y="4726229"/>
              <a:ext cx="417444" cy="7951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28" b="100000" l="9476" r="100000">
                          <a14:foregroundMark x1="56048" y1="47836" x2="56048" y2="47836"/>
                          <a14:foregroundMark x1="50605" y1="59681" x2="50605" y2="59681"/>
                          <a14:foregroundMark x1="56048" y1="68793" x2="56048" y2="687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8666" y="4482308"/>
              <a:ext cx="1449557" cy="1282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4" name="Овал 23"/>
          <p:cNvSpPr/>
          <p:nvPr/>
        </p:nvSpPr>
        <p:spPr>
          <a:xfrm>
            <a:off x="11160162" y="4188171"/>
            <a:ext cx="328100" cy="339634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1160162" y="4868817"/>
            <a:ext cx="328100" cy="339634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0136976" y="4191696"/>
            <a:ext cx="11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62620" y="4892567"/>
            <a:ext cx="11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sz="1800" dirty="0">
                <a:latin typeface="Arial" pitchFamily="34" charset="0"/>
                <a:cs typeface="Arial" pitchFamily="34" charset="0"/>
              </a:rPr>
              <a:t>2025</a:t>
            </a:r>
          </a:p>
        </p:txBody>
      </p:sp>
      <p:sp>
        <p:nvSpPr>
          <p:cNvPr id="28" name="Прямоугольник 23"/>
          <p:cNvSpPr/>
          <p:nvPr/>
        </p:nvSpPr>
        <p:spPr>
          <a:xfrm>
            <a:off x="-1" y="0"/>
            <a:ext cx="8105615" cy="6858000"/>
          </a:xfrm>
          <a:custGeom>
            <a:avLst/>
            <a:gdLst>
              <a:gd name="connsiteX0" fmla="*/ 0 w 6602278"/>
              <a:gd name="connsiteY0" fmla="*/ 0 h 6858000"/>
              <a:gd name="connsiteX1" fmla="*/ 6602278 w 6602278"/>
              <a:gd name="connsiteY1" fmla="*/ 0 h 6858000"/>
              <a:gd name="connsiteX2" fmla="*/ 6602278 w 6602278"/>
              <a:gd name="connsiteY2" fmla="*/ 6858000 h 6858000"/>
              <a:gd name="connsiteX3" fmla="*/ 0 w 6602278"/>
              <a:gd name="connsiteY3" fmla="*/ 6858000 h 6858000"/>
              <a:gd name="connsiteX4" fmla="*/ 0 w 6602278"/>
              <a:gd name="connsiteY4" fmla="*/ 0 h 6858000"/>
              <a:gd name="connsiteX0" fmla="*/ 0 w 6602278"/>
              <a:gd name="connsiteY0" fmla="*/ 0 h 6858000"/>
              <a:gd name="connsiteX1" fmla="*/ 4308529 w 6602278"/>
              <a:gd name="connsiteY1" fmla="*/ 0 h 6858000"/>
              <a:gd name="connsiteX2" fmla="*/ 6602278 w 6602278"/>
              <a:gd name="connsiteY2" fmla="*/ 6858000 h 6858000"/>
              <a:gd name="connsiteX3" fmla="*/ 0 w 6602278"/>
              <a:gd name="connsiteY3" fmla="*/ 6858000 h 6858000"/>
              <a:gd name="connsiteX4" fmla="*/ 0 w 660227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2278" h="6858000">
                <a:moveTo>
                  <a:pt x="0" y="0"/>
                </a:moveTo>
                <a:lnTo>
                  <a:pt x="4308529" y="0"/>
                </a:lnTo>
                <a:lnTo>
                  <a:pt x="660227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/>
            <a:stretch>
              <a:fillRect l="-1" r="-238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694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29409" y="4107984"/>
            <a:ext cx="4310171" cy="1927056"/>
          </a:xfrm>
          <a:custGeom>
            <a:avLst/>
            <a:gdLst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4178164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178164"/>
              <a:gd name="connsiteY0" fmla="*/ 0 h 1907177"/>
              <a:gd name="connsiteX1" fmla="*/ 4178164 w 4178164"/>
              <a:gd name="connsiteY1" fmla="*/ 0 h 1907177"/>
              <a:gd name="connsiteX2" fmla="*/ 3054758 w 4178164"/>
              <a:gd name="connsiteY2" fmla="*/ 1907177 h 1907177"/>
              <a:gd name="connsiteX3" fmla="*/ 0 w 4178164"/>
              <a:gd name="connsiteY3" fmla="*/ 1907177 h 1907177"/>
              <a:gd name="connsiteX4" fmla="*/ 0 w 4178164"/>
              <a:gd name="connsiteY4" fmla="*/ 0 h 1907177"/>
              <a:gd name="connsiteX0" fmla="*/ 0 w 4099787"/>
              <a:gd name="connsiteY0" fmla="*/ 26126 h 1933303"/>
              <a:gd name="connsiteX1" fmla="*/ 4099787 w 4099787"/>
              <a:gd name="connsiteY1" fmla="*/ 0 h 1933303"/>
              <a:gd name="connsiteX2" fmla="*/ 3054758 w 4099787"/>
              <a:gd name="connsiteY2" fmla="*/ 1933303 h 1933303"/>
              <a:gd name="connsiteX3" fmla="*/ 0 w 4099787"/>
              <a:gd name="connsiteY3" fmla="*/ 1933303 h 1933303"/>
              <a:gd name="connsiteX4" fmla="*/ 0 w 4099787"/>
              <a:gd name="connsiteY4" fmla="*/ 26126 h 1933303"/>
              <a:gd name="connsiteX0" fmla="*/ 0 w 4099787"/>
              <a:gd name="connsiteY0" fmla="*/ 0 h 1907177"/>
              <a:gd name="connsiteX1" fmla="*/ 4099787 w 4099787"/>
              <a:gd name="connsiteY1" fmla="*/ 0 h 1907177"/>
              <a:gd name="connsiteX2" fmla="*/ 3054758 w 4099787"/>
              <a:gd name="connsiteY2" fmla="*/ 1907177 h 1907177"/>
              <a:gd name="connsiteX3" fmla="*/ 0 w 4099787"/>
              <a:gd name="connsiteY3" fmla="*/ 1907177 h 1907177"/>
              <a:gd name="connsiteX4" fmla="*/ 0 w 4099787"/>
              <a:gd name="connsiteY4" fmla="*/ 0 h 1907177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054758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  <a:gd name="connsiteX0" fmla="*/ 0 w 4434854"/>
              <a:gd name="connsiteY0" fmla="*/ 19879 h 1927056"/>
              <a:gd name="connsiteX1" fmla="*/ 4434854 w 4434854"/>
              <a:gd name="connsiteY1" fmla="*/ 0 h 1927056"/>
              <a:gd name="connsiteX2" fmla="*/ 3473592 w 4434854"/>
              <a:gd name="connsiteY2" fmla="*/ 1927056 h 1927056"/>
              <a:gd name="connsiteX3" fmla="*/ 0 w 4434854"/>
              <a:gd name="connsiteY3" fmla="*/ 1927056 h 1927056"/>
              <a:gd name="connsiteX4" fmla="*/ 0 w 4434854"/>
              <a:gd name="connsiteY4" fmla="*/ 19879 h 192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854" h="1927056">
                <a:moveTo>
                  <a:pt x="0" y="19879"/>
                </a:moveTo>
                <a:lnTo>
                  <a:pt x="4434854" y="0"/>
                </a:lnTo>
                <a:lnTo>
                  <a:pt x="3473592" y="1927056"/>
                </a:lnTo>
                <a:lnTo>
                  <a:pt x="0" y="1927056"/>
                </a:lnTo>
                <a:lnTo>
                  <a:pt x="0" y="19879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61097" y="1688214"/>
            <a:ext cx="56075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200" b="1">
                <a:latin typeface="Arial Black" pitchFamily="34" charset="0"/>
              </a:defRPr>
            </a:lvl1pPr>
          </a:lstStyle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Системная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адресная помощь мобилизованным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их семьям</a:t>
            </a:r>
          </a:p>
        </p:txBody>
      </p:sp>
      <p:sp>
        <p:nvSpPr>
          <p:cNvPr id="4" name="Прямоугольник 2"/>
          <p:cNvSpPr/>
          <p:nvPr/>
        </p:nvSpPr>
        <p:spPr>
          <a:xfrm>
            <a:off x="4467497" y="-1"/>
            <a:ext cx="7724503" cy="6858001"/>
          </a:xfrm>
          <a:custGeom>
            <a:avLst/>
            <a:gdLst>
              <a:gd name="connsiteX0" fmla="*/ 0 w 7724503"/>
              <a:gd name="connsiteY0" fmla="*/ 0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0 w 7724503"/>
              <a:gd name="connsiteY4" fmla="*/ 0 h 6858000"/>
              <a:gd name="connsiteX0" fmla="*/ 3631475 w 7724503"/>
              <a:gd name="connsiteY0" fmla="*/ 26125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3631475 w 7724503"/>
              <a:gd name="connsiteY4" fmla="*/ 26125 h 6858000"/>
              <a:gd name="connsiteX0" fmla="*/ 3657601 w 7724503"/>
              <a:gd name="connsiteY0" fmla="*/ 0 h 6884127"/>
              <a:gd name="connsiteX1" fmla="*/ 7724503 w 7724503"/>
              <a:gd name="connsiteY1" fmla="*/ 26127 h 6884127"/>
              <a:gd name="connsiteX2" fmla="*/ 7724503 w 7724503"/>
              <a:gd name="connsiteY2" fmla="*/ 6884127 h 6884127"/>
              <a:gd name="connsiteX3" fmla="*/ 0 w 7724503"/>
              <a:gd name="connsiteY3" fmla="*/ 6884127 h 6884127"/>
              <a:gd name="connsiteX4" fmla="*/ 3657601 w 7724503"/>
              <a:gd name="connsiteY4" fmla="*/ 0 h 6884127"/>
              <a:gd name="connsiteX0" fmla="*/ 2564296 w 7724503"/>
              <a:gd name="connsiteY0" fmla="*/ 13629 h 6858000"/>
              <a:gd name="connsiteX1" fmla="*/ 7724503 w 7724503"/>
              <a:gd name="connsiteY1" fmla="*/ 0 h 6858000"/>
              <a:gd name="connsiteX2" fmla="*/ 7724503 w 7724503"/>
              <a:gd name="connsiteY2" fmla="*/ 6858000 h 6858000"/>
              <a:gd name="connsiteX3" fmla="*/ 0 w 7724503"/>
              <a:gd name="connsiteY3" fmla="*/ 6858000 h 6858000"/>
              <a:gd name="connsiteX4" fmla="*/ 2564296 w 7724503"/>
              <a:gd name="connsiteY4" fmla="*/ 13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503" h="6858000">
                <a:moveTo>
                  <a:pt x="2564296" y="13629"/>
                </a:moveTo>
                <a:lnTo>
                  <a:pt x="7724503" y="0"/>
                </a:lnTo>
                <a:lnTo>
                  <a:pt x="7724503" y="6858000"/>
                </a:lnTo>
                <a:lnTo>
                  <a:pt x="0" y="6858000"/>
                </a:lnTo>
                <a:lnTo>
                  <a:pt x="2564296" y="13629"/>
                </a:lnTo>
                <a:close/>
              </a:path>
            </a:pathLst>
          </a:custGeom>
          <a:blipFill>
            <a:blip r:embed="rId3"/>
            <a:srcRect/>
            <a:stretch>
              <a:fillRect l="-4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3299" y1="26587" x2="13299" y2="26587"/>
                        <a14:foregroundMark x1="23913" y1="67659" x2="23913" y2="67659"/>
                        <a14:foregroundMark x1="34655" y1="70040" x2="34655" y2="70040"/>
                        <a14:foregroundMark x1="42583" y1="80754" x2="42583" y2="80754"/>
                        <a14:foregroundMark x1="49616" y1="90278" x2="49616" y2="90278"/>
                        <a14:foregroundMark x1="62916" y1="14683" x2="62916" y2="14683"/>
                        <a14:foregroundMark x1="86189" y1="20833" x2="86189" y2="20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021" y="4713951"/>
            <a:ext cx="1331836" cy="85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s://xn-----8kcgdcem6bm0aadbbbqhx4a1p.xn--p1ai/wp-content/uploads/2021/01/Dirizhabl-02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23" y="616515"/>
            <a:ext cx="1375079" cy="101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694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</TotalTime>
  <Words>1513</Words>
  <Application>Microsoft Office PowerPoint</Application>
  <PresentationFormat>Широкоэкранный</PresentationFormat>
  <Paragraphs>143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Сапранькова Екатерина Викторовна</dc:creator>
  <cp:lastModifiedBy>User</cp:lastModifiedBy>
  <cp:revision>67</cp:revision>
  <cp:lastPrinted>2023-03-14T06:39:51Z</cp:lastPrinted>
  <dcterms:created xsi:type="dcterms:W3CDTF">2023-03-10T14:26:52Z</dcterms:created>
  <dcterms:modified xsi:type="dcterms:W3CDTF">2023-03-16T05:44:24Z</dcterms:modified>
</cp:coreProperties>
</file>