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70" r:id="rId2"/>
  </p:sldMasterIdLst>
  <p:notesMasterIdLst>
    <p:notesMasterId r:id="rId13"/>
  </p:notesMasterIdLst>
  <p:handoutMasterIdLst>
    <p:handoutMasterId r:id="rId14"/>
  </p:handoutMasterIdLst>
  <p:sldIdLst>
    <p:sldId id="306" r:id="rId3"/>
    <p:sldId id="2390" r:id="rId4"/>
    <p:sldId id="2400" r:id="rId5"/>
    <p:sldId id="2401" r:id="rId6"/>
    <p:sldId id="2403" r:id="rId7"/>
    <p:sldId id="2374" r:id="rId8"/>
    <p:sldId id="2378" r:id="rId9"/>
    <p:sldId id="2371" r:id="rId10"/>
    <p:sldId id="2387" r:id="rId11"/>
    <p:sldId id="2399" r:id="rId12"/>
  </p:sldIdLst>
  <p:sldSz cx="12192000" cy="6858000"/>
  <p:notesSz cx="6735763" cy="986631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Segoe UI Semilight" panose="020B0402040204020203" pitchFamily="34" charset="0"/>
      <p:regular r:id="rId23"/>
      <p: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8993"/>
    <a:srgbClr val="EA557F"/>
    <a:srgbClr val="004680"/>
    <a:srgbClr val="1D4D6D"/>
    <a:srgbClr val="FFFFFF"/>
    <a:srgbClr val="1D8C95"/>
    <a:srgbClr val="3081B6"/>
    <a:srgbClr val="025091"/>
    <a:srgbClr val="F3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0BDA605-1575-412F-BA42-191BE3630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55CBA-737E-4A9B-B204-FCDE532B9A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17DC-990B-4F89-851C-31E4AB7BF37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E9D374-40A4-4217-8E6D-93800EA3D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A72277-8CDD-455A-B750-45B5D0E6F3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70EE2-91C9-4BB0-9625-B3464F29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42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4723-82ED-4ACB-8F8D-F3AF956C9A6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05516-9DD3-4419-8314-33B56182F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62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15" name="Заголовок 11">
            <a:extLst>
              <a:ext uri="{FF2B5EF4-FFF2-40B4-BE49-F238E27FC236}">
                <a16:creationId xmlns:a16="http://schemas.microsoft.com/office/drawing/2014/main" id="{C3AF479F-7913-4920-9C4F-A6C039D5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1277258"/>
            <a:ext cx="10914742" cy="2315256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3684588"/>
            <a:ext cx="10915196" cy="4247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29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F1E9ADE3-F955-4727-B820-2CD19C332B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1979314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93C6759B-731B-4379-8C70-20139B067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2278581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BACE17BE-ADC2-45FF-BA6A-C17F18567B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3928672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id="{A4F5CAAF-47EB-41A9-ABC6-348984FB2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3928672"/>
            <a:ext cx="2743201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9A7A06EC-D3B2-4D64-9745-BC7373BC6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4227939"/>
            <a:ext cx="2743201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68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3898997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53FA30-3391-4819-977C-C88B99C836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Текст 15">
            <a:extLst>
              <a:ext uri="{FF2B5EF4-FFF2-40B4-BE49-F238E27FC236}">
                <a16:creationId xmlns:a16="http://schemas.microsoft.com/office/drawing/2014/main" id="{99AA8007-F814-4E8C-80AE-7EFC1226F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2864374"/>
            <a:ext cx="2439063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A3C53F25-A6D3-4CEB-AF3E-DCDE66964A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3163641"/>
            <a:ext cx="2439063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5">
            <a:extLst>
              <a:ext uri="{FF2B5EF4-FFF2-40B4-BE49-F238E27FC236}">
                <a16:creationId xmlns:a16="http://schemas.microsoft.com/office/drawing/2014/main" id="{DE142E9F-AFFB-4D63-9F5E-F0EA3739C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4910835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41E23D19-5BF2-4AE7-ADFF-CA36A2704F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5210102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808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6E1F09-350F-4877-8FC7-4DB85B54C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02" y="1459022"/>
            <a:ext cx="5128996" cy="512899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249122-3349-40D8-A4F7-78D3722179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488" y="2355178"/>
            <a:ext cx="4673306" cy="2669194"/>
          </a:xfrm>
          <a:custGeom>
            <a:avLst/>
            <a:gdLst>
              <a:gd name="connsiteX0" fmla="*/ 0 w 4015740"/>
              <a:gd name="connsiteY0" fmla="*/ 0 h 2293620"/>
              <a:gd name="connsiteX1" fmla="*/ 4015740 w 4015740"/>
              <a:gd name="connsiteY1" fmla="*/ 0 h 2293620"/>
              <a:gd name="connsiteX2" fmla="*/ 4015740 w 4015740"/>
              <a:gd name="connsiteY2" fmla="*/ 2293620 h 2293620"/>
              <a:gd name="connsiteX3" fmla="*/ 0 w 4015740"/>
              <a:gd name="connsiteY3" fmla="*/ 229362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740" h="2293620">
                <a:moveTo>
                  <a:pt x="0" y="0"/>
                </a:moveTo>
                <a:lnTo>
                  <a:pt x="4015740" y="0"/>
                </a:lnTo>
                <a:lnTo>
                  <a:pt x="4015740" y="2293620"/>
                </a:lnTo>
                <a:lnTo>
                  <a:pt x="0" y="229362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83C79-CDFB-4D67-8A29-98EE845B35CE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EC2CE1BA-C5F0-4007-ABCC-567BB1E1B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64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B03D8D9-5030-42AF-9664-A78B3E5C6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47" y="2357107"/>
            <a:ext cx="6400306" cy="3865784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98AD1E8-ACAA-435B-B018-5314329162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1702" y="2541266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61182-DB22-4658-8C5A-C20008F3212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D2AA3DB2-30AA-4745-A947-9D3F2B83E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01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FA28CF-694F-4BB5-8F2C-1F071C37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35" y="2577650"/>
            <a:ext cx="6400306" cy="3865784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F4F91F9-CA22-4B8F-A4C3-5F76F46123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0" cy="2988000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44D3D-AE5A-4F44-AF2D-956AAD3FF51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B37CE04-81F8-4535-9AC6-53AD1BB4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38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67265F-9EFD-42AE-9441-799B2987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197BC-3B28-4D63-ABDB-A513E36D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6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EE0A88-F5ED-4E11-8ED3-DBFAE5FD83A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E6498-D836-4D21-9893-870009FF6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9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2606DD-BE1C-4A11-A016-98252E8BA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5" y="1269216"/>
            <a:ext cx="6400306" cy="3865784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62A83B-737A-4FB3-967A-F56AB93FA1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3490" y="1453375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4C8D8-0708-4117-A907-E1641C3C7BA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AC393886-3886-4DBB-A389-413947152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56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40DF7-813E-41D3-B713-37F71150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D348E-0FEA-4CF4-965E-0A714893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651F07-3A09-46CB-85EF-4B3B5911A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7D4C26-2763-4D7A-AA07-97192D6B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2EA8DC-373E-4108-8B44-D1E5DB35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486DA-F663-40AD-AB08-886DC64DDBC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A12C714F-2BCC-49DA-9E2E-0BE4DF097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08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054C8-B084-4CBA-A8FF-F4C532CF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37FFC5-0C5F-48BF-AF90-BF3763F2D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08B02F-D69D-4F58-86DA-FCA16991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630" y="2057400"/>
            <a:ext cx="41333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83570-D018-43EA-A8FC-58C32715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715A0-E4F5-4896-9BCA-105CBC56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109A9-BCCA-49BE-9DE7-D41C118BC619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EE995F5E-776F-4EEE-8F47-87E351B52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89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815928"/>
            <a:ext cx="10915196" cy="3416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C9B72D80-B32F-47B2-B938-A957648C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2098809"/>
            <a:ext cx="10914742" cy="2315256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id="{2DCAB316-9BD1-4B3C-B705-4128947CA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75" y="1193300"/>
            <a:ext cx="10915196" cy="2585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5022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5C102-D731-41C5-9236-43465C18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872986-D9B1-4ACC-8B8C-63C17E8CC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2E32A-4E29-4137-B7C4-92688C9C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2C3F4-090A-4CAB-8264-1684D1ED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D3B78-AE40-496C-AA42-81564F0BA38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5BA1BEE-9A24-494D-B08F-49D5FFF38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78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D9C2C3-E5CC-4954-ABB9-94C3C0E2B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82847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ECF700-A966-4C66-B7AF-1B82F4881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8593" y="365125"/>
            <a:ext cx="7903907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73356-CA8B-4195-9B40-62958650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D4838-2ABA-44C7-91B7-2DEADE6F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93651-A2B0-41B8-B0B6-AD9D90A0DAE4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DCC5454-20FC-4309-A0D5-3CD271AAE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455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15" name="Заголовок 11">
            <a:extLst>
              <a:ext uri="{FF2B5EF4-FFF2-40B4-BE49-F238E27FC236}">
                <a16:creationId xmlns:a16="http://schemas.microsoft.com/office/drawing/2014/main" id="{C3AF479F-7913-4920-9C4F-A6C039D5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1277258"/>
            <a:ext cx="10914742" cy="2315256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3684588"/>
            <a:ext cx="10915196" cy="4247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6359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815928"/>
            <a:ext cx="10915196" cy="3416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C9B72D80-B32F-47B2-B938-A957648C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2098809"/>
            <a:ext cx="10914742" cy="2315256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id="{2DCAB316-9BD1-4B3C-B705-4128947CA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75" y="1193300"/>
            <a:ext cx="10915196" cy="2585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142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F610A-D646-40CC-AEB6-20D3E7E9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9" y="120491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9D1987-C336-484B-AE7D-D6B0D6B5A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9" y="368458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BB6DF-89A0-4E47-BBCC-C9B332E9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C5E67-74C9-497E-A2BD-52D54755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3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B0347-4798-4168-B0AA-D0AFDB31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328EFA-1582-48C9-B153-A672485AA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B8FCF-C3E1-4438-AF7D-F1812FD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C9F82-FE2A-4D35-883F-39896DFC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04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D78CE-980C-426B-8493-868251D4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2AD68D-6A09-4B7F-B3C0-C8ECE55F4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BFF39E-7B59-4C12-8EE4-98DD9B06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0BF73-FDEC-4B39-84FC-651099F1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49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BCB57-CA18-46C5-86FE-58992F70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0BFFF-7ADE-4CBF-A555-8D3AAB38E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9AED1F-A876-4DBA-AB16-A2A5EDC25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37795A-5A00-43C2-8B49-F7F72101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3F89C-0BA7-42CA-8C38-297D57C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A32ED-A6D6-4D6C-875C-C8066096B20C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01FFEB8-0761-49B3-9D8C-1C36F2BD9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CFF7104-C7B6-4595-AB69-077D88BE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30" y="1681163"/>
            <a:ext cx="53589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820506-B989-4B6B-BE3E-2AF8AAA2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30" y="2505075"/>
            <a:ext cx="535894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255252-98E7-468D-BFC9-A73AEEE7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811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C4DF92-2197-4785-A075-5FB0189A5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8117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D0017A-A852-48F3-888A-5AF2FD04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9C9A0B-58E3-4FBA-BD67-F4B21138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FC9A0-9CF8-431D-99DE-4E49BB5A2FC7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9DBB2462-94AC-42B0-9C3F-9E001CF67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75490C6-D3FC-47A8-BF30-46D77214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759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5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F610A-D646-40CC-AEB6-20D3E7E9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9" y="120491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9D1987-C336-484B-AE7D-D6B0D6B5A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9" y="368458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BB6DF-89A0-4E47-BBCC-C9B332E9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C5E67-74C9-497E-A2BD-52D54755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0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>
                <a:solidFill>
                  <a:srgbClr val="3081B6">
                    <a:lumMod val="20000"/>
                    <a:lumOff val="80000"/>
                  </a:srgbClr>
                </a:solidFill>
              </a:rPr>
              <a:t>Меры поддержки МСП </a:t>
            </a:r>
            <a:endParaRPr dirty="0">
              <a:solidFill>
                <a:srgbClr val="3081B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E7893421-D54F-4996-98AB-A05A83C75EAB}" type="slidenum">
              <a:rPr smtClean="0">
                <a:solidFill>
                  <a:srgbClr val="3081B6">
                    <a:lumMod val="20000"/>
                    <a:lumOff val="80000"/>
                  </a:srgbClr>
                </a:solidFill>
              </a:rPr>
              <a:pPr/>
              <a:t>‹#›</a:t>
            </a:fld>
            <a:endParaRPr>
              <a:solidFill>
                <a:srgbClr val="3081B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3081B6">
                    <a:lumMod val="20000"/>
                    <a:lumOff val="80000"/>
                  </a:srgb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srgbClr val="3081B6">
                    <a:lumMod val="20000"/>
                    <a:lumOff val="80000"/>
                  </a:srgbClr>
                </a:solidFill>
              </a:rPr>
              <a:t>Меры поддержки МСП</a:t>
            </a:r>
            <a:endParaRPr>
              <a:solidFill>
                <a:srgbClr val="3081B6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78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F1E9ADE3-F955-4727-B820-2CD19C332B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1979314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93C6759B-731B-4379-8C70-20139B067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2278581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BACE17BE-ADC2-45FF-BA6A-C17F18567B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3928672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id="{A4F5CAAF-47EB-41A9-ABC6-348984FB2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3928672"/>
            <a:ext cx="2743201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9A7A06EC-D3B2-4D64-9745-BC7373BC6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4227939"/>
            <a:ext cx="2743201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3958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3898997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53FA30-3391-4819-977C-C88B99C836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Текст 15">
            <a:extLst>
              <a:ext uri="{FF2B5EF4-FFF2-40B4-BE49-F238E27FC236}">
                <a16:creationId xmlns:a16="http://schemas.microsoft.com/office/drawing/2014/main" id="{99AA8007-F814-4E8C-80AE-7EFC1226F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2864374"/>
            <a:ext cx="2439063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A3C53F25-A6D3-4CEB-AF3E-DCDE66964A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3163641"/>
            <a:ext cx="2439063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5">
            <a:extLst>
              <a:ext uri="{FF2B5EF4-FFF2-40B4-BE49-F238E27FC236}">
                <a16:creationId xmlns:a16="http://schemas.microsoft.com/office/drawing/2014/main" id="{DE142E9F-AFFB-4D63-9F5E-F0EA3739C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4910835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41E23D19-5BF2-4AE7-ADFF-CA36A2704F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5210102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32532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6E1F09-350F-4877-8FC7-4DB85B54C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02" y="1459022"/>
            <a:ext cx="5128996" cy="512899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249122-3349-40D8-A4F7-78D3722179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488" y="2355178"/>
            <a:ext cx="4673306" cy="2669194"/>
          </a:xfrm>
          <a:custGeom>
            <a:avLst/>
            <a:gdLst>
              <a:gd name="connsiteX0" fmla="*/ 0 w 4015740"/>
              <a:gd name="connsiteY0" fmla="*/ 0 h 2293620"/>
              <a:gd name="connsiteX1" fmla="*/ 4015740 w 4015740"/>
              <a:gd name="connsiteY1" fmla="*/ 0 h 2293620"/>
              <a:gd name="connsiteX2" fmla="*/ 4015740 w 4015740"/>
              <a:gd name="connsiteY2" fmla="*/ 2293620 h 2293620"/>
              <a:gd name="connsiteX3" fmla="*/ 0 w 4015740"/>
              <a:gd name="connsiteY3" fmla="*/ 229362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740" h="2293620">
                <a:moveTo>
                  <a:pt x="0" y="0"/>
                </a:moveTo>
                <a:lnTo>
                  <a:pt x="4015740" y="0"/>
                </a:lnTo>
                <a:lnTo>
                  <a:pt x="4015740" y="2293620"/>
                </a:lnTo>
                <a:lnTo>
                  <a:pt x="0" y="229362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83C79-CDFB-4D67-8A29-98EE845B35CE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EC2CE1BA-C5F0-4007-ABCC-567BB1E1B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64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B03D8D9-5030-42AF-9664-A78B3E5C6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47" y="2357107"/>
            <a:ext cx="6400306" cy="3865784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98AD1E8-ACAA-435B-B018-5314329162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1702" y="2541266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61182-DB22-4658-8C5A-C20008F3212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D2AA3DB2-30AA-4745-A947-9D3F2B83E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36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FA28CF-694F-4BB5-8F2C-1F071C37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35" y="2577650"/>
            <a:ext cx="6400306" cy="3865784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F4F91F9-CA22-4B8F-A4C3-5F76F46123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0" cy="2988000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44D3D-AE5A-4F44-AF2D-956AAD3FF51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B37CE04-81F8-4535-9AC6-53AD1BB4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97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67265F-9EFD-42AE-9441-799B2987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197BC-3B28-4D63-ABDB-A513E36D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14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EE0A88-F5ED-4E11-8ED3-DBFAE5FD83A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E6498-D836-4D21-9893-870009FF6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0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2606DD-BE1C-4A11-A016-98252E8BA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5" y="1269216"/>
            <a:ext cx="6400306" cy="3865784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62A83B-737A-4FB3-967A-F56AB93FA1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3490" y="1453375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4C8D8-0708-4117-A907-E1641C3C7BA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AC393886-3886-4DBB-A389-413947152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24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40DF7-813E-41D3-B713-37F71150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D348E-0FEA-4CF4-965E-0A714893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651F07-3A09-46CB-85EF-4B3B5911A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7D4C26-2763-4D7A-AA07-97192D6B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2EA8DC-373E-4108-8B44-D1E5DB35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486DA-F663-40AD-AB08-886DC64DDBC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A12C714F-2BCC-49DA-9E2E-0BE4DF097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6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B0347-4798-4168-B0AA-D0AFDB31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328EFA-1582-48C9-B153-A672485AA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B8FCF-C3E1-4438-AF7D-F1812FD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C9F82-FE2A-4D35-883F-39896DFC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94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054C8-B084-4CBA-A8FF-F4C532CF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37FFC5-0C5F-48BF-AF90-BF3763F2D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08B02F-D69D-4F58-86DA-FCA16991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630" y="2057400"/>
            <a:ext cx="41333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83570-D018-43EA-A8FC-58C32715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715A0-E4F5-4896-9BCA-105CBC56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109A9-BCCA-49BE-9DE7-D41C118BC619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EE995F5E-776F-4EEE-8F47-87E351B52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46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5C102-D731-41C5-9236-43465C18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872986-D9B1-4ACC-8B8C-63C17E8CC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2E32A-4E29-4137-B7C4-92688C9C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2C3F4-090A-4CAB-8264-1684D1ED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D3B78-AE40-496C-AA42-81564F0BA38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5BA1BEE-9A24-494D-B08F-49D5FFF38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37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D9C2C3-E5CC-4954-ABB9-94C3C0E2B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82847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ECF700-A966-4C66-B7AF-1B82F4881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8593" y="365125"/>
            <a:ext cx="7903907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73356-CA8B-4195-9B40-62958650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D4838-2ABA-44C7-91B7-2DEADE6F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93651-A2B0-41B8-B0B6-AD9D90A0DAE4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DCC5454-20FC-4309-A0D5-3CD271AAE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0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D78CE-980C-426B-8493-868251D4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2AD68D-6A09-4B7F-B3C0-C8ECE55F4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BFF39E-7B59-4C12-8EE4-98DD9B06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0BF73-FDEC-4B39-84FC-651099F1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BCB57-CA18-46C5-86FE-58992F70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0BFFF-7ADE-4CBF-A555-8D3AAB38E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9AED1F-A876-4DBA-AB16-A2A5EDC25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37795A-5A00-43C2-8B49-F7F72101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3F89C-0BA7-42CA-8C38-297D57C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A32ED-A6D6-4D6C-875C-C8066096B20C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01FFEB8-0761-49B3-9D8C-1C36F2BD9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3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CFF7104-C7B6-4595-AB69-077D88BE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30" y="1681163"/>
            <a:ext cx="53589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820506-B989-4B6B-BE3E-2AF8AAA2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30" y="2505075"/>
            <a:ext cx="535894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255252-98E7-468D-BFC9-A73AEEE7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811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C4DF92-2197-4785-A075-5FB0189A5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8117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D0017A-A852-48F3-888A-5AF2FD04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9C9A0B-58E3-4FBA-BD67-F4B21138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FC9A0-9CF8-431D-99DE-4E49BB5A2FC7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9DBB2462-94AC-42B0-9C3F-9E001CF67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75490C6-D3FC-47A8-BF30-46D77214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8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56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</a:p>
        </p:txBody>
      </p:sp>
    </p:spTree>
    <p:extLst>
      <p:ext uri="{BB962C8B-B14F-4D97-AF65-F5344CB8AC3E}">
        <p14:creationId xmlns:p14="http://schemas.microsoft.com/office/powerpoint/2010/main" val="253399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B1121-A2D2-49FB-A422-30384039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F70F9A-F36A-4527-BD9B-109D985E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29" y="1825625"/>
            <a:ext cx="109147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518AC-C3BF-41B0-9ACB-DE2CAA1DB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629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0C42A-7800-43F6-98E3-72E29B493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0171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30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69" r:id="rId9"/>
    <p:sldLayoutId id="2147483665" r:id="rId10"/>
    <p:sldLayoutId id="2147483666" r:id="rId11"/>
    <p:sldLayoutId id="2147483663" r:id="rId12"/>
    <p:sldLayoutId id="2147483664" r:id="rId13"/>
    <p:sldLayoutId id="2147483662" r:id="rId14"/>
    <p:sldLayoutId id="2147483655" r:id="rId15"/>
    <p:sldLayoutId id="2147483661" r:id="rId16"/>
    <p:sldLayoutId id="2147483660" r:id="rId17"/>
    <p:sldLayoutId id="2147483656" r:id="rId18"/>
    <p:sldLayoutId id="2147483657" r:id="rId19"/>
    <p:sldLayoutId id="2147483658" r:id="rId20"/>
    <p:sldLayoutId id="2147483659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Segoe UI Black" panose="020B0A02040204020203" pitchFamily="34" charset="0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B1121-A2D2-49FB-A422-30384039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F70F9A-F36A-4527-BD9B-109D985E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29" y="1825625"/>
            <a:ext cx="109147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518AC-C3BF-41B0-9ACB-DE2CAA1DB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629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0C42A-7800-43F6-98E3-72E29B493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0171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7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Segoe UI Black" panose="020B0A02040204020203" pitchFamily="34" charset="0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поддержки МСП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14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576C37-9370-DB0B-8EEF-85CEB45F4360}"/>
              </a:ext>
            </a:extLst>
          </p:cNvPr>
          <p:cNvSpPr/>
          <p:nvPr/>
        </p:nvSpPr>
        <p:spPr>
          <a:xfrm>
            <a:off x="7689704" y="3921905"/>
            <a:ext cx="4502296" cy="252376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ООО «Трансформер»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Подольск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Производство трансформаторов, трансформаторных и распределительных подстанций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Льготный кредит на 100 млн под 5,25 %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Среднесписочная численность (2021) - 146 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Налоговые отчисления (2021) 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- 59,6 млн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Ранее субсидии не получали</a:t>
            </a:r>
          </a:p>
          <a:p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B59AAB-192C-3B43-865A-3168EBE63A3F}"/>
              </a:ext>
            </a:extLst>
          </p:cNvPr>
          <p:cNvSpPr/>
          <p:nvPr/>
        </p:nvSpPr>
        <p:spPr>
          <a:xfrm>
            <a:off x="7737411" y="1244249"/>
            <a:ext cx="4454589" cy="25853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ЗАО «Научно-производственное объединение «МЕДКАР»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Раменское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kern="0" dirty="0">
                <a:solidFill>
                  <a:schemeClr val="bg2">
                    <a:lumMod val="10000"/>
                  </a:schemeClr>
                </a:solidFill>
              </a:rPr>
              <a:t>Производство передвижных медицинских комплексов на базе грузовых автомобилей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Льготный кредит на 100 млн руб. под 5,25-5,5 %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Среднесписочная численность (2021) - 26 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Налоговые отчисления (2021) 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-  14,8 млн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Ранее субсидии не получали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18344A-983F-4BFF-B749-9ACD733CF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409" y="1244249"/>
            <a:ext cx="3160918" cy="22599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4F1FE5-FB09-4F76-B849-A1916BABA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409" y="3961454"/>
            <a:ext cx="3149591" cy="253142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8545358-EAA3-D1AF-40E6-D2262665475C}"/>
              </a:ext>
            </a:extLst>
          </p:cNvPr>
          <p:cNvSpPr/>
          <p:nvPr/>
        </p:nvSpPr>
        <p:spPr>
          <a:xfrm>
            <a:off x="1072377" y="1349006"/>
            <a:ext cx="4343679" cy="2375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Размер кредита: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от 5 до 100 млн</a:t>
            </a: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Ставка: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до 5,5 %</a:t>
            </a: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Бюджет: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13 млрд </a:t>
            </a: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Льготный период: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3 года</a:t>
            </a: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Кредиты: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280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AB1B363-45FE-706C-FF17-9CCAF4F6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30" y="163808"/>
            <a:ext cx="5457371" cy="1325563"/>
          </a:xfrm>
        </p:spPr>
        <p:txBody>
          <a:bodyPr>
            <a:normAutofit/>
          </a:bodyPr>
          <a:lstStyle/>
          <a:p>
            <a:r>
              <a:rPr lang="ru-RU" sz="3200" dirty="0"/>
              <a:t>3. Льготные кредиты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688FBA6-14EC-FA53-992D-4CD42ED3A9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2" y="3854062"/>
            <a:ext cx="302932" cy="3029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EAA517-59F0-0B77-072E-E7592B0BA3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2" y="1909224"/>
            <a:ext cx="302932" cy="3029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9C38747-D1AF-C54B-F0CA-D2090505448F}"/>
              </a:ext>
            </a:extLst>
          </p:cNvPr>
          <p:cNvSpPr txBox="1"/>
          <p:nvPr/>
        </p:nvSpPr>
        <p:spPr>
          <a:xfrm>
            <a:off x="1072377" y="3290500"/>
            <a:ext cx="61253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(4,5 % для отдаленных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</a:rPr>
              <a:t>г.о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.)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E217096-92D6-28E6-86E2-AC3CCE095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3" y="2874085"/>
            <a:ext cx="302931" cy="3029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9B36D41-3E01-3402-9523-76C3819EE1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902" y="4822317"/>
            <a:ext cx="302929" cy="3029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FE76E6C-CFBE-0F93-49B0-23ADB38586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2" y="5798900"/>
            <a:ext cx="312548" cy="312548"/>
          </a:xfrm>
          <a:prstGeom prst="rect">
            <a:avLst/>
          </a:prstGeom>
        </p:spPr>
      </p:pic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8820F274-A53B-79DB-4BCF-2B30BC16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10</a:t>
            </a:fld>
            <a:endParaRPr lang="ru-RU"/>
          </a:p>
        </p:txBody>
      </p:sp>
      <p:sp>
        <p:nvSpPr>
          <p:cNvPr id="29" name="Нижний колонтитул 28">
            <a:extLst>
              <a:ext uri="{FF2B5EF4-FFF2-40B4-BE49-F238E27FC236}">
                <a16:creationId xmlns:a16="http://schemas.microsoft.com/office/drawing/2014/main" id="{63710696-C13E-B5DE-CB78-344B5D28C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41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B64FB-A574-6A79-011B-A3CCF9E4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1" y="-37925"/>
            <a:ext cx="7222145" cy="1325563"/>
          </a:xfrm>
        </p:spPr>
        <p:txBody>
          <a:bodyPr>
            <a:normAutofit/>
          </a:bodyPr>
          <a:lstStyle/>
          <a:p>
            <a:r>
              <a:rPr lang="ru-RU" sz="3200" kern="0" dirty="0">
                <a:solidFill>
                  <a:schemeClr val="tx1">
                    <a:lumMod val="75000"/>
                  </a:schemeClr>
                </a:solidFill>
              </a:rPr>
              <a:t>Финансовые меры поддержки МСП</a:t>
            </a:r>
            <a:endParaRPr lang="ru-RU" sz="3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31F3E36-719A-9A1C-6FB8-3ED39214A1DB}"/>
              </a:ext>
            </a:extLst>
          </p:cNvPr>
          <p:cNvSpPr/>
          <p:nvPr/>
        </p:nvSpPr>
        <p:spPr>
          <a:xfrm>
            <a:off x="330560" y="1001893"/>
            <a:ext cx="11861439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ea typeface="Times New Roman" panose="02020603050405020304" pitchFamily="18" charset="0"/>
                <a:sym typeface="Arial"/>
              </a:rPr>
              <a:t>Количество предприятий – получателей мер поддержки (2022/2021)  + 1 452       70%</a:t>
            </a:r>
          </a:p>
          <a:p>
            <a:r>
              <a:rPr lang="ru-RU" sz="2000" b="1" dirty="0">
                <a:ea typeface="Times New Roman" panose="02020603050405020304" pitchFamily="18" charset="0"/>
                <a:sym typeface="Arial"/>
              </a:rPr>
              <a:t>							          </a:t>
            </a:r>
          </a:p>
          <a:p>
            <a:r>
              <a:rPr lang="ru-RU" sz="2000" b="1" dirty="0">
                <a:ea typeface="Times New Roman" panose="02020603050405020304" pitchFamily="18" charset="0"/>
                <a:sym typeface="Arial"/>
              </a:rPr>
              <a:t>							           (2022/2020) +  2 240        в 3,7 раза</a:t>
            </a:r>
          </a:p>
        </p:txBody>
      </p:sp>
      <p:graphicFrame>
        <p:nvGraphicFramePr>
          <p:cNvPr id="5" name="Таблица 12">
            <a:extLst>
              <a:ext uri="{FF2B5EF4-FFF2-40B4-BE49-F238E27FC236}">
                <a16:creationId xmlns:a16="http://schemas.microsoft.com/office/drawing/2014/main" id="{41FF94B0-1612-8295-BB75-A243D87C5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415882"/>
              </p:ext>
            </p:extLst>
          </p:nvPr>
        </p:nvGraphicFramePr>
        <p:xfrm>
          <a:off x="330560" y="2365278"/>
          <a:ext cx="10896682" cy="36396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9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1030">
                  <a:extLst>
                    <a:ext uri="{9D8B030D-6E8A-4147-A177-3AD203B41FA5}">
                      <a16:colId xmlns:a16="http://schemas.microsoft.com/office/drawing/2014/main" val="2829484219"/>
                    </a:ext>
                  </a:extLst>
                </a:gridCol>
                <a:gridCol w="1790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1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34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3885">
                <a:tc rowSpan="2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050316"/>
                  </a:ext>
                </a:extLst>
              </a:tr>
              <a:tr h="504564"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Кол-во получателей</a:t>
                      </a: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Сумма поддержки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млн руб.</a:t>
                      </a: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получателей</a:t>
                      </a: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Сумма поддержки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млн руб.</a:t>
                      </a: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Субсидии/гранты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1 224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1 144 </a:t>
                      </a:r>
                      <a:r>
                        <a:rPr lang="ru-RU" sz="16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(+50%)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1 408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Софинансирование</a:t>
                      </a:r>
                      <a:r>
                        <a:rPr lang="ru-RU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услуг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645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(+57%)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0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Микрозаймы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522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778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(+50%)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922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076878"/>
                  </a:ext>
                </a:extLst>
              </a:tr>
              <a:tr h="4560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Поручительства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397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3 896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720 </a:t>
                      </a:r>
                      <a:r>
                        <a:rPr lang="ru-RU" sz="16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(+80%)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7 200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0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Льготные кредиты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280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13 093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350243"/>
                  </a:ext>
                </a:extLst>
              </a:tr>
              <a:tr h="456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2 115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6 199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3 567 (+70%)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22 693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(+3,7 раза)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44037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33808-5DD9-6A12-57F3-76F8A75F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2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B0F0707-1C30-2E75-C499-E17E77002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237619"/>
            <a:ext cx="4114800" cy="168275"/>
          </a:xfrm>
        </p:spPr>
        <p:txBody>
          <a:bodyPr/>
          <a:lstStyle/>
          <a:p>
            <a:r>
              <a:rPr lang="ru-RU"/>
              <a:t>Меры поддержки МСП</a:t>
            </a:r>
            <a:endParaRPr lang="ru-RU" dirty="0"/>
          </a:p>
        </p:txBody>
      </p:sp>
      <p:sp>
        <p:nvSpPr>
          <p:cNvPr id="3" name="Стрелка вверх 2">
            <a:extLst>
              <a:ext uri="{FF2B5EF4-FFF2-40B4-BE49-F238E27FC236}">
                <a16:creationId xmlns:a16="http://schemas.microsoft.com/office/drawing/2014/main" id="{2C2289CE-B919-3544-853D-1C036F69798B}"/>
              </a:ext>
            </a:extLst>
          </p:cNvPr>
          <p:cNvSpPr/>
          <p:nvPr/>
        </p:nvSpPr>
        <p:spPr>
          <a:xfrm>
            <a:off x="10276507" y="949145"/>
            <a:ext cx="295900" cy="369333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>
            <a:extLst>
              <a:ext uri="{FF2B5EF4-FFF2-40B4-BE49-F238E27FC236}">
                <a16:creationId xmlns:a16="http://schemas.microsoft.com/office/drawing/2014/main" id="{1B9A9461-181F-0E40-9B59-704C917100FE}"/>
              </a:ext>
            </a:extLst>
          </p:cNvPr>
          <p:cNvSpPr/>
          <p:nvPr/>
        </p:nvSpPr>
        <p:spPr>
          <a:xfrm>
            <a:off x="10279986" y="1578433"/>
            <a:ext cx="295900" cy="369333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1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D4E8F8A-0509-12B4-7ADB-9317415A5AD4}"/>
              </a:ext>
            </a:extLst>
          </p:cNvPr>
          <p:cNvSpPr/>
          <p:nvPr/>
        </p:nvSpPr>
        <p:spPr>
          <a:xfrm>
            <a:off x="535262" y="5674307"/>
            <a:ext cx="11184961" cy="1021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4CDF945-9E19-4D07-9897-D404F471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622786"/>
            <a:ext cx="9689403" cy="1002633"/>
          </a:xfrm>
        </p:spPr>
        <p:txBody>
          <a:bodyPr>
            <a:noAutofit/>
          </a:bodyPr>
          <a:lstStyle/>
          <a:p>
            <a:pPr defTabSz="308515"/>
            <a:r>
              <a:rPr lang="ru-RU" sz="4000" kern="0" dirty="0">
                <a:solidFill>
                  <a:schemeClr val="tx1">
                    <a:lumMod val="75000"/>
                  </a:schemeClr>
                </a:solidFill>
              </a:rPr>
              <a:t>Лизинг и модернизация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41ED5B-4CD8-4BC7-B906-7816B0D3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3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18A3AC-9820-3A90-5A58-09FB65D4EC7D}"/>
              </a:ext>
            </a:extLst>
          </p:cNvPr>
          <p:cNvSpPr/>
          <p:nvPr/>
        </p:nvSpPr>
        <p:spPr>
          <a:xfrm>
            <a:off x="638629" y="1606218"/>
            <a:ext cx="535983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sym typeface="Arial"/>
              </a:rPr>
              <a:t>Субсидия субъектам МСП на покупку оборудования (модернизация производства)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30C805-3619-A19A-0EF9-6EE3A595CF31}"/>
              </a:ext>
            </a:extLst>
          </p:cNvPr>
          <p:cNvSpPr/>
          <p:nvPr/>
        </p:nvSpPr>
        <p:spPr>
          <a:xfrm>
            <a:off x="6984425" y="1598322"/>
            <a:ext cx="579120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sym typeface="Arial"/>
              </a:rPr>
              <a:t>Субсидии субъектам МСП на лизинг оборудования (в т.ч. спецтехника)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A43A6E-6C98-F217-8204-206F126CC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2" y="2252549"/>
            <a:ext cx="1281418" cy="720798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175E66-337E-2A8D-FEC2-483115367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2" y="2973347"/>
            <a:ext cx="1281418" cy="720798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F0DE358-38C2-6EDB-D75F-832F430EC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6" y="5823010"/>
            <a:ext cx="1286763" cy="723804"/>
          </a:xfrm>
          <a:prstGeom prst="rect">
            <a:avLst/>
          </a:prstGeom>
          <a:ln>
            <a:noFill/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25D7AE1-8CA4-39C4-A1BE-2EE324E9E4F4}"/>
              </a:ext>
            </a:extLst>
          </p:cNvPr>
          <p:cNvSpPr/>
          <p:nvPr/>
        </p:nvSpPr>
        <p:spPr>
          <a:xfrm>
            <a:off x="1589803" y="2252549"/>
            <a:ext cx="2238485" cy="720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</a:rPr>
              <a:t>Размер субсидии:  </a:t>
            </a: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10 млн рублей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17316E5-8E4D-0B4F-6ED6-659C77483CE2}"/>
              </a:ext>
            </a:extLst>
          </p:cNvPr>
          <p:cNvSpPr/>
          <p:nvPr/>
        </p:nvSpPr>
        <p:spPr>
          <a:xfrm>
            <a:off x="1571074" y="2924573"/>
            <a:ext cx="3689333" cy="818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>
                <a:solidFill>
                  <a:schemeClr val="tx1"/>
                </a:solidFill>
              </a:rPr>
              <a:t>Компенсация:  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50%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от фактически произведенных затрат по закупке оборудования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EBD925-4573-4540-EAD1-500321DACD55}"/>
              </a:ext>
            </a:extLst>
          </p:cNvPr>
          <p:cNvSpPr/>
          <p:nvPr/>
        </p:nvSpPr>
        <p:spPr>
          <a:xfrm>
            <a:off x="1571074" y="5718994"/>
            <a:ext cx="5227291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Приоритетные заявители: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обрабатывающее производство и переработка отходов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начинающие предприниматели (до 1 года)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предприятия из отдаленных городских округов</a:t>
            </a:r>
            <a:endParaRPr lang="ru-RU" sz="14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4C47696-7300-B212-FEAB-20E8143AB349}"/>
              </a:ext>
            </a:extLst>
          </p:cNvPr>
          <p:cNvSpPr/>
          <p:nvPr/>
        </p:nvSpPr>
        <p:spPr>
          <a:xfrm>
            <a:off x="7095745" y="2252549"/>
            <a:ext cx="2238485" cy="720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</a:rPr>
              <a:t>Размер субсидии:  </a:t>
            </a: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5 млн рублей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420403A-364E-1054-C55E-C374A915DA2B}"/>
              </a:ext>
            </a:extLst>
          </p:cNvPr>
          <p:cNvSpPr/>
          <p:nvPr/>
        </p:nvSpPr>
        <p:spPr>
          <a:xfrm>
            <a:off x="7126405" y="2934223"/>
            <a:ext cx="3689333" cy="818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>
                <a:solidFill>
                  <a:schemeClr val="tx1"/>
                </a:solidFill>
              </a:rPr>
              <a:t>Компенсация:  </a:t>
            </a:r>
          </a:p>
          <a:p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7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0%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от фактически уплаченного первого взноса по договорам лизинга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Нижний колонтитул 6">
            <a:extLst>
              <a:ext uri="{FF2B5EF4-FFF2-40B4-BE49-F238E27FC236}">
                <a16:creationId xmlns:a16="http://schemas.microsoft.com/office/drawing/2014/main" id="{C6268285-FDF5-5EFB-6587-CFEC51802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</p:spPr>
        <p:txBody>
          <a:bodyPr/>
          <a:lstStyle/>
          <a:p>
            <a:r>
              <a:rPr lang="ru-RU" dirty="0"/>
              <a:t>Меры поддержки МСП    •    2022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F2AE42E-E542-DAB1-FD5C-190D9742B1BE}"/>
              </a:ext>
            </a:extLst>
          </p:cNvPr>
          <p:cNvSpPr/>
          <p:nvPr/>
        </p:nvSpPr>
        <p:spPr>
          <a:xfrm>
            <a:off x="1608399" y="3792485"/>
            <a:ext cx="4343679" cy="155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Бюджет: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490 млн рублей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Заявки: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615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Получатели: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160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EAE0133-4531-F130-8069-F3F84D5CD5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5" y="3965039"/>
            <a:ext cx="302932" cy="3029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1959BBB-6DD7-50BD-2298-82B7FB6D5E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5" y="4535863"/>
            <a:ext cx="302932" cy="30293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EF9C932-126B-C379-A57D-449BE9C6B0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" y="4958111"/>
            <a:ext cx="418821" cy="418821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F2AE42E-E542-DAB1-FD5C-190D9742B1BE}"/>
              </a:ext>
            </a:extLst>
          </p:cNvPr>
          <p:cNvSpPr/>
          <p:nvPr/>
        </p:nvSpPr>
        <p:spPr>
          <a:xfrm>
            <a:off x="7114150" y="3792485"/>
            <a:ext cx="4343679" cy="155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Бюджет: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100 млн рублей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Заявки: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221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Получатели: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9144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B781CC1-6801-F6B8-A2F4-4BAE6DB994C3}"/>
              </a:ext>
            </a:extLst>
          </p:cNvPr>
          <p:cNvSpPr/>
          <p:nvPr/>
        </p:nvSpPr>
        <p:spPr>
          <a:xfrm>
            <a:off x="437322" y="5534108"/>
            <a:ext cx="11355645" cy="1157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4CDF945-9E19-4D07-9897-D404F471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622786"/>
            <a:ext cx="11346107" cy="1002633"/>
          </a:xfrm>
        </p:spPr>
        <p:txBody>
          <a:bodyPr>
            <a:noAutofit/>
          </a:bodyPr>
          <a:lstStyle/>
          <a:p>
            <a:pPr defTabSz="308515"/>
            <a:r>
              <a:rPr lang="ru-RU" sz="4000" kern="0" dirty="0">
                <a:solidFill>
                  <a:schemeClr val="tx1">
                    <a:lumMod val="75000"/>
                  </a:schemeClr>
                </a:solidFill>
              </a:rPr>
              <a:t>Меры поддержки социальных предпринимателей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41ED5B-4CD8-4BC7-B906-7816B0D3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4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5F7058B-EC8B-07A8-FB41-45934F75D041}"/>
              </a:ext>
            </a:extLst>
          </p:cNvPr>
          <p:cNvSpPr/>
          <p:nvPr/>
        </p:nvSpPr>
        <p:spPr>
          <a:xfrm>
            <a:off x="699714" y="1776907"/>
            <a:ext cx="5694317" cy="8617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sym typeface="Arial"/>
              </a:rPr>
              <a:t>Субсидии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Verdana" panose="020B0604030504040204" pitchFamily="34" charset="0"/>
                <a:cs typeface="Calibri" panose="020F0502020204030204" pitchFamily="34" charset="0"/>
              </a:rPr>
              <a:t>на социальное предпринимательство</a:t>
            </a:r>
          </a:p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ea typeface="Verdana" panose="020B0604030504040204" pitchFamily="34" charset="0"/>
                <a:cs typeface="Calibri" panose="020F0502020204030204" pitchFamily="34" charset="0"/>
              </a:rPr>
              <a:t>на аренду, коммунальные услуги, ремонт и другое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ea typeface="Verdana" panose="020B0604030504040204" pitchFamily="34" charset="0"/>
              <a:cs typeface="Calibri" panose="020F0502020204030204" pitchFamily="34" charset="0"/>
              <a:sym typeface="Arial"/>
            </a:endParaRPr>
          </a:p>
          <a:p>
            <a:endParaRPr lang="ru-RU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C5A7695-BD4C-CBE4-6685-302685D12077}"/>
              </a:ext>
            </a:extLst>
          </p:cNvPr>
          <p:cNvSpPr/>
          <p:nvPr/>
        </p:nvSpPr>
        <p:spPr>
          <a:xfrm>
            <a:off x="7095743" y="1776907"/>
            <a:ext cx="579120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sym typeface="Arial"/>
              </a:rPr>
              <a:t>Гранты социальным и молодым предпринимателям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FF49B5-98B3-852F-1B90-A068D5BBD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9" y="2347953"/>
            <a:ext cx="1281418" cy="720798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FC5371-1B51-3C77-11A8-24ECC78A1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9" y="2935356"/>
            <a:ext cx="1281418" cy="720798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19D6A0-310B-6C34-61FB-08227B01B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" y="5776214"/>
            <a:ext cx="1286763" cy="723804"/>
          </a:xfrm>
          <a:prstGeom prst="rect">
            <a:avLst/>
          </a:prstGeom>
          <a:ln>
            <a:noFill/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6676376-DF5B-9216-C976-05F9C159374D}"/>
              </a:ext>
            </a:extLst>
          </p:cNvPr>
          <p:cNvSpPr/>
          <p:nvPr/>
        </p:nvSpPr>
        <p:spPr>
          <a:xfrm>
            <a:off x="1433981" y="2347953"/>
            <a:ext cx="4225781" cy="720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</a:rPr>
              <a:t>Размер субсидии:  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до 3 млн рублей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D734FCA-072D-657B-A9D8-B8295191F420}"/>
              </a:ext>
            </a:extLst>
          </p:cNvPr>
          <p:cNvSpPr/>
          <p:nvPr/>
        </p:nvSpPr>
        <p:spPr>
          <a:xfrm>
            <a:off x="1419647" y="3040861"/>
            <a:ext cx="3689333" cy="818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>
                <a:solidFill>
                  <a:schemeClr val="tx1"/>
                </a:solidFill>
              </a:rPr>
              <a:t>Компенсация:  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85%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от фактических  затрат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F15222-BA1D-E49A-5BB9-8E9B6FE47DE8}"/>
              </a:ext>
            </a:extLst>
          </p:cNvPr>
          <p:cNvSpPr/>
          <p:nvPr/>
        </p:nvSpPr>
        <p:spPr>
          <a:xfrm>
            <a:off x="1242874" y="5743550"/>
            <a:ext cx="9542201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Приоритетные заявители: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начинающие предприниматели (до 1 года)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предприятия из отдаленных городских округов</a:t>
            </a:r>
            <a:endParaRPr lang="ru-RU" sz="14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2AA4FFF-7710-9D5C-F05D-AFA84E408666}"/>
              </a:ext>
            </a:extLst>
          </p:cNvPr>
          <p:cNvSpPr/>
          <p:nvPr/>
        </p:nvSpPr>
        <p:spPr>
          <a:xfrm>
            <a:off x="7095746" y="2347953"/>
            <a:ext cx="2238485" cy="720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</a:rPr>
              <a:t>Размер субсидии:  </a:t>
            </a: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0,5 млн рублей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706FB8A-6133-E288-B160-8766EEFFE81F}"/>
              </a:ext>
            </a:extLst>
          </p:cNvPr>
          <p:cNvSpPr/>
          <p:nvPr/>
        </p:nvSpPr>
        <p:spPr>
          <a:xfrm>
            <a:off x="7095743" y="3040861"/>
            <a:ext cx="3689333" cy="818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>
                <a:solidFill>
                  <a:schemeClr val="tx1"/>
                </a:solidFill>
              </a:rPr>
              <a:t>Компенсация:  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75%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от запланированных затрат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Нижний колонтитул 6">
            <a:extLst>
              <a:ext uri="{FF2B5EF4-FFF2-40B4-BE49-F238E27FC236}">
                <a16:creationId xmlns:a16="http://schemas.microsoft.com/office/drawing/2014/main" id="{72267D07-4B13-3E28-A025-286EAD476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</p:spPr>
        <p:txBody>
          <a:bodyPr/>
          <a:lstStyle/>
          <a:p>
            <a:r>
              <a:rPr lang="ru-RU" dirty="0"/>
              <a:t>Меры поддержки МСП    •    2022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F2AE42E-E542-DAB1-FD5C-190D9742B1BE}"/>
              </a:ext>
            </a:extLst>
          </p:cNvPr>
          <p:cNvSpPr/>
          <p:nvPr/>
        </p:nvSpPr>
        <p:spPr>
          <a:xfrm>
            <a:off x="1419647" y="3608491"/>
            <a:ext cx="4343679" cy="155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Бюджет: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111,3 млн рублей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Заявки: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216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Получатели: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77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AE0133-4531-F130-8069-F3F84D5CD5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9" y="3813573"/>
            <a:ext cx="302932" cy="30293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1959BBB-6DD7-50BD-2298-82B7FB6D5E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45" y="4305275"/>
            <a:ext cx="302932" cy="3029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EF9C932-126B-C379-A57D-449BE9C6B0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0" y="4739346"/>
            <a:ext cx="418821" cy="418821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F2AE42E-E542-DAB1-FD5C-190D9742B1BE}"/>
              </a:ext>
            </a:extLst>
          </p:cNvPr>
          <p:cNvSpPr/>
          <p:nvPr/>
        </p:nvSpPr>
        <p:spPr>
          <a:xfrm>
            <a:off x="7095743" y="3529879"/>
            <a:ext cx="4343679" cy="155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Бюджет: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155,2 млн рублей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Заявки: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817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Получатели: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315</a:t>
            </a:r>
          </a:p>
        </p:txBody>
      </p:sp>
    </p:spTree>
    <p:extLst>
      <p:ext uri="{BB962C8B-B14F-4D97-AF65-F5344CB8AC3E}">
        <p14:creationId xmlns:p14="http://schemas.microsoft.com/office/powerpoint/2010/main" val="413654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B781CC1-6801-F6B8-A2F4-4BAE6DB994C3}"/>
              </a:ext>
            </a:extLst>
          </p:cNvPr>
          <p:cNvSpPr/>
          <p:nvPr/>
        </p:nvSpPr>
        <p:spPr>
          <a:xfrm>
            <a:off x="437322" y="5534108"/>
            <a:ext cx="11355645" cy="1157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4CDF945-9E19-4D07-9897-D404F471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622786"/>
            <a:ext cx="11346107" cy="1002633"/>
          </a:xfrm>
        </p:spPr>
        <p:txBody>
          <a:bodyPr>
            <a:noAutofit/>
          </a:bodyPr>
          <a:lstStyle/>
          <a:p>
            <a:pPr defTabSz="308515"/>
            <a:r>
              <a:rPr lang="ru-RU" sz="4000" kern="0" dirty="0">
                <a:solidFill>
                  <a:schemeClr val="tx1">
                    <a:lumMod val="75000"/>
                  </a:schemeClr>
                </a:solidFill>
              </a:rPr>
              <a:t>Торговые площадки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41ED5B-4CD8-4BC7-B906-7816B0D3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5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5F7058B-EC8B-07A8-FB41-45934F75D041}"/>
              </a:ext>
            </a:extLst>
          </p:cNvPr>
          <p:cNvSpPr/>
          <p:nvPr/>
        </p:nvSpPr>
        <p:spPr>
          <a:xfrm>
            <a:off x="699714" y="1776907"/>
            <a:ext cx="5694317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sym typeface="Arial"/>
              </a:rPr>
              <a:t>Субсидии на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sym typeface="Arial"/>
              </a:rPr>
              <a:t>маркетплейсы</a:t>
            </a:r>
            <a:endParaRPr lang="ru-RU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  <a:sym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FF49B5-98B3-852F-1B90-A068D5BBD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9" y="2347953"/>
            <a:ext cx="1281418" cy="720798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FC5371-1B51-3C77-11A8-24ECC78A1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9" y="2935356"/>
            <a:ext cx="1281418" cy="720798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19D6A0-310B-6C34-61FB-08227B01B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" y="5776214"/>
            <a:ext cx="1286763" cy="723804"/>
          </a:xfrm>
          <a:prstGeom prst="rect">
            <a:avLst/>
          </a:prstGeom>
          <a:ln>
            <a:noFill/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6676376-DF5B-9216-C976-05F9C159374D}"/>
              </a:ext>
            </a:extLst>
          </p:cNvPr>
          <p:cNvSpPr/>
          <p:nvPr/>
        </p:nvSpPr>
        <p:spPr>
          <a:xfrm>
            <a:off x="1433981" y="2347953"/>
            <a:ext cx="4225781" cy="720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</a:rPr>
              <a:t>Размер субсидии:  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до 0,5 млн рублей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D734FCA-072D-657B-A9D8-B8295191F420}"/>
              </a:ext>
            </a:extLst>
          </p:cNvPr>
          <p:cNvSpPr/>
          <p:nvPr/>
        </p:nvSpPr>
        <p:spPr>
          <a:xfrm>
            <a:off x="1419647" y="3040861"/>
            <a:ext cx="3689333" cy="818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>
                <a:solidFill>
                  <a:schemeClr val="tx1"/>
                </a:solidFill>
              </a:rPr>
              <a:t>Компенсация:  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50%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от фактических  затрат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F15222-BA1D-E49A-5BB9-8E9B6FE47DE8}"/>
              </a:ext>
            </a:extLst>
          </p:cNvPr>
          <p:cNvSpPr/>
          <p:nvPr/>
        </p:nvSpPr>
        <p:spPr>
          <a:xfrm>
            <a:off x="1242874" y="5743550"/>
            <a:ext cx="9542201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Приоритетные заявители: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начинающие предприниматели (до 1 года)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самозанятые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 граждане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предприятия из отдаленных городских округов</a:t>
            </a:r>
            <a:endParaRPr lang="ru-RU" sz="1400" dirty="0"/>
          </a:p>
        </p:txBody>
      </p:sp>
      <p:sp>
        <p:nvSpPr>
          <p:cNvPr id="24" name="Нижний колонтитул 6">
            <a:extLst>
              <a:ext uri="{FF2B5EF4-FFF2-40B4-BE49-F238E27FC236}">
                <a16:creationId xmlns:a16="http://schemas.microsoft.com/office/drawing/2014/main" id="{72267D07-4B13-3E28-A025-286EAD476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</p:spPr>
        <p:txBody>
          <a:bodyPr/>
          <a:lstStyle/>
          <a:p>
            <a:r>
              <a:rPr lang="ru-RU" dirty="0"/>
              <a:t>Меры поддержки МСП    •    2022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F2AE42E-E542-DAB1-FD5C-190D9742B1BE}"/>
              </a:ext>
            </a:extLst>
          </p:cNvPr>
          <p:cNvSpPr/>
          <p:nvPr/>
        </p:nvSpPr>
        <p:spPr>
          <a:xfrm>
            <a:off x="1419647" y="3608491"/>
            <a:ext cx="4343679" cy="155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Бюджет: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50 млн рублей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Заявки: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908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Получатели: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230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AE0133-4531-F130-8069-F3F84D5CD5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9" y="3813573"/>
            <a:ext cx="302932" cy="30293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1959BBB-6DD7-50BD-2298-82B7FB6D5E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45" y="4305275"/>
            <a:ext cx="302932" cy="3029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EF9C932-126B-C379-A57D-449BE9C6B0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0" y="4739346"/>
            <a:ext cx="418821" cy="418821"/>
          </a:xfrm>
          <a:prstGeom prst="rect">
            <a:avLst/>
          </a:prstGeom>
        </p:spPr>
      </p:pic>
      <p:pic>
        <p:nvPicPr>
          <p:cNvPr id="21" name="Picture 2" descr="Купить акции Ozon Holdings PLC (OZON) 📈: стоимость сегодня, прогноз цен,  котировки на графике и динамика курса онлайн">
            <a:extLst>
              <a:ext uri="{FF2B5EF4-FFF2-40B4-BE49-F238E27FC236}">
                <a16:creationId xmlns:a16="http://schemas.microsoft.com/office/drawing/2014/main" id="{028FA7B6-B6D5-426C-A285-538960A6C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342" y="3252471"/>
            <a:ext cx="496370" cy="49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Wildberries ввел штрафы за возврат товаров">
            <a:extLst>
              <a:ext uri="{FF2B5EF4-FFF2-40B4-BE49-F238E27FC236}">
                <a16:creationId xmlns:a16="http://schemas.microsoft.com/office/drawing/2014/main" id="{D50B284D-33FE-4AEE-A382-85CF9FCAD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53" y="1635236"/>
            <a:ext cx="1174491" cy="36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Aliexpress Россия (@rus_aliexpress) / Twitter">
            <a:extLst>
              <a:ext uri="{FF2B5EF4-FFF2-40B4-BE49-F238E27FC236}">
                <a16:creationId xmlns:a16="http://schemas.microsoft.com/office/drawing/2014/main" id="{E60DE4CC-28E0-4506-A09B-7014F75E7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01" y="2174601"/>
            <a:ext cx="1030226" cy="103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Что имели в виду авторы логотипа Яндекс.Еды? | by Kostya Gorsky | Design &amp;  Productivity | Medium">
            <a:extLst>
              <a:ext uri="{FF2B5EF4-FFF2-40B4-BE49-F238E27FC236}">
                <a16:creationId xmlns:a16="http://schemas.microsoft.com/office/drawing/2014/main" id="{F4DDB7DA-0B2B-4A0D-A015-0A662D130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7" b="26088"/>
          <a:stretch/>
        </p:blipFill>
        <p:spPr bwMode="auto">
          <a:xfrm>
            <a:off x="7515992" y="3253955"/>
            <a:ext cx="1508759" cy="46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Авито Авто» продлевает действие мер поддержки | Новости | АвтоБизнесРевю">
            <a:extLst>
              <a:ext uri="{FF2B5EF4-FFF2-40B4-BE49-F238E27FC236}">
                <a16:creationId xmlns:a16="http://schemas.microsoft.com/office/drawing/2014/main" id="{DF353E7F-FC23-4A77-96CE-E8FDCF057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360" y="2318737"/>
            <a:ext cx="1529080" cy="7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ЛеснойРесурс.РФ">
            <a:extLst>
              <a:ext uri="{FF2B5EF4-FFF2-40B4-BE49-F238E27FC236}">
                <a16:creationId xmlns:a16="http://schemas.microsoft.com/office/drawing/2014/main" id="{1EA11CDE-35E1-48C8-A802-3552967C4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8" b="25234"/>
          <a:stretch/>
        </p:blipFill>
        <p:spPr bwMode="auto">
          <a:xfrm>
            <a:off x="7522103" y="4850832"/>
            <a:ext cx="1571625" cy="3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Ярмарка Мастеров — Магазины Рунета">
            <a:extLst>
              <a:ext uri="{FF2B5EF4-FFF2-40B4-BE49-F238E27FC236}">
                <a16:creationId xmlns:a16="http://schemas.microsoft.com/office/drawing/2014/main" id="{9217053D-2B41-4B8E-9D98-C30209563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036" y="4532946"/>
            <a:ext cx="1508760" cy="87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18965787-4888-4656-A05A-6FBE20748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76" y="4083246"/>
            <a:ext cx="1039330" cy="19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Детский мир | Магазин детских товаров | ТРЦ Семеновский, Москва">
            <a:extLst>
              <a:ext uri="{FF2B5EF4-FFF2-40B4-BE49-F238E27FC236}">
                <a16:creationId xmlns:a16="http://schemas.microsoft.com/office/drawing/2014/main" id="{D26A5E44-3DA1-4D57-B1D3-1C06AD547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435" y="4062588"/>
            <a:ext cx="1470872" cy="4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0" descr="Отзывы о Sbermegamarket.ru - СберМегаМаркет | Страница 2">
            <a:extLst>
              <a:ext uri="{FF2B5EF4-FFF2-40B4-BE49-F238E27FC236}">
                <a16:creationId xmlns:a16="http://schemas.microsoft.com/office/drawing/2014/main" id="{B21DBC56-1A94-4DCD-B3AC-50CC3637A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8" b="30316"/>
          <a:stretch/>
        </p:blipFill>
        <p:spPr bwMode="auto">
          <a:xfrm>
            <a:off x="8948896" y="1466624"/>
            <a:ext cx="1791264" cy="7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6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576C37-9370-DB0B-8EEF-85CEB45F4360}"/>
              </a:ext>
            </a:extLst>
          </p:cNvPr>
          <p:cNvSpPr/>
          <p:nvPr/>
        </p:nvSpPr>
        <p:spPr>
          <a:xfrm>
            <a:off x="7647482" y="3897744"/>
            <a:ext cx="4715347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ООО «МАШИНОСТРОИТЕЛЬНЫЙ ЗАВОД ТОНАР»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Орехово-Зуево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bg2">
                    <a:lumMod val="10000"/>
                  </a:schemeClr>
                </a:solidFill>
              </a:rPr>
              <a:t>Производство прицепов  и полуприцепов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Субсидия: 10 млн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Среднесписочная численность (2021) –  1303 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Налоговые отчисления (2021) 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– 504 млн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Ранее субсидии не получали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02" y="3897744"/>
            <a:ext cx="3459254" cy="248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7B59AAB-192C-3B43-865A-3168EBE63A3F}"/>
              </a:ext>
            </a:extLst>
          </p:cNvPr>
          <p:cNvSpPr/>
          <p:nvPr/>
        </p:nvSpPr>
        <p:spPr>
          <a:xfrm>
            <a:off x="7668249" y="1427966"/>
            <a:ext cx="4458436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ООО  «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ЗАВОД СТЕЛКОН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Орехово-Зуево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bg2">
                    <a:lumMod val="10000"/>
                  </a:schemeClr>
                </a:solidFill>
              </a:rPr>
              <a:t>Производство оборудования для логистики и умных складов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Субсидия : 10 млн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Среднесписочная численность (2021) –  60 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Налоговые отчисления (2021) 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– 24 млн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Ранее субсидии не получали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02" y="1427966"/>
            <a:ext cx="3459255" cy="21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6408067-2E16-7EC2-DB29-21B1B14D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94" y="159489"/>
            <a:ext cx="10914742" cy="1325563"/>
          </a:xfrm>
        </p:spPr>
        <p:txBody>
          <a:bodyPr>
            <a:normAutofit/>
          </a:bodyPr>
          <a:lstStyle/>
          <a:p>
            <a:r>
              <a:rPr lang="ru-RU" sz="3200" dirty="0"/>
              <a:t>Промышленным предприятиям (новая)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482F285-4E7E-29D3-444C-75CEDC2031BF}"/>
              </a:ext>
            </a:extLst>
          </p:cNvPr>
          <p:cNvSpPr/>
          <p:nvPr/>
        </p:nvSpPr>
        <p:spPr>
          <a:xfrm>
            <a:off x="798085" y="1559164"/>
            <a:ext cx="4343679" cy="4311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>
                <a:solidFill>
                  <a:schemeClr val="tx1"/>
                </a:solidFill>
              </a:rPr>
              <a:t>Субсидия: </a:t>
            </a:r>
            <a:r>
              <a:rPr lang="ru-RU" sz="1600" b="1" dirty="0">
                <a:solidFill>
                  <a:schemeClr val="tx1"/>
                </a:solidFill>
              </a:rPr>
              <a:t>+</a:t>
            </a:r>
            <a:r>
              <a:rPr lang="ru-RU" sz="1600" b="1" dirty="0" err="1">
                <a:solidFill>
                  <a:schemeClr val="tx1"/>
                </a:solidFill>
              </a:rPr>
              <a:t>Минпромторг</a:t>
            </a:r>
            <a:r>
              <a:rPr lang="ru-RU" sz="1600" b="1" dirty="0">
                <a:solidFill>
                  <a:schemeClr val="tx1"/>
                </a:solidFill>
              </a:rPr>
              <a:t> РФ</a:t>
            </a:r>
            <a:endParaRPr lang="ru-RU" sz="1600" b="1" dirty="0">
              <a:solidFill>
                <a:srgbClr val="000000"/>
              </a:solidFill>
            </a:endParaRPr>
          </a:p>
          <a:p>
            <a:r>
              <a:rPr lang="ru-RU" sz="1600" dirty="0">
                <a:solidFill>
                  <a:srgbClr val="000000"/>
                </a:solidFill>
              </a:rPr>
              <a:t>20% стоимости оборудования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до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10 млн рублей</a:t>
            </a: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Бюджет: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402 млн рублей</a:t>
            </a: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Заявки: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357</a:t>
            </a: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Получатели: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101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899CB8-EC4E-0BC5-0993-D84D4676D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8" y="1986003"/>
            <a:ext cx="333225" cy="3332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1278223-478A-4D3A-27D4-488CFCE0B4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8" y="3007093"/>
            <a:ext cx="333225" cy="3332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2AC02B-A014-CD5D-C75D-531E978C92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4" y="3913835"/>
            <a:ext cx="333225" cy="3332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0290F46-77FA-8798-8ABD-3A8F15FD02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2" y="4908880"/>
            <a:ext cx="460703" cy="460703"/>
          </a:xfrm>
          <a:prstGeom prst="rect">
            <a:avLst/>
          </a:prstGeom>
        </p:spPr>
      </p:pic>
      <p:sp>
        <p:nvSpPr>
          <p:cNvPr id="30" name="Номер слайда 29">
            <a:extLst>
              <a:ext uri="{FF2B5EF4-FFF2-40B4-BE49-F238E27FC236}">
                <a16:creationId xmlns:a16="http://schemas.microsoft.com/office/drawing/2014/main" id="{8EE8466B-39F6-CB17-EFE8-1AF1D7F7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6</a:t>
            </a:fld>
            <a:endParaRPr lang="ru-RU"/>
          </a:p>
        </p:txBody>
      </p:sp>
      <p:sp>
        <p:nvSpPr>
          <p:cNvPr id="31" name="Нижний колонтитул 30">
            <a:extLst>
              <a:ext uri="{FF2B5EF4-FFF2-40B4-BE49-F238E27FC236}">
                <a16:creationId xmlns:a16="http://schemas.microsoft.com/office/drawing/2014/main" id="{0F6D7F53-D555-5FD2-D50F-BC82F8E36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86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576C37-9370-DB0B-8EEF-85CEB45F4360}"/>
              </a:ext>
            </a:extLst>
          </p:cNvPr>
          <p:cNvSpPr/>
          <p:nvPr/>
        </p:nvSpPr>
        <p:spPr>
          <a:xfrm>
            <a:off x="7423078" y="3833110"/>
            <a:ext cx="4418743" cy="16619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/>
              <a:t>ИП Михалева С.С.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Реутов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kern="0" dirty="0">
                <a:solidFill>
                  <a:schemeClr val="bg2">
                    <a:lumMod val="10000"/>
                  </a:schemeClr>
                </a:solidFill>
              </a:rPr>
              <a:t>Сеть парикмахерских (франшиза «БОРОДАЧ»)</a:t>
            </a:r>
            <a:endParaRPr lang="en-US" altLang="ru-RU" sz="1400" kern="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Субсидия: 748,4 тыс.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Среднесписочная численность (2021) - 1 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Налоговые отчисления (2021) – 22 тыс.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Ранее субсидии не получали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F1BBFA-88E7-4761-B8B6-6B97C7BBB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4" b="17126"/>
          <a:stretch/>
        </p:blipFill>
        <p:spPr>
          <a:xfrm>
            <a:off x="4123835" y="3806984"/>
            <a:ext cx="3053198" cy="21445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498FD0-40D2-1433-47DB-C18A6F698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" b="4213"/>
          <a:stretch/>
        </p:blipFill>
        <p:spPr>
          <a:xfrm>
            <a:off x="4123835" y="1305205"/>
            <a:ext cx="3053195" cy="214457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F227AF1-CA46-48D9-5056-B726D5365E98}"/>
              </a:ext>
            </a:extLst>
          </p:cNvPr>
          <p:cNvSpPr/>
          <p:nvPr/>
        </p:nvSpPr>
        <p:spPr>
          <a:xfrm>
            <a:off x="7423078" y="1452554"/>
            <a:ext cx="4610018" cy="16619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/>
              <a:t>ИП Куликов А.А.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Ступино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kern="0" dirty="0">
                <a:solidFill>
                  <a:schemeClr val="bg2">
                    <a:lumMod val="10000"/>
                  </a:schemeClr>
                </a:solidFill>
              </a:rPr>
              <a:t>Школа программирования (франшиза СОФТИУМ)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Субсидия: 500 тыс.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Среднесписочная численность (2021) – 15 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Налоговые отчисления (2021) – 541,1 тыс.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Ранее субсидии не получали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A04FD7F-4ED6-B218-046C-2AA8962F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79" y="179318"/>
            <a:ext cx="10914742" cy="1325563"/>
          </a:xfrm>
        </p:spPr>
        <p:txBody>
          <a:bodyPr>
            <a:normAutofit/>
          </a:bodyPr>
          <a:lstStyle/>
          <a:p>
            <a:r>
              <a:rPr lang="ru-RU" sz="3200" dirty="0"/>
              <a:t>Франшизы (новая)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6ABB22-477E-A2AC-4642-95DB1F57BAF8}"/>
              </a:ext>
            </a:extLst>
          </p:cNvPr>
          <p:cNvSpPr/>
          <p:nvPr/>
        </p:nvSpPr>
        <p:spPr>
          <a:xfrm>
            <a:off x="882506" y="1678470"/>
            <a:ext cx="4343679" cy="3919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>
                <a:solidFill>
                  <a:schemeClr val="tx1"/>
                </a:solidFill>
              </a:rPr>
              <a:t>Субсидия: </a:t>
            </a:r>
          </a:p>
          <a:p>
            <a:r>
              <a:rPr lang="ru-RU" sz="1600" dirty="0">
                <a:solidFill>
                  <a:srgbClr val="000000"/>
                </a:solidFill>
              </a:rPr>
              <a:t>30 %  затрат - до 0,5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млн рублей</a:t>
            </a:r>
          </a:p>
          <a:p>
            <a:r>
              <a:rPr lang="ru-RU" sz="1600" dirty="0">
                <a:solidFill>
                  <a:srgbClr val="000000"/>
                </a:solidFill>
              </a:rPr>
              <a:t>50 %  затрат - до 1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млн рублей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Бюджет: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100 млн рублей</a:t>
            </a: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Заявки: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889</a:t>
            </a: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Получатели: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205</a:t>
            </a:r>
          </a:p>
          <a:p>
            <a:pPr>
              <a:lnSpc>
                <a:spcPct val="400000"/>
              </a:lnSpc>
            </a:pP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E42FC7-3D4C-821A-F708-3F8FDB1606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0" y="1948897"/>
            <a:ext cx="302932" cy="3029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24B40D-EEB5-4016-BD0B-F03790C9D2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0" y="2969987"/>
            <a:ext cx="302932" cy="30293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021B2-C6E4-E7C2-7A52-A2EBDD2971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6" y="3876729"/>
            <a:ext cx="302932" cy="3029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DED000-05B8-0B4B-6999-75233890DA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9" y="4877569"/>
            <a:ext cx="418821" cy="418821"/>
          </a:xfrm>
          <a:prstGeom prst="rect">
            <a:avLst/>
          </a:prstGeom>
        </p:spPr>
      </p:pic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EEEE615C-1DEE-40CF-1E15-B260CA79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7</a:t>
            </a:fld>
            <a:endParaRPr lang="ru-RU"/>
          </a:p>
        </p:txBody>
      </p:sp>
      <p:sp>
        <p:nvSpPr>
          <p:cNvPr id="29" name="Нижний колонтитул 28">
            <a:extLst>
              <a:ext uri="{FF2B5EF4-FFF2-40B4-BE49-F238E27FC236}">
                <a16:creationId xmlns:a16="http://schemas.microsoft.com/office/drawing/2014/main" id="{55AD7760-EDEB-F886-BF1B-799B43EF8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70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576C37-9370-DB0B-8EEF-85CEB45F4360}"/>
              </a:ext>
            </a:extLst>
          </p:cNvPr>
          <p:cNvSpPr/>
          <p:nvPr/>
        </p:nvSpPr>
        <p:spPr>
          <a:xfrm>
            <a:off x="8616341" y="1396338"/>
            <a:ext cx="3619331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/>
              <a:t>КФХ Ляшенко С.Н.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г.о.Пушкинский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Производство кисло-молочных продуктов, сыроварение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Займ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на приобретение земельного участка и оборудования по переработке молока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5 млн рублей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Ставка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Обратились впервые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B59AAB-192C-3B43-865A-3168EBE63A3F}"/>
              </a:ext>
            </a:extLst>
          </p:cNvPr>
          <p:cNvSpPr/>
          <p:nvPr/>
        </p:nvSpPr>
        <p:spPr>
          <a:xfrm>
            <a:off x="8651766" y="3937666"/>
            <a:ext cx="3601215" cy="18774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/>
              <a:t>ИП </a:t>
            </a:r>
            <a:r>
              <a:rPr lang="ru-RU" b="1" dirty="0" err="1"/>
              <a:t>Белко</a:t>
            </a:r>
            <a:r>
              <a:rPr lang="ru-RU" b="1" dirty="0"/>
              <a:t> А.Д.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г.о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. Балашиха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Детский спортивный клуб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Займ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на приобретение собственного помещения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5 млн рублей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Ставка 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Обратились впервые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6" y="3970758"/>
            <a:ext cx="3186265" cy="2256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346" y="1447691"/>
            <a:ext cx="3168149" cy="225697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24861" y="1397675"/>
            <a:ext cx="47828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Размер займа: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до 5 млн рублей</a:t>
            </a:r>
          </a:p>
          <a:p>
            <a:r>
              <a:rPr lang="ru-RU" sz="1600" b="1" dirty="0"/>
              <a:t>Ставка: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2% для соц. предпринимателей 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     и отдаленных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г.о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5% для импортозамещения</a:t>
            </a:r>
          </a:p>
          <a:p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/>
              <a:t>Срок займа: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до 3 лет</a:t>
            </a:r>
            <a:br>
              <a:rPr lang="ru-RU" sz="1400" b="1" dirty="0">
                <a:solidFill>
                  <a:srgbClr val="FF0000"/>
                </a:solidFill>
              </a:rPr>
            </a:br>
            <a:endParaRPr lang="ru-RU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E36C82F-D4D5-F932-FA05-4D705F61C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7541"/>
              </p:ext>
            </p:extLst>
          </p:nvPr>
        </p:nvGraphicFramePr>
        <p:xfrm>
          <a:off x="265025" y="3594444"/>
          <a:ext cx="4782836" cy="1905970"/>
        </p:xfrm>
        <a:graphic>
          <a:graphicData uri="http://schemas.openxmlformats.org/drawingml/2006/table">
            <a:tbl>
              <a:tblPr bandRow="1"/>
              <a:tblGrid>
                <a:gridCol w="1204427">
                  <a:extLst>
                    <a:ext uri="{9D8B030D-6E8A-4147-A177-3AD203B41FA5}">
                      <a16:colId xmlns:a16="http://schemas.microsoft.com/office/drawing/2014/main" val="594497238"/>
                    </a:ext>
                  </a:extLst>
                </a:gridCol>
                <a:gridCol w="780767">
                  <a:extLst>
                    <a:ext uri="{9D8B030D-6E8A-4147-A177-3AD203B41FA5}">
                      <a16:colId xmlns:a16="http://schemas.microsoft.com/office/drawing/2014/main" val="1771899761"/>
                    </a:ext>
                  </a:extLst>
                </a:gridCol>
                <a:gridCol w="906449">
                  <a:extLst>
                    <a:ext uri="{9D8B030D-6E8A-4147-A177-3AD203B41FA5}">
                      <a16:colId xmlns:a16="http://schemas.microsoft.com/office/drawing/2014/main" val="1479496964"/>
                    </a:ext>
                  </a:extLst>
                </a:gridCol>
                <a:gridCol w="1009815">
                  <a:extLst>
                    <a:ext uri="{9D8B030D-6E8A-4147-A177-3AD203B41FA5}">
                      <a16:colId xmlns:a16="http://schemas.microsoft.com/office/drawing/2014/main" val="3616544705"/>
                    </a:ext>
                  </a:extLst>
                </a:gridCol>
                <a:gridCol w="881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8144">
                <a:tc>
                  <a:txBody>
                    <a:bodyPr/>
                    <a:lstStyle/>
                    <a:p>
                      <a:pPr marL="0" algn="ctr" fontAlgn="ctr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10.2022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97348"/>
                  </a:ext>
                </a:extLst>
              </a:tr>
              <a:tr h="648221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Количество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 займов, ед.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322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394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500 </a:t>
                      </a:r>
                      <a:r>
                        <a:rPr lang="en-US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(+55%)</a:t>
                      </a:r>
                      <a:endParaRPr lang="ru-RU" sz="14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327974"/>
                  </a:ext>
                </a:extLst>
              </a:tr>
              <a:tr h="648221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Портфель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 займов, млн руб.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748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913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922 </a:t>
                      </a:r>
                      <a:r>
                        <a:rPr lang="ru-RU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(+23%)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543762"/>
                  </a:ext>
                </a:extLst>
              </a:tr>
            </a:tbl>
          </a:graphicData>
        </a:graphic>
      </p:graphicFrame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61DF70C-FBC4-D214-9950-E8E9EA9D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14" y="45767"/>
            <a:ext cx="9040948" cy="1325563"/>
          </a:xfrm>
        </p:spPr>
        <p:txBody>
          <a:bodyPr>
            <a:normAutofit/>
          </a:bodyPr>
          <a:lstStyle/>
          <a:p>
            <a:r>
              <a:rPr lang="ru-RU" sz="3200" dirty="0"/>
              <a:t>1. Фонд микрофинансирования МО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628DAF-9ACA-AB2D-A4FE-7B45154B9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98666"/>
            <a:ext cx="335001" cy="3350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B0C338D-524C-618E-9597-D90A2C47FFE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7" y="2194802"/>
            <a:ext cx="282188" cy="2821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0887452-4079-B56F-7A2A-753C8953529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813" y="2963762"/>
            <a:ext cx="334999" cy="334999"/>
          </a:xfrm>
          <a:prstGeom prst="rect">
            <a:avLst/>
          </a:prstGeom>
        </p:spPr>
      </p:pic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55CF826F-1965-2AB8-3DDC-65AFDCC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8</a:t>
            </a:fld>
            <a:endParaRPr lang="ru-RU"/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63757635-B2CE-9A01-9D20-5F6D1B25F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37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576C37-9370-DB0B-8EEF-85CEB45F4360}"/>
              </a:ext>
            </a:extLst>
          </p:cNvPr>
          <p:cNvSpPr/>
          <p:nvPr/>
        </p:nvSpPr>
        <p:spPr>
          <a:xfrm>
            <a:off x="8464927" y="1265500"/>
            <a:ext cx="3519796" cy="18774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/>
              <a:t>ООО «</a:t>
            </a:r>
            <a:r>
              <a:rPr lang="ru-RU" b="1" dirty="0" err="1"/>
              <a:t>Дентал-Косметик-Рус</a:t>
            </a:r>
            <a:r>
              <a:rPr lang="ru-RU" b="1" dirty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г.о. Долгопрудный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Производство парфюмерных и косметических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Сумма кредита: 38 млн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Сумма поручительства: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18,8 млн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Обратились впервые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B59AAB-192C-3B43-865A-3168EBE63A3F}"/>
              </a:ext>
            </a:extLst>
          </p:cNvPr>
          <p:cNvSpPr/>
          <p:nvPr/>
        </p:nvSpPr>
        <p:spPr>
          <a:xfrm>
            <a:off x="8432369" y="3693695"/>
            <a:ext cx="3656858" cy="252376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/>
              <a:t>ООО «</a:t>
            </a:r>
            <a:r>
              <a:rPr lang="ru-RU" b="1" dirty="0" err="1"/>
              <a:t>Софос</a:t>
            </a:r>
            <a:r>
              <a:rPr lang="ru-RU" b="1" dirty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г.о.Солнечногорск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Производство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свето-прозрачных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конструкций из ПВХ и алюминия</a:t>
            </a:r>
          </a:p>
          <a:p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Сумма по двум поручительствам: 56,2 млн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Ранее получали поручительство фонда дважды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Общая сумма поддержки:    74,7 млн руб.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86009" y="1372475"/>
            <a:ext cx="41493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Размер поручительства: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до 50 млн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руб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/>
              <a:t>Ставка вознаграждения: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0,5%  для приоритетных предприятий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0,75% для предприятий в сфере услуг и торговли</a:t>
            </a:r>
          </a:p>
          <a:p>
            <a:r>
              <a:rPr lang="ru-RU" sz="1600" b="1" dirty="0"/>
              <a:t>Срок поручительства: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до 10 лет </a:t>
            </a:r>
          </a:p>
        </p:txBody>
      </p:sp>
      <p:pic>
        <p:nvPicPr>
          <p:cNvPr id="13" name="Picture 4" descr="C:\Users\Пользователь\Desktop\9Q5A001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97" y="1270179"/>
            <a:ext cx="3190001" cy="21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157896" y="3712863"/>
            <a:ext cx="3190001" cy="2716475"/>
            <a:chOff x="5592235" y="3742266"/>
            <a:chExt cx="3272365" cy="25690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96467" y="3750733"/>
              <a:ext cx="1600200" cy="1244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6733" y="3742266"/>
              <a:ext cx="1557867" cy="1261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92235" y="5082116"/>
              <a:ext cx="1612898" cy="1209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99867" y="5084086"/>
              <a:ext cx="1413932" cy="1227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BE36C82F-D4D5-F932-FA05-4D705F61C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664424"/>
              </p:ext>
            </p:extLst>
          </p:nvPr>
        </p:nvGraphicFramePr>
        <p:xfrm>
          <a:off x="239676" y="3500846"/>
          <a:ext cx="4658327" cy="2783714"/>
        </p:xfrm>
        <a:graphic>
          <a:graphicData uri="http://schemas.openxmlformats.org/drawingml/2006/table">
            <a:tbl>
              <a:tblPr bandRow="1"/>
              <a:tblGrid>
                <a:gridCol w="1379959">
                  <a:extLst>
                    <a:ext uri="{9D8B030D-6E8A-4147-A177-3AD203B41FA5}">
                      <a16:colId xmlns:a16="http://schemas.microsoft.com/office/drawing/2014/main" val="594497238"/>
                    </a:ext>
                  </a:extLst>
                </a:gridCol>
                <a:gridCol w="611742">
                  <a:extLst>
                    <a:ext uri="{9D8B030D-6E8A-4147-A177-3AD203B41FA5}">
                      <a16:colId xmlns:a16="http://schemas.microsoft.com/office/drawing/2014/main" val="1771899761"/>
                    </a:ext>
                  </a:extLst>
                </a:gridCol>
                <a:gridCol w="774216">
                  <a:extLst>
                    <a:ext uri="{9D8B030D-6E8A-4147-A177-3AD203B41FA5}">
                      <a16:colId xmlns:a16="http://schemas.microsoft.com/office/drawing/2014/main" val="1479496964"/>
                    </a:ext>
                  </a:extLst>
                </a:gridCol>
                <a:gridCol w="1115720">
                  <a:extLst>
                    <a:ext uri="{9D8B030D-6E8A-4147-A177-3AD203B41FA5}">
                      <a16:colId xmlns:a16="http://schemas.microsoft.com/office/drawing/2014/main" val="3616544705"/>
                    </a:ext>
                  </a:extLst>
                </a:gridCol>
                <a:gridCol w="776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146">
                <a:tc>
                  <a:txBody>
                    <a:bodyPr/>
                    <a:lstStyle/>
                    <a:p>
                      <a:pPr marL="0" algn="ctr" fontAlgn="ctr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10.2022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97348"/>
                  </a:ext>
                </a:extLst>
              </a:tr>
              <a:tr h="766856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Количество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 поручительств, ед.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500 </a:t>
                      </a:r>
                      <a:r>
                        <a:rPr lang="en-US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(+</a:t>
                      </a:r>
                      <a:r>
                        <a:rPr lang="ru-RU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79</a:t>
                      </a:r>
                      <a:r>
                        <a:rPr lang="en-US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%)</a:t>
                      </a:r>
                      <a:endParaRPr lang="ru-RU" sz="14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327974"/>
                  </a:ext>
                </a:extLst>
              </a:tr>
              <a:tr h="766856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Сумма </a:t>
                      </a:r>
                      <a:b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</a:b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поручительств, </a:t>
                      </a:r>
                    </a:p>
                    <a:p>
                      <a:pPr marL="0" algn="l" fontAlgn="ctr"/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млн руб.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2 915 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4 587 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5 000 </a:t>
                      </a:r>
                      <a:r>
                        <a:rPr lang="ru-RU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(+72%)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6 000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856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Портфель</a:t>
                      </a:r>
                      <a:b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</a:b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поручительств, </a:t>
                      </a:r>
                    </a:p>
                    <a:p>
                      <a:pPr marL="0" algn="l" fontAlgn="ctr"/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млн руб.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3 896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6 921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7 200 </a:t>
                      </a:r>
                      <a:r>
                        <a:rPr lang="ru-RU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(+85%)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8 500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543762"/>
                  </a:ext>
                </a:extLst>
              </a:tr>
            </a:tbl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E09D5B9-3405-D861-4C06-78BAB3B4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99" y="8834"/>
            <a:ext cx="7390555" cy="1325563"/>
          </a:xfrm>
        </p:spPr>
        <p:txBody>
          <a:bodyPr>
            <a:normAutofit/>
          </a:bodyPr>
          <a:lstStyle/>
          <a:p>
            <a:r>
              <a:rPr lang="ru-RU" sz="3200" dirty="0"/>
              <a:t>2. Гарантийный фонд  МО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616798-1A13-DC9B-837D-565FDC715C5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9" y="1469533"/>
            <a:ext cx="332441" cy="33244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4AA0989-DD6B-B27D-2853-F787D2D18AC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2" y="1957950"/>
            <a:ext cx="280031" cy="2800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07A70A-DE17-8ACA-B30A-E0FA21FB7A1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467" y="2779161"/>
            <a:ext cx="332439" cy="332439"/>
          </a:xfrm>
          <a:prstGeom prst="rect">
            <a:avLst/>
          </a:prstGeom>
        </p:spPr>
      </p:pic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D011D5C-618C-A80C-6521-3039DF7D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9</a:t>
            </a:fld>
            <a:endParaRPr lang="ru-RU"/>
          </a:p>
        </p:txBody>
      </p:sp>
      <p:sp>
        <p:nvSpPr>
          <p:cNvPr id="25" name="Нижний колонтитул 24">
            <a:extLst>
              <a:ext uri="{FF2B5EF4-FFF2-40B4-BE49-F238E27FC236}">
                <a16:creationId xmlns:a16="http://schemas.microsoft.com/office/drawing/2014/main" id="{F899534C-FF26-BB73-7750-CA2D95DC1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007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O">
      <a:dk1>
        <a:srgbClr val="004680"/>
      </a:dk1>
      <a:lt1>
        <a:sysClr val="window" lastClr="FFFFFF"/>
      </a:lt1>
      <a:dk2>
        <a:srgbClr val="026BC2"/>
      </a:dk2>
      <a:lt2>
        <a:srgbClr val="E6E8EE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563C1"/>
      </a:hlink>
      <a:folHlink>
        <a:srgbClr val="954F72"/>
      </a:folHlink>
    </a:clrScheme>
    <a:fontScheme name="Другая 1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ентры «Мой бизнес».pptx" id="{CD78F8FA-615B-4256-994A-4F083DFD3B42}" vid="{677E270A-3BD6-47D2-BDCC-F6EA8FA3B559}"/>
    </a:ext>
  </a:extLst>
</a:theme>
</file>

<file path=ppt/theme/theme2.xml><?xml version="1.0" encoding="utf-8"?>
<a:theme xmlns:a="http://schemas.openxmlformats.org/drawingml/2006/main" name="1_Тема Office">
  <a:themeElements>
    <a:clrScheme name="MO">
      <a:dk1>
        <a:srgbClr val="004680"/>
      </a:dk1>
      <a:lt1>
        <a:sysClr val="window" lastClr="FFFFFF"/>
      </a:lt1>
      <a:dk2>
        <a:srgbClr val="026BC2"/>
      </a:dk2>
      <a:lt2>
        <a:srgbClr val="E6E8EE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563C1"/>
      </a:hlink>
      <a:folHlink>
        <a:srgbClr val="954F72"/>
      </a:folHlink>
    </a:clrScheme>
    <a:fontScheme name="Другая 1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ентры «Мой бизнес».pptx" id="{CD78F8FA-615B-4256-994A-4F083DFD3B42}" vid="{677E270A-3BD6-47D2-BDCC-F6EA8FA3B55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шаблон</Template>
  <TotalTime>6387</TotalTime>
  <Words>1058</Words>
  <Application>Microsoft Office PowerPoint</Application>
  <PresentationFormat>Широкоэкранный</PresentationFormat>
  <Paragraphs>266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Segoe UI Semilight</vt:lpstr>
      <vt:lpstr>Segoe UI</vt:lpstr>
      <vt:lpstr>Arial</vt:lpstr>
      <vt:lpstr>Calibri</vt:lpstr>
      <vt:lpstr>Тема Office</vt:lpstr>
      <vt:lpstr>1_Тема Office</vt:lpstr>
      <vt:lpstr>Меры поддержки МСП</vt:lpstr>
      <vt:lpstr>Финансовые меры поддержки МСП</vt:lpstr>
      <vt:lpstr>Лизинг и модернизация</vt:lpstr>
      <vt:lpstr>Меры поддержки социальных предпринимателей</vt:lpstr>
      <vt:lpstr>Торговые площадки</vt:lpstr>
      <vt:lpstr>Промышленным предприятиям (новая)</vt:lpstr>
      <vt:lpstr>Франшизы (новая)</vt:lpstr>
      <vt:lpstr>1. Фонд микрофинансирования МО</vt:lpstr>
      <vt:lpstr>2. Гарантийный фонд  МО</vt:lpstr>
      <vt:lpstr>3. Льготные кредиты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Двойных Александр Владимирович</dc:creator>
  <cp:lastModifiedBy>User</cp:lastModifiedBy>
  <cp:revision>168</cp:revision>
  <cp:lastPrinted>2023-03-14T06:49:10Z</cp:lastPrinted>
  <dcterms:created xsi:type="dcterms:W3CDTF">2021-12-21T06:30:22Z</dcterms:created>
  <dcterms:modified xsi:type="dcterms:W3CDTF">2023-03-16T05:45:23Z</dcterms:modified>
</cp:coreProperties>
</file>