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22"/>
  </p:notesMasterIdLst>
  <p:sldIdLst>
    <p:sldId id="256" r:id="rId2"/>
    <p:sldId id="281" r:id="rId3"/>
    <p:sldId id="270" r:id="rId4"/>
    <p:sldId id="282" r:id="rId5"/>
    <p:sldId id="311" r:id="rId6"/>
    <p:sldId id="307" r:id="rId7"/>
    <p:sldId id="303" r:id="rId8"/>
    <p:sldId id="301" r:id="rId9"/>
    <p:sldId id="274" r:id="rId10"/>
    <p:sldId id="309" r:id="rId11"/>
    <p:sldId id="310" r:id="rId12"/>
    <p:sldId id="287" r:id="rId13"/>
    <p:sldId id="285" r:id="rId14"/>
    <p:sldId id="263" r:id="rId15"/>
    <p:sldId id="308" r:id="rId16"/>
    <p:sldId id="306" r:id="rId17"/>
    <p:sldId id="277" r:id="rId18"/>
    <p:sldId id="264" r:id="rId19"/>
    <p:sldId id="273" r:id="rId20"/>
    <p:sldId id="271" r:id="rId2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1932"/>
    <a:srgbClr val="88F7FF"/>
    <a:srgbClr val="112E4C"/>
    <a:srgbClr val="587384"/>
    <a:srgbClr val="F07877"/>
    <a:srgbClr val="006F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1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F48C2D-68E6-423B-8CF0-43D1C38DE985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8C7DB5-649F-4EA4-ADBC-180BD3A88D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562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C7DB5-649F-4EA4-ADBC-180BD3A88D0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272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>
                <a:solidFill>
                  <a:schemeClr val="bg1"/>
                </a:solidFill>
              </a:rPr>
              <a:t>Создаются условия, при которых участники обучают друг друга, обмениваются опытом, знаниями и информацией и так формируют связи, создают сообщества, основанные на принципах поддержки и взаимопомощи. При этом преподаватель выступает в таком обучении не в качестве источника нового знания, а в роли наставника и организатора условий успешной образовательной среды.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C7DB5-649F-4EA4-ADBC-180BD3A88D0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686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руководитель направления </a:t>
            </a:r>
            <a:r>
              <a:rPr lang="ru-RU" dirty="0" err="1">
                <a:solidFill>
                  <a:schemeClr val="bg1"/>
                </a:solidFill>
              </a:rPr>
              <a:t>Data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Science</a:t>
            </a:r>
            <a:r>
              <a:rPr lang="ru-RU" dirty="0">
                <a:solidFill>
                  <a:schemeClr val="bg1"/>
                </a:solidFill>
              </a:rPr>
              <a:t> «Самолет» Константин Панфилов, директор блока цифра «Самолет» Александр Канивец, директор по данным «Самолет» Екатерина </a:t>
            </a:r>
            <a:r>
              <a:rPr lang="ru-RU" dirty="0" err="1">
                <a:solidFill>
                  <a:schemeClr val="bg1"/>
                </a:solidFill>
              </a:rPr>
              <a:t>Линкевич</a:t>
            </a:r>
            <a:r>
              <a:rPr lang="ru-RU" dirty="0">
                <a:solidFill>
                  <a:schemeClr val="bg1"/>
                </a:solidFill>
              </a:rPr>
              <a:t>, директор по региональному развитию «Самолет» Антон Бавыкин и менеджер по молодёжным программам «Самолет» Екатерина Шаблина. В качестве почётных гостей на защите присутствовали: вице-губернатор Московской области Ирина Александровна </a:t>
            </a:r>
            <a:r>
              <a:rPr lang="ru-RU" dirty="0" err="1">
                <a:solidFill>
                  <a:schemeClr val="bg1"/>
                </a:solidFill>
              </a:rPr>
              <a:t>Каклюгина</a:t>
            </a:r>
            <a:r>
              <a:rPr lang="ru-RU" dirty="0">
                <a:solidFill>
                  <a:schemeClr val="bg1"/>
                </a:solidFill>
              </a:rPr>
              <a:t>, министр образования Московской области Илья Михайлович Бронштейн, заместитель министра образования Московской области Любовь Николаевна Сторчак, генеральный директор «Самолет» Дмитрий Аркадьевич Голубков, директор Красногорского колледжа Сергей Викторович Демин, директор Физтех-колледжа Алексей Алексеевич </a:t>
            </a:r>
            <a:r>
              <a:rPr lang="ru-RU" dirty="0" err="1">
                <a:solidFill>
                  <a:schemeClr val="bg1"/>
                </a:solidFill>
              </a:rPr>
              <a:t>Летуновский</a:t>
            </a:r>
            <a:r>
              <a:rPr lang="ru-RU" dirty="0">
                <a:solidFill>
                  <a:schemeClr val="bg1"/>
                </a:solidFill>
              </a:rPr>
              <a:t>. По заключению экспертной группы все проекты выполнены на достойном уровне, проекты двух команд, в которых ведущую роль занимали студенты нашего колледжа, были признаны лучшими. 1 команда: Коновалов Игорь, Ткачёв Иван (ИСП-3-3) И </a:t>
            </a:r>
            <a:r>
              <a:rPr lang="ru-RU" dirty="0" err="1">
                <a:solidFill>
                  <a:schemeClr val="bg1"/>
                </a:solidFill>
              </a:rPr>
              <a:t>Саютина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Дарина</a:t>
            </a:r>
            <a:r>
              <a:rPr lang="ru-RU" dirty="0">
                <a:solidFill>
                  <a:schemeClr val="bg1"/>
                </a:solidFill>
              </a:rPr>
              <a:t> (ИСП-3-2) 2 команда: Сергеева Александра, Смирнов Игорь и Яковлев Владислав (ИСП-4-1) Преподаватели-наставники: Зуева Алина Николаевна и Базяк Галина Владимировна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C7DB5-649F-4EA4-ADBC-180BD3A88D0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679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C7DB5-649F-4EA4-ADBC-180BD3A88D0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961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C7DB5-649F-4EA4-ADBC-180BD3A88D0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231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02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86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72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15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41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7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133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15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127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13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53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6.png"/><Relationship Id="rId4" Type="http://schemas.openxmlformats.org/officeDocument/2006/relationships/image" Target="../media/image18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6.png"/><Relationship Id="rId4" Type="http://schemas.openxmlformats.org/officeDocument/2006/relationships/image" Target="../media/image18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g"/><Relationship Id="rId3" Type="http://schemas.openxmlformats.org/officeDocument/2006/relationships/image" Target="../media/image7.png"/><Relationship Id="rId7" Type="http://schemas.openxmlformats.org/officeDocument/2006/relationships/image" Target="../media/image39.jpeg"/><Relationship Id="rId12" Type="http://schemas.openxmlformats.org/officeDocument/2006/relationships/image" Target="../media/image4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g"/><Relationship Id="rId4" Type="http://schemas.openxmlformats.org/officeDocument/2006/relationships/image" Target="../media/image11.png"/><Relationship Id="rId9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3.png"/><Relationship Id="rId5" Type="http://schemas.openxmlformats.org/officeDocument/2006/relationships/image" Target="../media/image49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48.png"/><Relationship Id="rId9" Type="http://schemas.openxmlformats.org/officeDocument/2006/relationships/image" Target="../media/image2.png"/><Relationship Id="rId1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7.jpeg"/><Relationship Id="rId7" Type="http://schemas.openxmlformats.org/officeDocument/2006/relationships/image" Target="../media/image1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58.jpe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9.png"/><Relationship Id="rId3" Type="http://schemas.openxmlformats.org/officeDocument/2006/relationships/image" Target="../media/image59.jpeg"/><Relationship Id="rId7" Type="http://schemas.openxmlformats.org/officeDocument/2006/relationships/image" Target="../media/image2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image" Target="../media/image61.jpeg"/><Relationship Id="rId10" Type="http://schemas.openxmlformats.org/officeDocument/2006/relationships/image" Target="../media/image35.png"/><Relationship Id="rId4" Type="http://schemas.openxmlformats.org/officeDocument/2006/relationships/image" Target="../media/image60.jpeg"/><Relationship Id="rId9" Type="http://schemas.openxmlformats.org/officeDocument/2006/relationships/image" Target="../media/image18.png"/><Relationship Id="rId1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11.png"/><Relationship Id="rId4" Type="http://schemas.openxmlformats.org/officeDocument/2006/relationships/image" Target="../media/image64.jpeg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9.png"/><Relationship Id="rId3" Type="http://schemas.openxmlformats.org/officeDocument/2006/relationships/image" Target="../media/image69.png"/><Relationship Id="rId7" Type="http://schemas.openxmlformats.org/officeDocument/2006/relationships/image" Target="../media/image2.png"/><Relationship Id="rId12" Type="http://schemas.openxmlformats.org/officeDocument/2006/relationships/image" Target="../media/image1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5.png"/><Relationship Id="rId5" Type="http://schemas.openxmlformats.org/officeDocument/2006/relationships/image" Target="../media/image71.png"/><Relationship Id="rId1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image" Target="../media/image70.png"/><Relationship Id="rId9" Type="http://schemas.openxmlformats.org/officeDocument/2006/relationships/image" Target="../media/image34.png"/><Relationship Id="rId1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3.png"/><Relationship Id="rId7" Type="http://schemas.openxmlformats.org/officeDocument/2006/relationships/image" Target="../media/image9.png"/><Relationship Id="rId12" Type="http://schemas.openxmlformats.org/officeDocument/2006/relationships/image" Target="../media/image11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36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75.jpeg"/><Relationship Id="rId7" Type="http://schemas.openxmlformats.org/officeDocument/2006/relationships/image" Target="../media/image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11.png"/><Relationship Id="rId5" Type="http://schemas.openxmlformats.org/officeDocument/2006/relationships/image" Target="../media/image77.png"/><Relationship Id="rId10" Type="http://schemas.openxmlformats.org/officeDocument/2006/relationships/image" Target="../media/image9.png"/><Relationship Id="rId4" Type="http://schemas.openxmlformats.org/officeDocument/2006/relationships/image" Target="../media/image76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14.jpe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2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1.png"/><Relationship Id="rId5" Type="http://schemas.openxmlformats.org/officeDocument/2006/relationships/image" Target="../media/image24.png"/><Relationship Id="rId10" Type="http://schemas.openxmlformats.org/officeDocument/2006/relationships/image" Target="../media/image9.png"/><Relationship Id="rId4" Type="http://schemas.openxmlformats.org/officeDocument/2006/relationships/image" Target="../media/image23.jpe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9.jpeg"/><Relationship Id="rId7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11.png"/><Relationship Id="rId5" Type="http://schemas.openxmlformats.org/officeDocument/2006/relationships/image" Target="../media/image25.png"/><Relationship Id="rId10" Type="http://schemas.openxmlformats.org/officeDocument/2006/relationships/image" Target="../media/image9.png"/><Relationship Id="rId4" Type="http://schemas.openxmlformats.org/officeDocument/2006/relationships/image" Target="../media/image30.jpe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11.png"/><Relationship Id="rId5" Type="http://schemas.openxmlformats.org/officeDocument/2006/relationships/image" Target="../media/image32.png"/><Relationship Id="rId10" Type="http://schemas.openxmlformats.org/officeDocument/2006/relationships/image" Target="../media/image9.png"/><Relationship Id="rId4" Type="http://schemas.openxmlformats.org/officeDocument/2006/relationships/image" Target="../media/image31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10" Type="http://schemas.openxmlformats.org/officeDocument/2006/relationships/image" Target="../media/image35.pn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 descr="Изображение выглядит как текст, лазер,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D1930A4C-C146-B5DC-75AC-35CA5869A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858" cy="686740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9AFD62-E806-E504-BA4B-9C4897076E52}"/>
              </a:ext>
            </a:extLst>
          </p:cNvPr>
          <p:cNvSpPr txBox="1"/>
          <p:nvPr/>
        </p:nvSpPr>
        <p:spPr>
          <a:xfrm>
            <a:off x="1168433" y="2769209"/>
            <a:ext cx="10265964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Первый интенсивный тренинг прошёл в городе Орехово-Зуево на базе ПЭК ГГТУ. За две недели, разделившись на 4 команды, в которых четко распределили роли, участники смогли справиться с поставленной задачей: написать нейросеть, которая распознаёт вид продукта на изображении. 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Второй этап - интенсивный тренинг на базе Красногорского колледжа. На этот этап прошли отбор 8 лучших участников первого интенсива. Задача интенсивного тренинга – доработка и отладка программного продукта по заказу Министерства образования МО. В результате появился интерфейс программы, создан сайт, который также был адаптирован под мобильную версию. </a:t>
            </a:r>
            <a:endParaRPr lang="ru-RU" sz="2000" dirty="0">
              <a:solidFill>
                <a:schemeClr val="bg1"/>
              </a:solidFill>
              <a:latin typeface="Calibri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793972-E55F-5747-BC46-2A5254D083A8}"/>
              </a:ext>
            </a:extLst>
          </p:cNvPr>
          <p:cNvSpPr txBox="1"/>
          <p:nvPr/>
        </p:nvSpPr>
        <p:spPr>
          <a:xfrm>
            <a:off x="599427" y="1751836"/>
            <a:ext cx="1057711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Модель взаимного обучения «Равный-равному» относится к активному обучению. </a:t>
            </a:r>
          </a:p>
        </p:txBody>
      </p:sp>
      <p:pic>
        <p:nvPicPr>
          <p:cNvPr id="16" name="Рисунок 29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AB37313E-221B-CFB7-7C79-B9598585B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 flipV="1">
            <a:off x="-1931962" y="3869527"/>
            <a:ext cx="4535975" cy="376792"/>
          </a:xfrm>
          <a:prstGeom prst="rect">
            <a:avLst/>
          </a:prstGeom>
        </p:spPr>
      </p:pic>
      <p:pic>
        <p:nvPicPr>
          <p:cNvPr id="19" name="Рисунок 19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340922B1-BAE2-7BCE-3FC5-81E1DC6CE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1680000">
            <a:off x="679609" y="6066743"/>
            <a:ext cx="1001813" cy="916571"/>
          </a:xfrm>
          <a:prstGeom prst="rect">
            <a:avLst/>
          </a:prstGeom>
        </p:spPr>
      </p:pic>
      <p:pic>
        <p:nvPicPr>
          <p:cNvPr id="20" name="Рисунок 20">
            <a:extLst>
              <a:ext uri="{FF2B5EF4-FFF2-40B4-BE49-F238E27FC236}">
                <a16:creationId xmlns:a16="http://schemas.microsoft.com/office/drawing/2014/main" id="{6C6C58D1-B09E-F272-9884-ED133D580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6543" y="3498876"/>
            <a:ext cx="798263" cy="806506"/>
          </a:xfrm>
          <a:prstGeom prst="rect">
            <a:avLst/>
          </a:prstGeom>
        </p:spPr>
      </p:pic>
      <p:pic>
        <p:nvPicPr>
          <p:cNvPr id="22" name="Рисунок 22" descr="Изображение выглядит как пятно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225FBC13-BCA2-8384-8F6B-6D60375D9A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0741" y="5905736"/>
            <a:ext cx="777916" cy="777916"/>
          </a:xfrm>
          <a:prstGeom prst="rect">
            <a:avLst/>
          </a:prstGeom>
        </p:spPr>
      </p:pic>
      <p:pic>
        <p:nvPicPr>
          <p:cNvPr id="24" name="Рисунок 24">
            <a:extLst>
              <a:ext uri="{FF2B5EF4-FFF2-40B4-BE49-F238E27FC236}">
                <a16:creationId xmlns:a16="http://schemas.microsoft.com/office/drawing/2014/main" id="{A96CE931-2411-448D-3E7B-9BABEEB861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840000">
            <a:off x="363061" y="3019836"/>
            <a:ext cx="880882" cy="804441"/>
          </a:xfrm>
          <a:prstGeom prst="rect">
            <a:avLst/>
          </a:prstGeom>
        </p:spPr>
      </p:pic>
      <p:pic>
        <p:nvPicPr>
          <p:cNvPr id="25" name="Рисунок 25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A74F9D34-0AA5-9F27-3AB3-703F901643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443717">
            <a:off x="10693740" y="6043182"/>
            <a:ext cx="796999" cy="753552"/>
          </a:xfrm>
          <a:prstGeom prst="rect">
            <a:avLst/>
          </a:prstGeom>
        </p:spPr>
      </p:pic>
      <p:pic>
        <p:nvPicPr>
          <p:cNvPr id="26" name="Рисунок 24" descr="Изображение выглядит как стрела&#10;&#10;Автоматически созданное описание">
            <a:extLst>
              <a:ext uri="{FF2B5EF4-FFF2-40B4-BE49-F238E27FC236}">
                <a16:creationId xmlns:a16="http://schemas.microsoft.com/office/drawing/2014/main" id="{169AFF8E-FD8F-F4C8-D45B-25E986AD7A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560000">
            <a:off x="10526530" y="1584836"/>
            <a:ext cx="880882" cy="80444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D31B94-AA56-48E0-FD5E-8C1EE848AE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35553" y="186940"/>
            <a:ext cx="995083" cy="1068644"/>
          </a:xfrm>
          <a:prstGeom prst="rect">
            <a:avLst/>
          </a:prstGeom>
        </p:spPr>
      </p:pic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BAB4BA0B-BCEC-4E12-A605-E9F06D7E4F67}"/>
              </a:ext>
            </a:extLst>
          </p:cNvPr>
          <p:cNvSpPr txBox="1">
            <a:spLocks/>
          </p:cNvSpPr>
          <p:nvPr/>
        </p:nvSpPr>
        <p:spPr>
          <a:xfrm>
            <a:off x="599427" y="286529"/>
            <a:ext cx="111735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000" b="1" dirty="0">
                <a:solidFill>
                  <a:srgbClr val="88F7FF"/>
                </a:solidFill>
                <a:latin typeface="Century Gothic"/>
                <a:cs typeface="Times New Roman"/>
              </a:rPr>
              <a:t>Интенсивные тренинги – </a:t>
            </a:r>
            <a:br>
              <a:rPr lang="ru-RU" sz="4000" b="1" dirty="0">
                <a:solidFill>
                  <a:srgbClr val="88F7FF"/>
                </a:solidFill>
                <a:latin typeface="Century Gothic"/>
                <a:cs typeface="Times New Roman"/>
              </a:rPr>
            </a:br>
            <a:r>
              <a:rPr lang="ru-RU" sz="4000" b="1" dirty="0">
                <a:solidFill>
                  <a:srgbClr val="88F7FF"/>
                </a:solidFill>
                <a:latin typeface="Century Gothic"/>
                <a:cs typeface="Times New Roman"/>
              </a:rPr>
              <a:t>инновационный формат продвижения </a:t>
            </a:r>
            <a:br>
              <a:rPr lang="ru-RU" sz="4000" b="1" dirty="0">
                <a:solidFill>
                  <a:srgbClr val="88F7FF"/>
                </a:solidFill>
                <a:latin typeface="Century Gothic"/>
                <a:cs typeface="Times New Roman"/>
              </a:rPr>
            </a:br>
            <a:r>
              <a:rPr lang="ru-RU" sz="4000" b="1" dirty="0">
                <a:solidFill>
                  <a:srgbClr val="88F7FF"/>
                </a:solidFill>
                <a:latin typeface="Century Gothic"/>
                <a:cs typeface="Times New Roman"/>
              </a:rPr>
              <a:t>ИТ-проектов</a:t>
            </a:r>
          </a:p>
        </p:txBody>
      </p:sp>
      <p:pic>
        <p:nvPicPr>
          <p:cNvPr id="28" name="Рисунок 24">
            <a:extLst>
              <a:ext uri="{FF2B5EF4-FFF2-40B4-BE49-F238E27FC236}">
                <a16:creationId xmlns:a16="http://schemas.microsoft.com/office/drawing/2014/main" id="{04654818-9B9D-4954-B4B3-D8FAB63718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840000">
            <a:off x="405986" y="4643781"/>
            <a:ext cx="880882" cy="804441"/>
          </a:xfrm>
          <a:prstGeom prst="rect">
            <a:avLst/>
          </a:prstGeom>
        </p:spPr>
      </p:pic>
      <p:pic>
        <p:nvPicPr>
          <p:cNvPr id="29" name="Рисунок 25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321E1515-2200-4692-B199-CCE8656F26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074338">
            <a:off x="6295823" y="6022363"/>
            <a:ext cx="764839" cy="723145"/>
          </a:xfrm>
          <a:prstGeom prst="rect">
            <a:avLst/>
          </a:prstGeom>
        </p:spPr>
      </p:pic>
      <p:pic>
        <p:nvPicPr>
          <p:cNvPr id="30" name="Рисунок 19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BE2B7ACA-B0E2-4B1B-A1D3-1EF460E8E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192558">
            <a:off x="3998935" y="5913008"/>
            <a:ext cx="1001813" cy="916571"/>
          </a:xfrm>
          <a:prstGeom prst="rect">
            <a:avLst/>
          </a:prstGeom>
        </p:spPr>
      </p:pic>
      <p:pic>
        <p:nvPicPr>
          <p:cNvPr id="31" name="Рисунок 19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DE4508DA-4228-4D39-857C-568065B2C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1680000">
            <a:off x="8355381" y="5863026"/>
            <a:ext cx="1001813" cy="916571"/>
          </a:xfrm>
          <a:prstGeom prst="rect">
            <a:avLst/>
          </a:prstGeom>
        </p:spPr>
      </p:pic>
      <p:pic>
        <p:nvPicPr>
          <p:cNvPr id="32" name="Рисунок 22" descr="Изображение выглядит как пятно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0E9D574C-133E-45C9-8315-248503B5FF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5041" y="3668965"/>
            <a:ext cx="777916" cy="77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7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9AFD62-E806-E504-BA4B-9C4897076E52}"/>
              </a:ext>
            </a:extLst>
          </p:cNvPr>
          <p:cNvSpPr txBox="1"/>
          <p:nvPr/>
        </p:nvSpPr>
        <p:spPr>
          <a:xfrm>
            <a:off x="1021665" y="2313641"/>
            <a:ext cx="10179735" cy="36009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</a:pPr>
            <a:r>
              <a:rPr lang="ru-RU" dirty="0">
                <a:solidFill>
                  <a:schemeClr val="bg1"/>
                </a:solidFill>
              </a:rPr>
              <a:t>С 08.02.2023 по 22.02.2023 на базе ГБПОУ МО «Красногорский колледж» проходил </a:t>
            </a:r>
            <a:r>
              <a:rPr lang="ru-RU" dirty="0" err="1">
                <a:solidFill>
                  <a:schemeClr val="bg1"/>
                </a:solidFill>
              </a:rPr>
              <a:t>Хакатон</a:t>
            </a:r>
            <a:r>
              <a:rPr lang="ru-RU" dirty="0">
                <a:solidFill>
                  <a:schemeClr val="bg1"/>
                </a:solidFill>
              </a:rPr>
              <a:t> по технологиям искусственного интеллекта и больших данных. Участники получили кейс-задание, в рамках которого им предстояло помочь </a:t>
            </a:r>
            <a:r>
              <a:rPr lang="ru-RU" dirty="0" err="1">
                <a:solidFill>
                  <a:schemeClr val="bg1"/>
                </a:solidFill>
              </a:rPr>
              <a:t>категорийному</a:t>
            </a:r>
            <a:r>
              <a:rPr lang="ru-RU" dirty="0">
                <a:solidFill>
                  <a:schemeClr val="bg1"/>
                </a:solidFill>
              </a:rPr>
              <a:t> менеджеру строительной компании сэкономить на закупке материалов. </a:t>
            </a:r>
          </a:p>
          <a:p>
            <a:pPr>
              <a:spcBef>
                <a:spcPts val="1200"/>
              </a:spcBef>
            </a:pPr>
            <a:r>
              <a:rPr lang="ru-RU" dirty="0">
                <a:solidFill>
                  <a:schemeClr val="bg1"/>
                </a:solidFill>
              </a:rPr>
              <a:t>В результате работы над заданием сформировалось 4 команды, которые использовали разные направления и подходы к выполнению задачи. </a:t>
            </a:r>
          </a:p>
          <a:p>
            <a:pPr>
              <a:spcBef>
                <a:spcPts val="1200"/>
              </a:spcBef>
            </a:pPr>
            <a:r>
              <a:rPr lang="ru-RU" dirty="0">
                <a:solidFill>
                  <a:schemeClr val="bg1"/>
                </a:solidFill>
              </a:rPr>
              <a:t>22 февраля состоялась защита проектов решений практического кейс-задания. В состав экспертной группы по оценке качества выполненного задания вошли ведущие специалисты и представители руководства группы «Самолёт». </a:t>
            </a:r>
          </a:p>
          <a:p>
            <a:pPr>
              <a:spcBef>
                <a:spcPts val="1200"/>
              </a:spcBef>
            </a:pPr>
            <a:r>
              <a:rPr lang="ru-RU" dirty="0">
                <a:solidFill>
                  <a:schemeClr val="bg1"/>
                </a:solidFill>
              </a:rPr>
              <a:t>По заключению экспертной группы все проекты выполнены на достойном уровне, проекты двух команд, в которых ведущую роль занимали студенты нашего колледжа, были признаны лучшими.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793972-E55F-5747-BC46-2A5254D083A8}"/>
              </a:ext>
            </a:extLst>
          </p:cNvPr>
          <p:cNvSpPr txBox="1"/>
          <p:nvPr/>
        </p:nvSpPr>
        <p:spPr>
          <a:xfrm>
            <a:off x="599427" y="1728850"/>
            <a:ext cx="978938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Интенсивный тренинг по технологиям ИИ </a:t>
            </a:r>
          </a:p>
        </p:txBody>
      </p:sp>
      <p:pic>
        <p:nvPicPr>
          <p:cNvPr id="16" name="Рисунок 29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AB37313E-221B-CFB7-7C79-B9598585B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 flipV="1">
            <a:off x="-2190540" y="3760033"/>
            <a:ext cx="4904746" cy="376792"/>
          </a:xfrm>
          <a:prstGeom prst="rect">
            <a:avLst/>
          </a:prstGeom>
        </p:spPr>
      </p:pic>
      <p:pic>
        <p:nvPicPr>
          <p:cNvPr id="19" name="Рисунок 19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340922B1-BAE2-7BCE-3FC5-81E1DC6CE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1680000">
            <a:off x="2471607" y="5969158"/>
            <a:ext cx="1001813" cy="916571"/>
          </a:xfrm>
          <a:prstGeom prst="rect">
            <a:avLst/>
          </a:prstGeom>
        </p:spPr>
      </p:pic>
      <p:pic>
        <p:nvPicPr>
          <p:cNvPr id="20" name="Рисунок 20">
            <a:extLst>
              <a:ext uri="{FF2B5EF4-FFF2-40B4-BE49-F238E27FC236}">
                <a16:creationId xmlns:a16="http://schemas.microsoft.com/office/drawing/2014/main" id="{6C6C58D1-B09E-F272-9884-ED133D580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0913" y="5421153"/>
            <a:ext cx="1312016" cy="1325564"/>
          </a:xfrm>
          <a:prstGeom prst="rect">
            <a:avLst/>
          </a:prstGeom>
        </p:spPr>
      </p:pic>
      <p:pic>
        <p:nvPicPr>
          <p:cNvPr id="22" name="Рисунок 22" descr="Изображение выглядит как пятно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225FBC13-BCA2-8384-8F6B-6D60375D9A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8302" y="5925794"/>
            <a:ext cx="777916" cy="777916"/>
          </a:xfrm>
          <a:prstGeom prst="rect">
            <a:avLst/>
          </a:prstGeom>
        </p:spPr>
      </p:pic>
      <p:pic>
        <p:nvPicPr>
          <p:cNvPr id="24" name="Рисунок 24">
            <a:extLst>
              <a:ext uri="{FF2B5EF4-FFF2-40B4-BE49-F238E27FC236}">
                <a16:creationId xmlns:a16="http://schemas.microsoft.com/office/drawing/2014/main" id="{A96CE931-2411-448D-3E7B-9BABEEB861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840000">
            <a:off x="333701" y="2336407"/>
            <a:ext cx="880882" cy="804441"/>
          </a:xfrm>
          <a:prstGeom prst="rect">
            <a:avLst/>
          </a:prstGeom>
        </p:spPr>
      </p:pic>
      <p:pic>
        <p:nvPicPr>
          <p:cNvPr id="25" name="Рисунок 25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A74F9D34-0AA5-9F27-3AB3-703F901643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220000">
            <a:off x="10923016" y="2478234"/>
            <a:ext cx="1041722" cy="984934"/>
          </a:xfrm>
          <a:prstGeom prst="rect">
            <a:avLst/>
          </a:prstGeom>
        </p:spPr>
      </p:pic>
      <p:pic>
        <p:nvPicPr>
          <p:cNvPr id="26" name="Рисунок 24" descr="Изображение выглядит как стрела&#10;&#10;Автоматически созданное описание">
            <a:extLst>
              <a:ext uri="{FF2B5EF4-FFF2-40B4-BE49-F238E27FC236}">
                <a16:creationId xmlns:a16="http://schemas.microsoft.com/office/drawing/2014/main" id="{169AFF8E-FD8F-F4C8-D45B-25E986AD7A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560000">
            <a:off x="8121620" y="5912532"/>
            <a:ext cx="880882" cy="80444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D31B94-AA56-48E0-FD5E-8C1EE848AE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35553" y="186940"/>
            <a:ext cx="995083" cy="1068644"/>
          </a:xfrm>
          <a:prstGeom prst="rect">
            <a:avLst/>
          </a:prstGeom>
        </p:spPr>
      </p:pic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BAB4BA0B-BCEC-4E12-A605-E9F06D7E4F67}"/>
              </a:ext>
            </a:extLst>
          </p:cNvPr>
          <p:cNvSpPr txBox="1">
            <a:spLocks/>
          </p:cNvSpPr>
          <p:nvPr/>
        </p:nvSpPr>
        <p:spPr>
          <a:xfrm>
            <a:off x="599427" y="286529"/>
            <a:ext cx="111735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000" b="1" dirty="0">
                <a:solidFill>
                  <a:srgbClr val="88F7FF"/>
                </a:solidFill>
                <a:latin typeface="Century Gothic"/>
                <a:cs typeface="Times New Roman"/>
              </a:rPr>
              <a:t>Интенсивные тренинги – </a:t>
            </a:r>
            <a:br>
              <a:rPr lang="ru-RU" sz="4000" b="1" dirty="0">
                <a:solidFill>
                  <a:srgbClr val="88F7FF"/>
                </a:solidFill>
                <a:latin typeface="Century Gothic"/>
                <a:cs typeface="Times New Roman"/>
              </a:rPr>
            </a:br>
            <a:r>
              <a:rPr lang="ru-RU" sz="4000" b="1" dirty="0">
                <a:solidFill>
                  <a:srgbClr val="88F7FF"/>
                </a:solidFill>
                <a:latin typeface="Century Gothic"/>
                <a:cs typeface="Times New Roman"/>
              </a:rPr>
              <a:t>инновационный формат продвижения </a:t>
            </a:r>
            <a:br>
              <a:rPr lang="ru-RU" sz="4000" b="1" dirty="0">
                <a:solidFill>
                  <a:srgbClr val="88F7FF"/>
                </a:solidFill>
                <a:latin typeface="Century Gothic"/>
                <a:cs typeface="Times New Roman"/>
              </a:rPr>
            </a:br>
            <a:r>
              <a:rPr lang="ru-RU" sz="4000" b="1" dirty="0">
                <a:solidFill>
                  <a:srgbClr val="88F7FF"/>
                </a:solidFill>
                <a:latin typeface="Century Gothic"/>
                <a:cs typeface="Times New Roman"/>
              </a:rPr>
              <a:t>ИТ-проектов</a:t>
            </a:r>
          </a:p>
        </p:txBody>
      </p:sp>
      <p:pic>
        <p:nvPicPr>
          <p:cNvPr id="27" name="Рисунок 24">
            <a:extLst>
              <a:ext uri="{FF2B5EF4-FFF2-40B4-BE49-F238E27FC236}">
                <a16:creationId xmlns:a16="http://schemas.microsoft.com/office/drawing/2014/main" id="{2D12079A-F992-48A0-874F-92086086DD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840000">
            <a:off x="333701" y="4225161"/>
            <a:ext cx="880882" cy="804441"/>
          </a:xfrm>
          <a:prstGeom prst="rect">
            <a:avLst/>
          </a:prstGeom>
        </p:spPr>
      </p:pic>
      <p:pic>
        <p:nvPicPr>
          <p:cNvPr id="28" name="Рисунок 24">
            <a:extLst>
              <a:ext uri="{FF2B5EF4-FFF2-40B4-BE49-F238E27FC236}">
                <a16:creationId xmlns:a16="http://schemas.microsoft.com/office/drawing/2014/main" id="{04654818-9B9D-4954-B4B3-D8FAB63718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840000">
            <a:off x="333701" y="5169539"/>
            <a:ext cx="880882" cy="804441"/>
          </a:xfrm>
          <a:prstGeom prst="rect">
            <a:avLst/>
          </a:prstGeom>
        </p:spPr>
      </p:pic>
      <p:pic>
        <p:nvPicPr>
          <p:cNvPr id="29" name="Рисунок 24">
            <a:extLst>
              <a:ext uri="{FF2B5EF4-FFF2-40B4-BE49-F238E27FC236}">
                <a16:creationId xmlns:a16="http://schemas.microsoft.com/office/drawing/2014/main" id="{17DA391D-1B04-4AE9-9EA8-1B313FD7BD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840000">
            <a:off x="333701" y="3280784"/>
            <a:ext cx="880882" cy="80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12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29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81CB5702-A27D-4487-917C-FB9507FCD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00000" flipV="1">
            <a:off x="800346" y="6596604"/>
            <a:ext cx="1611786" cy="328566"/>
          </a:xfrm>
          <a:prstGeom prst="rect">
            <a:avLst/>
          </a:prstGeom>
        </p:spPr>
      </p:pic>
      <p:pic>
        <p:nvPicPr>
          <p:cNvPr id="9" name="Рисунок 26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E52C999A-7D70-65AD-C3A3-E207E6A5E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00000">
            <a:off x="-418370" y="6161548"/>
            <a:ext cx="1708790" cy="374028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60DF2F9D-23C4-EE5A-58ED-FE5B67B91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00000">
            <a:off x="-383473" y="5536339"/>
            <a:ext cx="1973103" cy="374028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3DF03AAB-0C96-216C-27A5-376C5F3DE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00000">
            <a:off x="-444959" y="5236857"/>
            <a:ext cx="1133188" cy="374028"/>
          </a:xfrm>
          <a:prstGeom prst="rect">
            <a:avLst/>
          </a:prstGeom>
        </p:spPr>
      </p:pic>
      <p:pic>
        <p:nvPicPr>
          <p:cNvPr id="17" name="Рисунок 26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02E0A019-2466-3850-EB78-733CC8F44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00000">
            <a:off x="64855" y="6466676"/>
            <a:ext cx="1650916" cy="374028"/>
          </a:xfrm>
          <a:prstGeom prst="rect">
            <a:avLst/>
          </a:prstGeom>
        </p:spPr>
      </p:pic>
      <p:pic>
        <p:nvPicPr>
          <p:cNvPr id="18" name="Рисунок 29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1585F89B-435A-B641-B883-038388917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00000" flipV="1">
            <a:off x="11516573" y="3606477"/>
            <a:ext cx="1611786" cy="328566"/>
          </a:xfrm>
          <a:prstGeom prst="rect">
            <a:avLst/>
          </a:prstGeom>
        </p:spPr>
      </p:pic>
      <p:pic>
        <p:nvPicPr>
          <p:cNvPr id="19" name="Рисунок 26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9492BCB0-6F4E-E3EA-3465-B4945B7FE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00000">
            <a:off x="10228722" y="2913402"/>
            <a:ext cx="2740865" cy="37402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6BCCD542-F6A0-1EF0-2C67-064BC9E74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00000">
            <a:off x="10296572" y="2411174"/>
            <a:ext cx="2513254" cy="374028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584985AF-B9B8-A1CF-B377-CE303C82C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00000">
            <a:off x="10169827" y="1868141"/>
            <a:ext cx="2647542" cy="374028"/>
          </a:xfrm>
          <a:prstGeom prst="rect">
            <a:avLst/>
          </a:prstGeom>
        </p:spPr>
      </p:pic>
      <p:pic>
        <p:nvPicPr>
          <p:cNvPr id="22" name="Рисунок 26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A9291582-6BE9-AB8E-9FFB-D422069F7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00000">
            <a:off x="10764929" y="3416264"/>
            <a:ext cx="1892055" cy="3740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FC91F7-8CB0-9AC1-879E-43AB1DEC5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5553" y="186940"/>
            <a:ext cx="995083" cy="1068644"/>
          </a:xfrm>
          <a:prstGeom prst="rect">
            <a:avLst/>
          </a:prstGeom>
        </p:spPr>
      </p:pic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3AB68E26-F87F-401C-93F3-222D49AB273E}"/>
              </a:ext>
            </a:extLst>
          </p:cNvPr>
          <p:cNvSpPr txBox="1">
            <a:spLocks/>
          </p:cNvSpPr>
          <p:nvPr/>
        </p:nvSpPr>
        <p:spPr>
          <a:xfrm>
            <a:off x="599427" y="21353"/>
            <a:ext cx="111735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000" b="1" dirty="0">
                <a:solidFill>
                  <a:srgbClr val="88F7FF"/>
                </a:solidFill>
                <a:latin typeface="Century Gothic"/>
                <a:cs typeface="Times New Roman"/>
              </a:rPr>
              <a:t>Интенсивные тренинги 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5377BEF-AEBE-4B40-8CB1-8FA74A53F2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52" y="1414374"/>
            <a:ext cx="2430000" cy="162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4FFCEF-AC7F-4FB6-BF2E-EAECC283EB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678" y="1414374"/>
            <a:ext cx="2430000" cy="162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1F959B6-9260-445B-AD16-B091BA3A75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808" y="3271755"/>
            <a:ext cx="1762315" cy="2340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2053ADA-4E81-44F8-9399-2BFF5099A0E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5" b="4074"/>
          <a:stretch/>
        </p:blipFill>
        <p:spPr>
          <a:xfrm>
            <a:off x="5876904" y="1414374"/>
            <a:ext cx="2788829" cy="16200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9B93E50-F155-431A-A7C8-67032AD1268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51"/>
          <a:stretch/>
        </p:blipFill>
        <p:spPr>
          <a:xfrm>
            <a:off x="9415254" y="3271755"/>
            <a:ext cx="1587725" cy="234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781EC09-2662-4014-AA09-FD2D03435AF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6" t="18175" r="18914"/>
          <a:stretch/>
        </p:blipFill>
        <p:spPr>
          <a:xfrm>
            <a:off x="617688" y="3271755"/>
            <a:ext cx="2747695" cy="1440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A2DE2B4-F76E-4625-BC2A-43FF39C1A5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958" y="1414374"/>
            <a:ext cx="2151021" cy="1620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8D6292F-5432-4631-BD5C-83C3BE6FC3E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2" r="18723"/>
          <a:stretch/>
        </p:blipFill>
        <p:spPr>
          <a:xfrm>
            <a:off x="3782515" y="3271755"/>
            <a:ext cx="3036161" cy="144000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012280D-DDC6-4F6C-A2B3-BE3A98179C9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359" r="-1153"/>
          <a:stretch/>
        </p:blipFill>
        <p:spPr>
          <a:xfrm>
            <a:off x="2685509" y="4940562"/>
            <a:ext cx="4116231" cy="1440000"/>
          </a:xfrm>
          <a:prstGeom prst="rect">
            <a:avLst/>
          </a:prstGeom>
        </p:spPr>
      </p:pic>
      <p:pic>
        <p:nvPicPr>
          <p:cNvPr id="47" name="Рисунок 29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7B82EA3C-7F36-4261-8761-47FE73F2C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V="1">
            <a:off x="-1386169" y="2905352"/>
            <a:ext cx="3424355" cy="347857"/>
          </a:xfrm>
          <a:prstGeom prst="rect">
            <a:avLst/>
          </a:prstGeom>
        </p:spPr>
      </p:pic>
      <p:pic>
        <p:nvPicPr>
          <p:cNvPr id="50" name="Рисунок 26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0C045DC7-7587-42C3-A94E-4663738DC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90" y="1050051"/>
            <a:ext cx="10800697" cy="222039"/>
          </a:xfrm>
          <a:prstGeom prst="rect">
            <a:avLst/>
          </a:prstGeom>
        </p:spPr>
      </p:pic>
      <p:pic>
        <p:nvPicPr>
          <p:cNvPr id="55" name="Рисунок 26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3043D59D-5FDC-46EB-BA85-207CD6DFA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944" y="6237542"/>
            <a:ext cx="4118742" cy="22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6711" y="1828562"/>
            <a:ext cx="11095241" cy="142192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indent="0">
              <a:buNone/>
            </a:pPr>
            <a:r>
              <a:rPr lang="ru-RU" sz="2400" b="1">
                <a:solidFill>
                  <a:srgbClr val="88F7FF"/>
                </a:solidFill>
                <a:latin typeface="Calibri"/>
                <a:cs typeface="Calibri"/>
              </a:rPr>
              <a:t>ДУАЛЬНОЕ ОБУЧЕНИЕ</a:t>
            </a:r>
            <a:r>
              <a:rPr lang="ru-RU" sz="2400">
                <a:solidFill>
                  <a:srgbClr val="FFFFFF"/>
                </a:solidFill>
                <a:latin typeface="Calibri"/>
                <a:cs typeface="Calibri"/>
              </a:rPr>
              <a:t> - совмещение теоретической и практической подготовки, при котором в колледже студент должен овладеть основами профессиональной деятельности (теоретическая часть), а практическая часть подготовки проходит непосредственно на рабочих местах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C39C421-0D67-0275-6654-DFB34E0266E1}"/>
              </a:ext>
            </a:extLst>
          </p:cNvPr>
          <p:cNvSpPr/>
          <p:nvPr/>
        </p:nvSpPr>
        <p:spPr>
          <a:xfrm>
            <a:off x="1162291" y="3617088"/>
            <a:ext cx="9867416" cy="2826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6" descr="https://phystech.pro/media/filer_public_thumbnails/filer_public/ed/98/ed986686-1b69-420f-b43c-d9a2ef5bfe33/logo1c.png__1024.0x1024.0_q85_crop-10_subsampling-2_upscale.png">
            <a:extLst>
              <a:ext uri="{FF2B5EF4-FFF2-40B4-BE49-F238E27FC236}">
                <a16:creationId xmlns:a16="http://schemas.microsoft.com/office/drawing/2014/main" id="{7D220424-EF74-4AC1-AA91-9F6C25902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229" y="4809704"/>
            <a:ext cx="1752842" cy="175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phystech.pro/media/filer_public_thumbnails/filer_public/e8/62/e862d0b2-4778-48e6-9b05-30576d09be53/mipt.jpg__1024.0x1024.0_q85_crop-10_subsampling-2_upscale.jpg">
            <a:extLst>
              <a:ext uri="{FF2B5EF4-FFF2-40B4-BE49-F238E27FC236}">
                <a16:creationId xmlns:a16="http://schemas.microsoft.com/office/drawing/2014/main" id="{0799C479-5FD6-4566-8243-5D525CEFE6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2" t="17954" r="19819" b="19354"/>
          <a:stretch/>
        </p:blipFill>
        <p:spPr bwMode="auto">
          <a:xfrm>
            <a:off x="3155194" y="3837062"/>
            <a:ext cx="893647" cy="104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1223" y="4429273"/>
            <a:ext cx="2635200" cy="5101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7212" y="3857749"/>
            <a:ext cx="2552504" cy="512842"/>
          </a:xfrm>
          <a:prstGeom prst="rect">
            <a:avLst/>
          </a:prstGeom>
        </p:spPr>
      </p:pic>
      <p:pic>
        <p:nvPicPr>
          <p:cNvPr id="13" name="Picture 2" descr="https://phystech.pro/media/filer_public_thumbnails/filer_public/b1/9f/b19f43af-0225-4def-84b4-93fa1562184c/cjt.gif__1024.0x1024.0_q85_crop-10_subsampling-2_upscale.jpg">
            <a:extLst>
              <a:ext uri="{FF2B5EF4-FFF2-40B4-BE49-F238E27FC236}">
                <a16:creationId xmlns:a16="http://schemas.microsoft.com/office/drawing/2014/main" id="{BFF2087F-3049-45B5-AFBA-C936FA9F9D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46" b="31279"/>
          <a:stretch/>
        </p:blipFill>
        <p:spPr bwMode="auto">
          <a:xfrm>
            <a:off x="6101087" y="4020327"/>
            <a:ext cx="1790981" cy="68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poisk-firm.ru/storage/employer/logo/98/7b/65/9bc7052918482ed2caf323ff50.png">
            <a:extLst>
              <a:ext uri="{FF2B5EF4-FFF2-40B4-BE49-F238E27FC236}">
                <a16:creationId xmlns:a16="http://schemas.microsoft.com/office/drawing/2014/main" id="{4BD9C26A-8B83-41A9-8E70-D3FE329616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9" r="7802"/>
          <a:stretch/>
        </p:blipFill>
        <p:spPr bwMode="auto">
          <a:xfrm>
            <a:off x="8710602" y="5272691"/>
            <a:ext cx="2144927" cy="8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6253" y="5383615"/>
            <a:ext cx="2069488" cy="596350"/>
          </a:xfrm>
          <a:prstGeom prst="rect">
            <a:avLst/>
          </a:prstGeom>
        </p:spPr>
      </p:pic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3D45FDA8-C971-3A89-AFEA-A681628538A8}"/>
              </a:ext>
            </a:extLst>
          </p:cNvPr>
          <p:cNvSpPr txBox="1">
            <a:spLocks/>
          </p:cNvSpPr>
          <p:nvPr/>
        </p:nvSpPr>
        <p:spPr>
          <a:xfrm>
            <a:off x="398279" y="191506"/>
            <a:ext cx="104609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800" b="1">
                <a:solidFill>
                  <a:srgbClr val="88F7FF"/>
                </a:solidFill>
                <a:latin typeface="Century Gothic"/>
                <a:cs typeface="Times New Roman"/>
              </a:rPr>
              <a:t>Партнеры по сопровождению образовательного процесса</a:t>
            </a:r>
          </a:p>
        </p:txBody>
      </p:sp>
      <p:pic>
        <p:nvPicPr>
          <p:cNvPr id="28" name="Рисунок 29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4ED9F58C-18D5-1D26-1B33-CE51F4A3FA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 flipV="1">
            <a:off x="901769" y="6255476"/>
            <a:ext cx="10389253" cy="338212"/>
          </a:xfrm>
          <a:prstGeom prst="rect">
            <a:avLst/>
          </a:prstGeom>
        </p:spPr>
      </p:pic>
      <p:pic>
        <p:nvPicPr>
          <p:cNvPr id="30" name="Рисунок 26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24240773-9B8A-5000-B889-D19EDE49BF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4085" y="3428321"/>
            <a:ext cx="10428384" cy="374028"/>
          </a:xfrm>
          <a:prstGeom prst="rect">
            <a:avLst/>
          </a:prstGeom>
        </p:spPr>
      </p:pic>
      <p:pic>
        <p:nvPicPr>
          <p:cNvPr id="31" name="Рисунок 29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7B04B08E-5260-4CA9-86F8-0D919DAD1E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 flipV="1">
            <a:off x="9534555" y="4856868"/>
            <a:ext cx="2991101" cy="338212"/>
          </a:xfrm>
          <a:prstGeom prst="rect">
            <a:avLst/>
          </a:prstGeom>
        </p:spPr>
      </p:pic>
      <p:pic>
        <p:nvPicPr>
          <p:cNvPr id="32" name="Рисунок 26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C2E2AE0F-A082-D028-6E48-B4159243A9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-326434" y="4841395"/>
            <a:ext cx="2991649" cy="374028"/>
          </a:xfrm>
          <a:prstGeom prst="rect">
            <a:avLst/>
          </a:prstGeom>
        </p:spPr>
      </p:pic>
      <p:pic>
        <p:nvPicPr>
          <p:cNvPr id="33" name="Рисунок 26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DCC8B51F-E5BF-963C-6E9A-C7CD7F4760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43426" y="2139699"/>
            <a:ext cx="1265094" cy="374028"/>
          </a:xfrm>
          <a:prstGeom prst="rect">
            <a:avLst/>
          </a:prstGeom>
        </p:spPr>
      </p:pic>
      <p:pic>
        <p:nvPicPr>
          <p:cNvPr id="35" name="Рисунок 29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647463CE-1A69-D33B-94EC-D0D791FD91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 flipV="1">
            <a:off x="11243427" y="1828160"/>
            <a:ext cx="1274191" cy="338212"/>
          </a:xfrm>
          <a:prstGeom prst="rect">
            <a:avLst/>
          </a:prstGeom>
        </p:spPr>
      </p:pic>
      <p:pic>
        <p:nvPicPr>
          <p:cNvPr id="37" name="Рисунок 29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1FD0A2B3-048B-6877-749B-B3CD1809AB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 flipV="1">
            <a:off x="11243427" y="2489819"/>
            <a:ext cx="1274191" cy="338212"/>
          </a:xfrm>
          <a:prstGeom prst="rect">
            <a:avLst/>
          </a:prstGeom>
        </p:spPr>
      </p:pic>
      <p:pic>
        <p:nvPicPr>
          <p:cNvPr id="38" name="Рисунок 26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C298688D-0AB4-60AD-D7FB-2BD712B730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43426" y="2801358"/>
            <a:ext cx="1265094" cy="374028"/>
          </a:xfrm>
          <a:prstGeom prst="rect">
            <a:avLst/>
          </a:prstGeom>
        </p:spPr>
      </p:pic>
      <p:pic>
        <p:nvPicPr>
          <p:cNvPr id="39" name="Рисунок 26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9B873AAD-7F7A-1C27-46A0-B45C80C907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9056" y="5583167"/>
            <a:ext cx="715297" cy="374028"/>
          </a:xfrm>
          <a:prstGeom prst="rect">
            <a:avLst/>
          </a:prstGeom>
        </p:spPr>
      </p:pic>
      <p:pic>
        <p:nvPicPr>
          <p:cNvPr id="40" name="Рисунок 29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2C9E970F-4153-A7B3-8B30-67E6E57410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 flipV="1">
            <a:off x="-128702" y="5271628"/>
            <a:ext cx="724394" cy="338212"/>
          </a:xfrm>
          <a:prstGeom prst="rect">
            <a:avLst/>
          </a:prstGeom>
        </p:spPr>
      </p:pic>
      <p:pic>
        <p:nvPicPr>
          <p:cNvPr id="41" name="Рисунок 29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DCA6AF57-B739-FD9F-350C-90A468AFCB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 flipV="1">
            <a:off x="-128702" y="5933287"/>
            <a:ext cx="724394" cy="338212"/>
          </a:xfrm>
          <a:prstGeom prst="rect">
            <a:avLst/>
          </a:prstGeom>
        </p:spPr>
      </p:pic>
      <p:pic>
        <p:nvPicPr>
          <p:cNvPr id="42" name="Рисунок 26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4AE3E826-D751-D53D-90FD-5FC83A71D1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9056" y="6244826"/>
            <a:ext cx="715297" cy="374028"/>
          </a:xfrm>
          <a:prstGeom prst="rect">
            <a:avLst/>
          </a:prstGeom>
        </p:spPr>
      </p:pic>
      <p:pic>
        <p:nvPicPr>
          <p:cNvPr id="2" name="Рисунок 19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8DA76E90-970B-38BC-AA49-E04C2D7467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2179" y="3909403"/>
            <a:ext cx="1394991" cy="912230"/>
          </a:xfrm>
          <a:prstGeom prst="rect">
            <a:avLst/>
          </a:prstGeom>
        </p:spPr>
      </p:pic>
      <p:pic>
        <p:nvPicPr>
          <p:cNvPr id="26" name="Рисунок 26">
            <a:extLst>
              <a:ext uri="{FF2B5EF4-FFF2-40B4-BE49-F238E27FC236}">
                <a16:creationId xmlns:a16="http://schemas.microsoft.com/office/drawing/2014/main" id="{87649238-7061-1A12-7586-5FA813CF08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70693" y="5055666"/>
            <a:ext cx="1267428" cy="1261193"/>
          </a:xfrm>
          <a:prstGeom prst="rect">
            <a:avLst/>
          </a:prstGeom>
        </p:spPr>
      </p:pic>
      <p:pic>
        <p:nvPicPr>
          <p:cNvPr id="27" name="Рисунок 2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9975C5E-76C8-F580-5028-5607C1682C7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0457" r="649" b="11111"/>
          <a:stretch/>
        </p:blipFill>
        <p:spPr>
          <a:xfrm>
            <a:off x="1359121" y="3784011"/>
            <a:ext cx="1467988" cy="1158889"/>
          </a:xfrm>
          <a:prstGeom prst="rect">
            <a:avLst/>
          </a:prstGeom>
        </p:spPr>
      </p:pic>
      <p:pic>
        <p:nvPicPr>
          <p:cNvPr id="29" name="Рисунок 33">
            <a:extLst>
              <a:ext uri="{FF2B5EF4-FFF2-40B4-BE49-F238E27FC236}">
                <a16:creationId xmlns:a16="http://schemas.microsoft.com/office/drawing/2014/main" id="{B6740400-86F2-2522-6681-1A4F32F62C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23042" y="5079780"/>
            <a:ext cx="1778644" cy="12113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C78FE0-AC4B-6900-2E35-F15E6A1DEE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35553" y="186940"/>
            <a:ext cx="995083" cy="106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98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19DADC2-90EE-BE58-4380-41CBBBC5A56F}"/>
              </a:ext>
            </a:extLst>
          </p:cNvPr>
          <p:cNvSpPr txBox="1">
            <a:spLocks/>
          </p:cNvSpPr>
          <p:nvPr/>
        </p:nvSpPr>
        <p:spPr>
          <a:xfrm>
            <a:off x="398279" y="191506"/>
            <a:ext cx="104609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800" b="1" dirty="0">
                <a:solidFill>
                  <a:srgbClr val="88F7FF"/>
                </a:solidFill>
                <a:latin typeface="Century Gothic"/>
                <a:cs typeface="Times New Roman"/>
              </a:rPr>
              <a:t>Федеральные и региональные программы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A9FC4FCC-83CC-07C6-B717-C7CDBC02062C}"/>
              </a:ext>
            </a:extLst>
          </p:cNvPr>
          <p:cNvGrpSpPr/>
          <p:nvPr/>
        </p:nvGrpSpPr>
        <p:grpSpPr>
          <a:xfrm>
            <a:off x="245099" y="1553375"/>
            <a:ext cx="11804145" cy="5239068"/>
            <a:chOff x="-44268" y="1643172"/>
            <a:chExt cx="11804145" cy="523906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B846E6B-D083-3515-BDE4-67AFC2FD438D}"/>
                </a:ext>
              </a:extLst>
            </p:cNvPr>
            <p:cNvSpPr txBox="1"/>
            <p:nvPr/>
          </p:nvSpPr>
          <p:spPr>
            <a:xfrm>
              <a:off x="306729" y="3894881"/>
              <a:ext cx="3080795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rgbClr val="FFFFFF"/>
                  </a:solidFill>
                  <a:latin typeface="Calibri"/>
                  <a:cs typeface="Calibri"/>
                </a:rPr>
                <a:t>«</a:t>
              </a:r>
              <a:r>
                <a:rPr lang="en-US" sz="2400" err="1">
                  <a:solidFill>
                    <a:srgbClr val="FFFFFF"/>
                  </a:solidFill>
                  <a:latin typeface="Calibri"/>
                  <a:cs typeface="Calibri"/>
                </a:rPr>
                <a:t>Содействие</a:t>
              </a:r>
              <a:r>
                <a:rPr lang="en-US" sz="240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lang="en-US" sz="2400" err="1">
                  <a:solidFill>
                    <a:srgbClr val="FFFFFF"/>
                  </a:solidFill>
                  <a:latin typeface="Calibri"/>
                  <a:cs typeface="Calibri"/>
                </a:rPr>
                <a:t>занятости</a:t>
              </a:r>
              <a:r>
                <a:rPr lang="en-US" sz="240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lang="en-US" sz="2400" err="1">
                  <a:solidFill>
                    <a:srgbClr val="FFFFFF"/>
                  </a:solidFill>
                  <a:latin typeface="Calibri"/>
                  <a:cs typeface="Calibri"/>
                </a:rPr>
                <a:t>населения</a:t>
              </a:r>
              <a:r>
                <a:rPr lang="en-US" sz="2400">
                  <a:solidFill>
                    <a:schemeClr val="bg1"/>
                  </a:solidFill>
                  <a:latin typeface="Calibri"/>
                  <a:cs typeface="Calibri"/>
                </a:rPr>
                <a:t>»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E9C9D48-B277-54BC-F094-4CE40545981D}"/>
                </a:ext>
              </a:extLst>
            </p:cNvPr>
            <p:cNvSpPr txBox="1"/>
            <p:nvPr/>
          </p:nvSpPr>
          <p:spPr>
            <a:xfrm>
              <a:off x="316375" y="1985059"/>
              <a:ext cx="3071149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ru-RU" sz="2400">
                  <a:solidFill>
                    <a:srgbClr val="FFFFFF"/>
                  </a:solidFill>
                  <a:latin typeface="Calibri"/>
                  <a:cs typeface="Arial"/>
                </a:rPr>
                <a:t> «Доступная  среда»</a:t>
              </a:r>
              <a:endParaRPr lang="ru-RU" sz="2400">
                <a:latin typeface="Calibri"/>
                <a:cs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D22C49-F43D-7A7F-B5DC-BE5D4361E110}"/>
                </a:ext>
              </a:extLst>
            </p:cNvPr>
            <p:cNvSpPr txBox="1"/>
            <p:nvPr/>
          </p:nvSpPr>
          <p:spPr>
            <a:xfrm>
              <a:off x="3653741" y="3808070"/>
              <a:ext cx="7045124" cy="10156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ru-RU" sz="2000">
                  <a:solidFill>
                    <a:srgbClr val="FFFFFF"/>
                  </a:solidFill>
                  <a:latin typeface="Calibri"/>
                  <a:cs typeface="Arial"/>
                </a:rPr>
                <a:t>Организация профессионального обучения и дополнительного профессионального образования отдельных категорий граждан в целях содействия занятости</a:t>
              </a:r>
              <a:r>
                <a:rPr lang="ru-RU" sz="2000">
                  <a:latin typeface="Calibri"/>
                  <a:cs typeface="Calibri"/>
                </a:rPr>
                <a:t>​</a:t>
              </a:r>
              <a:endParaRPr lang="ru-RU" sz="2000">
                <a:latin typeface="Calibri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96A7112-A0E7-5488-B333-CEC97739C601}"/>
                </a:ext>
              </a:extLst>
            </p:cNvPr>
            <p:cNvSpPr txBox="1"/>
            <p:nvPr/>
          </p:nvSpPr>
          <p:spPr>
            <a:xfrm>
              <a:off x="3653741" y="1705336"/>
              <a:ext cx="8106136" cy="10156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ru-RU" sz="2000">
                  <a:solidFill>
                    <a:srgbClr val="FFFFFF"/>
                  </a:solidFill>
                  <a:latin typeface="Calibri"/>
                  <a:cs typeface="Arial"/>
                </a:rPr>
                <a:t>Создание условий для интеграции в общественную жизнь людей с ограниченными возможностями здоровья. Обустройство и реализация  безбарьерной среды.</a:t>
              </a:r>
              <a:r>
                <a:rPr lang="ru-RU" sz="2000">
                  <a:latin typeface="Calibri"/>
                  <a:cs typeface="Calibri"/>
                </a:rPr>
                <a:t>​</a:t>
              </a:r>
              <a:endParaRPr lang="ru-RU" sz="2000">
                <a:latin typeface="Calibri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4F5A130-9653-16B7-C9F7-B44B37C878E5}"/>
                </a:ext>
              </a:extLst>
            </p:cNvPr>
            <p:cNvSpPr txBox="1"/>
            <p:nvPr/>
          </p:nvSpPr>
          <p:spPr>
            <a:xfrm>
              <a:off x="3653741" y="6016906"/>
              <a:ext cx="7189807" cy="7078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ru-RU" sz="2000">
                  <a:solidFill>
                    <a:srgbClr val="FFFFFF"/>
                  </a:solidFill>
                  <a:latin typeface="Calibri"/>
                  <a:cs typeface="Arial"/>
                </a:rPr>
                <a:t>Обучение граждан предпенсионного возраста 50 лет и старше, национальный проект «Демография».</a:t>
              </a:r>
              <a:r>
                <a:rPr lang="ru-RU" sz="2000">
                  <a:latin typeface="Calibri"/>
                  <a:cs typeface="Calibri"/>
                </a:rPr>
                <a:t>​</a:t>
              </a:r>
              <a:endParaRPr lang="ru-RU" sz="2000">
                <a:latin typeface="Calibri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42746FD-C234-E9FD-8888-317E9970FD3F}"/>
                </a:ext>
              </a:extLst>
            </p:cNvPr>
            <p:cNvSpPr txBox="1"/>
            <p:nvPr/>
          </p:nvSpPr>
          <p:spPr>
            <a:xfrm>
              <a:off x="306729" y="5182565"/>
              <a:ext cx="2743200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rgbClr val="FFFFFF"/>
                  </a:solidFill>
                  <a:latin typeface="Calibri"/>
                  <a:cs typeface="Calibri"/>
                </a:rPr>
                <a:t> «</a:t>
              </a:r>
              <a:r>
                <a:rPr lang="en-US" sz="2400" err="1">
                  <a:solidFill>
                    <a:srgbClr val="FFFFFF"/>
                  </a:solidFill>
                  <a:latin typeface="Calibri"/>
                  <a:cs typeface="Calibri"/>
                </a:rPr>
                <a:t>Билет</a:t>
              </a:r>
              <a:r>
                <a:rPr lang="en-US" sz="2400">
                  <a:solidFill>
                    <a:srgbClr val="FFFFFF"/>
                  </a:solidFill>
                  <a:latin typeface="Calibri"/>
                  <a:cs typeface="Calibri"/>
                </a:rPr>
                <a:t> в </a:t>
              </a:r>
              <a:r>
                <a:rPr lang="en-US" sz="2400" err="1">
                  <a:solidFill>
                    <a:srgbClr val="FFFFFF"/>
                  </a:solidFill>
                  <a:latin typeface="Calibri"/>
                  <a:cs typeface="Calibri"/>
                </a:rPr>
                <a:t>будущее</a:t>
              </a:r>
              <a:r>
                <a:rPr lang="en-US" sz="2400">
                  <a:solidFill>
                    <a:srgbClr val="FFFFFF"/>
                  </a:solidFill>
                  <a:latin typeface="Calibri"/>
                  <a:cs typeface="Calibri"/>
                </a:rPr>
                <a:t>»</a:t>
              </a:r>
              <a:endParaRPr lang="en-US" sz="2400">
                <a:latin typeface="Calibri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34E533-B99C-A495-50CD-9B7EAD8CDCB8}"/>
                </a:ext>
              </a:extLst>
            </p:cNvPr>
            <p:cNvSpPr txBox="1"/>
            <p:nvPr/>
          </p:nvSpPr>
          <p:spPr>
            <a:xfrm>
              <a:off x="3653741" y="5090932"/>
              <a:ext cx="7334491" cy="7078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err="1">
                  <a:solidFill>
                    <a:srgbClr val="FFFFFF"/>
                  </a:solidFill>
                  <a:latin typeface="Calibri"/>
                  <a:cs typeface="Calibri"/>
                </a:rPr>
                <a:t>Профессиональные</a:t>
              </a:r>
              <a:r>
                <a:rPr lang="en-US" sz="200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"/>
                  <a:cs typeface="Calibri"/>
                </a:rPr>
                <a:t>пробы</a:t>
              </a:r>
              <a:r>
                <a:rPr lang="en-US" sz="200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"/>
                  <a:cs typeface="Calibri"/>
                </a:rPr>
                <a:t>для</a:t>
              </a:r>
              <a:r>
                <a:rPr lang="en-US" sz="200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"/>
                  <a:cs typeface="Calibri"/>
                </a:rPr>
                <a:t>школьников</a:t>
              </a:r>
              <a:r>
                <a:rPr lang="en-US" sz="2000">
                  <a:solidFill>
                    <a:srgbClr val="FFFFFF"/>
                  </a:solidFill>
                  <a:latin typeface="Calibri"/>
                  <a:cs typeface="Calibri"/>
                </a:rPr>
                <a:t> 6-11-х </a:t>
              </a:r>
              <a:r>
                <a:rPr lang="en-US" sz="2000" err="1">
                  <a:solidFill>
                    <a:srgbClr val="FFFFFF"/>
                  </a:solidFill>
                  <a:latin typeface="Calibri"/>
                  <a:cs typeface="Calibri"/>
                </a:rPr>
                <a:t>классов</a:t>
              </a:r>
              <a:r>
                <a:rPr lang="en-US" sz="2000">
                  <a:solidFill>
                    <a:srgbClr val="FFFFFF"/>
                  </a:solidFill>
                  <a:latin typeface="Calibri"/>
                  <a:cs typeface="Calibri"/>
                </a:rPr>
                <a:t> с </a:t>
              </a:r>
              <a:r>
                <a:rPr lang="en-US" sz="2000" err="1">
                  <a:solidFill>
                    <a:srgbClr val="FFFFFF"/>
                  </a:solidFill>
                  <a:latin typeface="Calibri"/>
                  <a:cs typeface="Calibri"/>
                </a:rPr>
                <a:t>целью</a:t>
              </a:r>
              <a:r>
                <a:rPr lang="en-US" sz="200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"/>
                  <a:cs typeface="Calibri"/>
                </a:rPr>
                <a:t>ранней</a:t>
              </a:r>
              <a:r>
                <a:rPr lang="en-US" sz="200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lang="en-US" sz="2000" err="1">
                  <a:solidFill>
                    <a:srgbClr val="FFFFFF"/>
                  </a:solidFill>
                  <a:latin typeface="Calibri"/>
                  <a:cs typeface="Calibri"/>
                </a:rPr>
                <a:t>профориентации</a:t>
              </a:r>
              <a:endParaRPr lang="en-US" sz="2000" err="1">
                <a:latin typeface="Calibri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A772AE-7819-B790-9A0C-0DB0A1AB3960}"/>
                </a:ext>
              </a:extLst>
            </p:cNvPr>
            <p:cNvSpPr txBox="1"/>
            <p:nvPr/>
          </p:nvSpPr>
          <p:spPr>
            <a:xfrm>
              <a:off x="306729" y="3021957"/>
              <a:ext cx="2743200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solidFill>
                    <a:srgbClr val="FFFFFF"/>
                  </a:solidFill>
                  <a:latin typeface="Calibri"/>
                  <a:cs typeface="Calibri"/>
                </a:rPr>
                <a:t>«</a:t>
              </a:r>
              <a:r>
                <a:rPr lang="en-US" sz="2400" dirty="0" err="1">
                  <a:solidFill>
                    <a:srgbClr val="FFFFFF"/>
                  </a:solidFill>
                  <a:latin typeface="Calibri"/>
                  <a:cs typeface="Calibri"/>
                </a:rPr>
                <a:t>Пут</a:t>
              </a:r>
              <a:r>
                <a:rPr lang="ru-RU" sz="2400" dirty="0">
                  <a:solidFill>
                    <a:srgbClr val="FFFFFF"/>
                  </a:solidFill>
                  <a:latin typeface="Calibri"/>
                  <a:cs typeface="Calibri"/>
                </a:rPr>
                <a:t>ё</a:t>
              </a:r>
              <a:r>
                <a:rPr lang="en-US" sz="2400" dirty="0" err="1">
                  <a:solidFill>
                    <a:srgbClr val="FFFFFF"/>
                  </a:solidFill>
                  <a:latin typeface="Calibri"/>
                  <a:cs typeface="Calibri"/>
                </a:rPr>
                <a:t>вка</a:t>
              </a:r>
              <a:r>
                <a:rPr lang="en-US" sz="2400" dirty="0">
                  <a:solidFill>
                    <a:srgbClr val="FFFFFF"/>
                  </a:solidFill>
                  <a:latin typeface="Calibri"/>
                  <a:cs typeface="Calibri"/>
                </a:rPr>
                <a:t> в </a:t>
              </a:r>
              <a:r>
                <a:rPr lang="en-US" sz="2400" dirty="0" err="1">
                  <a:solidFill>
                    <a:srgbClr val="FFFFFF"/>
                  </a:solidFill>
                  <a:latin typeface="Calibri"/>
                  <a:cs typeface="Calibri"/>
                </a:rPr>
                <a:t>жизнь</a:t>
              </a:r>
              <a:r>
                <a:rPr lang="en-US" sz="2400" dirty="0">
                  <a:solidFill>
                    <a:srgbClr val="FFFFFF"/>
                  </a:solidFill>
                  <a:latin typeface="Calibri"/>
                  <a:cs typeface="Calibri"/>
                </a:rPr>
                <a:t>»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3DB0961-ABE2-5B8C-E9C5-876F1DD233F3}"/>
                </a:ext>
              </a:extLst>
            </p:cNvPr>
            <p:cNvSpPr txBox="1"/>
            <p:nvPr/>
          </p:nvSpPr>
          <p:spPr>
            <a:xfrm>
              <a:off x="3653740" y="2949615"/>
              <a:ext cx="4549139" cy="7078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>
                  <a:solidFill>
                    <a:srgbClr val="FFFFFF"/>
                  </a:solidFill>
                  <a:latin typeface="Calibri"/>
                  <a:cs typeface="Calibri"/>
                </a:rPr>
                <a:t>Получение</a:t>
              </a:r>
              <a:r>
                <a:rPr lang="en-US" sz="200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Calibri"/>
                  <a:cs typeface="Calibri"/>
                </a:rPr>
                <a:t>профессии</a:t>
              </a:r>
              <a:r>
                <a:rPr lang="en-US" sz="200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Calibri"/>
                  <a:cs typeface="Calibri"/>
                </a:rPr>
                <a:t>вместе</a:t>
              </a:r>
              <a:r>
                <a:rPr lang="en-US" sz="2000" dirty="0">
                  <a:solidFill>
                    <a:srgbClr val="FFFFFF"/>
                  </a:solidFill>
                  <a:latin typeface="Calibri"/>
                  <a:cs typeface="Calibri"/>
                </a:rPr>
                <a:t> с</a:t>
              </a:r>
              <a:r>
                <a:rPr lang="ru-RU" sz="200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Calibri"/>
                  <a:cs typeface="Calibri"/>
                </a:rPr>
                <a:t>аттестатом</a:t>
              </a:r>
              <a:endParaRPr lang="en-US" sz="2000" dirty="0">
                <a:latin typeface="Calibri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A90B26D-AE31-8707-FA42-1E9ECC4EB522}"/>
                </a:ext>
              </a:extLst>
            </p:cNvPr>
            <p:cNvSpPr txBox="1"/>
            <p:nvPr/>
          </p:nvSpPr>
          <p:spPr>
            <a:xfrm>
              <a:off x="306729" y="6142299"/>
              <a:ext cx="3196541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ru-RU" sz="2400">
                  <a:solidFill>
                    <a:srgbClr val="FFFFFF"/>
                  </a:solidFill>
                  <a:latin typeface="Calibri"/>
                  <a:cs typeface="Arial"/>
                </a:rPr>
                <a:t>«Старшее поколение»</a:t>
              </a:r>
              <a:endParaRPr lang="ru-RU" sz="2400">
                <a:latin typeface="Calibri"/>
                <a:cs typeface="Arial"/>
              </a:endParaRPr>
            </a:p>
          </p:txBody>
        </p:sp>
        <p:pic>
          <p:nvPicPr>
            <p:cNvPr id="22" name="Рисунок 26" descr="Изображение выглядит как легкий, ночное небо&#10;&#10;Автоматически созданное описание">
              <a:extLst>
                <a:ext uri="{FF2B5EF4-FFF2-40B4-BE49-F238E27FC236}">
                  <a16:creationId xmlns:a16="http://schemas.microsoft.com/office/drawing/2014/main" id="{49130C9C-A986-0A42-F2DA-AFE17E30F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4266" y="2633680"/>
              <a:ext cx="11614788" cy="374028"/>
            </a:xfrm>
            <a:prstGeom prst="rect">
              <a:avLst/>
            </a:prstGeom>
          </p:spPr>
        </p:pic>
        <p:pic>
          <p:nvPicPr>
            <p:cNvPr id="23" name="Рисунок 26" descr="Изображение выглядит как легкий, ночное небо&#10;&#10;Автоматически созданное описание">
              <a:extLst>
                <a:ext uri="{FF2B5EF4-FFF2-40B4-BE49-F238E27FC236}">
                  <a16:creationId xmlns:a16="http://schemas.microsoft.com/office/drawing/2014/main" id="{292FA70F-AF50-D4BD-1175-1CB9E694C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4267" y="3569300"/>
              <a:ext cx="11614788" cy="374028"/>
            </a:xfrm>
            <a:prstGeom prst="rect">
              <a:avLst/>
            </a:prstGeom>
          </p:spPr>
        </p:pic>
        <p:pic>
          <p:nvPicPr>
            <p:cNvPr id="24" name="Рисунок 26" descr="Изображение выглядит как легкий, ночное небо&#10;&#10;Автоматически созданное описание">
              <a:extLst>
                <a:ext uri="{FF2B5EF4-FFF2-40B4-BE49-F238E27FC236}">
                  <a16:creationId xmlns:a16="http://schemas.microsoft.com/office/drawing/2014/main" id="{49C47BE2-3D4A-9033-5D94-A676BC655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4267" y="4774996"/>
              <a:ext cx="11614788" cy="374028"/>
            </a:xfrm>
            <a:prstGeom prst="rect">
              <a:avLst/>
            </a:prstGeom>
          </p:spPr>
        </p:pic>
        <p:pic>
          <p:nvPicPr>
            <p:cNvPr id="25" name="Рисунок 26" descr="Изображение выглядит как легкий, ночное небо&#10;&#10;Автоматически созданное описание">
              <a:extLst>
                <a:ext uri="{FF2B5EF4-FFF2-40B4-BE49-F238E27FC236}">
                  <a16:creationId xmlns:a16="http://schemas.microsoft.com/office/drawing/2014/main" id="{A567FFE0-7286-E577-54E3-6522F1378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4268" y="5768489"/>
              <a:ext cx="11614788" cy="374028"/>
            </a:xfrm>
            <a:prstGeom prst="rect">
              <a:avLst/>
            </a:prstGeom>
          </p:spPr>
        </p:pic>
        <p:pic>
          <p:nvPicPr>
            <p:cNvPr id="26" name="Рисунок 26" descr="Изображение выглядит как легкий, ночное небо&#10;&#10;Автоматически созданное описание">
              <a:extLst>
                <a:ext uri="{FF2B5EF4-FFF2-40B4-BE49-F238E27FC236}">
                  <a16:creationId xmlns:a16="http://schemas.microsoft.com/office/drawing/2014/main" id="{5CE451BE-4EDE-8EEF-3ABC-66B38B254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876885" y="4075692"/>
              <a:ext cx="5239068" cy="374028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AC2C89-E703-083F-EAB1-F5EC9030E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5553" y="186940"/>
            <a:ext cx="995083" cy="106864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un9-72.userapi.com/impg/UUI0ivPUU0ag-OwvrAToDc4jC1JG3jkYsuEX-Q/zs2hlxT-zFE.jpg?size=2560x1707&amp;quality=95&amp;sign=2f50ec1263275aba41ac0abb96bd36b4&amp;type=album">
            <a:extLst>
              <a:ext uri="{FF2B5EF4-FFF2-40B4-BE49-F238E27FC236}">
                <a16:creationId xmlns:a16="http://schemas.microsoft.com/office/drawing/2014/main" id="{658227F5-D31A-4379-BE79-4D685AD6D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256" y="1319614"/>
            <a:ext cx="4170886" cy="277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12.userapi.com/impg/g_XOMakyOyDaGbvY2oEmvdI46F6I4pZd7W2v9w/TskKur23Fq8.jpg?size=2560x1706&amp;quality=95&amp;sign=b322bd92693c8e2365e685840d5f59db&amp;type=album">
            <a:extLst>
              <a:ext uri="{FF2B5EF4-FFF2-40B4-BE49-F238E27FC236}">
                <a16:creationId xmlns:a16="http://schemas.microsoft.com/office/drawing/2014/main" id="{171676B2-A62F-4A0A-85EB-97A65D8A4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890" y="3538251"/>
            <a:ext cx="4595292" cy="306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9AFD62-E806-E504-BA4B-9C4897076E52}"/>
              </a:ext>
            </a:extLst>
          </p:cNvPr>
          <p:cNvSpPr txBox="1"/>
          <p:nvPr/>
        </p:nvSpPr>
        <p:spPr>
          <a:xfrm>
            <a:off x="393539" y="1647464"/>
            <a:ext cx="696795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>
                <a:solidFill>
                  <a:srgbClr val="FFFFFF"/>
                </a:solidFill>
                <a:latin typeface="Calibri"/>
                <a:cs typeface="Arial"/>
              </a:rPr>
              <a:t>В </a:t>
            </a:r>
            <a:r>
              <a:rPr lang="en-US" sz="2400" b="1" dirty="0">
                <a:solidFill>
                  <a:srgbClr val="88F7FF"/>
                </a:solidFill>
                <a:latin typeface="Calibri"/>
                <a:cs typeface="Arial"/>
              </a:rPr>
              <a:t>202</a:t>
            </a:r>
            <a:r>
              <a:rPr lang="ru-RU" sz="2400" b="1" dirty="0">
                <a:solidFill>
                  <a:srgbClr val="88F7FF"/>
                </a:solidFill>
                <a:latin typeface="Calibri"/>
                <a:cs typeface="Arial"/>
              </a:rPr>
              <a:t>1</a:t>
            </a:r>
            <a:r>
              <a:rPr lang="ru-RU" sz="2400" dirty="0">
                <a:solidFill>
                  <a:srgbClr val="FFFFFF"/>
                </a:solidFill>
                <a:latin typeface="Calibri"/>
                <a:cs typeface="Arial"/>
              </a:rPr>
              <a:t> учебном году преподаватели и студенты колледжа приняли активное участие в </a:t>
            </a:r>
            <a:r>
              <a:rPr lang="en-US" sz="2400" dirty="0">
                <a:solidFill>
                  <a:srgbClr val="FFFFFF"/>
                </a:solidFill>
                <a:latin typeface="Calibri"/>
                <a:cs typeface="Arial"/>
              </a:rPr>
              <a:t>VIII </a:t>
            </a:r>
            <a:r>
              <a:rPr lang="ru-RU" sz="2400" dirty="0">
                <a:solidFill>
                  <a:srgbClr val="FFFFFF"/>
                </a:solidFill>
                <a:latin typeface="Calibri"/>
                <a:cs typeface="Arial"/>
              </a:rPr>
              <a:t>Открытом региональном чемпионате </a:t>
            </a:r>
            <a:r>
              <a:rPr lang="en-US" sz="2400" dirty="0">
                <a:solidFill>
                  <a:srgbClr val="FFFFFF"/>
                </a:solidFill>
                <a:latin typeface="Calibri"/>
                <a:cs typeface="Arial"/>
              </a:rPr>
              <a:t>World</a:t>
            </a:r>
            <a:r>
              <a:rPr lang="ru-RU" sz="2400" dirty="0">
                <a:solidFill>
                  <a:srgbClr val="FFFFFF"/>
                </a:solidFill>
                <a:latin typeface="Calibri"/>
                <a:cs typeface="Arial"/>
              </a:rPr>
              <a:t> </a:t>
            </a:r>
            <a:r>
              <a:rPr lang="en-US" sz="2400" dirty="0">
                <a:solidFill>
                  <a:srgbClr val="FFFFFF"/>
                </a:solidFill>
                <a:latin typeface="Calibri"/>
                <a:cs typeface="Arial"/>
              </a:rPr>
              <a:t>Skills Russia</a:t>
            </a:r>
            <a:r>
              <a:rPr lang="ru-RU" sz="2400" dirty="0">
                <a:solidFill>
                  <a:srgbClr val="FFFFFF"/>
                </a:solidFill>
                <a:latin typeface="Calibri"/>
                <a:cs typeface="Arial"/>
              </a:rPr>
              <a:t> «Молодые профессионалы» Московской области-202</a:t>
            </a:r>
            <a:r>
              <a:rPr lang="en-US" sz="2400" dirty="0">
                <a:solidFill>
                  <a:srgbClr val="FFFFFF"/>
                </a:solidFill>
                <a:latin typeface="Calibri"/>
                <a:cs typeface="Arial"/>
              </a:rPr>
              <a:t>1</a:t>
            </a:r>
            <a:endParaRPr lang="ru-RU" sz="2400" dirty="0">
              <a:solidFill>
                <a:srgbClr val="FFFFFF"/>
              </a:solidFill>
              <a:latin typeface="Calibri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793972-E55F-5747-BC46-2A5254D083A8}"/>
              </a:ext>
            </a:extLst>
          </p:cNvPr>
          <p:cNvSpPr txBox="1"/>
          <p:nvPr/>
        </p:nvSpPr>
        <p:spPr>
          <a:xfrm>
            <a:off x="393539" y="4000984"/>
            <a:ext cx="6456743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>
                <a:solidFill>
                  <a:srgbClr val="FFFFFF"/>
                </a:solidFill>
                <a:latin typeface="Calibri"/>
                <a:cs typeface="Arial"/>
              </a:rPr>
              <a:t>С </a:t>
            </a:r>
            <a:r>
              <a:rPr lang="ru-RU" sz="2400" b="1" dirty="0">
                <a:solidFill>
                  <a:srgbClr val="88F7FF"/>
                </a:solidFill>
                <a:latin typeface="Calibri"/>
                <a:cs typeface="Arial"/>
              </a:rPr>
              <a:t>2020</a:t>
            </a:r>
            <a:r>
              <a:rPr lang="ru-RU" sz="2400" dirty="0">
                <a:solidFill>
                  <a:srgbClr val="FFFFFF"/>
                </a:solidFill>
                <a:latin typeface="Calibri"/>
                <a:cs typeface="Arial"/>
              </a:rPr>
              <a:t> года колледж - базовая площадка Чемпионата </a:t>
            </a:r>
            <a:r>
              <a:rPr lang="ru-RU" sz="2400" dirty="0" err="1">
                <a:solidFill>
                  <a:srgbClr val="FFFFFF"/>
                </a:solidFill>
                <a:latin typeface="Calibri"/>
                <a:cs typeface="Arial"/>
              </a:rPr>
              <a:t>World</a:t>
            </a:r>
            <a:r>
              <a:rPr lang="ru-RU" sz="2400" dirty="0">
                <a:solidFill>
                  <a:srgbClr val="FFFFFF"/>
                </a:solidFill>
                <a:latin typeface="Calibri"/>
                <a:cs typeface="Arial"/>
              </a:rPr>
              <a:t> </a:t>
            </a:r>
            <a:r>
              <a:rPr lang="ru-RU" sz="2400" dirty="0" err="1">
                <a:solidFill>
                  <a:srgbClr val="FFFFFF"/>
                </a:solidFill>
                <a:latin typeface="Calibri"/>
                <a:cs typeface="Arial"/>
              </a:rPr>
              <a:t>Skills</a:t>
            </a:r>
            <a:r>
              <a:rPr lang="ru-RU" sz="2400" dirty="0">
                <a:solidFill>
                  <a:srgbClr val="FFFFFF"/>
                </a:solidFill>
                <a:latin typeface="Calibri"/>
                <a:cs typeface="Arial"/>
              </a:rPr>
              <a:t> </a:t>
            </a:r>
            <a:r>
              <a:rPr lang="ru-RU" sz="2400" dirty="0" err="1">
                <a:solidFill>
                  <a:srgbClr val="FFFFFF"/>
                </a:solidFill>
                <a:latin typeface="Calibri"/>
                <a:cs typeface="Arial"/>
              </a:rPr>
              <a:t>Russia</a:t>
            </a:r>
            <a:r>
              <a:rPr lang="en-US" sz="2400" dirty="0">
                <a:solidFill>
                  <a:srgbClr val="FFFFFF"/>
                </a:solidFill>
                <a:latin typeface="Calibri"/>
                <a:cs typeface="Arial"/>
              </a:rPr>
              <a:t> </a:t>
            </a:r>
            <a:r>
              <a:rPr lang="ru-RU" sz="2400" dirty="0">
                <a:solidFill>
                  <a:srgbClr val="FFFFFF"/>
                </a:solidFill>
                <a:latin typeface="Calibri"/>
                <a:cs typeface="Arial"/>
              </a:rPr>
              <a:t>по компетенции «Машинное обучение и большие данные», «Интернет вещей» и «Бережливое производство»</a:t>
            </a:r>
            <a:endParaRPr lang="ru-RU" sz="2400" dirty="0">
              <a:latin typeface="Calibri"/>
              <a:cs typeface="Arial"/>
            </a:endParaRPr>
          </a:p>
        </p:txBody>
      </p:sp>
      <p:pic>
        <p:nvPicPr>
          <p:cNvPr id="10" name="Рисунок 29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4E7C00CF-99B4-AC25-1291-C11CCDD5D2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6795211" y="3930894"/>
            <a:ext cx="512190" cy="338211"/>
          </a:xfrm>
          <a:prstGeom prst="rect">
            <a:avLst/>
          </a:prstGeom>
        </p:spPr>
      </p:pic>
      <p:pic>
        <p:nvPicPr>
          <p:cNvPr id="12" name="Рисунок 26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12F3BBE3-C412-D714-080C-AC6417D470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0011" y="1132676"/>
            <a:ext cx="4399903" cy="374028"/>
          </a:xfrm>
          <a:prstGeom prst="rect">
            <a:avLst/>
          </a:prstGeom>
        </p:spPr>
      </p:pic>
      <p:pic>
        <p:nvPicPr>
          <p:cNvPr id="13" name="Рисунок 29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82D444E4-1071-CDA8-4E06-24CD4BA322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7181032" y="6438742"/>
            <a:ext cx="4843050" cy="338211"/>
          </a:xfrm>
          <a:prstGeom prst="rect">
            <a:avLst/>
          </a:prstGeom>
        </p:spPr>
      </p:pic>
      <p:pic>
        <p:nvPicPr>
          <p:cNvPr id="14" name="Рисунок 26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8D9DAD5B-64E9-81E7-EFC8-C01776362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9815883" y="2241916"/>
            <a:ext cx="2383980" cy="374028"/>
          </a:xfrm>
          <a:prstGeom prst="rect">
            <a:avLst/>
          </a:prstGeom>
        </p:spPr>
      </p:pic>
      <p:pic>
        <p:nvPicPr>
          <p:cNvPr id="15" name="Рисунок 29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7B5FA60F-72A0-3A47-755B-7C18FA829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 flipV="1">
            <a:off x="5960867" y="5170348"/>
            <a:ext cx="2672798" cy="367147"/>
          </a:xfrm>
          <a:prstGeom prst="rect">
            <a:avLst/>
          </a:prstGeom>
        </p:spPr>
      </p:pic>
      <p:pic>
        <p:nvPicPr>
          <p:cNvPr id="16" name="Рисунок 29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AB37313E-221B-CFB7-7C79-B9598585B2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 flipV="1">
            <a:off x="5353197" y="2527463"/>
            <a:ext cx="2952519" cy="376792"/>
          </a:xfrm>
          <a:prstGeom prst="rect">
            <a:avLst/>
          </a:prstGeom>
        </p:spPr>
      </p:pic>
      <p:pic>
        <p:nvPicPr>
          <p:cNvPr id="17" name="Рисунок 26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3C02DA1C-02B7-B8F2-26A5-C9883E5A77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259579" y="4894448"/>
            <a:ext cx="3281017" cy="364383"/>
          </a:xfrm>
          <a:prstGeom prst="rect">
            <a:avLst/>
          </a:prstGeom>
        </p:spPr>
      </p:pic>
      <p:pic>
        <p:nvPicPr>
          <p:cNvPr id="18" name="Рисунок 26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F2C31700-1597-8CF6-9263-6A30A76FD1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8173" y="3346333"/>
            <a:ext cx="966081" cy="364383"/>
          </a:xfrm>
          <a:prstGeom prst="rect">
            <a:avLst/>
          </a:prstGeom>
        </p:spPr>
      </p:pic>
      <p:pic>
        <p:nvPicPr>
          <p:cNvPr id="19" name="Рисунок 19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340922B1-BAE2-7BCE-3FC5-81E1DC6CEA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1680000">
            <a:off x="449181" y="6023537"/>
            <a:ext cx="1001813" cy="916571"/>
          </a:xfrm>
          <a:prstGeom prst="rect">
            <a:avLst/>
          </a:prstGeom>
        </p:spPr>
      </p:pic>
      <p:pic>
        <p:nvPicPr>
          <p:cNvPr id="20" name="Рисунок 20">
            <a:extLst>
              <a:ext uri="{FF2B5EF4-FFF2-40B4-BE49-F238E27FC236}">
                <a16:creationId xmlns:a16="http://schemas.microsoft.com/office/drawing/2014/main" id="{6C6C58D1-B09E-F272-9884-ED133D5804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4075" y="5021543"/>
            <a:ext cx="1821446" cy="1840255"/>
          </a:xfrm>
          <a:prstGeom prst="rect">
            <a:avLst/>
          </a:prstGeom>
        </p:spPr>
      </p:pic>
      <p:pic>
        <p:nvPicPr>
          <p:cNvPr id="22" name="Рисунок 22" descr="Изображение выглядит как пятно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225FBC13-BCA2-8384-8F6B-6D60375D9A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4056" y="5991588"/>
            <a:ext cx="777916" cy="777916"/>
          </a:xfrm>
          <a:prstGeom prst="rect">
            <a:avLst/>
          </a:prstGeom>
        </p:spPr>
      </p:pic>
      <p:pic>
        <p:nvPicPr>
          <p:cNvPr id="24" name="Рисунок 24">
            <a:extLst>
              <a:ext uri="{FF2B5EF4-FFF2-40B4-BE49-F238E27FC236}">
                <a16:creationId xmlns:a16="http://schemas.microsoft.com/office/drawing/2014/main" id="{A96CE931-2411-448D-3E7B-9BABEEB861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5840000">
            <a:off x="6576711" y="986743"/>
            <a:ext cx="880882" cy="804441"/>
          </a:xfrm>
          <a:prstGeom prst="rect">
            <a:avLst/>
          </a:prstGeom>
        </p:spPr>
      </p:pic>
      <p:pic>
        <p:nvPicPr>
          <p:cNvPr id="25" name="Рисунок 25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A74F9D34-0AA5-9F27-3AB3-703F901643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220000">
            <a:off x="10590836" y="2777381"/>
            <a:ext cx="1041722" cy="984934"/>
          </a:xfrm>
          <a:prstGeom prst="rect">
            <a:avLst/>
          </a:prstGeom>
        </p:spPr>
      </p:pic>
      <p:pic>
        <p:nvPicPr>
          <p:cNvPr id="26" name="Рисунок 24" descr="Изображение выглядит как стрела&#10;&#10;Автоматически созданное описание">
            <a:extLst>
              <a:ext uri="{FF2B5EF4-FFF2-40B4-BE49-F238E27FC236}">
                <a16:creationId xmlns:a16="http://schemas.microsoft.com/office/drawing/2014/main" id="{169AFF8E-FD8F-F4C8-D45B-25E986AD7A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560000">
            <a:off x="6856432" y="3533173"/>
            <a:ext cx="880882" cy="80444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D31B94-AA56-48E0-FD5E-8C1EE848AE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35553" y="186940"/>
            <a:ext cx="995083" cy="1068644"/>
          </a:xfrm>
          <a:prstGeom prst="rect">
            <a:avLst/>
          </a:prstGeom>
        </p:spPr>
      </p:pic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BAB4BA0B-BCEC-4E12-A605-E9F06D7E4F67}"/>
              </a:ext>
            </a:extLst>
          </p:cNvPr>
          <p:cNvSpPr txBox="1">
            <a:spLocks/>
          </p:cNvSpPr>
          <p:nvPr/>
        </p:nvSpPr>
        <p:spPr>
          <a:xfrm>
            <a:off x="446918" y="121547"/>
            <a:ext cx="104609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800" b="1" dirty="0">
                <a:solidFill>
                  <a:srgbClr val="88F7FF"/>
                </a:solidFill>
                <a:latin typeface="Century Gothic"/>
                <a:cs typeface="Times New Roman"/>
              </a:rPr>
              <a:t>Конкурсы профессионального мастерства</a:t>
            </a:r>
          </a:p>
        </p:txBody>
      </p:sp>
    </p:spTree>
    <p:extLst>
      <p:ext uri="{BB962C8B-B14F-4D97-AF65-F5344CB8AC3E}">
        <p14:creationId xmlns:p14="http://schemas.microsoft.com/office/powerpoint/2010/main" val="1930379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10D1F1-5863-DE1F-8D9D-139702ABCB18}"/>
              </a:ext>
            </a:extLst>
          </p:cNvPr>
          <p:cNvSpPr txBox="1"/>
          <p:nvPr/>
        </p:nvSpPr>
        <p:spPr>
          <a:xfrm>
            <a:off x="470704" y="2404641"/>
            <a:ext cx="6099858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5400" b="1">
                <a:solidFill>
                  <a:srgbClr val="88F7FF"/>
                </a:solidFill>
                <a:latin typeface="Century Gothic"/>
                <a:cs typeface="Segoe UI"/>
              </a:rPr>
              <a:t>2 место</a:t>
            </a:r>
            <a:r>
              <a:rPr lang="ru-RU" sz="2800" b="1">
                <a:solidFill>
                  <a:srgbClr val="88F7FF"/>
                </a:solidFill>
                <a:latin typeface="Century Gothic"/>
                <a:cs typeface="Segoe UI"/>
              </a:rPr>
              <a:t> </a:t>
            </a:r>
            <a:endParaRPr lang="en-US">
              <a:solidFill>
                <a:srgbClr val="000000"/>
              </a:solidFill>
              <a:cs typeface="Segoe UI"/>
            </a:endParaRPr>
          </a:p>
          <a:p>
            <a:r>
              <a:rPr lang="ru-RU" sz="2200">
                <a:solidFill>
                  <a:srgbClr val="FFFFFF"/>
                </a:solidFill>
                <a:latin typeface="Calibri"/>
                <a:cs typeface="Segoe UI"/>
              </a:rPr>
              <a:t>Компетенции: «Машинное обучение и большие данные», «Интернет вещей», «Финансы»</a:t>
            </a:r>
            <a:r>
              <a:rPr lang="en-US" sz="2000">
                <a:latin typeface="Calibri"/>
                <a:cs typeface="Segoe UI"/>
              </a:rPr>
              <a:t>​</a:t>
            </a:r>
            <a:endParaRPr lang="en-US" sz="2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D2EBB2-53F0-9BF0-6317-2306982CCD5C}"/>
              </a:ext>
            </a:extLst>
          </p:cNvPr>
          <p:cNvSpPr txBox="1"/>
          <p:nvPr/>
        </p:nvSpPr>
        <p:spPr>
          <a:xfrm>
            <a:off x="470704" y="268147"/>
            <a:ext cx="6061275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5400" b="1">
                <a:solidFill>
                  <a:srgbClr val="88F7FF"/>
                </a:solidFill>
                <a:latin typeface="Century Gothic"/>
                <a:cs typeface="Arial"/>
              </a:rPr>
              <a:t>1 место</a:t>
            </a:r>
          </a:p>
          <a:p>
            <a:r>
              <a:rPr lang="ru-RU" sz="2200">
                <a:solidFill>
                  <a:srgbClr val="FFFFFF"/>
                </a:solidFill>
                <a:latin typeface="Calibri"/>
                <a:cs typeface="Arial"/>
              </a:rPr>
              <a:t>Компетенции: «Машинное обучение и большие данные», «Облачные технологии», «Рекрутинг», «Интернет вещей», «Финансы»</a:t>
            </a:r>
            <a:r>
              <a:rPr lang="en-US" sz="2200">
                <a:latin typeface="Calibri"/>
                <a:cs typeface="Arial"/>
              </a:rPr>
              <a:t>​</a:t>
            </a:r>
            <a:endParaRPr lang="ru-RU" sz="2200">
              <a:latin typeface="Calibri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17AEDA-2B14-28C9-8DC4-56F41AA0F531}"/>
              </a:ext>
            </a:extLst>
          </p:cNvPr>
          <p:cNvSpPr txBox="1"/>
          <p:nvPr/>
        </p:nvSpPr>
        <p:spPr>
          <a:xfrm>
            <a:off x="470704" y="4203540"/>
            <a:ext cx="6099857" cy="22775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5400" b="1" dirty="0">
                <a:solidFill>
                  <a:srgbClr val="88F7FF"/>
                </a:solidFill>
                <a:latin typeface="Century Gothic"/>
                <a:cs typeface="Segoe UI"/>
              </a:rPr>
              <a:t>3 место</a:t>
            </a:r>
            <a:r>
              <a:rPr lang="en-US" sz="5400" b="1" dirty="0">
                <a:solidFill>
                  <a:srgbClr val="88F7FF"/>
                </a:solidFill>
                <a:latin typeface="Century Gothic"/>
                <a:cs typeface="Segoe UI"/>
              </a:rPr>
              <a:t>​</a:t>
            </a:r>
          </a:p>
          <a:p>
            <a:r>
              <a:rPr lang="ru-RU" sz="2200" dirty="0">
                <a:solidFill>
                  <a:srgbClr val="FFFFFF"/>
                </a:solidFill>
                <a:latin typeface="Calibri"/>
                <a:cs typeface="Segoe UI"/>
              </a:rPr>
              <a:t>Компетенции: «Машинное обучение и большие данные», «Интернет вещей», «Финансы», «Сетевое и системное администрирование»</a:t>
            </a:r>
          </a:p>
        </p:txBody>
      </p:sp>
      <p:pic>
        <p:nvPicPr>
          <p:cNvPr id="13" name="Picture 6" descr="https://sun9-61.userapi.com/impg/oDXj7O4BYeLnHFx4d8azO2Lad8zEd_5cBf_sxA/KsZggaskUiI.jpg?size=2560x1707&amp;quality=95&amp;sign=2eb98ff61b1bd79b5f090aea55f0fc86&amp;type=album">
            <a:extLst>
              <a:ext uri="{FF2B5EF4-FFF2-40B4-BE49-F238E27FC236}">
                <a16:creationId xmlns:a16="http://schemas.microsoft.com/office/drawing/2014/main" id="{07B41560-7726-5781-EDB0-4210E644C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556" y="307285"/>
            <a:ext cx="3466693" cy="231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sun9-58.userapi.com/impg/seV2OpEJEP51Ijmy62EV9ah8Pm2wMexDw-8Wyw/htch_blfrdI.jpg?size=2560x1707&amp;quality=95&amp;sign=f4e9d57e9016b1ab3b99280a23a2067a&amp;type=album">
            <a:extLst>
              <a:ext uri="{FF2B5EF4-FFF2-40B4-BE49-F238E27FC236}">
                <a16:creationId xmlns:a16="http://schemas.microsoft.com/office/drawing/2014/main" id="{23455991-017B-05D4-B17F-0ACB7B6FB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164" y="2007600"/>
            <a:ext cx="3466701" cy="231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s://sun9-6.userapi.com/impg/M-J4KZFgLCUP3Om0zN_htvznptzDVE0EyilcoA/wEE5Jlc_lns.jpg?size=2560x2560&amp;quality=95&amp;sign=daa7afff61e2c2b91bea27426b3de687&amp;type=album">
            <a:extLst>
              <a:ext uri="{FF2B5EF4-FFF2-40B4-BE49-F238E27FC236}">
                <a16:creationId xmlns:a16="http://schemas.microsoft.com/office/drawing/2014/main" id="{E7B5E658-874F-A165-9B97-77AC98B79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186" y="3742078"/>
            <a:ext cx="2765665" cy="276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6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7D72EA88-1836-1A99-08BE-BCE5D036B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8362" y="2621977"/>
            <a:ext cx="1371195" cy="354737"/>
          </a:xfrm>
          <a:prstGeom prst="rect">
            <a:avLst/>
          </a:prstGeom>
        </p:spPr>
      </p:pic>
      <p:pic>
        <p:nvPicPr>
          <p:cNvPr id="8" name="Рисунок 29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C535157E-D013-DD02-035D-1F32BB82E2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 flipV="1">
            <a:off x="8967070" y="892540"/>
            <a:ext cx="1669660" cy="338212"/>
          </a:xfrm>
          <a:prstGeom prst="rect">
            <a:avLst/>
          </a:prstGeom>
        </p:spPr>
      </p:pic>
      <p:pic>
        <p:nvPicPr>
          <p:cNvPr id="10" name="Рисунок 29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2CD523BC-A21E-1614-4954-D32CDA0FF2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 flipV="1">
            <a:off x="10288513" y="2522641"/>
            <a:ext cx="1823989" cy="338212"/>
          </a:xfrm>
          <a:prstGeom prst="rect">
            <a:avLst/>
          </a:prstGeom>
        </p:spPr>
      </p:pic>
      <p:pic>
        <p:nvPicPr>
          <p:cNvPr id="12" name="Рисунок 29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FB59AF51-A2CE-A233-8652-D055F4E86F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V="1">
            <a:off x="9758008" y="1673830"/>
            <a:ext cx="1467103" cy="338212"/>
          </a:xfrm>
          <a:prstGeom prst="rect">
            <a:avLst/>
          </a:prstGeom>
        </p:spPr>
      </p:pic>
      <p:pic>
        <p:nvPicPr>
          <p:cNvPr id="14" name="Рисунок 29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ADE68C0D-6B20-C130-B36B-9814D0FAA1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V="1">
            <a:off x="11175906" y="3371450"/>
            <a:ext cx="820851" cy="338212"/>
          </a:xfrm>
          <a:prstGeom prst="rect">
            <a:avLst/>
          </a:prstGeom>
        </p:spPr>
      </p:pic>
      <p:pic>
        <p:nvPicPr>
          <p:cNvPr id="16" name="Рисунок 26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0A4C1697-35C5-F746-F529-4ABB43C64F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338652" y="3514192"/>
            <a:ext cx="1882410" cy="354737"/>
          </a:xfrm>
          <a:prstGeom prst="rect">
            <a:avLst/>
          </a:prstGeom>
        </p:spPr>
      </p:pic>
      <p:pic>
        <p:nvPicPr>
          <p:cNvPr id="18" name="Рисунок 26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D35B8A4D-2C22-7178-3D77-F27E752A55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0513" y="4387116"/>
            <a:ext cx="1679853" cy="354737"/>
          </a:xfrm>
          <a:prstGeom prst="rect">
            <a:avLst/>
          </a:prstGeom>
        </p:spPr>
      </p:pic>
      <p:pic>
        <p:nvPicPr>
          <p:cNvPr id="20" name="Рисунок 26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8F2BA2C8-6DAE-6419-E68E-8707E4B636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795133" y="5404722"/>
            <a:ext cx="2152485" cy="354737"/>
          </a:xfrm>
          <a:prstGeom prst="rect">
            <a:avLst/>
          </a:prstGeom>
        </p:spPr>
      </p:pic>
      <p:pic>
        <p:nvPicPr>
          <p:cNvPr id="21" name="Рисунок 21" descr="Изображение выглядит как пятно,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71B0EA65-485E-E4D9-83E4-BD29010515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6234" y="959614"/>
            <a:ext cx="829761" cy="810469"/>
          </a:xfrm>
          <a:prstGeom prst="rect">
            <a:avLst/>
          </a:prstGeom>
        </p:spPr>
      </p:pic>
      <p:pic>
        <p:nvPicPr>
          <p:cNvPr id="23" name="Рисунок 23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BB79B8DE-D8FB-C16E-EEDD-804EC3D7F8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6624" y="2117082"/>
            <a:ext cx="1165788" cy="1080545"/>
          </a:xfrm>
          <a:prstGeom prst="rect">
            <a:avLst/>
          </a:prstGeom>
        </p:spPr>
      </p:pic>
      <p:pic>
        <p:nvPicPr>
          <p:cNvPr id="24" name="Рисунок 24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41196F04-D1FA-2177-03B8-AA578A42DD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500000">
            <a:off x="7395578" y="4776832"/>
            <a:ext cx="1373772" cy="1706423"/>
          </a:xfrm>
          <a:prstGeom prst="rect">
            <a:avLst/>
          </a:prstGeom>
        </p:spPr>
      </p:pic>
      <p:pic>
        <p:nvPicPr>
          <p:cNvPr id="25" name="Рисунок 25" descr="Изображение выглядит как пятно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5052B6E8-B1F9-34A8-2936-46A3C6562A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3194" y="6271309"/>
            <a:ext cx="1028700" cy="1028700"/>
          </a:xfrm>
          <a:prstGeom prst="rect">
            <a:avLst/>
          </a:prstGeom>
        </p:spPr>
      </p:pic>
      <p:pic>
        <p:nvPicPr>
          <p:cNvPr id="26" name="Рисунок 26">
            <a:extLst>
              <a:ext uri="{FF2B5EF4-FFF2-40B4-BE49-F238E27FC236}">
                <a16:creationId xmlns:a16="http://schemas.microsoft.com/office/drawing/2014/main" id="{A7AA7FA8-7302-4767-6978-7065D94995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62762" y="-440802"/>
            <a:ext cx="1276350" cy="1219200"/>
          </a:xfrm>
          <a:prstGeom prst="rect">
            <a:avLst/>
          </a:prstGeom>
        </p:spPr>
      </p:pic>
      <p:pic>
        <p:nvPicPr>
          <p:cNvPr id="28" name="Рисунок 28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94E0D70F-A810-930A-329D-D2767C4C49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81822" y="2931710"/>
            <a:ext cx="733064" cy="6955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F00859-56E8-8D20-A72D-F21FD8CC43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35553" y="186940"/>
            <a:ext cx="995083" cy="106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05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 descr="https://sun9-44.userapi.com/impg/zAngWT_L4yR9rtbsK1a4436NcVOpIeljEu6lvA/rh4LpRm-rf0.jpg?size=2560x1707&amp;quality=95&amp;sign=9bf195cf62061edc60126474e6f2a253&amp;type=album">
            <a:extLst>
              <a:ext uri="{FF2B5EF4-FFF2-40B4-BE49-F238E27FC236}">
                <a16:creationId xmlns:a16="http://schemas.microsoft.com/office/drawing/2014/main" id="{119D6CAF-C140-40BB-9ADD-37C2075AC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29" y="4105592"/>
            <a:ext cx="3341307" cy="222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sun9-38.userapi.com/impg/jrdRgiKONHqblo3Qw_pH1f6n_1v-LIztZtUjtQ/Ee_r1t_qoAA.jpg?size=2560x1707&amp;quality=95&amp;sign=981fddaeea2ae3964b61c8e9f38caa6f&amp;type=album">
            <a:extLst>
              <a:ext uri="{FF2B5EF4-FFF2-40B4-BE49-F238E27FC236}">
                <a16:creationId xmlns:a16="http://schemas.microsoft.com/office/drawing/2014/main" id="{EFB6B186-7A30-4372-A122-FCD46BF06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831" y="4105593"/>
            <a:ext cx="3341308" cy="222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sun9-36.userapi.com/impg/XRZRXWZMn_mFx1Zgbw0Tq7TeGNL3qQXp7BQ7ag/NFbri2mYh-o.jpg?size=2560x1706&amp;quality=95&amp;sign=ce525ae4e37b94f229f9358ab8d14dac&amp;type=album">
            <a:extLst>
              <a:ext uri="{FF2B5EF4-FFF2-40B4-BE49-F238E27FC236}">
                <a16:creationId xmlns:a16="http://schemas.microsoft.com/office/drawing/2014/main" id="{E22A0FEB-3B22-414A-9DFB-05382C8CA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237" y="4109424"/>
            <a:ext cx="3341304" cy="222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s://sun9-18.userapi.com/impg/tY7bVKCp2MQhXSmieWSXRc4h0KC78d9pUR3nXQ/inLRiivWIL4.jpg?size=2560x1707&amp;quality=95&amp;sign=d7c65187332d233f3c375eb26fd8dc5f&amp;type=album">
            <a:extLst>
              <a:ext uri="{FF2B5EF4-FFF2-40B4-BE49-F238E27FC236}">
                <a16:creationId xmlns:a16="http://schemas.microsoft.com/office/drawing/2014/main" id="{4DAE7811-62F9-4D02-B3AF-F6700D864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832" y="1690943"/>
            <a:ext cx="3341303" cy="222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s://sun9-63.userapi.com/impg/PEsMnHa6d7ajl_Z1bc2u4YcLQ3Mvxl7RYHEhVw/owFzI6QLuj0.jpg?size=2560x1707&amp;quality=95&amp;sign=815a63f9fdfbc190a6ff49d60e4951af&amp;type=album">
            <a:extLst>
              <a:ext uri="{FF2B5EF4-FFF2-40B4-BE49-F238E27FC236}">
                <a16:creationId xmlns:a16="http://schemas.microsoft.com/office/drawing/2014/main" id="{8E32659A-316D-4AE8-B1EE-0D319AEE3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31" y="1690942"/>
            <a:ext cx="3341305" cy="222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D62E96A-758B-F539-08AD-23CB1E274AE0}"/>
              </a:ext>
            </a:extLst>
          </p:cNvPr>
          <p:cNvSpPr txBox="1">
            <a:spLocks/>
          </p:cNvSpPr>
          <p:nvPr/>
        </p:nvSpPr>
        <p:spPr>
          <a:xfrm>
            <a:off x="446918" y="121547"/>
            <a:ext cx="104609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800" b="1" dirty="0">
                <a:solidFill>
                  <a:srgbClr val="88F7FF"/>
                </a:solidFill>
                <a:latin typeface="Century Gothic"/>
                <a:cs typeface="Times New Roman"/>
              </a:rPr>
              <a:t>Конкурсы профессионального мастерства</a:t>
            </a:r>
          </a:p>
        </p:txBody>
      </p:sp>
      <p:pic>
        <p:nvPicPr>
          <p:cNvPr id="5" name="Рисунок 5" descr="Изображение выглядит как текст, человек, внутренний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F03DF555-B592-B5D0-4179-4CA4D836A7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3818" y="1695084"/>
            <a:ext cx="3341225" cy="2233199"/>
          </a:xfrm>
          <a:prstGeom prst="rect">
            <a:avLst/>
          </a:prstGeom>
        </p:spPr>
      </p:pic>
      <p:pic>
        <p:nvPicPr>
          <p:cNvPr id="7" name="Рисунок 29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ED475E1B-AB30-CCE3-281F-A058011C3A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 flipV="1">
            <a:off x="-1956537" y="3829617"/>
            <a:ext cx="4968444" cy="347857"/>
          </a:xfrm>
          <a:prstGeom prst="rect">
            <a:avLst/>
          </a:prstGeom>
        </p:spPr>
      </p:pic>
      <p:pic>
        <p:nvPicPr>
          <p:cNvPr id="10" name="Рисунок 29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31F48A86-7862-916D-27C8-35BEB01DA7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 flipV="1">
            <a:off x="8846501" y="3829616"/>
            <a:ext cx="4968444" cy="347857"/>
          </a:xfrm>
          <a:prstGeom prst="rect">
            <a:avLst/>
          </a:prstGeom>
        </p:spPr>
      </p:pic>
      <p:pic>
        <p:nvPicPr>
          <p:cNvPr id="12" name="Рисунок 26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0AA2A066-35EE-3780-E80C-16F6C2B6C9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3171" y="6374103"/>
            <a:ext cx="8962258" cy="354737"/>
          </a:xfrm>
          <a:prstGeom prst="rect">
            <a:avLst/>
          </a:prstGeom>
        </p:spPr>
      </p:pic>
      <p:pic>
        <p:nvPicPr>
          <p:cNvPr id="13" name="Рисунок 26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6325A51C-C129-90DB-A005-0CEBA442EB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3171" y="1281242"/>
            <a:ext cx="8962258" cy="3547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0E2298-52C4-88F2-961F-210E3B951A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35553" y="186940"/>
            <a:ext cx="995083" cy="106864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DA74C5-C35D-40BA-811A-10F70F6AC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1655" y="1572239"/>
            <a:ext cx="2665523" cy="19127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5CA6B0-6320-4461-9247-F10930F3F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790" y="1574153"/>
            <a:ext cx="2062992" cy="2919970"/>
          </a:xfrm>
          <a:prstGeom prst="rect">
            <a:avLst/>
          </a:prstGeom>
        </p:spPr>
      </p:pic>
      <p:sp>
        <p:nvSpPr>
          <p:cNvPr id="12291" name="Объект 2"/>
          <p:cNvSpPr>
            <a:spLocks noGrp="1"/>
          </p:cNvSpPr>
          <p:nvPr>
            <p:ph idx="1"/>
          </p:nvPr>
        </p:nvSpPr>
        <p:spPr>
          <a:xfrm>
            <a:off x="383654" y="2438703"/>
            <a:ext cx="5932711" cy="245317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sz="240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Студенты активно вовлекаются в научно-исследовательскую деятельность, олимпиадное движение, участвуют в конкурсах профессионального мастерства, региональных, всероссийских и международных конференциях</a:t>
            </a:r>
            <a:endParaRPr lang="ru-RU"/>
          </a:p>
        </p:txBody>
      </p:sp>
      <p:sp>
        <p:nvSpPr>
          <p:cNvPr id="2" name="AutoShape 8" descr="https://sun9-43.userapi.com/impf/cwi_n3HUjkk8hdKg_zUvsEHZIv9lUbEghTBPiQ/JQoX5TohmnQ.jpg?size=1080x1080&amp;quality=96&amp;sign=4e6f2dda734fb65d6218b7f5edc082fd&amp;type=album">
            <a:extLst>
              <a:ext uri="{FF2B5EF4-FFF2-40B4-BE49-F238E27FC236}">
                <a16:creationId xmlns:a16="http://schemas.microsoft.com/office/drawing/2014/main" id="{319D56E5-A3F3-417F-8106-6E616C307B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6BBEBD-BEE6-4DD4-B979-0CC7400A9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238" y="4663445"/>
            <a:ext cx="2663542" cy="18792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E826DC-DDF5-492A-AE5F-7F8FA962A5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2936" y="3619055"/>
            <a:ext cx="2062993" cy="2920911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0F4BBBD-C98C-CDFE-A5E3-8489C9799FC8}"/>
              </a:ext>
            </a:extLst>
          </p:cNvPr>
          <p:cNvSpPr txBox="1">
            <a:spLocks/>
          </p:cNvSpPr>
          <p:nvPr/>
        </p:nvSpPr>
        <p:spPr>
          <a:xfrm>
            <a:off x="398279" y="191506"/>
            <a:ext cx="104609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800" b="1">
                <a:solidFill>
                  <a:srgbClr val="88F7FF"/>
                </a:solidFill>
                <a:latin typeface="Century Gothic"/>
                <a:cs typeface="Times New Roman"/>
              </a:rPr>
              <a:t>Внеурочная деятельность</a:t>
            </a:r>
          </a:p>
        </p:txBody>
      </p:sp>
      <p:pic>
        <p:nvPicPr>
          <p:cNvPr id="12" name="Рисунок 12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FA143A25-5044-7AB2-2B97-73F117BCE0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99" y="2128981"/>
            <a:ext cx="6321706" cy="2976215"/>
          </a:xfrm>
          <a:prstGeom prst="rect">
            <a:avLst/>
          </a:prstGeom>
        </p:spPr>
      </p:pic>
      <p:pic>
        <p:nvPicPr>
          <p:cNvPr id="16" name="Рисунок 29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838C4EEA-5130-78EF-F342-57E29E68BC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 flipV="1">
            <a:off x="6676248" y="1948731"/>
            <a:ext cx="4968444" cy="347857"/>
          </a:xfrm>
          <a:prstGeom prst="rect">
            <a:avLst/>
          </a:prstGeom>
        </p:spPr>
      </p:pic>
      <p:pic>
        <p:nvPicPr>
          <p:cNvPr id="18" name="Рисунок 26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AE58E826-65E4-1FA5-BED7-616697DD47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1955" y="4387116"/>
            <a:ext cx="3753651" cy="354737"/>
          </a:xfrm>
          <a:prstGeom prst="rect">
            <a:avLst/>
          </a:prstGeom>
        </p:spPr>
      </p:pic>
      <p:pic>
        <p:nvPicPr>
          <p:cNvPr id="19" name="Рисунок 26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369DF1FD-9B42-E521-9B4A-8690A7ED2B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3752" y="3374331"/>
            <a:ext cx="3107398" cy="354737"/>
          </a:xfrm>
          <a:prstGeom prst="rect">
            <a:avLst/>
          </a:prstGeom>
        </p:spPr>
      </p:pic>
      <p:pic>
        <p:nvPicPr>
          <p:cNvPr id="20" name="Рисунок 26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A9D1344D-78D3-79B4-28F6-F31B70BE01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0830" y="3374330"/>
            <a:ext cx="348765" cy="354737"/>
          </a:xfrm>
          <a:prstGeom prst="rect">
            <a:avLst/>
          </a:prstGeom>
        </p:spPr>
      </p:pic>
      <p:pic>
        <p:nvPicPr>
          <p:cNvPr id="21" name="Рисунок 29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BC44FE91-E9B1-9DDB-6B4A-E12D4353E8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 flipV="1">
            <a:off x="6758235" y="5204111"/>
            <a:ext cx="3647001" cy="347857"/>
          </a:xfrm>
          <a:prstGeom prst="rect">
            <a:avLst/>
          </a:prstGeom>
        </p:spPr>
      </p:pic>
      <p:pic>
        <p:nvPicPr>
          <p:cNvPr id="22" name="Рисунок 22" descr="Изображение выглядит как пятно,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EC839656-F958-1521-64D9-2166961538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209" y="1422601"/>
            <a:ext cx="1225229" cy="1225229"/>
          </a:xfrm>
          <a:prstGeom prst="rect">
            <a:avLst/>
          </a:prstGeom>
        </p:spPr>
      </p:pic>
      <p:pic>
        <p:nvPicPr>
          <p:cNvPr id="23" name="Рисунок 23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8E4FF37B-C950-A19C-2F63-FA3DC95D79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5334" y="5849917"/>
            <a:ext cx="1628775" cy="1504950"/>
          </a:xfrm>
          <a:prstGeom prst="rect">
            <a:avLst/>
          </a:prstGeom>
        </p:spPr>
      </p:pic>
      <p:pic>
        <p:nvPicPr>
          <p:cNvPr id="24" name="Рисунок 24" descr="Изображение выглядит как пятно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B606AC94-53D1-6F54-4D49-44DAFAFF7F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45625" y="5914422"/>
            <a:ext cx="1028700" cy="1028700"/>
          </a:xfrm>
          <a:prstGeom prst="rect">
            <a:avLst/>
          </a:prstGeom>
        </p:spPr>
      </p:pic>
      <p:pic>
        <p:nvPicPr>
          <p:cNvPr id="25" name="Рисунок 25">
            <a:extLst>
              <a:ext uri="{FF2B5EF4-FFF2-40B4-BE49-F238E27FC236}">
                <a16:creationId xmlns:a16="http://schemas.microsoft.com/office/drawing/2014/main" id="{0AF45C82-D520-10D8-1D3D-D71DE3772A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420000">
            <a:off x="1242711" y="5028236"/>
            <a:ext cx="1276350" cy="1219200"/>
          </a:xfrm>
          <a:prstGeom prst="rect">
            <a:avLst/>
          </a:prstGeom>
        </p:spPr>
      </p:pic>
      <p:pic>
        <p:nvPicPr>
          <p:cNvPr id="26" name="Рисунок 26" descr="Изображение выглядит как легкий, лампа, пятно&#10;&#10;Автоматически созданное описание">
            <a:extLst>
              <a:ext uri="{FF2B5EF4-FFF2-40B4-BE49-F238E27FC236}">
                <a16:creationId xmlns:a16="http://schemas.microsoft.com/office/drawing/2014/main" id="{ACDE0DEE-86F7-98B2-1A56-BDA437F1FB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70561" y="-417594"/>
            <a:ext cx="1590675" cy="1076325"/>
          </a:xfrm>
          <a:prstGeom prst="rect">
            <a:avLst/>
          </a:prstGeom>
        </p:spPr>
      </p:pic>
      <p:pic>
        <p:nvPicPr>
          <p:cNvPr id="27" name="Рисунок 27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8566B590-410D-7939-07DB-69B3ADF495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200000">
            <a:off x="588379" y="5198420"/>
            <a:ext cx="1524000" cy="14382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10D7C7-9A3A-AC90-15A8-85A3A4C05D7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35553" y="186940"/>
            <a:ext cx="995083" cy="106864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ъект 2"/>
          <p:cNvSpPr>
            <a:spLocks noGrp="1"/>
          </p:cNvSpPr>
          <p:nvPr>
            <p:ph idx="1"/>
          </p:nvPr>
        </p:nvSpPr>
        <p:spPr>
          <a:xfrm>
            <a:off x="4163079" y="1828548"/>
            <a:ext cx="6278558" cy="16691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ru-RU" altLang="ru-RU" sz="240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Наши преподаватели - это команда опытных профессионалов, знающих и любящих своё дело. Среди преподавателей кандидаты наук, преподаватели высшей и первой категории.</a:t>
            </a:r>
            <a:endParaRPr lang="ru-RU" altLang="ru-RU" sz="2400" b="1">
              <a:solidFill>
                <a:srgbClr val="FFFFFF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 descr="https://sun9-51.userapi.com/impf/jlPRKHrlR76Z6QupeaJewPmvAv4ugAlvbMCTQg/ePG1YcKS_64.jpg?size=1440x2160&amp;quality=96&amp;sign=1028022a0a413b3d80f1bd4d9a725669&amp;type=album">
            <a:extLst>
              <a:ext uri="{FF2B5EF4-FFF2-40B4-BE49-F238E27FC236}">
                <a16:creationId xmlns:a16="http://schemas.microsoft.com/office/drawing/2014/main" id="{E0A0CC09-6D57-40E1-8898-9DA297C4D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" b="-190"/>
          <a:stretch/>
        </p:blipFill>
        <p:spPr bwMode="auto">
          <a:xfrm>
            <a:off x="484436" y="1633396"/>
            <a:ext cx="3376105" cy="508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8D6784-0212-4C33-AD6E-B93D302350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5"/>
          <a:stretch/>
        </p:blipFill>
        <p:spPr>
          <a:xfrm>
            <a:off x="4026421" y="3778303"/>
            <a:ext cx="4965301" cy="29482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0CB9E6-203C-DBF1-C3DF-5CEAF231A1CB}"/>
              </a:ext>
            </a:extLst>
          </p:cNvPr>
          <p:cNvSpPr txBox="1"/>
          <p:nvPr/>
        </p:nvSpPr>
        <p:spPr>
          <a:xfrm>
            <a:off x="393539" y="84881"/>
            <a:ext cx="7469528" cy="13942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600" b="1">
                <a:solidFill>
                  <a:srgbClr val="88F7FF"/>
                </a:solidFill>
                <a:latin typeface="Century Gothic"/>
                <a:ea typeface="MS Gothic"/>
                <a:cs typeface="Calibri"/>
              </a:rPr>
              <a:t>1211 СТУДЕНТОВ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>
                <a:solidFill>
                  <a:schemeClr val="bg1"/>
                </a:solidFill>
                <a:latin typeface="Century Gothic"/>
                <a:ea typeface="MS Gothic"/>
                <a:cs typeface="Calibri"/>
              </a:rPr>
              <a:t>УЖЕ ПОЛУЧАЮТ ОБРАЗОВАНИЕ</a:t>
            </a:r>
          </a:p>
        </p:txBody>
      </p:sp>
      <p:pic>
        <p:nvPicPr>
          <p:cNvPr id="3" name="Рисунок 29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9EF8F5D9-0E77-C973-4D44-AA4ABA433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00000" flipV="1">
            <a:off x="10183191" y="6128147"/>
            <a:ext cx="2981456" cy="338211"/>
          </a:xfrm>
          <a:prstGeom prst="rect">
            <a:avLst/>
          </a:prstGeom>
        </p:spPr>
      </p:pic>
      <p:pic>
        <p:nvPicPr>
          <p:cNvPr id="8" name="Рисунок 26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098CEBA7-7853-36CB-3387-FBD9EAF5EA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00000">
            <a:off x="8253969" y="5606928"/>
            <a:ext cx="4795371" cy="37402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92278D87-DD51-A1CF-CE0F-8BF60AAC32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00000">
            <a:off x="7151892" y="5418181"/>
            <a:ext cx="5821684" cy="374028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104C6D61-0A02-FDA2-8B71-6F64300F9C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00000">
            <a:off x="6013033" y="5165634"/>
            <a:ext cx="7045921" cy="354737"/>
          </a:xfrm>
          <a:prstGeom prst="rect">
            <a:avLst/>
          </a:prstGeom>
        </p:spPr>
      </p:pic>
      <p:pic>
        <p:nvPicPr>
          <p:cNvPr id="15" name="Рисунок 26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ED48F6A1-6870-51B2-2277-20B5ACDD4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00000">
            <a:off x="9258147" y="5984397"/>
            <a:ext cx="3444991" cy="374028"/>
          </a:xfrm>
          <a:prstGeom prst="rect">
            <a:avLst/>
          </a:prstGeom>
        </p:spPr>
      </p:pic>
      <p:pic>
        <p:nvPicPr>
          <p:cNvPr id="18" name="Рисунок 18" descr="Изображение выглядит как легкий, лампа, пятно&#10;&#10;Автоматически созданное описание">
            <a:extLst>
              <a:ext uri="{FF2B5EF4-FFF2-40B4-BE49-F238E27FC236}">
                <a16:creationId xmlns:a16="http://schemas.microsoft.com/office/drawing/2014/main" id="{20CE00EA-5E21-AF84-7B03-418981BF70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3574" y="788103"/>
            <a:ext cx="1233790" cy="854478"/>
          </a:xfrm>
          <a:prstGeom prst="rect">
            <a:avLst/>
          </a:prstGeom>
        </p:spPr>
      </p:pic>
      <p:pic>
        <p:nvPicPr>
          <p:cNvPr id="19" name="Рисунок 19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A28AF37F-8E67-9227-01BA-2EDEF4CCD8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0583" y="520317"/>
            <a:ext cx="1138178" cy="1033162"/>
          </a:xfrm>
          <a:prstGeom prst="rect">
            <a:avLst/>
          </a:prstGeom>
        </p:spPr>
      </p:pic>
      <p:pic>
        <p:nvPicPr>
          <p:cNvPr id="20" name="Рисунок 20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1624843E-3766-10BE-DC97-87883BF6F6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6299" y="1598474"/>
            <a:ext cx="7054768" cy="2079177"/>
          </a:xfrm>
          <a:prstGeom prst="rect">
            <a:avLst/>
          </a:prstGeom>
        </p:spPr>
      </p:pic>
      <p:pic>
        <p:nvPicPr>
          <p:cNvPr id="22" name="Рисунок 22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987DA354-FFEB-7FE8-05F2-48F8BF2F12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1510" y="81867"/>
            <a:ext cx="1059687" cy="974444"/>
          </a:xfrm>
          <a:prstGeom prst="rect">
            <a:avLst/>
          </a:prstGeom>
        </p:spPr>
      </p:pic>
      <p:pic>
        <p:nvPicPr>
          <p:cNvPr id="23" name="Рисунок 23">
            <a:extLst>
              <a:ext uri="{FF2B5EF4-FFF2-40B4-BE49-F238E27FC236}">
                <a16:creationId xmlns:a16="http://schemas.microsoft.com/office/drawing/2014/main" id="{F03E51C8-E520-8629-3C28-E9FB0B9D77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90454" y="3700100"/>
            <a:ext cx="1532078" cy="1560533"/>
          </a:xfrm>
          <a:prstGeom prst="rect">
            <a:avLst/>
          </a:prstGeom>
        </p:spPr>
      </p:pic>
      <p:pic>
        <p:nvPicPr>
          <p:cNvPr id="17" name="Рисунок 17">
            <a:extLst>
              <a:ext uri="{FF2B5EF4-FFF2-40B4-BE49-F238E27FC236}">
                <a16:creationId xmlns:a16="http://schemas.microsoft.com/office/drawing/2014/main" id="{18A1F96E-7FD1-BC1D-A2CB-6FB63C619D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2240000">
            <a:off x="10348128" y="1922362"/>
            <a:ext cx="1276350" cy="12192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3FB2AA-769B-71D0-0103-28D88738AB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35553" y="186940"/>
            <a:ext cx="995083" cy="106864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9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6E5F9123-04D0-906D-4ED5-417D3A3DB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00000" flipV="1">
            <a:off x="8762906" y="120895"/>
            <a:ext cx="4061760" cy="3092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1203" t="-238" r="8201" b="983"/>
          <a:stretch/>
        </p:blipFill>
        <p:spPr>
          <a:xfrm>
            <a:off x="470702" y="2078406"/>
            <a:ext cx="6243689" cy="34027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B80814-5CB5-7CE0-4158-ECAA5AB281A2}"/>
              </a:ext>
            </a:extLst>
          </p:cNvPr>
          <p:cNvSpPr txBox="1"/>
          <p:nvPr/>
        </p:nvSpPr>
        <p:spPr>
          <a:xfrm>
            <a:off x="403184" y="1088522"/>
            <a:ext cx="800968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b="1" dirty="0">
                <a:solidFill>
                  <a:srgbClr val="88F7FF"/>
                </a:solidFill>
                <a:latin typeface="Century Gothic"/>
                <a:ea typeface="Calibri"/>
                <a:cs typeface="Segoe UI"/>
              </a:rPr>
              <a:t>ГБПОУ МО «</a:t>
            </a:r>
            <a:r>
              <a:rPr lang="ru-RU" sz="2400" b="1" dirty="0" err="1">
                <a:solidFill>
                  <a:srgbClr val="88F7FF"/>
                </a:solidFill>
                <a:latin typeface="Century Gothic"/>
                <a:ea typeface="Calibri"/>
                <a:cs typeface="Segoe UI"/>
              </a:rPr>
              <a:t>Долгопрудненский</a:t>
            </a:r>
            <a:r>
              <a:rPr lang="ru-RU" sz="2400" b="1" dirty="0">
                <a:solidFill>
                  <a:srgbClr val="88F7FF"/>
                </a:solidFill>
                <a:latin typeface="Century Gothic"/>
                <a:ea typeface="Calibri"/>
                <a:cs typeface="Segoe UI"/>
              </a:rPr>
              <a:t> техникум»</a:t>
            </a:r>
            <a:r>
              <a:rPr lang="en-US" sz="2400" b="1" dirty="0">
                <a:solidFill>
                  <a:srgbClr val="88F7FF"/>
                </a:solidFill>
                <a:latin typeface="Century Gothic"/>
                <a:ea typeface="Calibri"/>
                <a:cs typeface="Segoe UI"/>
              </a:rPr>
              <a:t>​</a:t>
            </a:r>
          </a:p>
          <a:p>
            <a:r>
              <a:rPr lang="ru-RU" sz="2400" b="1" dirty="0">
                <a:solidFill>
                  <a:srgbClr val="88F7FF"/>
                </a:solidFill>
                <a:latin typeface="Century Gothic"/>
                <a:ea typeface="Calibri"/>
                <a:cs typeface="Segoe UI"/>
              </a:rPr>
              <a:t>переименован в ГБПОУ МО «Физтех-колледж»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BB3649-8D15-99B8-52D5-A915D5EAF53B}"/>
              </a:ext>
            </a:extLst>
          </p:cNvPr>
          <p:cNvSpPr txBox="1"/>
          <p:nvPr/>
        </p:nvSpPr>
        <p:spPr>
          <a:xfrm>
            <a:off x="354955" y="5601792"/>
            <a:ext cx="751752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>
                <a:solidFill>
                  <a:srgbClr val="FFFFFF"/>
                </a:solidFill>
                <a:latin typeface="Calibri"/>
                <a:ea typeface="Calibri"/>
                <a:cs typeface="Arial"/>
              </a:rPr>
              <a:t>Взят курс на организацию на базе колледжа регионального образовательного центра в сфере </a:t>
            </a:r>
            <a:r>
              <a:rPr lang="ru-RU" sz="2000" b="1">
                <a:solidFill>
                  <a:srgbClr val="88F7FF"/>
                </a:solidFill>
                <a:latin typeface="Calibri"/>
                <a:ea typeface="Calibri"/>
                <a:cs typeface="Arial"/>
              </a:rPr>
              <a:t>ПРОГРАММИРОВАНИЯ И ЦИФРОВЫХ ТЕХНОЛОГИЙ</a:t>
            </a:r>
            <a:endParaRPr lang="ru-RU" sz="2000">
              <a:solidFill>
                <a:srgbClr val="FFFFFF"/>
              </a:solidFill>
              <a:latin typeface="Calibri"/>
              <a:ea typeface="Calibri" pitchFamily="34" charset="0"/>
            </a:endParaRPr>
          </a:p>
        </p:txBody>
      </p:sp>
      <p:pic>
        <p:nvPicPr>
          <p:cNvPr id="16" name="Рисунок 16">
            <a:extLst>
              <a:ext uri="{FF2B5EF4-FFF2-40B4-BE49-F238E27FC236}">
                <a16:creationId xmlns:a16="http://schemas.microsoft.com/office/drawing/2014/main" id="{F1CB2440-C1F1-D870-1DF3-DD5D5016C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0000">
            <a:off x="10285547" y="4881505"/>
            <a:ext cx="1717547" cy="1823716"/>
          </a:xfrm>
          <a:prstGeom prst="rect">
            <a:avLst/>
          </a:prstGeom>
        </p:spPr>
      </p:pic>
      <p:pic>
        <p:nvPicPr>
          <p:cNvPr id="17" name="Рисунок 17" descr="Изображение выглядит как пятно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BA0FB7A3-6822-9CFD-AD33-7E4F24058F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2008" y="6051292"/>
            <a:ext cx="731335" cy="712749"/>
          </a:xfrm>
          <a:prstGeom prst="rect">
            <a:avLst/>
          </a:prstGeom>
        </p:spPr>
      </p:pic>
      <p:pic>
        <p:nvPicPr>
          <p:cNvPr id="18" name="Рисунок 18" descr="Изображение выглядит как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D567DC17-9177-2739-3ADB-9D8B0CCB94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9083" y="3430744"/>
            <a:ext cx="980593" cy="990238"/>
          </a:xfrm>
          <a:prstGeom prst="rect">
            <a:avLst/>
          </a:prstGeom>
        </p:spPr>
      </p:pic>
      <p:pic>
        <p:nvPicPr>
          <p:cNvPr id="26" name="Рисунок 26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7754F0C7-7D2B-05C5-A370-C17F26393F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00000">
            <a:off x="7469632" y="39022"/>
            <a:ext cx="3261726" cy="37402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2C3B475B-7EB2-BD46-530D-FED6FA1DA7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00000">
            <a:off x="6560234" y="-330579"/>
            <a:ext cx="4529179" cy="37402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5AB81CDE-A0C1-0BD2-6C31-3DA6286753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00000">
            <a:off x="6462104" y="-622827"/>
            <a:ext cx="3737491" cy="3740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B17C39-9E0B-8DD2-61AB-8F38DA946DA2}"/>
              </a:ext>
            </a:extLst>
          </p:cNvPr>
          <p:cNvSpPr txBox="1"/>
          <p:nvPr/>
        </p:nvSpPr>
        <p:spPr>
          <a:xfrm>
            <a:off x="354956" y="36653"/>
            <a:ext cx="7469528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600" b="1">
                <a:solidFill>
                  <a:srgbClr val="88F7FF"/>
                </a:solidFill>
                <a:latin typeface="Century Gothic"/>
                <a:ea typeface="MS Gothic"/>
                <a:cs typeface="Calibri"/>
              </a:rPr>
              <a:t>В 2019 ГОДУ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B5F8E4D-3EDF-484A-A9CA-28BAF878E1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7598781" y="2107343"/>
            <a:ext cx="2339527" cy="3351780"/>
          </a:xfrm>
          <a:prstGeom prst="rect">
            <a:avLst/>
          </a:prstGeom>
        </p:spPr>
      </p:pic>
      <p:pic>
        <p:nvPicPr>
          <p:cNvPr id="21" name="Рисунок 26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C7AA5963-7E81-F436-7670-05FDFFE695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00000">
            <a:off x="7529883" y="457486"/>
            <a:ext cx="3657194" cy="374028"/>
          </a:xfrm>
          <a:prstGeom prst="rect">
            <a:avLst/>
          </a:prstGeom>
        </p:spPr>
      </p:pic>
      <p:pic>
        <p:nvPicPr>
          <p:cNvPr id="22" name="Рисунок 17" descr="Изображение выглядит как пятно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AA818C68-03D3-C01C-66D1-96D582827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3376" y="4652683"/>
            <a:ext cx="731335" cy="71274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3A2E0EE6-6726-FB50-8D69-7C1C737605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680000">
            <a:off x="7583653" y="5682110"/>
            <a:ext cx="1022196" cy="955056"/>
          </a:xfrm>
          <a:prstGeom prst="rect">
            <a:avLst/>
          </a:prstGeom>
        </p:spPr>
      </p:pic>
      <p:pic>
        <p:nvPicPr>
          <p:cNvPr id="25" name="Рисунок 25">
            <a:extLst>
              <a:ext uri="{FF2B5EF4-FFF2-40B4-BE49-F238E27FC236}">
                <a16:creationId xmlns:a16="http://schemas.microsoft.com/office/drawing/2014/main" id="{B92155B9-DBEF-0B45-23F6-792FC82DEA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320000">
            <a:off x="7856722" y="5207023"/>
            <a:ext cx="996629" cy="949125"/>
          </a:xfrm>
          <a:prstGeom prst="rect">
            <a:avLst/>
          </a:prstGeom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89D82F87-98CE-AF44-B6B4-87D932360A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35553" y="186940"/>
            <a:ext cx="995083" cy="106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60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049" y="3219138"/>
            <a:ext cx="3297691" cy="329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9BD3D2D-B506-A4F0-E338-C697B69206BD}"/>
              </a:ext>
            </a:extLst>
          </p:cNvPr>
          <p:cNvSpPr txBox="1">
            <a:spLocks/>
          </p:cNvSpPr>
          <p:nvPr/>
        </p:nvSpPr>
        <p:spPr>
          <a:xfrm>
            <a:off x="398279" y="191506"/>
            <a:ext cx="104609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800" b="1" dirty="0">
                <a:solidFill>
                  <a:srgbClr val="88F7FF"/>
                </a:solidFill>
                <a:latin typeface="Century Gothic"/>
                <a:cs typeface="Times New Roman"/>
              </a:rPr>
              <a:t>Контакты</a:t>
            </a:r>
          </a:p>
        </p:txBody>
      </p:sp>
      <p:pic>
        <p:nvPicPr>
          <p:cNvPr id="3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3868A8A-8EEF-4ACB-4604-B26F522AAF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07" t="37198" r="20833" b="32367"/>
          <a:stretch/>
        </p:blipFill>
        <p:spPr>
          <a:xfrm>
            <a:off x="4468730" y="3222171"/>
            <a:ext cx="3355446" cy="3299449"/>
          </a:xfrm>
          <a:prstGeom prst="rect">
            <a:avLst/>
          </a:prstGeom>
        </p:spPr>
      </p:pic>
      <p:pic>
        <p:nvPicPr>
          <p:cNvPr id="4" name="Рисунок 6">
            <a:extLst>
              <a:ext uri="{FF2B5EF4-FFF2-40B4-BE49-F238E27FC236}">
                <a16:creationId xmlns:a16="http://schemas.microsoft.com/office/drawing/2014/main" id="{8AF1848D-BC18-09E0-45E7-3B81BC782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9086" y="3222171"/>
            <a:ext cx="3298371" cy="32983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AB643A-0ED1-1B04-7442-AC7DD143A659}"/>
              </a:ext>
            </a:extLst>
          </p:cNvPr>
          <p:cNvSpPr txBox="1"/>
          <p:nvPr/>
        </p:nvSpPr>
        <p:spPr>
          <a:xfrm>
            <a:off x="1143000" y="1469572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>
                <a:solidFill>
                  <a:srgbClr val="FFFFFF"/>
                </a:solidFill>
                <a:latin typeface="Calibri"/>
                <a:cs typeface="Segoe UI"/>
              </a:rPr>
              <a:t>8 </a:t>
            </a:r>
            <a:r>
              <a:rPr lang="en-US" sz="2400" dirty="0">
                <a:solidFill>
                  <a:srgbClr val="FFFFFF"/>
                </a:solidFill>
                <a:latin typeface="Calibri"/>
                <a:cs typeface="Segoe UI"/>
              </a:rPr>
              <a:t>(495) </a:t>
            </a:r>
            <a:r>
              <a:rPr lang="ru-RU" sz="2400" dirty="0">
                <a:solidFill>
                  <a:srgbClr val="FFFFFF"/>
                </a:solidFill>
                <a:latin typeface="Calibri"/>
                <a:cs typeface="Segoe UI"/>
              </a:rPr>
              <a:t>369-45-93</a:t>
            </a:r>
            <a:r>
              <a:rPr lang="en-US" sz="2400" dirty="0">
                <a:latin typeface="Calibri"/>
                <a:cs typeface="Segoe UI"/>
              </a:rPr>
              <a:t>​</a:t>
            </a:r>
          </a:p>
          <a:p>
            <a:r>
              <a:rPr lang="ru-RU" sz="2400" dirty="0">
                <a:solidFill>
                  <a:srgbClr val="FFFFFF"/>
                </a:solidFill>
                <a:latin typeface="Calibri"/>
                <a:cs typeface="Segoe UI"/>
              </a:rPr>
              <a:t>8 (977) 758-71-25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643CE8-C5FC-EE65-D4CC-2D9104AF7566}"/>
              </a:ext>
            </a:extLst>
          </p:cNvPr>
          <p:cNvSpPr txBox="1"/>
          <p:nvPr/>
        </p:nvSpPr>
        <p:spPr>
          <a:xfrm>
            <a:off x="6999515" y="1426029"/>
            <a:ext cx="416922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libri"/>
                <a:cs typeface="Arial"/>
              </a:rPr>
              <a:t>info@phystech.pro</a:t>
            </a:r>
            <a:endParaRPr lang="ru-RU" sz="2400">
              <a:solidFill>
                <a:srgbClr val="000000"/>
              </a:solidFill>
              <a:latin typeface="Calibri"/>
            </a:endParaRPr>
          </a:p>
          <a:p>
            <a:r>
              <a:rPr lang="en-US" sz="2400" dirty="0">
                <a:solidFill>
                  <a:srgbClr val="FFFFFF"/>
                </a:solidFill>
                <a:latin typeface="Calibri"/>
                <a:cs typeface="Arial"/>
              </a:rPr>
              <a:t>mo_fiztechkoll@mosreg.ru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74A2F6-850E-2CC6-E93B-D67AF85C7B8F}"/>
              </a:ext>
            </a:extLst>
          </p:cNvPr>
          <p:cNvSpPr txBox="1"/>
          <p:nvPr/>
        </p:nvSpPr>
        <p:spPr>
          <a:xfrm>
            <a:off x="272143" y="2579915"/>
            <a:ext cx="392974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err="1">
                <a:solidFill>
                  <a:srgbClr val="88F7FF"/>
                </a:solidFill>
                <a:latin typeface="Century Gothic"/>
                <a:cs typeface="Segoe UI"/>
              </a:rPr>
              <a:t>Сайт</a:t>
            </a:r>
            <a:r>
              <a:rPr lang="en-US" sz="2800" b="1" dirty="0">
                <a:solidFill>
                  <a:srgbClr val="88F7FF"/>
                </a:solidFill>
                <a:latin typeface="Century Gothic"/>
                <a:cs typeface="Segoe UI"/>
              </a:rPr>
              <a:t> phystech.pro</a:t>
            </a:r>
            <a:endParaRPr lang="ru-RU" sz="2800">
              <a:solidFill>
                <a:srgbClr val="88F7FF"/>
              </a:solidFill>
              <a:latin typeface="Century Gothic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E8A730-CB6B-3B48-3A8D-8EA85E421B9E}"/>
              </a:ext>
            </a:extLst>
          </p:cNvPr>
          <p:cNvSpPr txBox="1"/>
          <p:nvPr/>
        </p:nvSpPr>
        <p:spPr>
          <a:xfrm>
            <a:off x="4180115" y="2579915"/>
            <a:ext cx="392974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88F7FF"/>
                </a:solidFill>
                <a:latin typeface="Century Gothic"/>
                <a:cs typeface="Segoe UI"/>
              </a:rPr>
              <a:t>Telegram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175B0B-B6E6-01A1-B81C-1A9E77391736}"/>
              </a:ext>
            </a:extLst>
          </p:cNvPr>
          <p:cNvSpPr txBox="1"/>
          <p:nvPr/>
        </p:nvSpPr>
        <p:spPr>
          <a:xfrm>
            <a:off x="8229601" y="2579915"/>
            <a:ext cx="377734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err="1">
                <a:solidFill>
                  <a:srgbClr val="88F7FF"/>
                </a:solidFill>
                <a:latin typeface="Century Gothic"/>
                <a:cs typeface="Segoe UI"/>
              </a:rPr>
              <a:t>ВКонтакте</a:t>
            </a:r>
            <a:r>
              <a:rPr lang="en-US" sz="2800" b="1" dirty="0">
                <a:solidFill>
                  <a:srgbClr val="88F7FF"/>
                </a:solidFill>
                <a:latin typeface="Century Gothic"/>
                <a:cs typeface="Segoe UI"/>
              </a:rPr>
              <a:t> </a:t>
            </a:r>
          </a:p>
        </p:txBody>
      </p:sp>
      <p:pic>
        <p:nvPicPr>
          <p:cNvPr id="2" name="Рисунок 11">
            <a:extLst>
              <a:ext uri="{FF2B5EF4-FFF2-40B4-BE49-F238E27FC236}">
                <a16:creationId xmlns:a16="http://schemas.microsoft.com/office/drawing/2014/main" id="{B9AB4CDD-2E46-DDFD-48CE-385A07811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0172" y="1497956"/>
            <a:ext cx="688697" cy="736924"/>
          </a:xfrm>
          <a:prstGeom prst="rect">
            <a:avLst/>
          </a:prstGeom>
        </p:spPr>
      </p:pic>
      <p:pic>
        <p:nvPicPr>
          <p:cNvPr id="12" name="Рисунок 12">
            <a:extLst>
              <a:ext uri="{FF2B5EF4-FFF2-40B4-BE49-F238E27FC236}">
                <a16:creationId xmlns:a16="http://schemas.microsoft.com/office/drawing/2014/main" id="{3A5C5574-0DB7-CBDF-7049-BFC53CB6AD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729" y="1420792"/>
            <a:ext cx="929833" cy="929833"/>
          </a:xfrm>
          <a:prstGeom prst="rect">
            <a:avLst/>
          </a:prstGeom>
        </p:spPr>
      </p:pic>
      <p:pic>
        <p:nvPicPr>
          <p:cNvPr id="14" name="Рисунок 29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A95ACB37-3BA6-0177-526C-FAC5B48977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00000" flipV="1">
            <a:off x="7636761" y="118957"/>
            <a:ext cx="2981456" cy="338211"/>
          </a:xfrm>
          <a:prstGeom prst="rect">
            <a:avLst/>
          </a:prstGeom>
        </p:spPr>
      </p:pic>
      <p:pic>
        <p:nvPicPr>
          <p:cNvPr id="16" name="Рисунок 26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6A4C30D8-8CC0-BBF4-7E92-9F4997F241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00000">
            <a:off x="6476712" y="-608361"/>
            <a:ext cx="3968057" cy="36314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0BD0D37D-A026-289C-AAEB-928D3EB3B5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00000">
            <a:off x="5662468" y="-871316"/>
            <a:ext cx="4678685" cy="37402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4DE6E9C7-848C-01DA-0521-2C18467ACC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00000">
            <a:off x="4442356" y="-1102092"/>
            <a:ext cx="5990008" cy="354737"/>
          </a:xfrm>
          <a:prstGeom prst="rect">
            <a:avLst/>
          </a:prstGeom>
        </p:spPr>
      </p:pic>
      <p:pic>
        <p:nvPicPr>
          <p:cNvPr id="22" name="Рисунок 26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2EF3B085-E40C-F069-0DAA-68145489BB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00000">
            <a:off x="7575020" y="-256115"/>
            <a:ext cx="2519706" cy="374028"/>
          </a:xfrm>
          <a:prstGeom prst="rect">
            <a:avLst/>
          </a:prstGeom>
        </p:spPr>
      </p:pic>
      <p:pic>
        <p:nvPicPr>
          <p:cNvPr id="23" name="Рисунок 23">
            <a:extLst>
              <a:ext uri="{FF2B5EF4-FFF2-40B4-BE49-F238E27FC236}">
                <a16:creationId xmlns:a16="http://schemas.microsoft.com/office/drawing/2014/main" id="{2D37A691-5D04-BA7A-3F14-8267E404BA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5226" y="859971"/>
            <a:ext cx="938893" cy="859972"/>
          </a:xfrm>
          <a:prstGeom prst="rect">
            <a:avLst/>
          </a:prstGeom>
        </p:spPr>
      </p:pic>
      <p:pic>
        <p:nvPicPr>
          <p:cNvPr id="24" name="Рисунок 24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CBE79A1E-C5BC-750D-40B7-A9E609FC80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24943" y="64634"/>
            <a:ext cx="925286" cy="86133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D9A50A5-F001-B194-383B-4EB3BD5314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35553" y="186940"/>
            <a:ext cx="995083" cy="106864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1" descr="Изображение выглядит как часы, печь,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3D094ACA-8DE2-1012-7CC4-B934AF400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04" y="5747348"/>
            <a:ext cx="5009407" cy="994188"/>
          </a:xfrm>
          <a:prstGeom prst="rect">
            <a:avLst/>
          </a:prstGeom>
        </p:spPr>
      </p:pic>
      <p:pic>
        <p:nvPicPr>
          <p:cNvPr id="6148" name="Picture 2" descr="C:\Users\Админ\Downloads\ELuMajlwOn4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292" y="1565813"/>
            <a:ext cx="4980131" cy="332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6" descr="IMG_20200518_16433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9780" y="1561889"/>
            <a:ext cx="4724752" cy="3332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896810" y="4920344"/>
            <a:ext cx="4177772" cy="8312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МО, г. Долгопрудный, площадь Собина, дом 1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738435" y="4905181"/>
            <a:ext cx="3440353" cy="8592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МО, г. Долгопрудный, ул. Школьная, дом 4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6969695" y="5727036"/>
            <a:ext cx="4738032" cy="970152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Программы подготовки квалифицированных рабочих служащих </a:t>
            </a:r>
            <a:endParaRPr lang="ru-RU" sz="2000">
              <a:solidFill>
                <a:srgbClr val="FFFFFF"/>
              </a:solidFill>
              <a:latin typeface="Calibri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808439" y="5746828"/>
            <a:ext cx="4196170" cy="940464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Программы подготовки специалистов среднего звена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B0BEA0-0EC1-A623-C4C0-81B5104AB24E}"/>
              </a:ext>
            </a:extLst>
          </p:cNvPr>
          <p:cNvSpPr txBox="1"/>
          <p:nvPr/>
        </p:nvSpPr>
        <p:spPr>
          <a:xfrm>
            <a:off x="427537" y="39584"/>
            <a:ext cx="8164283" cy="15161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800" b="1">
                <a:solidFill>
                  <a:schemeClr val="bg1"/>
                </a:solidFill>
                <a:latin typeface="Century Gothic"/>
                <a:ea typeface="Calibri"/>
                <a:cs typeface="Arial"/>
              </a:rPr>
              <a:t>У КОЛЛЕДЖА</a:t>
            </a:r>
            <a:r>
              <a:rPr lang="ru-RU" sz="4800">
                <a:solidFill>
                  <a:srgbClr val="88F7FF"/>
                </a:solidFill>
                <a:latin typeface="Century Gothic"/>
                <a:ea typeface="Calibri"/>
                <a:cs typeface="Arial"/>
              </a:rPr>
              <a:t> </a:t>
            </a:r>
            <a:endParaRPr lang="ru-RU" sz="6600">
              <a:solidFill>
                <a:srgbClr val="000000"/>
              </a:solidFill>
              <a:latin typeface="Century Gothic"/>
              <a:ea typeface="Calibri"/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6600" b="1">
                <a:solidFill>
                  <a:srgbClr val="88F7FF"/>
                </a:solidFill>
                <a:latin typeface="Century Gothic"/>
                <a:ea typeface="Calibri"/>
                <a:cs typeface="Arial"/>
              </a:rPr>
              <a:t>2 ОТДЕЛЕНИЯ:</a:t>
            </a:r>
            <a:endParaRPr lang="ru-RU" sz="6600" b="1">
              <a:latin typeface="Century Gothic"/>
              <a:ea typeface="Calibri"/>
            </a:endParaRPr>
          </a:p>
        </p:txBody>
      </p:sp>
      <p:pic>
        <p:nvPicPr>
          <p:cNvPr id="35" name="Рисунок 34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96593B9F-1511-4255-11FF-4DA13F125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00000">
            <a:off x="148888" y="1664320"/>
            <a:ext cx="1508847" cy="374028"/>
          </a:xfrm>
          <a:prstGeom prst="rect">
            <a:avLst/>
          </a:prstGeom>
        </p:spPr>
      </p:pic>
      <p:pic>
        <p:nvPicPr>
          <p:cNvPr id="37" name="Рисунок 29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507BF4C9-45BF-33D8-ACC4-D26BDA0EE6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1800000" flipV="1">
            <a:off x="6488144" y="1566627"/>
            <a:ext cx="1502780" cy="383950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7D1004CF-68F3-B5E8-6ED3-663C04A5B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370794" y="5147351"/>
            <a:ext cx="710243" cy="413612"/>
          </a:xfrm>
          <a:prstGeom prst="rect">
            <a:avLst/>
          </a:prstGeom>
        </p:spPr>
      </p:pic>
      <p:pic>
        <p:nvPicPr>
          <p:cNvPr id="39" name="Рисунок 29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271BC9C1-4DAE-BC28-CBF4-ACB5A029AA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 flipV="1">
            <a:off x="7533263" y="5166139"/>
            <a:ext cx="713185" cy="368832"/>
          </a:xfrm>
          <a:prstGeom prst="rect">
            <a:avLst/>
          </a:prstGeom>
        </p:spPr>
      </p:pic>
      <p:pic>
        <p:nvPicPr>
          <p:cNvPr id="40" name="Рисунок 40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B0FA8249-A0B3-F1A4-EBCB-1F32C86E83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2583" y="5754211"/>
            <a:ext cx="5048990" cy="980461"/>
          </a:xfrm>
          <a:prstGeom prst="rect">
            <a:avLst/>
          </a:prstGeom>
        </p:spPr>
      </p:pic>
      <p:pic>
        <p:nvPicPr>
          <p:cNvPr id="43" name="Рисунок 17" descr="Изображение выглядит как пятно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5286AA04-DE8A-620B-2145-33923866AE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92093" y="4414802"/>
            <a:ext cx="731335" cy="712749"/>
          </a:xfrm>
          <a:prstGeom prst="rect">
            <a:avLst/>
          </a:prstGeom>
        </p:spPr>
      </p:pic>
      <p:pic>
        <p:nvPicPr>
          <p:cNvPr id="45" name="Рисунок 18" descr="Изображение выглядит как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0536B234-6B29-0170-502D-996D61BC59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6360" y="2101912"/>
            <a:ext cx="1019175" cy="1019175"/>
          </a:xfrm>
          <a:prstGeom prst="rect">
            <a:avLst/>
          </a:prstGeom>
        </p:spPr>
      </p:pic>
      <p:pic>
        <p:nvPicPr>
          <p:cNvPr id="47" name="Рисунок 18" descr="Изображение выглядит как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AD181D44-217F-35CE-7CB6-F544739C57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6775" y="4363985"/>
            <a:ext cx="811357" cy="811357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9BB7D167-1A7D-40EE-C931-C76CEF3869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36846" y="5127558"/>
            <a:ext cx="710243" cy="413612"/>
          </a:xfrm>
          <a:prstGeom prst="rect">
            <a:avLst/>
          </a:prstGeom>
        </p:spPr>
      </p:pic>
      <p:pic>
        <p:nvPicPr>
          <p:cNvPr id="52" name="Рисунок 29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1F32C3AD-FAFB-E0A5-ED46-0A022AE6EA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 flipV="1">
            <a:off x="10682712" y="5166139"/>
            <a:ext cx="713185" cy="368832"/>
          </a:xfrm>
          <a:prstGeom prst="rect">
            <a:avLst/>
          </a:prstGeom>
        </p:spPr>
      </p:pic>
      <p:pic>
        <p:nvPicPr>
          <p:cNvPr id="53" name="Рисунок 17" descr="Изображение выглядит как пятно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EF9474A0-1DF3-2FD6-5D30-978C921F04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0273" y="5711192"/>
            <a:ext cx="988633" cy="940359"/>
          </a:xfrm>
          <a:prstGeom prst="rect">
            <a:avLst/>
          </a:prstGeom>
        </p:spPr>
      </p:pic>
      <p:pic>
        <p:nvPicPr>
          <p:cNvPr id="55" name="Рисунок 17" descr="Изображение выглядит как пятно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6B756AC3-9734-0FE9-325F-678BE6ACAD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1338" y="3514257"/>
            <a:ext cx="632374" cy="584100"/>
          </a:xfrm>
          <a:prstGeom prst="rect">
            <a:avLst/>
          </a:prstGeom>
        </p:spPr>
      </p:pic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D7BB9ED8-F9D0-11E2-F943-45D692CD1B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35553" y="186940"/>
            <a:ext cx="995083" cy="106864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CE3FA6BE-16CE-F2FE-3648-52822D1CB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797" y="1331089"/>
            <a:ext cx="3476263" cy="3476263"/>
          </a:xfrm>
          <a:prstGeom prst="rect">
            <a:avLst/>
          </a:prstGeom>
        </p:spPr>
      </p:pic>
      <p:pic>
        <p:nvPicPr>
          <p:cNvPr id="6" name="Рисунок 7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7252F1C6-EFA2-6E14-B320-BB7028084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04" y="2228126"/>
            <a:ext cx="3022921" cy="3022921"/>
          </a:xfrm>
          <a:prstGeom prst="rect">
            <a:avLst/>
          </a:prstGeom>
        </p:spPr>
      </p:pic>
      <p:pic>
        <p:nvPicPr>
          <p:cNvPr id="8" name="Рисунок 7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6F912331-F5A6-6C26-9D38-C689511EC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013" y="2228126"/>
            <a:ext cx="3022921" cy="30229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B6DDB1-4391-9D86-CD5A-F7A7B706BAE8}"/>
              </a:ext>
            </a:extLst>
          </p:cNvPr>
          <p:cNvSpPr txBox="1"/>
          <p:nvPr/>
        </p:nvSpPr>
        <p:spPr>
          <a:xfrm>
            <a:off x="404755" y="267879"/>
            <a:ext cx="7469528" cy="10064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solidFill>
                  <a:srgbClr val="88F7FF"/>
                </a:solidFill>
                <a:latin typeface="Century Gothic"/>
                <a:ea typeface="MS Gothic"/>
                <a:cs typeface="Calibri"/>
              </a:rPr>
              <a:t>2023</a:t>
            </a:r>
            <a:r>
              <a:rPr lang="ru-RU" sz="6600" b="1" dirty="0">
                <a:solidFill>
                  <a:srgbClr val="88F7FF"/>
                </a:solidFill>
                <a:latin typeface="Century Gothic"/>
                <a:ea typeface="MS Gothic"/>
                <a:cs typeface="Calibri"/>
              </a:rPr>
              <a:t>-2024</a:t>
            </a:r>
            <a:endParaRPr lang="en-US" sz="2800" b="1" dirty="0">
              <a:solidFill>
                <a:srgbClr val="88F7FF"/>
              </a:solidFill>
              <a:latin typeface="Century Gothic"/>
              <a:ea typeface="MS Gothic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CE12F5-04E4-A557-3DB4-DD5B91A10AA1}"/>
              </a:ext>
            </a:extLst>
          </p:cNvPr>
          <p:cNvSpPr txBox="1"/>
          <p:nvPr/>
        </p:nvSpPr>
        <p:spPr>
          <a:xfrm>
            <a:off x="5206678" y="2476983"/>
            <a:ext cx="187509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200" b="1" dirty="0">
                <a:solidFill>
                  <a:srgbClr val="88F7FF"/>
                </a:solidFill>
                <a:latin typeface="Century Gothic"/>
                <a:cs typeface="Arial"/>
              </a:rPr>
              <a:t>275</a:t>
            </a:r>
            <a:endParaRPr lang="en-US" sz="7200" b="1" dirty="0">
              <a:solidFill>
                <a:srgbClr val="88F7FF"/>
              </a:solidFill>
              <a:latin typeface="Century Gothic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C8BA60-D1E4-EC7D-ADDD-2E9C941477F0}"/>
              </a:ext>
            </a:extLst>
          </p:cNvPr>
          <p:cNvSpPr txBox="1"/>
          <p:nvPr/>
        </p:nvSpPr>
        <p:spPr>
          <a:xfrm>
            <a:off x="1869311" y="3113590"/>
            <a:ext cx="1624314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600" b="1" dirty="0">
                <a:solidFill>
                  <a:srgbClr val="88F7FF"/>
                </a:solidFill>
                <a:latin typeface="Century Gothic"/>
              </a:rPr>
              <a:t>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111F0F-8F50-01A7-4B5A-C71751CDD5AB}"/>
              </a:ext>
            </a:extLst>
          </p:cNvPr>
          <p:cNvSpPr txBox="1"/>
          <p:nvPr/>
        </p:nvSpPr>
        <p:spPr>
          <a:xfrm>
            <a:off x="9431437" y="3113590"/>
            <a:ext cx="1624314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600" b="1" dirty="0">
                <a:solidFill>
                  <a:srgbClr val="88F7FF"/>
                </a:solidFill>
                <a:latin typeface="Century Gothic"/>
              </a:rPr>
              <a:t>4</a:t>
            </a:r>
          </a:p>
        </p:txBody>
      </p:sp>
      <p:sp>
        <p:nvSpPr>
          <p:cNvPr id="15" name="Скругленный прямоугольник 1">
            <a:extLst>
              <a:ext uri="{FF2B5EF4-FFF2-40B4-BE49-F238E27FC236}">
                <a16:creationId xmlns:a16="http://schemas.microsoft.com/office/drawing/2014/main" id="{AC0C6455-4E6C-A669-3B32-210A54AA2A8B}"/>
              </a:ext>
            </a:extLst>
          </p:cNvPr>
          <p:cNvSpPr/>
          <p:nvPr/>
        </p:nvSpPr>
        <p:spPr>
          <a:xfrm>
            <a:off x="4783975" y="4611685"/>
            <a:ext cx="2644126" cy="7444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Бюджетных мест</a:t>
            </a:r>
            <a:endParaRPr lang="ru-RU"/>
          </a:p>
        </p:txBody>
      </p:sp>
      <p:sp>
        <p:nvSpPr>
          <p:cNvPr id="16" name="Скругленный прямоугольник 1">
            <a:extLst>
              <a:ext uri="{FF2B5EF4-FFF2-40B4-BE49-F238E27FC236}">
                <a16:creationId xmlns:a16="http://schemas.microsoft.com/office/drawing/2014/main" id="{F8AFF0CA-A1BA-99F8-A6B5-2ECFDC3787A0}"/>
              </a:ext>
            </a:extLst>
          </p:cNvPr>
          <p:cNvSpPr/>
          <p:nvPr/>
        </p:nvSpPr>
        <p:spPr>
          <a:xfrm>
            <a:off x="1022202" y="5142191"/>
            <a:ext cx="2528380" cy="6480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>
                <a:solidFill>
                  <a:srgbClr val="FFFFFF"/>
                </a:solidFill>
                <a:latin typeface="Calibri"/>
                <a:cs typeface="Times New Roman"/>
              </a:rPr>
              <a:t>Специальностей</a:t>
            </a:r>
            <a:endParaRPr lang="ru-RU" sz="2400" err="1">
              <a:cs typeface="Times New Roman"/>
            </a:endParaRPr>
          </a:p>
        </p:txBody>
      </p:sp>
      <p:sp>
        <p:nvSpPr>
          <p:cNvPr id="19" name="Скругленный прямоугольник 1">
            <a:extLst>
              <a:ext uri="{FF2B5EF4-FFF2-40B4-BE49-F238E27FC236}">
                <a16:creationId xmlns:a16="http://schemas.microsoft.com/office/drawing/2014/main" id="{ECBD7639-2A17-905B-A6BE-14D2DF897A60}"/>
              </a:ext>
            </a:extLst>
          </p:cNvPr>
          <p:cNvSpPr/>
          <p:nvPr/>
        </p:nvSpPr>
        <p:spPr>
          <a:xfrm>
            <a:off x="8545745" y="5142191"/>
            <a:ext cx="2528380" cy="6480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solidFill>
                  <a:srgbClr val="FFFFFF"/>
                </a:solidFill>
                <a:latin typeface="Calibri"/>
                <a:cs typeface="Times New Roman"/>
              </a:rPr>
              <a:t>Профессии</a:t>
            </a:r>
            <a:endParaRPr lang="ru-RU" sz="2400" dirty="0">
              <a:cs typeface="Times New Roman"/>
            </a:endParaRPr>
          </a:p>
        </p:txBody>
      </p:sp>
      <p:pic>
        <p:nvPicPr>
          <p:cNvPr id="9" name="Рисунок 13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8B247360-2B9E-9521-4CB6-97B38A1EB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467" y="5181976"/>
            <a:ext cx="2743200" cy="154505"/>
          </a:xfrm>
          <a:prstGeom prst="rect">
            <a:avLst/>
          </a:prstGeom>
        </p:spPr>
      </p:pic>
      <p:pic>
        <p:nvPicPr>
          <p:cNvPr id="63" name="Рисунок 63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900124F1-FF87-531C-42DE-53DFAF07E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5667394"/>
            <a:ext cx="2743200" cy="154588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2DCBC24B-3C3B-2F85-E512-33A2BB0A0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5439" y="5667394"/>
            <a:ext cx="2743200" cy="154588"/>
          </a:xfrm>
          <a:prstGeom prst="rect">
            <a:avLst/>
          </a:prstGeom>
        </p:spPr>
      </p:pic>
      <p:pic>
        <p:nvPicPr>
          <p:cNvPr id="70" name="Рисунок 70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3437B3F2-3A7C-0A14-0410-BF9735E6B3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2460000">
            <a:off x="3490418" y="5704733"/>
            <a:ext cx="1628775" cy="1504950"/>
          </a:xfrm>
          <a:prstGeom prst="rect">
            <a:avLst/>
          </a:prstGeom>
        </p:spPr>
      </p:pic>
      <p:pic>
        <p:nvPicPr>
          <p:cNvPr id="71" name="Рисунок 71" descr="Изображение выглядит как легкий, лампа, пятно&#10;&#10;Автоматически созданное описание">
            <a:extLst>
              <a:ext uri="{FF2B5EF4-FFF2-40B4-BE49-F238E27FC236}">
                <a16:creationId xmlns:a16="http://schemas.microsoft.com/office/drawing/2014/main" id="{5611E958-52DD-F8E3-F8FB-1CDDB3CB4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">
            <a:off x="8210117" y="-157163"/>
            <a:ext cx="1590675" cy="1076325"/>
          </a:xfrm>
          <a:prstGeom prst="rect">
            <a:avLst/>
          </a:prstGeom>
        </p:spPr>
      </p:pic>
      <p:pic>
        <p:nvPicPr>
          <p:cNvPr id="72" name="Рисунок 70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8A3CDC15-D8CB-095A-C5E9-FE23C7111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2460000">
            <a:off x="6587897" y="-371476"/>
            <a:ext cx="1628775" cy="1504950"/>
          </a:xfrm>
          <a:prstGeom prst="rect">
            <a:avLst/>
          </a:prstGeom>
        </p:spPr>
      </p:pic>
      <p:pic>
        <p:nvPicPr>
          <p:cNvPr id="73" name="Рисунок 71" descr="Изображение выглядит как легкий, лампа, пятно&#10;&#10;Автоматически созданное описание">
            <a:extLst>
              <a:ext uri="{FF2B5EF4-FFF2-40B4-BE49-F238E27FC236}">
                <a16:creationId xmlns:a16="http://schemas.microsoft.com/office/drawing/2014/main" id="{66952047-5D16-96E7-A7DB-ECA01B9B48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">
            <a:off x="5082948" y="5919045"/>
            <a:ext cx="1590675" cy="10763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C44564-006C-B3BE-40B9-38A044686E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5553" y="186940"/>
            <a:ext cx="995083" cy="106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51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7ECB9A-59D6-4037-B5AA-161823771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" r="1000"/>
          <a:stretch/>
        </p:blipFill>
        <p:spPr>
          <a:xfrm>
            <a:off x="270275" y="1373717"/>
            <a:ext cx="10692126" cy="514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516951-D5E3-4934-9041-175644461510}"/>
              </a:ext>
            </a:extLst>
          </p:cNvPr>
          <p:cNvSpPr txBox="1"/>
          <p:nvPr/>
        </p:nvSpPr>
        <p:spPr>
          <a:xfrm>
            <a:off x="242843" y="675058"/>
            <a:ext cx="10218514" cy="4801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latin typeface="Century Gothic"/>
                <a:ea typeface="MS Gothic"/>
                <a:cs typeface="Calibri"/>
              </a:rPr>
              <a:t>Направления</a:t>
            </a:r>
            <a:r>
              <a:rPr lang="en-US" sz="2800" b="1" dirty="0">
                <a:solidFill>
                  <a:schemeClr val="bg1"/>
                </a:solidFill>
                <a:latin typeface="Century Gothic"/>
                <a:ea typeface="MS Gothic"/>
                <a:cs typeface="Calibri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entury Gothic"/>
                <a:ea typeface="MS Gothic"/>
                <a:cs typeface="Calibri"/>
              </a:rPr>
              <a:t>подготовки</a:t>
            </a:r>
            <a:r>
              <a:rPr lang="en-US" sz="2800" b="1" dirty="0">
                <a:solidFill>
                  <a:schemeClr val="bg1"/>
                </a:solidFill>
                <a:latin typeface="Century Gothic"/>
                <a:ea typeface="MS Gothic"/>
                <a:cs typeface="Calibri"/>
              </a:rPr>
              <a:t> </a:t>
            </a:r>
            <a:r>
              <a:rPr lang="en-US" sz="2800" b="1" dirty="0" err="1">
                <a:solidFill>
                  <a:schemeClr val="bg1"/>
                </a:solidFill>
                <a:latin typeface="Century Gothic"/>
                <a:ea typeface="MS Gothic"/>
                <a:cs typeface="Calibri"/>
              </a:rPr>
              <a:t>специалистов</a:t>
            </a:r>
            <a:endParaRPr lang="en-US" sz="5400" b="1" dirty="0">
              <a:solidFill>
                <a:srgbClr val="88F7FF"/>
              </a:solidFill>
              <a:latin typeface="Century Gothic"/>
              <a:ea typeface="MS Gothic"/>
              <a:cs typeface="Calibri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901537-26F7-449E-A148-D902293D8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5553" y="186940"/>
            <a:ext cx="995083" cy="1068644"/>
          </a:xfrm>
          <a:prstGeom prst="rect">
            <a:avLst/>
          </a:prstGeom>
        </p:spPr>
      </p:pic>
      <p:pic>
        <p:nvPicPr>
          <p:cNvPr id="9" name="Рисунок 71" descr="Изображение выглядит как легкий, лампа, пятно&#10;&#10;Автоматически созданное описание">
            <a:extLst>
              <a:ext uri="{FF2B5EF4-FFF2-40B4-BE49-F238E27FC236}">
                <a16:creationId xmlns:a16="http://schemas.microsoft.com/office/drawing/2014/main" id="{143890C2-6102-4679-9599-32E9A7611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">
            <a:off x="2905453" y="-282130"/>
            <a:ext cx="1686185" cy="1140952"/>
          </a:xfrm>
          <a:prstGeom prst="rect">
            <a:avLst/>
          </a:prstGeom>
        </p:spPr>
      </p:pic>
      <p:pic>
        <p:nvPicPr>
          <p:cNvPr id="10" name="Рисунок 70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A3BBC4F4-FEAE-4FDF-90F2-418DC6139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2460000">
            <a:off x="815672" y="-464129"/>
            <a:ext cx="1628775" cy="1504950"/>
          </a:xfrm>
          <a:prstGeom prst="rect">
            <a:avLst/>
          </a:prstGeom>
        </p:spPr>
      </p:pic>
      <p:pic>
        <p:nvPicPr>
          <p:cNvPr id="11" name="Рисунок 29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6B0889B6-04D7-4B5D-943D-BBCDF4DC11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 flipV="1">
            <a:off x="8766591" y="3960414"/>
            <a:ext cx="5068286" cy="347857"/>
          </a:xfrm>
          <a:prstGeom prst="rect">
            <a:avLst/>
          </a:prstGeom>
        </p:spPr>
      </p:pic>
      <p:pic>
        <p:nvPicPr>
          <p:cNvPr id="12" name="Рисунок 26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4D8C3818-EF63-4D7D-9604-08A82E1924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405638" y="4281085"/>
            <a:ext cx="4400774" cy="374028"/>
          </a:xfrm>
          <a:prstGeom prst="rect">
            <a:avLst/>
          </a:prstGeom>
        </p:spPr>
      </p:pic>
      <p:pic>
        <p:nvPicPr>
          <p:cNvPr id="13" name="Рисунок 29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E44B0FC6-5EDA-4434-B724-682C4B68C9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 flipV="1">
            <a:off x="10099551" y="4682790"/>
            <a:ext cx="3623534" cy="347857"/>
          </a:xfrm>
          <a:prstGeom prst="rect">
            <a:avLst/>
          </a:prstGeom>
        </p:spPr>
      </p:pic>
      <p:pic>
        <p:nvPicPr>
          <p:cNvPr id="14" name="Рисунок 70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2F060F70-6688-4298-8649-FD50FE51BB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2460000">
            <a:off x="5308127" y="-649372"/>
            <a:ext cx="2133506" cy="197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31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Изображение выглядит как текст, электроника, компьютер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1D819FF7-BA5C-AF2F-8BC9-841F39BDC0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35" t="-327" r="3323" b="327"/>
          <a:stretch/>
        </p:blipFill>
        <p:spPr>
          <a:xfrm>
            <a:off x="412951" y="2073818"/>
            <a:ext cx="2486603" cy="2380410"/>
          </a:xfrm>
          <a:prstGeom prst="rect">
            <a:avLst/>
          </a:prstGeom>
        </p:spPr>
      </p:pic>
      <p:pic>
        <p:nvPicPr>
          <p:cNvPr id="5" name="Рисунок 5" descr="Изображение выглядит как текст, человек, мужчина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5299BF1D-2D0D-20E5-54C2-1FC5C2F85B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1" t="1280" r="1629" b="1041"/>
          <a:stretch/>
        </p:blipFill>
        <p:spPr>
          <a:xfrm>
            <a:off x="3363641" y="2072351"/>
            <a:ext cx="2452630" cy="2381920"/>
          </a:xfrm>
          <a:prstGeom prst="rect">
            <a:avLst/>
          </a:prstGeom>
        </p:spPr>
      </p:pic>
      <p:pic>
        <p:nvPicPr>
          <p:cNvPr id="6" name="Рисунок 6" descr="Изображение выглядит как небо, внешний, закат, солнце&#10;&#10;Автоматически созданное описание">
            <a:extLst>
              <a:ext uri="{FF2B5EF4-FFF2-40B4-BE49-F238E27FC236}">
                <a16:creationId xmlns:a16="http://schemas.microsoft.com/office/drawing/2014/main" id="{896C70FA-072E-C634-DC69-C189281684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55" t="-231" r="11638" b="394"/>
          <a:stretch/>
        </p:blipFill>
        <p:spPr>
          <a:xfrm>
            <a:off x="6364146" y="2072352"/>
            <a:ext cx="2467786" cy="2386078"/>
          </a:xfrm>
          <a:prstGeom prst="rect">
            <a:avLst/>
          </a:prstGeom>
        </p:spPr>
      </p:pic>
      <p:pic>
        <p:nvPicPr>
          <p:cNvPr id="40" name="Рисунок 10">
            <a:extLst>
              <a:ext uri="{FF2B5EF4-FFF2-40B4-BE49-F238E27FC236}">
                <a16:creationId xmlns:a16="http://schemas.microsoft.com/office/drawing/2014/main" id="{DDC2CD1E-4191-5F4A-9BB2-1D0B5AC78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7188" y="4270058"/>
            <a:ext cx="3138669" cy="2532999"/>
          </a:xfrm>
          <a:prstGeom prst="rect">
            <a:avLst/>
          </a:prstGeom>
        </p:spPr>
      </p:pic>
      <p:pic>
        <p:nvPicPr>
          <p:cNvPr id="39" name="Рисунок 10">
            <a:extLst>
              <a:ext uri="{FF2B5EF4-FFF2-40B4-BE49-F238E27FC236}">
                <a16:creationId xmlns:a16="http://schemas.microsoft.com/office/drawing/2014/main" id="{25DA4A43-7E2F-3AD8-2E9E-4741CA29C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8480" y="4270058"/>
            <a:ext cx="3138669" cy="2532999"/>
          </a:xfrm>
          <a:prstGeom prst="rect">
            <a:avLst/>
          </a:prstGeom>
        </p:spPr>
      </p:pic>
      <p:pic>
        <p:nvPicPr>
          <p:cNvPr id="38" name="Рисунок 10">
            <a:extLst>
              <a:ext uri="{FF2B5EF4-FFF2-40B4-BE49-F238E27FC236}">
                <a16:creationId xmlns:a16="http://schemas.microsoft.com/office/drawing/2014/main" id="{BED18353-84AD-2067-5493-58DB74FDF6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9063" y="4270058"/>
            <a:ext cx="3138669" cy="2532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B7C085-34BC-AAEC-E38E-B4E3F3244EA0}"/>
              </a:ext>
            </a:extLst>
          </p:cNvPr>
          <p:cNvSpPr txBox="1"/>
          <p:nvPr/>
        </p:nvSpPr>
        <p:spPr>
          <a:xfrm>
            <a:off x="412830" y="171691"/>
            <a:ext cx="10218514" cy="12280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latin typeface="Century Gothic"/>
                <a:ea typeface="MS Gothic"/>
                <a:cs typeface="Calibri"/>
              </a:rPr>
              <a:t>Направления</a:t>
            </a:r>
            <a:r>
              <a:rPr lang="en-US" sz="2800" b="1" dirty="0">
                <a:solidFill>
                  <a:schemeClr val="bg1"/>
                </a:solidFill>
                <a:latin typeface="Century Gothic"/>
                <a:ea typeface="MS Gothic"/>
                <a:cs typeface="Calibri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entury Gothic"/>
                <a:ea typeface="MS Gothic"/>
                <a:cs typeface="Calibri"/>
              </a:rPr>
              <a:t>подготовки</a:t>
            </a:r>
            <a:r>
              <a:rPr lang="en-US" sz="2800" b="1" dirty="0">
                <a:solidFill>
                  <a:schemeClr val="bg1"/>
                </a:solidFill>
                <a:latin typeface="Century Gothic"/>
                <a:ea typeface="MS Gothic"/>
                <a:cs typeface="Calibri"/>
              </a:rPr>
              <a:t> </a:t>
            </a:r>
            <a:r>
              <a:rPr lang="en-US" sz="2800" b="1" dirty="0" err="1">
                <a:solidFill>
                  <a:schemeClr val="bg1"/>
                </a:solidFill>
                <a:latin typeface="Century Gothic"/>
                <a:ea typeface="MS Gothic"/>
                <a:cs typeface="Calibri"/>
              </a:rPr>
              <a:t>специалистов</a:t>
            </a:r>
            <a:r>
              <a:rPr lang="en-US" sz="2800" b="1" dirty="0">
                <a:solidFill>
                  <a:schemeClr val="bg1"/>
                </a:solidFill>
                <a:latin typeface="Century Gothic"/>
                <a:ea typeface="MS Gothic"/>
                <a:cs typeface="Calibri"/>
              </a:rPr>
              <a:t> </a:t>
            </a:r>
            <a:r>
              <a:rPr lang="en-US" sz="5400" b="1" dirty="0">
                <a:solidFill>
                  <a:srgbClr val="88F7FF"/>
                </a:solidFill>
                <a:latin typeface="Century Gothic"/>
                <a:ea typeface="MS Gothic"/>
                <a:cs typeface="Calibri"/>
              </a:rPr>
              <a:t>СРЕДНЕГО ЗВЕНА</a:t>
            </a:r>
          </a:p>
        </p:txBody>
      </p:sp>
      <p:pic>
        <p:nvPicPr>
          <p:cNvPr id="13" name="Рисунок 10">
            <a:extLst>
              <a:ext uri="{FF2B5EF4-FFF2-40B4-BE49-F238E27FC236}">
                <a16:creationId xmlns:a16="http://schemas.microsoft.com/office/drawing/2014/main" id="{8D56F2B5-06DE-76BD-45FE-EEE45CA9E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74" y="4270059"/>
            <a:ext cx="3138669" cy="25329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0B5928-03B1-779F-5251-16AE686EE139}"/>
              </a:ext>
            </a:extLst>
          </p:cNvPr>
          <p:cNvSpPr txBox="1"/>
          <p:nvPr/>
        </p:nvSpPr>
        <p:spPr>
          <a:xfrm>
            <a:off x="376696" y="4845911"/>
            <a:ext cx="253703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solidFill>
                  <a:srgbClr val="FFFFFF"/>
                </a:solidFill>
                <a:latin typeface="Calibri"/>
                <a:cs typeface="Arial"/>
              </a:rPr>
              <a:t>Информационные системы и программирование</a:t>
            </a:r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AD6FC0-E348-BBCE-95B6-71F48DD8CD40}"/>
              </a:ext>
            </a:extLst>
          </p:cNvPr>
          <p:cNvSpPr txBox="1"/>
          <p:nvPr/>
        </p:nvSpPr>
        <p:spPr>
          <a:xfrm>
            <a:off x="3381420" y="4893687"/>
            <a:ext cx="248228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solidFill>
                  <a:srgbClr val="FFFFFF"/>
                </a:solidFill>
                <a:latin typeface="Calibri"/>
                <a:cs typeface="Arial"/>
              </a:rPr>
              <a:t>Сетевое и системное администрирование</a:t>
            </a:r>
            <a:endParaRPr lang="ru-RU" sz="2000" dirty="0">
              <a:solidFill>
                <a:srgbClr val="FFFFFF"/>
              </a:solidFill>
            </a:endParaRPr>
          </a:p>
          <a:p>
            <a:pPr algn="ctr"/>
            <a:endParaRPr lang="ru-RU" sz="2000" dirty="0">
              <a:solidFill>
                <a:srgbClr val="FFFFFF"/>
              </a:solidFill>
              <a:latin typeface="Calibri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7A65B2-E718-43B8-71E8-37E6A6483665}"/>
              </a:ext>
            </a:extLst>
          </p:cNvPr>
          <p:cNvSpPr txBox="1"/>
          <p:nvPr/>
        </p:nvSpPr>
        <p:spPr>
          <a:xfrm>
            <a:off x="6234098" y="4919512"/>
            <a:ext cx="267206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solidFill>
                  <a:srgbClr val="FFFFFF"/>
                </a:solidFill>
                <a:latin typeface="Calibri"/>
                <a:cs typeface="Arial"/>
              </a:rPr>
              <a:t>Эксплуатация беспилотных авиационных систем</a:t>
            </a:r>
          </a:p>
        </p:txBody>
      </p:sp>
      <p:pic>
        <p:nvPicPr>
          <p:cNvPr id="27" name="Рисунок 11" descr="Изображение выглядит как легкий, лазер&#10;&#10;Автоматически созданное описание">
            <a:extLst>
              <a:ext uri="{FF2B5EF4-FFF2-40B4-BE49-F238E27FC236}">
                <a16:creationId xmlns:a16="http://schemas.microsoft.com/office/drawing/2014/main" id="{9F85B0D0-0830-BCE5-635F-BE07A8C609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4242" y="1456481"/>
            <a:ext cx="3138666" cy="74163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B01CC5D-2680-2CA1-4858-F3545554B812}"/>
              </a:ext>
            </a:extLst>
          </p:cNvPr>
          <p:cNvSpPr txBox="1"/>
          <p:nvPr/>
        </p:nvSpPr>
        <p:spPr>
          <a:xfrm>
            <a:off x="9309780" y="4877237"/>
            <a:ext cx="262384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Calibri"/>
                <a:cs typeface="Calibri"/>
              </a:rPr>
              <a:t>Производство и обслуживание авиационной техники</a:t>
            </a:r>
            <a:endParaRPr lang="ru-RU" sz="2000" dirty="0">
              <a:solidFill>
                <a:srgbClr val="FFFFFF"/>
              </a:solidFill>
              <a:latin typeface="Calibri"/>
              <a:cs typeface="Arial"/>
            </a:endParaRPr>
          </a:p>
        </p:txBody>
      </p:sp>
      <p:pic>
        <p:nvPicPr>
          <p:cNvPr id="44" name="Рисунок 44" descr="Изображение выглядит как человек, внутренний, синий, шлем&#10;&#10;Автоматически созданное описание">
            <a:extLst>
              <a:ext uri="{FF2B5EF4-FFF2-40B4-BE49-F238E27FC236}">
                <a16:creationId xmlns:a16="http://schemas.microsoft.com/office/drawing/2014/main" id="{6C9F5F93-720A-BC8F-22BE-2CB424CB05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798" t="-319" r="6199" b="319"/>
          <a:stretch/>
        </p:blipFill>
        <p:spPr>
          <a:xfrm>
            <a:off x="9392856" y="2073818"/>
            <a:ext cx="2465276" cy="2386459"/>
          </a:xfrm>
          <a:prstGeom prst="rect">
            <a:avLst/>
          </a:prstGeom>
        </p:spPr>
      </p:pic>
      <p:pic>
        <p:nvPicPr>
          <p:cNvPr id="45" name="Рисунок 11" descr="Изображение выглядит как легкий, лазер&#10;&#10;Автоматически созданное описание">
            <a:extLst>
              <a:ext uri="{FF2B5EF4-FFF2-40B4-BE49-F238E27FC236}">
                <a16:creationId xmlns:a16="http://schemas.microsoft.com/office/drawing/2014/main" id="{0E35C7E7-8278-8BC7-F3F7-EFB10ABF86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43" y="1456481"/>
            <a:ext cx="3138666" cy="741636"/>
          </a:xfrm>
          <a:prstGeom prst="rect">
            <a:avLst/>
          </a:prstGeom>
        </p:spPr>
      </p:pic>
      <p:pic>
        <p:nvPicPr>
          <p:cNvPr id="46" name="Рисунок 11" descr="Изображение выглядит как легкий, лазер&#10;&#10;Автоматически созданное описание">
            <a:extLst>
              <a:ext uri="{FF2B5EF4-FFF2-40B4-BE49-F238E27FC236}">
                <a16:creationId xmlns:a16="http://schemas.microsoft.com/office/drawing/2014/main" id="{B086B93D-2B27-B981-1469-C6CC9383D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3305" y="1456481"/>
            <a:ext cx="3138666" cy="741636"/>
          </a:xfrm>
          <a:prstGeom prst="rect">
            <a:avLst/>
          </a:prstGeom>
        </p:spPr>
      </p:pic>
      <p:pic>
        <p:nvPicPr>
          <p:cNvPr id="47" name="Рисунок 11" descr="Изображение выглядит как легкий, лазер&#10;&#10;Автоматически созданное описание">
            <a:extLst>
              <a:ext uri="{FF2B5EF4-FFF2-40B4-BE49-F238E27FC236}">
                <a16:creationId xmlns:a16="http://schemas.microsoft.com/office/drawing/2014/main" id="{E431D2DA-B439-9102-59F1-72925BA56C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2368" y="1427544"/>
            <a:ext cx="3138666" cy="741636"/>
          </a:xfrm>
          <a:prstGeom prst="rect">
            <a:avLst/>
          </a:prstGeom>
        </p:spPr>
      </p:pic>
      <p:pic>
        <p:nvPicPr>
          <p:cNvPr id="49" name="Рисунок 7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D2CC2222-D355-3B35-C575-8D7C68F4B4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5232" y="168677"/>
            <a:ext cx="1262243" cy="1148064"/>
          </a:xfrm>
          <a:prstGeom prst="rect">
            <a:avLst/>
          </a:prstGeom>
        </p:spPr>
      </p:pic>
      <p:pic>
        <p:nvPicPr>
          <p:cNvPr id="53" name="Рисунок 24" descr="Изображение выглядит как легкий, лампа, пятно&#10;&#10;Автоматически созданное описание">
            <a:extLst>
              <a:ext uri="{FF2B5EF4-FFF2-40B4-BE49-F238E27FC236}">
                <a16:creationId xmlns:a16="http://schemas.microsoft.com/office/drawing/2014/main" id="{467582D3-0718-50CD-229F-33F905090F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1067" y="6237850"/>
            <a:ext cx="1590675" cy="1076325"/>
          </a:xfrm>
          <a:prstGeom prst="rect">
            <a:avLst/>
          </a:prstGeom>
        </p:spPr>
      </p:pic>
      <p:pic>
        <p:nvPicPr>
          <p:cNvPr id="55" name="Рисунок 25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EA98025E-078C-B61A-1BF3-61ECA73F2B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1469" y="5892900"/>
            <a:ext cx="925975" cy="87883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6631CF-833C-24A2-048F-4330DED961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35553" y="186940"/>
            <a:ext cx="995083" cy="1068644"/>
          </a:xfrm>
          <a:prstGeom prst="rect">
            <a:avLst/>
          </a:prstGeom>
        </p:spPr>
      </p:pic>
      <p:pic>
        <p:nvPicPr>
          <p:cNvPr id="8" name="Рисунок 9" descr="Изображение выглядит как человек, двигатель&#10;&#10;Автоматически созданное описание">
            <a:extLst>
              <a:ext uri="{FF2B5EF4-FFF2-40B4-BE49-F238E27FC236}">
                <a16:creationId xmlns:a16="http://schemas.microsoft.com/office/drawing/2014/main" id="{6B8BC347-436F-1D9F-7713-EAEEF09ABDB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4970" t="91" r="8383" b="712"/>
          <a:stretch/>
        </p:blipFill>
        <p:spPr>
          <a:xfrm>
            <a:off x="9392855" y="2073818"/>
            <a:ext cx="2464834" cy="237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21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8" descr="Изображение выглядит как текст, человек, ноутбук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81DC5248-436F-B116-6B1E-664E5DCD2C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18" r="12500" b="-405"/>
          <a:stretch/>
        </p:blipFill>
        <p:spPr>
          <a:xfrm>
            <a:off x="4463970" y="2390292"/>
            <a:ext cx="3207579" cy="2394342"/>
          </a:xfrm>
          <a:prstGeom prst="rect">
            <a:avLst/>
          </a:prstGeom>
        </p:spPr>
      </p:pic>
      <p:pic>
        <p:nvPicPr>
          <p:cNvPr id="3" name="Рисунок 4" descr="Изображение выглядит как оранжевый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377661A7-3C4A-DAA5-62DF-8906FBC25D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34" t="-281" r="1655" b="683"/>
          <a:stretch/>
        </p:blipFill>
        <p:spPr>
          <a:xfrm>
            <a:off x="680012" y="2390292"/>
            <a:ext cx="3207609" cy="2391862"/>
          </a:xfrm>
          <a:prstGeom prst="rect">
            <a:avLst/>
          </a:prstGeom>
        </p:spPr>
      </p:pic>
      <p:pic>
        <p:nvPicPr>
          <p:cNvPr id="7" name="Рисунок 3" descr="Изображение выглядит как человек, мужчина, рука&#10;&#10;Автоматически созданное описание">
            <a:extLst>
              <a:ext uri="{FF2B5EF4-FFF2-40B4-BE49-F238E27FC236}">
                <a16:creationId xmlns:a16="http://schemas.microsoft.com/office/drawing/2014/main" id="{B7D61D75-24A2-0D92-00D1-E974952131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17" r="5950" b="400"/>
          <a:stretch/>
        </p:blipFill>
        <p:spPr>
          <a:xfrm>
            <a:off x="8261430" y="2390292"/>
            <a:ext cx="3172025" cy="23975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C93961-4E5A-C207-6680-E205ADE2D02C}"/>
              </a:ext>
            </a:extLst>
          </p:cNvPr>
          <p:cNvSpPr txBox="1"/>
          <p:nvPr/>
        </p:nvSpPr>
        <p:spPr>
          <a:xfrm>
            <a:off x="412830" y="171691"/>
            <a:ext cx="10218514" cy="12280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err="1">
                <a:solidFill>
                  <a:schemeClr val="bg1"/>
                </a:solidFill>
                <a:latin typeface="Century Gothic"/>
                <a:ea typeface="MS Gothic"/>
                <a:cs typeface="Calibri"/>
              </a:rPr>
              <a:t>Направления</a:t>
            </a:r>
            <a:r>
              <a:rPr lang="en-US" sz="2800" b="1">
                <a:solidFill>
                  <a:schemeClr val="bg1"/>
                </a:solidFill>
                <a:latin typeface="Century Gothic"/>
                <a:ea typeface="MS Gothic"/>
                <a:cs typeface="Calibri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Century Gothic"/>
                <a:ea typeface="MS Gothic"/>
                <a:cs typeface="Calibri"/>
              </a:rPr>
              <a:t>подготовки</a:t>
            </a:r>
            <a:r>
              <a:rPr lang="en-US" sz="2800" b="1">
                <a:solidFill>
                  <a:schemeClr val="bg1"/>
                </a:solidFill>
                <a:latin typeface="Century Gothic"/>
                <a:ea typeface="MS Gothic"/>
                <a:cs typeface="Calibri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Century Gothic"/>
                <a:ea typeface="MS Gothic"/>
                <a:cs typeface="Calibri"/>
              </a:rPr>
              <a:t>специалистов</a:t>
            </a:r>
            <a:r>
              <a:rPr lang="en-US" sz="2800" b="1">
                <a:solidFill>
                  <a:schemeClr val="bg1"/>
                </a:solidFill>
                <a:latin typeface="Century Gothic"/>
                <a:ea typeface="MS Gothic"/>
                <a:cs typeface="Calibri"/>
              </a:rPr>
              <a:t> </a:t>
            </a:r>
            <a:r>
              <a:rPr lang="en-US" sz="5400" b="1">
                <a:solidFill>
                  <a:srgbClr val="88F7FF"/>
                </a:solidFill>
                <a:latin typeface="Century Gothic"/>
                <a:ea typeface="MS Gothic"/>
                <a:cs typeface="Calibri"/>
              </a:rPr>
              <a:t>СРЕДНЕГО ЗВЕНА</a:t>
            </a:r>
          </a:p>
        </p:txBody>
      </p:sp>
      <p:pic>
        <p:nvPicPr>
          <p:cNvPr id="11" name="Рисунок 11" descr="Изображение выглядит как легкий, лазер&#10;&#10;Автоматически созданное описание">
            <a:extLst>
              <a:ext uri="{FF2B5EF4-FFF2-40B4-BE49-F238E27FC236}">
                <a16:creationId xmlns:a16="http://schemas.microsoft.com/office/drawing/2014/main" id="{F1FAA80E-CC69-E0CE-C545-66A1F9086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8799" y="1273215"/>
            <a:ext cx="4190033" cy="1387889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CB6C26D-4A04-9E21-DA5A-6292E8D3CDCA}"/>
              </a:ext>
            </a:extLst>
          </p:cNvPr>
          <p:cNvGrpSpPr/>
          <p:nvPr/>
        </p:nvGrpSpPr>
        <p:grpSpPr>
          <a:xfrm>
            <a:off x="260432" y="4694464"/>
            <a:ext cx="4045352" cy="1992847"/>
            <a:chOff x="163976" y="4434034"/>
            <a:chExt cx="4045352" cy="1992847"/>
          </a:xfrm>
        </p:grpSpPr>
        <p:pic>
          <p:nvPicPr>
            <p:cNvPr id="2" name="Рисунок 10">
              <a:extLst>
                <a:ext uri="{FF2B5EF4-FFF2-40B4-BE49-F238E27FC236}">
                  <a16:creationId xmlns:a16="http://schemas.microsoft.com/office/drawing/2014/main" id="{B9E6CF00-A028-9B7F-2790-06D42229D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3976" y="4434034"/>
              <a:ext cx="4045352" cy="199284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3070B4-7CD2-0EDC-CC05-66BD36D04737}"/>
                </a:ext>
              </a:extLst>
            </p:cNvPr>
            <p:cNvSpPr txBox="1"/>
            <p:nvPr/>
          </p:nvSpPr>
          <p:spPr>
            <a:xfrm>
              <a:off x="546060" y="4984635"/>
              <a:ext cx="3356656" cy="7078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ru-RU" sz="2000" dirty="0">
                  <a:solidFill>
                    <a:srgbClr val="FFFFFF"/>
                  </a:solidFill>
                  <a:latin typeface="Calibri"/>
                  <a:cs typeface="Arial"/>
                </a:rPr>
                <a:t>Операционная деятельность в логистике</a:t>
              </a:r>
              <a:endParaRPr lang="ru-RU" sz="20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360BAA9-32D7-93CA-9B6B-B90BB0C421D0}"/>
              </a:ext>
            </a:extLst>
          </p:cNvPr>
          <p:cNvGrpSpPr/>
          <p:nvPr/>
        </p:nvGrpSpPr>
        <p:grpSpPr>
          <a:xfrm>
            <a:off x="3945038" y="4694464"/>
            <a:ext cx="4315427" cy="2089302"/>
            <a:chOff x="3838937" y="4443679"/>
            <a:chExt cx="4305782" cy="1992847"/>
          </a:xfrm>
        </p:grpSpPr>
        <p:pic>
          <p:nvPicPr>
            <p:cNvPr id="16" name="Рисунок 10">
              <a:extLst>
                <a:ext uri="{FF2B5EF4-FFF2-40B4-BE49-F238E27FC236}">
                  <a16:creationId xmlns:a16="http://schemas.microsoft.com/office/drawing/2014/main" id="{B2A8D5DA-3865-F1AF-B48D-DBA34E0F0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38937" y="4443679"/>
              <a:ext cx="4305782" cy="199284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FEBD81B-17A8-649F-8E1D-883B861537A1}"/>
                </a:ext>
              </a:extLst>
            </p:cNvPr>
            <p:cNvSpPr txBox="1"/>
            <p:nvPr/>
          </p:nvSpPr>
          <p:spPr>
            <a:xfrm>
              <a:off x="4162080" y="4955295"/>
              <a:ext cx="3646022" cy="67520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ru-RU" sz="2000" dirty="0">
                  <a:solidFill>
                    <a:schemeClr val="bg1"/>
                  </a:solidFill>
                  <a:latin typeface="Calibri"/>
                  <a:cs typeface="Calibri"/>
                </a:rPr>
                <a:t>Дизайн (по отраслям)</a:t>
              </a:r>
              <a:endParaRPr lang="ru-RU" dirty="0">
                <a:solidFill>
                  <a:schemeClr val="bg1"/>
                </a:solidFill>
              </a:endParaRPr>
            </a:p>
            <a:p>
              <a:pPr algn="ctr"/>
              <a:endParaRPr lang="ru-RU" sz="2000" dirty="0">
                <a:solidFill>
                  <a:srgbClr val="FFFFFF"/>
                </a:solidFill>
                <a:latin typeface="Calibri"/>
                <a:cs typeface="Arial"/>
              </a:endParaRP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2F167C9-6582-4311-28BF-79CB9013FB04}"/>
              </a:ext>
            </a:extLst>
          </p:cNvPr>
          <p:cNvGrpSpPr/>
          <p:nvPr/>
        </p:nvGrpSpPr>
        <p:grpSpPr>
          <a:xfrm>
            <a:off x="7822557" y="4694464"/>
            <a:ext cx="4045352" cy="1992847"/>
            <a:chOff x="7822557" y="4646235"/>
            <a:chExt cx="4045352" cy="1992847"/>
          </a:xfrm>
        </p:grpSpPr>
        <p:pic>
          <p:nvPicPr>
            <p:cNvPr id="18" name="Рисунок 10">
              <a:extLst>
                <a:ext uri="{FF2B5EF4-FFF2-40B4-BE49-F238E27FC236}">
                  <a16:creationId xmlns:a16="http://schemas.microsoft.com/office/drawing/2014/main" id="{872E9159-C2BE-3C24-C1EA-C7D4EBC54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22557" y="4646235"/>
              <a:ext cx="4045352" cy="199284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0666F6-2547-D3D2-A63A-CC4AE9F2EC5B}"/>
                </a:ext>
              </a:extLst>
            </p:cNvPr>
            <p:cNvSpPr txBox="1"/>
            <p:nvPr/>
          </p:nvSpPr>
          <p:spPr>
            <a:xfrm>
              <a:off x="8206331" y="5142759"/>
              <a:ext cx="3233536" cy="7078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ru-RU" sz="2000" dirty="0">
                  <a:solidFill>
                    <a:srgbClr val="FFFFFF"/>
                  </a:solidFill>
                  <a:latin typeface="Calibri"/>
                  <a:cs typeface="Arial"/>
                </a:rPr>
                <a:t>Реклама</a:t>
              </a:r>
              <a:endParaRPr lang="ru-RU" sz="2000" dirty="0">
                <a:solidFill>
                  <a:srgbClr val="FFFFFF"/>
                </a:solidFill>
              </a:endParaRPr>
            </a:p>
            <a:p>
              <a:pPr algn="ctr"/>
              <a:endParaRPr lang="ru-RU" sz="2000" dirty="0">
                <a:solidFill>
                  <a:srgbClr val="FFFFFF"/>
                </a:solidFill>
                <a:latin typeface="Calibri"/>
                <a:cs typeface="Arial"/>
              </a:endParaRPr>
            </a:p>
          </p:txBody>
        </p:sp>
      </p:grpSp>
      <p:pic>
        <p:nvPicPr>
          <p:cNvPr id="23" name="Рисунок 11" descr="Изображение выглядит как легкий, лазер&#10;&#10;Автоматически созданное описание">
            <a:extLst>
              <a:ext uri="{FF2B5EF4-FFF2-40B4-BE49-F238E27FC236}">
                <a16:creationId xmlns:a16="http://schemas.microsoft.com/office/drawing/2014/main" id="{2B739408-72AD-2D00-FF86-D185E1917C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5608" y="1273215"/>
            <a:ext cx="3939250" cy="1387889"/>
          </a:xfrm>
          <a:prstGeom prst="rect">
            <a:avLst/>
          </a:prstGeom>
        </p:spPr>
      </p:pic>
      <p:pic>
        <p:nvPicPr>
          <p:cNvPr id="24" name="Рисунок 11" descr="Изображение выглядит как легкий, лазер&#10;&#10;Автоматически созданное описание">
            <a:extLst>
              <a:ext uri="{FF2B5EF4-FFF2-40B4-BE49-F238E27FC236}">
                <a16:creationId xmlns:a16="http://schemas.microsoft.com/office/drawing/2014/main" id="{D86942BF-A0C2-9DDC-E73F-11A13DEC5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483" y="1273215"/>
            <a:ext cx="3939250" cy="1387889"/>
          </a:xfrm>
          <a:prstGeom prst="rect">
            <a:avLst/>
          </a:prstGeom>
        </p:spPr>
      </p:pic>
      <p:pic>
        <p:nvPicPr>
          <p:cNvPr id="4" name="Рисунок 7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0D97E09C-9AA4-2625-A9B4-FCF7E852FF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5511" y="294069"/>
            <a:ext cx="1262243" cy="1148064"/>
          </a:xfrm>
          <a:prstGeom prst="rect">
            <a:avLst/>
          </a:prstGeom>
        </p:spPr>
      </p:pic>
      <p:pic>
        <p:nvPicPr>
          <p:cNvPr id="8" name="Рисунок 13">
            <a:extLst>
              <a:ext uri="{FF2B5EF4-FFF2-40B4-BE49-F238E27FC236}">
                <a16:creationId xmlns:a16="http://schemas.microsoft.com/office/drawing/2014/main" id="{C41BE5E5-7586-B194-F89F-5F191F2155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220000">
            <a:off x="8004255" y="379071"/>
            <a:ext cx="1276350" cy="1219200"/>
          </a:xfrm>
          <a:prstGeom prst="rect">
            <a:avLst/>
          </a:prstGeom>
        </p:spPr>
      </p:pic>
      <p:pic>
        <p:nvPicPr>
          <p:cNvPr id="14" name="Рисунок 24" descr="Изображение выглядит как легкий, лампа, пятно&#10;&#10;Автоматически созданное описание">
            <a:extLst>
              <a:ext uri="{FF2B5EF4-FFF2-40B4-BE49-F238E27FC236}">
                <a16:creationId xmlns:a16="http://schemas.microsoft.com/office/drawing/2014/main" id="{B705B558-6C89-9660-8DFF-0BCFBBC19C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401" y="2244584"/>
            <a:ext cx="1590675" cy="1076325"/>
          </a:xfrm>
          <a:prstGeom prst="rect">
            <a:avLst/>
          </a:prstGeom>
        </p:spPr>
      </p:pic>
      <p:pic>
        <p:nvPicPr>
          <p:cNvPr id="25" name="Рисунок 25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12A53353-B40E-A126-E841-EF9691653A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31975" y="5294875"/>
            <a:ext cx="1524000" cy="14382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05E3355-C977-EBED-03D8-6D7CA97B4C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35553" y="186940"/>
            <a:ext cx="995083" cy="106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33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10">
            <a:extLst>
              <a:ext uri="{FF2B5EF4-FFF2-40B4-BE49-F238E27FC236}">
                <a16:creationId xmlns:a16="http://schemas.microsoft.com/office/drawing/2014/main" id="{DDC2CD1E-4191-5F4A-9BB2-1D0B5AC78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7188" y="4270058"/>
            <a:ext cx="3138669" cy="2532999"/>
          </a:xfrm>
          <a:prstGeom prst="rect">
            <a:avLst/>
          </a:prstGeom>
        </p:spPr>
      </p:pic>
      <p:pic>
        <p:nvPicPr>
          <p:cNvPr id="39" name="Рисунок 10">
            <a:extLst>
              <a:ext uri="{FF2B5EF4-FFF2-40B4-BE49-F238E27FC236}">
                <a16:creationId xmlns:a16="http://schemas.microsoft.com/office/drawing/2014/main" id="{25DA4A43-7E2F-3AD8-2E9E-4741CA29C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480" y="4270058"/>
            <a:ext cx="3138669" cy="2532999"/>
          </a:xfrm>
          <a:prstGeom prst="rect">
            <a:avLst/>
          </a:prstGeom>
        </p:spPr>
      </p:pic>
      <p:pic>
        <p:nvPicPr>
          <p:cNvPr id="38" name="Рисунок 10">
            <a:extLst>
              <a:ext uri="{FF2B5EF4-FFF2-40B4-BE49-F238E27FC236}">
                <a16:creationId xmlns:a16="http://schemas.microsoft.com/office/drawing/2014/main" id="{BED18353-84AD-2067-5493-58DB74FDF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063" y="4270058"/>
            <a:ext cx="3138669" cy="2532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B7C085-34BC-AAEC-E38E-B4E3F3244EA0}"/>
              </a:ext>
            </a:extLst>
          </p:cNvPr>
          <p:cNvSpPr txBox="1"/>
          <p:nvPr/>
        </p:nvSpPr>
        <p:spPr>
          <a:xfrm>
            <a:off x="412830" y="171691"/>
            <a:ext cx="10218514" cy="12280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err="1">
                <a:solidFill>
                  <a:schemeClr val="bg1"/>
                </a:solidFill>
                <a:latin typeface="Century Gothic"/>
                <a:ea typeface="MS Gothic"/>
                <a:cs typeface="Calibri"/>
              </a:rPr>
              <a:t>Направления</a:t>
            </a:r>
            <a:r>
              <a:rPr lang="en-US" sz="2800" b="1">
                <a:solidFill>
                  <a:schemeClr val="bg1"/>
                </a:solidFill>
                <a:latin typeface="Century Gothic"/>
                <a:ea typeface="MS Gothic"/>
                <a:cs typeface="Calibri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Century Gothic"/>
                <a:ea typeface="MS Gothic"/>
                <a:cs typeface="Calibri"/>
              </a:rPr>
              <a:t>подготовки</a:t>
            </a:r>
            <a:r>
              <a:rPr lang="en-US" sz="2800" b="1">
                <a:solidFill>
                  <a:schemeClr val="bg1"/>
                </a:solidFill>
                <a:latin typeface="Century Gothic"/>
                <a:ea typeface="MS Gothic"/>
                <a:cs typeface="Calibri"/>
              </a:rPr>
              <a:t> </a:t>
            </a:r>
            <a:r>
              <a:rPr lang="en-US" sz="2800" b="1" err="1">
                <a:solidFill>
                  <a:schemeClr val="bg1"/>
                </a:solidFill>
                <a:latin typeface="Century Gothic"/>
                <a:ea typeface="MS Gothic"/>
                <a:cs typeface="Calibri"/>
              </a:rPr>
              <a:t>квалифицированных</a:t>
            </a:r>
            <a:r>
              <a:rPr lang="en-US" sz="2800" b="1">
                <a:solidFill>
                  <a:schemeClr val="bg1"/>
                </a:solidFill>
                <a:latin typeface="Century Gothic"/>
                <a:ea typeface="MS Gothic"/>
                <a:cs typeface="Calibri"/>
              </a:rPr>
              <a:t> </a:t>
            </a:r>
            <a:r>
              <a:rPr lang="en-US" sz="5400" b="1">
                <a:solidFill>
                  <a:srgbClr val="88F7FF"/>
                </a:solidFill>
                <a:latin typeface="Century Gothic"/>
                <a:ea typeface="MS Gothic"/>
                <a:cs typeface="Calibri"/>
              </a:rPr>
              <a:t>РАБОЧИХ, СЛУЖАЩИХ</a:t>
            </a:r>
          </a:p>
        </p:txBody>
      </p:sp>
      <p:pic>
        <p:nvPicPr>
          <p:cNvPr id="13" name="Рисунок 10">
            <a:extLst>
              <a:ext uri="{FF2B5EF4-FFF2-40B4-BE49-F238E27FC236}">
                <a16:creationId xmlns:a16="http://schemas.microsoft.com/office/drawing/2014/main" id="{8D56F2B5-06DE-76BD-45FE-EEE45CA9E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0059"/>
            <a:ext cx="3283352" cy="26391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0B5928-03B1-779F-5251-16AE686EE139}"/>
              </a:ext>
            </a:extLst>
          </p:cNvPr>
          <p:cNvSpPr txBox="1"/>
          <p:nvPr/>
        </p:nvSpPr>
        <p:spPr>
          <a:xfrm>
            <a:off x="240509" y="4935168"/>
            <a:ext cx="275887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solidFill>
                  <a:srgbClr val="FFFFFF"/>
                </a:solidFill>
                <a:latin typeface="Calibri"/>
                <a:cs typeface="Arial"/>
              </a:rPr>
              <a:t>Оператор информационных систем и ресурсов</a:t>
            </a:r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AD6FC0-E348-BBCE-95B6-71F48DD8CD40}"/>
              </a:ext>
            </a:extLst>
          </p:cNvPr>
          <p:cNvSpPr txBox="1"/>
          <p:nvPr/>
        </p:nvSpPr>
        <p:spPr>
          <a:xfrm>
            <a:off x="3360980" y="4929158"/>
            <a:ext cx="248228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solidFill>
                  <a:srgbClr val="FFFFFF"/>
                </a:solidFill>
                <a:latin typeface="Calibri"/>
                <a:cs typeface="Arial"/>
              </a:rPr>
              <a:t>Наладчик компьютерных сетей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7A65B2-E718-43B8-71E8-37E6A6483665}"/>
              </a:ext>
            </a:extLst>
          </p:cNvPr>
          <p:cNvSpPr txBox="1"/>
          <p:nvPr/>
        </p:nvSpPr>
        <p:spPr>
          <a:xfrm>
            <a:off x="6283070" y="4893687"/>
            <a:ext cx="267206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solidFill>
                  <a:srgbClr val="FFFFFF"/>
                </a:solidFill>
                <a:latin typeface="Calibri"/>
                <a:cs typeface="Arial"/>
              </a:rPr>
              <a:t>Мастер по ремонту и обслуживанию автомобилей</a:t>
            </a:r>
            <a:endParaRPr lang="ru-RU" sz="2000" dirty="0">
              <a:solidFill>
                <a:srgbClr val="FFFFFF"/>
              </a:solidFill>
            </a:endParaRPr>
          </a:p>
        </p:txBody>
      </p:sp>
      <p:pic>
        <p:nvPicPr>
          <p:cNvPr id="27" name="Рисунок 11" descr="Изображение выглядит как легкий, лазер&#10;&#10;Автоматически созданное описание">
            <a:extLst>
              <a:ext uri="{FF2B5EF4-FFF2-40B4-BE49-F238E27FC236}">
                <a16:creationId xmlns:a16="http://schemas.microsoft.com/office/drawing/2014/main" id="{9F85B0D0-0830-BCE5-635F-BE07A8C60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242" y="1456481"/>
            <a:ext cx="3138666" cy="74163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B01CC5D-2680-2CA1-4858-F3545554B812}"/>
              </a:ext>
            </a:extLst>
          </p:cNvPr>
          <p:cNvSpPr txBox="1"/>
          <p:nvPr/>
        </p:nvSpPr>
        <p:spPr>
          <a:xfrm>
            <a:off x="9386490" y="4929158"/>
            <a:ext cx="247164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solidFill>
                  <a:srgbClr val="FFFFFF"/>
                </a:solidFill>
                <a:latin typeface="Calibri"/>
                <a:cs typeface="Arial"/>
              </a:rPr>
              <a:t>Мастер слесарных работ</a:t>
            </a:r>
          </a:p>
        </p:txBody>
      </p:sp>
      <p:pic>
        <p:nvPicPr>
          <p:cNvPr id="42" name="Рисунок 42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EDB72EFB-B1D0-3310-36A0-523ACA71C6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101" t="800" r="3146" b="-716"/>
          <a:stretch/>
        </p:blipFill>
        <p:spPr>
          <a:xfrm>
            <a:off x="3345084" y="2073818"/>
            <a:ext cx="2475573" cy="2418973"/>
          </a:xfrm>
          <a:prstGeom prst="rect">
            <a:avLst/>
          </a:prstGeom>
        </p:spPr>
      </p:pic>
      <p:pic>
        <p:nvPicPr>
          <p:cNvPr id="43" name="Рисунок 43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91BA2008-AF02-C0A2-E786-5BA6BA9E2E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613" b="402"/>
          <a:stretch/>
        </p:blipFill>
        <p:spPr>
          <a:xfrm>
            <a:off x="6364146" y="2081997"/>
            <a:ext cx="2473701" cy="2385376"/>
          </a:xfrm>
          <a:prstGeom prst="rect">
            <a:avLst/>
          </a:prstGeom>
        </p:spPr>
      </p:pic>
      <p:pic>
        <p:nvPicPr>
          <p:cNvPr id="44" name="Рисунок 44" descr="Изображение выглядит как человек, внутренний, синий, шлем&#10;&#10;Автоматически созданное описание">
            <a:extLst>
              <a:ext uri="{FF2B5EF4-FFF2-40B4-BE49-F238E27FC236}">
                <a16:creationId xmlns:a16="http://schemas.microsoft.com/office/drawing/2014/main" id="{6C9F5F93-720A-BC8F-22BE-2CB424CB05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798" t="-319" r="6199" b="319"/>
          <a:stretch/>
        </p:blipFill>
        <p:spPr>
          <a:xfrm>
            <a:off x="9392856" y="2073818"/>
            <a:ext cx="2465276" cy="2386459"/>
          </a:xfrm>
          <a:prstGeom prst="rect">
            <a:avLst/>
          </a:prstGeom>
        </p:spPr>
      </p:pic>
      <p:pic>
        <p:nvPicPr>
          <p:cNvPr id="41" name="Рисунок 41" descr="Изображение выглядит как текст, человек, внутренний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3F1D4FD9-26F8-36FE-44FF-E4C897FF88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829" t="18568" r="3245" b="26622"/>
          <a:stretch/>
        </p:blipFill>
        <p:spPr>
          <a:xfrm>
            <a:off x="412096" y="2073818"/>
            <a:ext cx="2455681" cy="2391789"/>
          </a:xfrm>
          <a:prstGeom prst="rect">
            <a:avLst/>
          </a:prstGeom>
        </p:spPr>
      </p:pic>
      <p:pic>
        <p:nvPicPr>
          <p:cNvPr id="45" name="Рисунок 11" descr="Изображение выглядит как легкий, лазер&#10;&#10;Автоматически созданное описание">
            <a:extLst>
              <a:ext uri="{FF2B5EF4-FFF2-40B4-BE49-F238E27FC236}">
                <a16:creationId xmlns:a16="http://schemas.microsoft.com/office/drawing/2014/main" id="{0E35C7E7-8278-8BC7-F3F7-EFB10ABF8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3" y="1456481"/>
            <a:ext cx="3138666" cy="741636"/>
          </a:xfrm>
          <a:prstGeom prst="rect">
            <a:avLst/>
          </a:prstGeom>
        </p:spPr>
      </p:pic>
      <p:pic>
        <p:nvPicPr>
          <p:cNvPr id="46" name="Рисунок 11" descr="Изображение выглядит как легкий, лазер&#10;&#10;Автоматически созданное описание">
            <a:extLst>
              <a:ext uri="{FF2B5EF4-FFF2-40B4-BE49-F238E27FC236}">
                <a16:creationId xmlns:a16="http://schemas.microsoft.com/office/drawing/2014/main" id="{B086B93D-2B27-B981-1469-C6CC9383D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305" y="1456481"/>
            <a:ext cx="3138666" cy="741636"/>
          </a:xfrm>
          <a:prstGeom prst="rect">
            <a:avLst/>
          </a:prstGeom>
        </p:spPr>
      </p:pic>
      <p:pic>
        <p:nvPicPr>
          <p:cNvPr id="47" name="Рисунок 11" descr="Изображение выглядит как легкий, лазер&#10;&#10;Автоматически созданное описание">
            <a:extLst>
              <a:ext uri="{FF2B5EF4-FFF2-40B4-BE49-F238E27FC236}">
                <a16:creationId xmlns:a16="http://schemas.microsoft.com/office/drawing/2014/main" id="{E431D2DA-B439-9102-59F1-72925BA56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2368" y="1427544"/>
            <a:ext cx="3138666" cy="741636"/>
          </a:xfrm>
          <a:prstGeom prst="rect">
            <a:avLst/>
          </a:prstGeom>
        </p:spPr>
      </p:pic>
      <p:pic>
        <p:nvPicPr>
          <p:cNvPr id="49" name="Рисунок 7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D2CC2222-D355-3B35-C575-8D7C68F4B4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5232" y="168677"/>
            <a:ext cx="1262243" cy="1148064"/>
          </a:xfrm>
          <a:prstGeom prst="rect">
            <a:avLst/>
          </a:prstGeom>
        </p:spPr>
      </p:pic>
      <p:pic>
        <p:nvPicPr>
          <p:cNvPr id="53" name="Рисунок 24" descr="Изображение выглядит как легкий, лампа, пятно&#10;&#10;Автоматически созданное описание">
            <a:extLst>
              <a:ext uri="{FF2B5EF4-FFF2-40B4-BE49-F238E27FC236}">
                <a16:creationId xmlns:a16="http://schemas.microsoft.com/office/drawing/2014/main" id="{467582D3-0718-50CD-229F-33F905090F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1067" y="6237850"/>
            <a:ext cx="1590675" cy="1076325"/>
          </a:xfrm>
          <a:prstGeom prst="rect">
            <a:avLst/>
          </a:prstGeom>
        </p:spPr>
      </p:pic>
      <p:pic>
        <p:nvPicPr>
          <p:cNvPr id="55" name="Рисунок 25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EA98025E-078C-B61A-1BF3-61ECA73F2B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1469" y="5892900"/>
            <a:ext cx="925975" cy="87883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6631CF-833C-24A2-048F-4330DED961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35553" y="186940"/>
            <a:ext cx="995083" cy="106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81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9AFD62-E806-E504-BA4B-9C4897076E52}"/>
              </a:ext>
            </a:extLst>
          </p:cNvPr>
          <p:cNvSpPr txBox="1"/>
          <p:nvPr/>
        </p:nvSpPr>
        <p:spPr>
          <a:xfrm>
            <a:off x="577921" y="1708356"/>
            <a:ext cx="946166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>
                <a:solidFill>
                  <a:srgbClr val="FFFFFF"/>
                </a:solidFill>
                <a:latin typeface="Calibri"/>
                <a:cs typeface="Arial"/>
              </a:rPr>
              <a:t>Студенты колледжа ИТ-направления подготовки проходят производственную практику, то есть закрепляют практические навыки и получают опыт на базе следующих организаций: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793972-E55F-5747-BC46-2A5254D083A8}"/>
              </a:ext>
            </a:extLst>
          </p:cNvPr>
          <p:cNvSpPr txBox="1"/>
          <p:nvPr/>
        </p:nvSpPr>
        <p:spPr>
          <a:xfrm>
            <a:off x="1118479" y="2973006"/>
            <a:ext cx="9917074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Федеральное казенное учреждение «Налог-Сервис» Федеральной налоговой службы (ФКУ «Налог-Сервис»)</a:t>
            </a:r>
          </a:p>
          <a:p>
            <a:endParaRPr lang="ru-RU" sz="2200" dirty="0">
              <a:solidFill>
                <a:schemeClr val="bg1"/>
              </a:solidFill>
            </a:endParaRPr>
          </a:p>
          <a:p>
            <a:r>
              <a:rPr lang="ru-RU" sz="2200" dirty="0">
                <a:solidFill>
                  <a:schemeClr val="bg1"/>
                </a:solidFill>
              </a:rPr>
              <a:t>Главный научный инновационный внедренческий центр (АО «ГНИВЦ» )</a:t>
            </a:r>
          </a:p>
          <a:p>
            <a:endParaRPr lang="ru-RU" sz="2200" dirty="0">
              <a:solidFill>
                <a:schemeClr val="bg1"/>
              </a:solidFill>
            </a:endParaRPr>
          </a:p>
          <a:p>
            <a:r>
              <a:rPr lang="ru-RU" sz="2200" dirty="0">
                <a:solidFill>
                  <a:schemeClr val="bg1"/>
                </a:solidFill>
              </a:rPr>
              <a:t>ООО «Отраслевой центр разработки и внедрения информационных систем» (ООО «ОЦРВ»)</a:t>
            </a:r>
          </a:p>
          <a:p>
            <a:endParaRPr lang="ru-RU" sz="2200" dirty="0">
              <a:solidFill>
                <a:schemeClr val="bg1"/>
              </a:solidFill>
            </a:endParaRPr>
          </a:p>
          <a:p>
            <a:r>
              <a:rPr lang="ru-RU" sz="2200" dirty="0">
                <a:solidFill>
                  <a:schemeClr val="bg1"/>
                </a:solidFill>
              </a:rPr>
              <a:t>Фирма «1 С»</a:t>
            </a:r>
          </a:p>
        </p:txBody>
      </p:sp>
      <p:pic>
        <p:nvPicPr>
          <p:cNvPr id="16" name="Рисунок 29" descr="Изображение выглядит как легки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AB37313E-221B-CFB7-7C79-B9598585B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 flipV="1">
            <a:off x="-1214426" y="2783920"/>
            <a:ext cx="2952519" cy="376792"/>
          </a:xfrm>
          <a:prstGeom prst="rect">
            <a:avLst/>
          </a:prstGeom>
        </p:spPr>
      </p:pic>
      <p:pic>
        <p:nvPicPr>
          <p:cNvPr id="22" name="Рисунок 22" descr="Изображение выглядит как пятно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225FBC13-BCA2-8384-8F6B-6D60375D9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471" y="5621311"/>
            <a:ext cx="777916" cy="777916"/>
          </a:xfrm>
          <a:prstGeom prst="rect">
            <a:avLst/>
          </a:prstGeom>
        </p:spPr>
      </p:pic>
      <p:pic>
        <p:nvPicPr>
          <p:cNvPr id="24" name="Рисунок 24">
            <a:extLst>
              <a:ext uri="{FF2B5EF4-FFF2-40B4-BE49-F238E27FC236}">
                <a16:creationId xmlns:a16="http://schemas.microsoft.com/office/drawing/2014/main" id="{A96CE931-2411-448D-3E7B-9BABEEB861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840000">
            <a:off x="397642" y="2949223"/>
            <a:ext cx="880882" cy="804441"/>
          </a:xfrm>
          <a:prstGeom prst="rect">
            <a:avLst/>
          </a:prstGeom>
        </p:spPr>
      </p:pic>
      <p:pic>
        <p:nvPicPr>
          <p:cNvPr id="25" name="Рисунок 25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A74F9D34-0AA5-9F27-3AB3-703F90164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220000">
            <a:off x="9867948" y="1510827"/>
            <a:ext cx="1041722" cy="984934"/>
          </a:xfrm>
          <a:prstGeom prst="rect">
            <a:avLst/>
          </a:prstGeom>
        </p:spPr>
      </p:pic>
      <p:pic>
        <p:nvPicPr>
          <p:cNvPr id="26" name="Рисунок 24" descr="Изображение выглядит как стрела&#10;&#10;Автоматически созданное описание">
            <a:extLst>
              <a:ext uri="{FF2B5EF4-FFF2-40B4-BE49-F238E27FC236}">
                <a16:creationId xmlns:a16="http://schemas.microsoft.com/office/drawing/2014/main" id="{169AFF8E-FD8F-F4C8-D45B-25E986AD7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560000">
            <a:off x="5096134" y="5292802"/>
            <a:ext cx="880882" cy="80444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D31B94-AA56-48E0-FD5E-8C1EE848AE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5553" y="186940"/>
            <a:ext cx="995083" cy="1068644"/>
          </a:xfrm>
          <a:prstGeom prst="rect">
            <a:avLst/>
          </a:prstGeom>
        </p:spPr>
      </p:pic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BAB4BA0B-BCEC-4E12-A605-E9F06D7E4F67}"/>
              </a:ext>
            </a:extLst>
          </p:cNvPr>
          <p:cNvSpPr txBox="1">
            <a:spLocks/>
          </p:cNvSpPr>
          <p:nvPr/>
        </p:nvSpPr>
        <p:spPr>
          <a:xfrm>
            <a:off x="446918" y="121547"/>
            <a:ext cx="104609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800" b="1" dirty="0">
                <a:solidFill>
                  <a:srgbClr val="88F7FF"/>
                </a:solidFill>
                <a:latin typeface="Century Gothic"/>
                <a:cs typeface="Times New Roman"/>
              </a:rPr>
              <a:t>Практика по направлению подготовки</a:t>
            </a:r>
          </a:p>
        </p:txBody>
      </p:sp>
      <p:pic>
        <p:nvPicPr>
          <p:cNvPr id="27" name="Рисунок 24">
            <a:extLst>
              <a:ext uri="{FF2B5EF4-FFF2-40B4-BE49-F238E27FC236}">
                <a16:creationId xmlns:a16="http://schemas.microsoft.com/office/drawing/2014/main" id="{2D12079A-F992-48A0-874F-92086086D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840000">
            <a:off x="397642" y="3768519"/>
            <a:ext cx="880882" cy="804441"/>
          </a:xfrm>
          <a:prstGeom prst="rect">
            <a:avLst/>
          </a:prstGeom>
        </p:spPr>
      </p:pic>
      <p:pic>
        <p:nvPicPr>
          <p:cNvPr id="28" name="Рисунок 24">
            <a:extLst>
              <a:ext uri="{FF2B5EF4-FFF2-40B4-BE49-F238E27FC236}">
                <a16:creationId xmlns:a16="http://schemas.microsoft.com/office/drawing/2014/main" id="{04654818-9B9D-4954-B4B3-D8FAB6371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840000">
            <a:off x="397642" y="4587815"/>
            <a:ext cx="880882" cy="804441"/>
          </a:xfrm>
          <a:prstGeom prst="rect">
            <a:avLst/>
          </a:prstGeom>
        </p:spPr>
      </p:pic>
      <p:pic>
        <p:nvPicPr>
          <p:cNvPr id="15" name="Рисунок 24">
            <a:extLst>
              <a:ext uri="{FF2B5EF4-FFF2-40B4-BE49-F238E27FC236}">
                <a16:creationId xmlns:a16="http://schemas.microsoft.com/office/drawing/2014/main" id="{0025F5A3-17F5-477C-8A27-1E8036934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840000">
            <a:off x="397642" y="5407112"/>
            <a:ext cx="880882" cy="804441"/>
          </a:xfrm>
          <a:prstGeom prst="rect">
            <a:avLst/>
          </a:prstGeom>
        </p:spPr>
      </p:pic>
      <p:pic>
        <p:nvPicPr>
          <p:cNvPr id="21" name="Рисунок 22" descr="Изображение выглядит как пятно,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1176DC2F-CCC0-4FE7-B8CF-6C694F71F1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36912" y="3315047"/>
            <a:ext cx="1225229" cy="1225229"/>
          </a:xfrm>
          <a:prstGeom prst="rect">
            <a:avLst/>
          </a:prstGeom>
        </p:spPr>
      </p:pic>
      <p:pic>
        <p:nvPicPr>
          <p:cNvPr id="29" name="Рисунок 71" descr="Изображение выглядит как легкий, лампа, пятно&#10;&#10;Автоматически созданное описание">
            <a:extLst>
              <a:ext uri="{FF2B5EF4-FFF2-40B4-BE49-F238E27FC236}">
                <a16:creationId xmlns:a16="http://schemas.microsoft.com/office/drawing/2014/main" id="{755C5D4C-D84A-43A5-A7D5-793DBFA336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4031948">
            <a:off x="6495768" y="5355445"/>
            <a:ext cx="1590675" cy="1139401"/>
          </a:xfrm>
          <a:prstGeom prst="rect">
            <a:avLst/>
          </a:prstGeom>
        </p:spPr>
      </p:pic>
      <p:pic>
        <p:nvPicPr>
          <p:cNvPr id="30" name="Рисунок 24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04A3C843-6370-4491-91C2-DC50D4F0EA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500000">
            <a:off x="8790135" y="5244189"/>
            <a:ext cx="909948" cy="1130287"/>
          </a:xfrm>
          <a:prstGeom prst="rect">
            <a:avLst/>
          </a:prstGeom>
        </p:spPr>
      </p:pic>
      <p:pic>
        <p:nvPicPr>
          <p:cNvPr id="32" name="Рисунок 25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239F3FE8-3CF4-46CB-BC78-4913CEC9F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094780">
            <a:off x="10748427" y="5619860"/>
            <a:ext cx="1041722" cy="98493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</TotalTime>
  <Words>1042</Words>
  <Application>Microsoft Office PowerPoint</Application>
  <PresentationFormat>Широкоэкранный</PresentationFormat>
  <Paragraphs>96</Paragraphs>
  <Slides>20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User</cp:lastModifiedBy>
  <cp:revision>1173</cp:revision>
  <dcterms:created xsi:type="dcterms:W3CDTF">2019-10-28T08:40:00Z</dcterms:created>
  <dcterms:modified xsi:type="dcterms:W3CDTF">2023-03-16T05:50:45Z</dcterms:modified>
</cp:coreProperties>
</file>