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306" r:id="rId3"/>
    <p:sldId id="2390" r:id="rId4"/>
    <p:sldId id="2400" r:id="rId5"/>
    <p:sldId id="2401" r:id="rId6"/>
    <p:sldId id="2403" r:id="rId7"/>
    <p:sldId id="2374" r:id="rId8"/>
    <p:sldId id="2378" r:id="rId9"/>
    <p:sldId id="2371" r:id="rId10"/>
    <p:sldId id="2387" r:id="rId11"/>
    <p:sldId id="2399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Segoe UI Semilight" panose="020B0402040204020203" pitchFamily="34" charset="0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8993"/>
    <a:srgbClr val="EA557F"/>
    <a:srgbClr val="004680"/>
    <a:srgbClr val="1D4D6D"/>
    <a:srgbClr val="FFFFFF"/>
    <a:srgbClr val="1D8C95"/>
    <a:srgbClr val="3081B6"/>
    <a:srgbClr val="025091"/>
    <a:srgbClr val="F3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6359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142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3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04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759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5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0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>
                <a:solidFill>
                  <a:srgbClr val="3081B6">
                    <a:lumMod val="20000"/>
                    <a:lumOff val="80000"/>
                  </a:srgbClr>
                </a:solidFill>
              </a:rPr>
              <a:t>Меры поддержки МСП </a:t>
            </a:r>
            <a:endParaRPr dirty="0">
              <a:solidFill>
                <a:srgbClr val="3081B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smtClean="0">
                <a:solidFill>
                  <a:srgbClr val="3081B6">
                    <a:lumMod val="20000"/>
                    <a:lumOff val="80000"/>
                  </a:srgbClr>
                </a:solidFill>
              </a:rPr>
              <a:pPr/>
              <a:t>‹#›</a:t>
            </a:fld>
            <a:endParaRPr>
              <a:solidFill>
                <a:srgbClr val="3081B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3081B6">
                    <a:lumMod val="20000"/>
                    <a:lumOff val="80000"/>
                  </a:srgb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srgbClr val="3081B6">
                    <a:lumMod val="20000"/>
                    <a:lumOff val="80000"/>
                  </a:srgbClr>
                </a:solidFill>
              </a:rPr>
              <a:t>Меры поддержки МСП</a:t>
            </a:r>
            <a:endParaRPr>
              <a:solidFill>
                <a:srgbClr val="3081B6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78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3958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2532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4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36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97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14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0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24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94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6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37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>
                    <a:lumMod val="75000"/>
                  </a:prst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</a:t>
            </a:r>
            <a:endParaRPr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0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</a:t>
            </a:r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Меры поддержки МСП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>
                <a:solidFill>
                  <a:prstClr val="white">
                    <a:lumMod val="75000"/>
                  </a:prstClr>
                </a:solidFill>
              </a:rPr>
              <a:t>Меры поддержки МСП </a:t>
            </a:r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поддержки МСП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14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7689704" y="3921905"/>
            <a:ext cx="4502296" cy="25237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ООО «Трансформер»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Подольск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трансформаторов, трансформаторных и распределительных подстанций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Льготный кредит на 100 млн под 5,25 %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- 146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- 59,6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59AAB-192C-3B43-865A-3168EBE63A3F}"/>
              </a:ext>
            </a:extLst>
          </p:cNvPr>
          <p:cNvSpPr/>
          <p:nvPr/>
        </p:nvSpPr>
        <p:spPr>
          <a:xfrm>
            <a:off x="7737411" y="1244249"/>
            <a:ext cx="4454589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ЗАО «Научно-производственное объединение «МЕДКАР»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Раменское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kern="0" dirty="0">
                <a:solidFill>
                  <a:schemeClr val="bg2">
                    <a:lumMod val="10000"/>
                  </a:schemeClr>
                </a:solidFill>
              </a:rPr>
              <a:t>Производство передвижных медицинских комплексов на базе грузовых автомобилей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Льготный кредит на 100 млн руб. под 5,25-5,5 %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- 26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-  14,8 млн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18344A-983F-4BFF-B749-9ACD733C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409" y="1244249"/>
            <a:ext cx="3160918" cy="22599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4F1FE5-FB09-4F76-B849-A1916BAB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409" y="3961454"/>
            <a:ext cx="3149591" cy="25314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545358-EAA3-D1AF-40E6-D2262665475C}"/>
              </a:ext>
            </a:extLst>
          </p:cNvPr>
          <p:cNvSpPr/>
          <p:nvPr/>
        </p:nvSpPr>
        <p:spPr>
          <a:xfrm>
            <a:off x="1072377" y="1349006"/>
            <a:ext cx="4343679" cy="2375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Размер кредита: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от 5 до 100 млн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Ставка: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5,5 %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13 млрд 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Льготный период: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3 года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Кредиты: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280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AB1B363-45FE-706C-FF17-9CCAF4F6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30" y="163808"/>
            <a:ext cx="5457371" cy="1325563"/>
          </a:xfrm>
        </p:spPr>
        <p:txBody>
          <a:bodyPr>
            <a:normAutofit/>
          </a:bodyPr>
          <a:lstStyle/>
          <a:p>
            <a:r>
              <a:rPr lang="ru-RU" sz="3200" dirty="0"/>
              <a:t>3. Льготные кредиты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88FBA6-14EC-FA53-992D-4CD42ED3A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2" y="3854062"/>
            <a:ext cx="302932" cy="3029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EAA517-59F0-0B77-072E-E7592B0BA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2" y="1909224"/>
            <a:ext cx="302932" cy="3029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C38747-D1AF-C54B-F0CA-D2090505448F}"/>
              </a:ext>
            </a:extLst>
          </p:cNvPr>
          <p:cNvSpPr txBox="1"/>
          <p:nvPr/>
        </p:nvSpPr>
        <p:spPr>
          <a:xfrm>
            <a:off x="1072377" y="3290500"/>
            <a:ext cx="6125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(4,5 % для отдаленных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</a:rPr>
              <a:t>г.о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.)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E217096-92D6-28E6-86E2-AC3CCE095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" y="2874085"/>
            <a:ext cx="302931" cy="3029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9B36D41-3E01-3402-9523-76C3819EE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902" y="4822317"/>
            <a:ext cx="302929" cy="3029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FE76E6C-CFBE-0F93-49B0-23ADB38586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2" y="5798900"/>
            <a:ext cx="312548" cy="312548"/>
          </a:xfrm>
          <a:prstGeom prst="rect">
            <a:avLst/>
          </a:prstGeom>
        </p:spPr>
      </p:pic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8820F274-A53B-79DB-4BCF-2B30BC16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10</a:t>
            </a:fld>
            <a:endParaRPr lang="ru-RU"/>
          </a:p>
        </p:txBody>
      </p:sp>
      <p:sp>
        <p:nvSpPr>
          <p:cNvPr id="29" name="Нижний колонтитул 28">
            <a:extLst>
              <a:ext uri="{FF2B5EF4-FFF2-40B4-BE49-F238E27FC236}">
                <a16:creationId xmlns:a16="http://schemas.microsoft.com/office/drawing/2014/main" id="{63710696-C13E-B5DE-CB78-344B5D28C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41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B64FB-A574-6A79-011B-A3CCF9E4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1" y="-37925"/>
            <a:ext cx="7222145" cy="1325563"/>
          </a:xfrm>
        </p:spPr>
        <p:txBody>
          <a:bodyPr>
            <a:normAutofit/>
          </a:bodyPr>
          <a:lstStyle/>
          <a:p>
            <a:r>
              <a:rPr lang="ru-RU" sz="3200" kern="0" dirty="0">
                <a:solidFill>
                  <a:schemeClr val="tx1">
                    <a:lumMod val="75000"/>
                  </a:schemeClr>
                </a:solidFill>
              </a:rPr>
              <a:t>Финансовые меры поддержки МСП</a:t>
            </a:r>
            <a:endParaRPr lang="ru-RU" sz="3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31F3E36-719A-9A1C-6FB8-3ED39214A1DB}"/>
              </a:ext>
            </a:extLst>
          </p:cNvPr>
          <p:cNvSpPr/>
          <p:nvPr/>
        </p:nvSpPr>
        <p:spPr>
          <a:xfrm>
            <a:off x="330560" y="1001893"/>
            <a:ext cx="11861439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ea typeface="Times New Roman" panose="02020603050405020304" pitchFamily="18" charset="0"/>
                <a:sym typeface="Arial"/>
              </a:rPr>
              <a:t>Количество предприятий – получателей мер поддержки (2022/2021)  + 1 452       70%</a:t>
            </a:r>
          </a:p>
          <a:p>
            <a:r>
              <a:rPr lang="ru-RU" sz="2000" b="1" dirty="0">
                <a:ea typeface="Times New Roman" panose="02020603050405020304" pitchFamily="18" charset="0"/>
                <a:sym typeface="Arial"/>
              </a:rPr>
              <a:t>							          </a:t>
            </a:r>
          </a:p>
          <a:p>
            <a:r>
              <a:rPr lang="ru-RU" sz="2000" b="1" dirty="0">
                <a:ea typeface="Times New Roman" panose="02020603050405020304" pitchFamily="18" charset="0"/>
                <a:sym typeface="Arial"/>
              </a:rPr>
              <a:t>							           (2022/2020) +  2 240        в 3,7 раза</a:t>
            </a:r>
          </a:p>
        </p:txBody>
      </p:sp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41FF94B0-1612-8295-BB75-A243D87C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15882"/>
              </p:ext>
            </p:extLst>
          </p:nvPr>
        </p:nvGraphicFramePr>
        <p:xfrm>
          <a:off x="330560" y="2365278"/>
          <a:ext cx="10896682" cy="36396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030">
                  <a:extLst>
                    <a:ext uri="{9D8B030D-6E8A-4147-A177-3AD203B41FA5}">
                      <a16:colId xmlns:a16="http://schemas.microsoft.com/office/drawing/2014/main" val="2829484219"/>
                    </a:ext>
                  </a:extLst>
                </a:gridCol>
                <a:gridCol w="1790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1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3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3885">
                <a:tc rowSpan="2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050316"/>
                  </a:ext>
                </a:extLst>
              </a:tr>
              <a:tr h="504564"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Кол-во получателей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Сумма поддержки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млн руб.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получателей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Сумма поддержки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млн руб.</a:t>
                      </a: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Субсидии/гранты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1 224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1 144 </a:t>
                      </a:r>
                      <a:r>
                        <a:rPr lang="ru-RU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(+50%)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1 408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645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(+57%)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Микрозаймы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748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778</a:t>
                      </a:r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(+50%)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076878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3 896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720 </a:t>
                      </a:r>
                      <a:r>
                        <a:rPr lang="ru-RU" sz="16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(+80%)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7 200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Льготные кредиты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280 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13 093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50243"/>
                  </a:ext>
                </a:extLst>
              </a:tr>
              <a:tr h="456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2 115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6 199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3 567 (+70%)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22 693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(+3,7 раза)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44037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33808-5DD9-6A12-57F3-76F8A75F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2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B0F0707-1C30-2E75-C499-E17E77002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237619"/>
            <a:ext cx="4114800" cy="168275"/>
          </a:xfrm>
        </p:spPr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  <p:sp>
        <p:nvSpPr>
          <p:cNvPr id="3" name="Стрелка вверх 2">
            <a:extLst>
              <a:ext uri="{FF2B5EF4-FFF2-40B4-BE49-F238E27FC236}">
                <a16:creationId xmlns:a16="http://schemas.microsoft.com/office/drawing/2014/main" id="{2C2289CE-B919-3544-853D-1C036F69798B}"/>
              </a:ext>
            </a:extLst>
          </p:cNvPr>
          <p:cNvSpPr/>
          <p:nvPr/>
        </p:nvSpPr>
        <p:spPr>
          <a:xfrm>
            <a:off x="10276507" y="949145"/>
            <a:ext cx="295900" cy="369333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1B9A9461-181F-0E40-9B59-704C917100FE}"/>
              </a:ext>
            </a:extLst>
          </p:cNvPr>
          <p:cNvSpPr/>
          <p:nvPr/>
        </p:nvSpPr>
        <p:spPr>
          <a:xfrm>
            <a:off x="10279986" y="1578433"/>
            <a:ext cx="295900" cy="369333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1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4E8F8A-0509-12B4-7ADB-9317415A5AD4}"/>
              </a:ext>
            </a:extLst>
          </p:cNvPr>
          <p:cNvSpPr/>
          <p:nvPr/>
        </p:nvSpPr>
        <p:spPr>
          <a:xfrm>
            <a:off x="535262" y="5674307"/>
            <a:ext cx="11184961" cy="1021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4CDF945-9E19-4D07-9897-D404F471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622786"/>
            <a:ext cx="9689403" cy="1002633"/>
          </a:xfrm>
        </p:spPr>
        <p:txBody>
          <a:bodyPr>
            <a:noAutofit/>
          </a:bodyPr>
          <a:lstStyle/>
          <a:p>
            <a:pPr defTabSz="308515"/>
            <a:r>
              <a:rPr lang="ru-RU" sz="4000" kern="0" dirty="0">
                <a:solidFill>
                  <a:schemeClr val="tx1">
                    <a:lumMod val="75000"/>
                  </a:schemeClr>
                </a:solidFill>
              </a:rPr>
              <a:t>Лизинг и модернизация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1ED5B-4CD8-4BC7-B906-7816B0D3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3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18A3AC-9820-3A90-5A58-09FB65D4EC7D}"/>
              </a:ext>
            </a:extLst>
          </p:cNvPr>
          <p:cNvSpPr/>
          <p:nvPr/>
        </p:nvSpPr>
        <p:spPr>
          <a:xfrm>
            <a:off x="638629" y="1606218"/>
            <a:ext cx="535983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Субсидия субъектам МСП на покупку оборудования (модернизация производства)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30C805-3619-A19A-0EF9-6EE3A595CF31}"/>
              </a:ext>
            </a:extLst>
          </p:cNvPr>
          <p:cNvSpPr/>
          <p:nvPr/>
        </p:nvSpPr>
        <p:spPr>
          <a:xfrm>
            <a:off x="6984425" y="1598322"/>
            <a:ext cx="57912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Субсидии субъектам МСП на лизинг оборудования (в т.ч. спецтехника)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A43A6E-6C98-F217-8204-206F126CC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2" y="2252549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175E66-337E-2A8D-FEC2-483115367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2" y="2973347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0DE358-38C2-6EDB-D75F-832F430EC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6" y="5823010"/>
            <a:ext cx="1286763" cy="723804"/>
          </a:xfrm>
          <a:prstGeom prst="rect">
            <a:avLst/>
          </a:prstGeom>
          <a:ln>
            <a:noFill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25D7AE1-8CA4-39C4-A1BE-2EE324E9E4F4}"/>
              </a:ext>
            </a:extLst>
          </p:cNvPr>
          <p:cNvSpPr/>
          <p:nvPr/>
        </p:nvSpPr>
        <p:spPr>
          <a:xfrm>
            <a:off x="1589803" y="2252549"/>
            <a:ext cx="2238485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10 млн рублей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7316E5-8E4D-0B4F-6ED6-659C77483CE2}"/>
              </a:ext>
            </a:extLst>
          </p:cNvPr>
          <p:cNvSpPr/>
          <p:nvPr/>
        </p:nvSpPr>
        <p:spPr>
          <a:xfrm>
            <a:off x="1571074" y="2924573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50%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 произведенных затрат по закупке оборудования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EBD925-4573-4540-EAD1-500321DACD55}"/>
              </a:ext>
            </a:extLst>
          </p:cNvPr>
          <p:cNvSpPr/>
          <p:nvPr/>
        </p:nvSpPr>
        <p:spPr>
          <a:xfrm>
            <a:off x="1571074" y="5718994"/>
            <a:ext cx="5227291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Приоритетные заявители: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обрабатывающее производство и переработка отходов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начинающие предприниматели (до 1 года)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предприятия из отдаленных городских округов</a:t>
            </a:r>
            <a:endParaRPr lang="ru-RU" sz="1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4C47696-7300-B212-FEAB-20E8143AB349}"/>
              </a:ext>
            </a:extLst>
          </p:cNvPr>
          <p:cNvSpPr/>
          <p:nvPr/>
        </p:nvSpPr>
        <p:spPr>
          <a:xfrm>
            <a:off x="7095745" y="2252549"/>
            <a:ext cx="2238485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5 млн рублей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20403A-364E-1054-C55E-C374A915DA2B}"/>
              </a:ext>
            </a:extLst>
          </p:cNvPr>
          <p:cNvSpPr/>
          <p:nvPr/>
        </p:nvSpPr>
        <p:spPr>
          <a:xfrm>
            <a:off x="7126405" y="2934223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7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0%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 уплаченного первого взноса по договорам лизинга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Нижний колонтитул 6">
            <a:extLst>
              <a:ext uri="{FF2B5EF4-FFF2-40B4-BE49-F238E27FC236}">
                <a16:creationId xmlns:a16="http://schemas.microsoft.com/office/drawing/2014/main" id="{C6268285-FDF5-5EFB-6587-CFEC51802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</p:spPr>
        <p:txBody>
          <a:bodyPr/>
          <a:lstStyle/>
          <a:p>
            <a:r>
              <a:rPr lang="ru-RU" dirty="0"/>
              <a:t>Меры поддержки МСП    •    2022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1608399" y="3792485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490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615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160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EAE0133-4531-F130-8069-F3F84D5CD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5" y="3965039"/>
            <a:ext cx="302932" cy="3029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1959BBB-6DD7-50BD-2298-82B7FB6D5E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5" y="4535863"/>
            <a:ext cx="302932" cy="30293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EF9C932-126B-C379-A57D-449BE9C6B0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" y="4958111"/>
            <a:ext cx="418821" cy="418821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7114150" y="3792485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100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221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9144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781CC1-6801-F6B8-A2F4-4BAE6DB994C3}"/>
              </a:ext>
            </a:extLst>
          </p:cNvPr>
          <p:cNvSpPr/>
          <p:nvPr/>
        </p:nvSpPr>
        <p:spPr>
          <a:xfrm>
            <a:off x="437322" y="5534108"/>
            <a:ext cx="11355645" cy="1157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4CDF945-9E19-4D07-9897-D404F471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622786"/>
            <a:ext cx="11346107" cy="1002633"/>
          </a:xfrm>
        </p:spPr>
        <p:txBody>
          <a:bodyPr>
            <a:noAutofit/>
          </a:bodyPr>
          <a:lstStyle/>
          <a:p>
            <a:pPr defTabSz="308515"/>
            <a:r>
              <a:rPr lang="ru-RU" sz="4000" kern="0" dirty="0">
                <a:solidFill>
                  <a:schemeClr val="tx1">
                    <a:lumMod val="75000"/>
                  </a:schemeClr>
                </a:solidFill>
              </a:rPr>
              <a:t>Меры поддержки социальных предпринимателей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1ED5B-4CD8-4BC7-B906-7816B0D3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F7058B-EC8B-07A8-FB41-45934F75D041}"/>
              </a:ext>
            </a:extLst>
          </p:cNvPr>
          <p:cNvSpPr/>
          <p:nvPr/>
        </p:nvSpPr>
        <p:spPr>
          <a:xfrm>
            <a:off x="699714" y="1776907"/>
            <a:ext cx="5694317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Субсидии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Verdana" panose="020B0604030504040204" pitchFamily="34" charset="0"/>
                <a:cs typeface="Calibri" panose="020F0502020204030204" pitchFamily="34" charset="0"/>
              </a:rPr>
              <a:t>на социальное предпринимательство</a:t>
            </a:r>
          </a:p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ea typeface="Verdana" panose="020B0604030504040204" pitchFamily="34" charset="0"/>
                <a:cs typeface="Calibri" panose="020F0502020204030204" pitchFamily="34" charset="0"/>
              </a:rPr>
              <a:t>на аренду, коммунальные услуги, ремонт и другое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ea typeface="Verdan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5A7695-BD4C-CBE4-6685-302685D12077}"/>
              </a:ext>
            </a:extLst>
          </p:cNvPr>
          <p:cNvSpPr/>
          <p:nvPr/>
        </p:nvSpPr>
        <p:spPr>
          <a:xfrm>
            <a:off x="7095743" y="1776907"/>
            <a:ext cx="579120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Гранты социальным и молодым предпринимателям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FF49B5-98B3-852F-1B90-A068D5BBD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9" y="2347953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FC5371-1B51-3C77-11A8-24ECC78A1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9" y="2935356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19D6A0-310B-6C34-61FB-08227B01B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" y="5776214"/>
            <a:ext cx="1286763" cy="723804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676376-DF5B-9216-C976-05F9C159374D}"/>
              </a:ext>
            </a:extLst>
          </p:cNvPr>
          <p:cNvSpPr/>
          <p:nvPr/>
        </p:nvSpPr>
        <p:spPr>
          <a:xfrm>
            <a:off x="1433981" y="2347953"/>
            <a:ext cx="4225781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до 3 млн рублей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734FCA-072D-657B-A9D8-B8295191F420}"/>
              </a:ext>
            </a:extLst>
          </p:cNvPr>
          <p:cNvSpPr/>
          <p:nvPr/>
        </p:nvSpPr>
        <p:spPr>
          <a:xfrm>
            <a:off x="1419647" y="3040861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85%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фактических  затрат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15222-BA1D-E49A-5BB9-8E9B6FE47DE8}"/>
              </a:ext>
            </a:extLst>
          </p:cNvPr>
          <p:cNvSpPr/>
          <p:nvPr/>
        </p:nvSpPr>
        <p:spPr>
          <a:xfrm>
            <a:off x="1242874" y="5743550"/>
            <a:ext cx="954220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Приоритетные заявители: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начинающие предприниматели (до 1 года)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предприятия из отдаленных городских округов</a:t>
            </a:r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2AA4FFF-7710-9D5C-F05D-AFA84E408666}"/>
              </a:ext>
            </a:extLst>
          </p:cNvPr>
          <p:cNvSpPr/>
          <p:nvPr/>
        </p:nvSpPr>
        <p:spPr>
          <a:xfrm>
            <a:off x="7095746" y="2347953"/>
            <a:ext cx="2238485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0,5 млн рублей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06FB8A-6133-E288-B160-8766EEFFE81F}"/>
              </a:ext>
            </a:extLst>
          </p:cNvPr>
          <p:cNvSpPr/>
          <p:nvPr/>
        </p:nvSpPr>
        <p:spPr>
          <a:xfrm>
            <a:off x="7095743" y="3040861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75%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запланированных затрат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Нижний колонтитул 6">
            <a:extLst>
              <a:ext uri="{FF2B5EF4-FFF2-40B4-BE49-F238E27FC236}">
                <a16:creationId xmlns:a16="http://schemas.microsoft.com/office/drawing/2014/main" id="{72267D07-4B13-3E28-A025-286EAD476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</p:spPr>
        <p:txBody>
          <a:bodyPr/>
          <a:lstStyle/>
          <a:p>
            <a:r>
              <a:rPr lang="ru-RU" dirty="0"/>
              <a:t>Меры поддержки МСП    •    2022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1419647" y="3608491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111,3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216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77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AE0133-4531-F130-8069-F3F84D5CD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" y="3813573"/>
            <a:ext cx="302932" cy="30293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1959BBB-6DD7-50BD-2298-82B7FB6D5E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5" y="4305275"/>
            <a:ext cx="302932" cy="3029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F9C932-126B-C379-A57D-449BE9C6B0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" y="4739346"/>
            <a:ext cx="418821" cy="41882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7095743" y="3529879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155,2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817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315</a:t>
            </a:r>
          </a:p>
        </p:txBody>
      </p:sp>
    </p:spTree>
    <p:extLst>
      <p:ext uri="{BB962C8B-B14F-4D97-AF65-F5344CB8AC3E}">
        <p14:creationId xmlns:p14="http://schemas.microsoft.com/office/powerpoint/2010/main" val="413654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781CC1-6801-F6B8-A2F4-4BAE6DB994C3}"/>
              </a:ext>
            </a:extLst>
          </p:cNvPr>
          <p:cNvSpPr/>
          <p:nvPr/>
        </p:nvSpPr>
        <p:spPr>
          <a:xfrm>
            <a:off x="437322" y="5534108"/>
            <a:ext cx="11355645" cy="1157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4CDF945-9E19-4D07-9897-D404F471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622786"/>
            <a:ext cx="11346107" cy="1002633"/>
          </a:xfrm>
        </p:spPr>
        <p:txBody>
          <a:bodyPr>
            <a:noAutofit/>
          </a:bodyPr>
          <a:lstStyle/>
          <a:p>
            <a:pPr defTabSz="308515"/>
            <a:r>
              <a:rPr lang="ru-RU" sz="4000" kern="0" dirty="0">
                <a:solidFill>
                  <a:schemeClr val="tx1">
                    <a:lumMod val="75000"/>
                  </a:schemeClr>
                </a:solidFill>
              </a:rPr>
              <a:t>Торговые площадки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1ED5B-4CD8-4BC7-B906-7816B0D3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5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F7058B-EC8B-07A8-FB41-45934F75D041}"/>
              </a:ext>
            </a:extLst>
          </p:cNvPr>
          <p:cNvSpPr/>
          <p:nvPr/>
        </p:nvSpPr>
        <p:spPr>
          <a:xfrm>
            <a:off x="699714" y="1776907"/>
            <a:ext cx="569431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Субсидии на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sym typeface="Arial"/>
              </a:rPr>
              <a:t>маркетплейсы</a:t>
            </a:r>
            <a:endParaRPr lang="ru-RU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FF49B5-98B3-852F-1B90-A068D5BBD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9" y="2347953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FC5371-1B51-3C77-11A8-24ECC78A1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9" y="2935356"/>
            <a:ext cx="1281418" cy="720798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19D6A0-310B-6C34-61FB-08227B01B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" y="5776214"/>
            <a:ext cx="1286763" cy="723804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676376-DF5B-9216-C976-05F9C159374D}"/>
              </a:ext>
            </a:extLst>
          </p:cNvPr>
          <p:cNvSpPr/>
          <p:nvPr/>
        </p:nvSpPr>
        <p:spPr>
          <a:xfrm>
            <a:off x="1433981" y="2347953"/>
            <a:ext cx="4225781" cy="720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Размер субсидии: 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до 0,5 млн рублей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734FCA-072D-657B-A9D8-B8295191F420}"/>
              </a:ext>
            </a:extLst>
          </p:cNvPr>
          <p:cNvSpPr/>
          <p:nvPr/>
        </p:nvSpPr>
        <p:spPr>
          <a:xfrm>
            <a:off x="1419647" y="3040861"/>
            <a:ext cx="3689333" cy="818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</a:rPr>
              <a:t>Компенсация:  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50%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фактических  затрат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F15222-BA1D-E49A-5BB9-8E9B6FE47DE8}"/>
              </a:ext>
            </a:extLst>
          </p:cNvPr>
          <p:cNvSpPr/>
          <p:nvPr/>
        </p:nvSpPr>
        <p:spPr>
          <a:xfrm>
            <a:off x="1242874" y="5743550"/>
            <a:ext cx="9542201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Приоритетные заявители: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начинающие предприниматели (до 1 года)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самозанятые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 граждане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предприятия из отдаленных городских округов</a:t>
            </a:r>
            <a:endParaRPr lang="ru-RU" sz="1400" dirty="0"/>
          </a:p>
        </p:txBody>
      </p:sp>
      <p:sp>
        <p:nvSpPr>
          <p:cNvPr id="24" name="Нижний колонтитул 6">
            <a:extLst>
              <a:ext uri="{FF2B5EF4-FFF2-40B4-BE49-F238E27FC236}">
                <a16:creationId xmlns:a16="http://schemas.microsoft.com/office/drawing/2014/main" id="{72267D07-4B13-3E28-A025-286EAD476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</p:spPr>
        <p:txBody>
          <a:bodyPr/>
          <a:lstStyle/>
          <a:p>
            <a:r>
              <a:rPr lang="ru-RU" dirty="0"/>
              <a:t>Меры поддержки МСП    •    2022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2AE42E-E542-DAB1-FD5C-190D9742B1BE}"/>
              </a:ext>
            </a:extLst>
          </p:cNvPr>
          <p:cNvSpPr/>
          <p:nvPr/>
        </p:nvSpPr>
        <p:spPr>
          <a:xfrm>
            <a:off x="1419647" y="3608491"/>
            <a:ext cx="4343679" cy="155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50 млн рублей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908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230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AE0133-4531-F130-8069-F3F84D5CD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" y="3813573"/>
            <a:ext cx="302932" cy="30293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1959BBB-6DD7-50BD-2298-82B7FB6D5E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5" y="4305275"/>
            <a:ext cx="302932" cy="3029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F9C932-126B-C379-A57D-449BE9C6B0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" y="4739346"/>
            <a:ext cx="418821" cy="418821"/>
          </a:xfrm>
          <a:prstGeom prst="rect">
            <a:avLst/>
          </a:prstGeom>
        </p:spPr>
      </p:pic>
      <p:pic>
        <p:nvPicPr>
          <p:cNvPr id="21" name="Picture 2" descr="Купить акции Ozon Holdings PLC (OZON) 📈: стоимость сегодня, прогноз цен,  котировки на графике и динамика курса онлайн">
            <a:extLst>
              <a:ext uri="{FF2B5EF4-FFF2-40B4-BE49-F238E27FC236}">
                <a16:creationId xmlns:a16="http://schemas.microsoft.com/office/drawing/2014/main" id="{028FA7B6-B6D5-426C-A285-538960A6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342" y="3252471"/>
            <a:ext cx="496370" cy="4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Wildberries ввел штрафы за возврат товаров">
            <a:extLst>
              <a:ext uri="{FF2B5EF4-FFF2-40B4-BE49-F238E27FC236}">
                <a16:creationId xmlns:a16="http://schemas.microsoft.com/office/drawing/2014/main" id="{D50B284D-33FE-4AEE-A382-85CF9FCAD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53" y="1635236"/>
            <a:ext cx="1174491" cy="3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Aliexpress Россия (@rus_aliexpress) / Twitter">
            <a:extLst>
              <a:ext uri="{FF2B5EF4-FFF2-40B4-BE49-F238E27FC236}">
                <a16:creationId xmlns:a16="http://schemas.microsoft.com/office/drawing/2014/main" id="{E60DE4CC-28E0-4506-A09B-7014F75E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01" y="2174601"/>
            <a:ext cx="1030226" cy="10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Что имели в виду авторы логотипа Яндекс.Еды? | by Kostya Gorsky | Design &amp;  Productivity | Medium">
            <a:extLst>
              <a:ext uri="{FF2B5EF4-FFF2-40B4-BE49-F238E27FC236}">
                <a16:creationId xmlns:a16="http://schemas.microsoft.com/office/drawing/2014/main" id="{F4DDB7DA-0B2B-4A0D-A015-0A662D130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7" b="26088"/>
          <a:stretch/>
        </p:blipFill>
        <p:spPr bwMode="auto">
          <a:xfrm>
            <a:off x="7515992" y="3253955"/>
            <a:ext cx="1508759" cy="4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Авито Авто» продлевает действие мер поддержки | Новости | АвтоБизнесРевю">
            <a:extLst>
              <a:ext uri="{FF2B5EF4-FFF2-40B4-BE49-F238E27FC236}">
                <a16:creationId xmlns:a16="http://schemas.microsoft.com/office/drawing/2014/main" id="{DF353E7F-FC23-4A77-96CE-E8FDCF05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360" y="2318737"/>
            <a:ext cx="1529080" cy="7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ЛеснойРесурс.РФ">
            <a:extLst>
              <a:ext uri="{FF2B5EF4-FFF2-40B4-BE49-F238E27FC236}">
                <a16:creationId xmlns:a16="http://schemas.microsoft.com/office/drawing/2014/main" id="{1EA11CDE-35E1-48C8-A802-3552967C4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8" b="25234"/>
          <a:stretch/>
        </p:blipFill>
        <p:spPr bwMode="auto">
          <a:xfrm>
            <a:off x="7522103" y="4850832"/>
            <a:ext cx="1571625" cy="3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Ярмарка Мастеров — Магазины Рунета">
            <a:extLst>
              <a:ext uri="{FF2B5EF4-FFF2-40B4-BE49-F238E27FC236}">
                <a16:creationId xmlns:a16="http://schemas.microsoft.com/office/drawing/2014/main" id="{9217053D-2B41-4B8E-9D98-C3020956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36" y="4532946"/>
            <a:ext cx="1508760" cy="8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18965787-4888-4656-A05A-6FBE2074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76" y="4083246"/>
            <a:ext cx="1039330" cy="1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Детский мир | Магазин детских товаров | ТРЦ Семеновский, Москва">
            <a:extLst>
              <a:ext uri="{FF2B5EF4-FFF2-40B4-BE49-F238E27FC236}">
                <a16:creationId xmlns:a16="http://schemas.microsoft.com/office/drawing/2014/main" id="{D26A5E44-3DA1-4D57-B1D3-1C06AD54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35" y="4062588"/>
            <a:ext cx="1470872" cy="4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 descr="Отзывы о Sbermegamarket.ru - СберМегаМаркет | Страница 2">
            <a:extLst>
              <a:ext uri="{FF2B5EF4-FFF2-40B4-BE49-F238E27FC236}">
                <a16:creationId xmlns:a16="http://schemas.microsoft.com/office/drawing/2014/main" id="{B21DBC56-1A94-4DCD-B3AC-50CC3637A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30316"/>
          <a:stretch/>
        </p:blipFill>
        <p:spPr bwMode="auto">
          <a:xfrm>
            <a:off x="8948896" y="1466624"/>
            <a:ext cx="1791264" cy="7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6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7647482" y="3897744"/>
            <a:ext cx="4715347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ООО «МАШИНОСТРОИТЕЛЬНЫЙ ЗАВОД ТОНАР»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Орехово-Зуево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прицепов  и полуприцепов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Субсидия: 10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–  1303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– 504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02" y="3897744"/>
            <a:ext cx="3459254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B59AAB-192C-3B43-865A-3168EBE63A3F}"/>
              </a:ext>
            </a:extLst>
          </p:cNvPr>
          <p:cNvSpPr/>
          <p:nvPr/>
        </p:nvSpPr>
        <p:spPr>
          <a:xfrm>
            <a:off x="7668249" y="1427966"/>
            <a:ext cx="4458436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ООО  «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ЗАВОД СТЕЛКОН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Орехово-Зуево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оборудования для логистики и умных складов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Субсидия : 10 млн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–  60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– 24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02" y="1427966"/>
            <a:ext cx="3459255" cy="21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6408067-2E16-7EC2-DB29-21B1B14D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94" y="159489"/>
            <a:ext cx="1091474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Промышленным предприятиям (новая)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82F285-4E7E-29D3-444C-75CEDC2031BF}"/>
              </a:ext>
            </a:extLst>
          </p:cNvPr>
          <p:cNvSpPr/>
          <p:nvPr/>
        </p:nvSpPr>
        <p:spPr>
          <a:xfrm>
            <a:off x="798085" y="1559164"/>
            <a:ext cx="4343679" cy="4311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1"/>
                </a:solidFill>
              </a:rPr>
              <a:t>Субсидия: </a:t>
            </a:r>
            <a:r>
              <a:rPr lang="ru-RU" sz="1600" b="1" dirty="0">
                <a:solidFill>
                  <a:schemeClr val="tx1"/>
                </a:solidFill>
              </a:rPr>
              <a:t>+</a:t>
            </a:r>
            <a:r>
              <a:rPr lang="ru-RU" sz="1600" b="1" dirty="0" err="1">
                <a:solidFill>
                  <a:schemeClr val="tx1"/>
                </a:solidFill>
              </a:rPr>
              <a:t>Минпромторг</a:t>
            </a:r>
            <a:r>
              <a:rPr lang="ru-RU" sz="1600" b="1" dirty="0">
                <a:solidFill>
                  <a:schemeClr val="tx1"/>
                </a:solidFill>
              </a:rPr>
              <a:t> РФ</a:t>
            </a:r>
            <a:endParaRPr lang="ru-RU" sz="1600" b="1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20% стоимости оборудования</a:t>
            </a:r>
          </a:p>
          <a:p>
            <a:r>
              <a:rPr lang="ru-RU" sz="1600" dirty="0">
                <a:solidFill>
                  <a:srgbClr val="000000"/>
                </a:solidFill>
              </a:rPr>
              <a:t>до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10 млн рублей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402 млн рублей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357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101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899CB8-EC4E-0BC5-0993-D84D4676D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8" y="1986003"/>
            <a:ext cx="333225" cy="3332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1278223-478A-4D3A-27D4-488CFCE0B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8" y="3007093"/>
            <a:ext cx="333225" cy="3332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2AC02B-A014-CD5D-C75D-531E978C92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4" y="3913835"/>
            <a:ext cx="333225" cy="3332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290F46-77FA-8798-8ABD-3A8F15FD02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2" y="4908880"/>
            <a:ext cx="460703" cy="460703"/>
          </a:xfrm>
          <a:prstGeom prst="rect">
            <a:avLst/>
          </a:prstGeom>
        </p:spPr>
      </p:pic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8EE8466B-39F6-CB17-EFE8-1AF1D7F7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6</a:t>
            </a:fld>
            <a:endParaRPr lang="ru-RU"/>
          </a:p>
        </p:txBody>
      </p:sp>
      <p:sp>
        <p:nvSpPr>
          <p:cNvPr id="31" name="Нижний колонтитул 30">
            <a:extLst>
              <a:ext uri="{FF2B5EF4-FFF2-40B4-BE49-F238E27FC236}">
                <a16:creationId xmlns:a16="http://schemas.microsoft.com/office/drawing/2014/main" id="{0F6D7F53-D555-5FD2-D50F-BC82F8E36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86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7423078" y="3833110"/>
            <a:ext cx="4418743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ИП Михалева С.С.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Реутов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kern="0" dirty="0">
                <a:solidFill>
                  <a:schemeClr val="bg2">
                    <a:lumMod val="10000"/>
                  </a:schemeClr>
                </a:solidFill>
              </a:rPr>
              <a:t>Сеть парикмахерских (франшиза «БОРОДАЧ»)</a:t>
            </a:r>
            <a:endParaRPr lang="en-US" altLang="ru-RU" sz="1400" kern="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Субсидия: 748,4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- 1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– 22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F1BBFA-88E7-4761-B8B6-6B97C7BBB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4" b="17126"/>
          <a:stretch/>
        </p:blipFill>
        <p:spPr>
          <a:xfrm>
            <a:off x="4123835" y="3806984"/>
            <a:ext cx="3053198" cy="21445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498FD0-40D2-1433-47DB-C18A6F698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" b="4213"/>
          <a:stretch/>
        </p:blipFill>
        <p:spPr>
          <a:xfrm>
            <a:off x="4123835" y="1305205"/>
            <a:ext cx="3053195" cy="214457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227AF1-CA46-48D9-5056-B726D5365E98}"/>
              </a:ext>
            </a:extLst>
          </p:cNvPr>
          <p:cNvSpPr/>
          <p:nvPr/>
        </p:nvSpPr>
        <p:spPr>
          <a:xfrm>
            <a:off x="7423078" y="1452554"/>
            <a:ext cx="4610018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ИП Куликов А.А.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Ступино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kern="0" dirty="0">
                <a:solidFill>
                  <a:schemeClr val="bg2">
                    <a:lumMod val="10000"/>
                  </a:schemeClr>
                </a:solidFill>
              </a:rPr>
              <a:t>Школа программирования (франшиза СОФТИУМ)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Субсидия: 500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Среднесписочная численность (2021) – 15 чел.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Налоговые отчисления (2021) – 541,1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субсидии не получали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A04FD7F-4ED6-B218-046C-2AA8962F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79" y="179318"/>
            <a:ext cx="10914742" cy="1325563"/>
          </a:xfrm>
        </p:spPr>
        <p:txBody>
          <a:bodyPr>
            <a:normAutofit/>
          </a:bodyPr>
          <a:lstStyle/>
          <a:p>
            <a:r>
              <a:rPr lang="ru-RU" sz="3200" dirty="0"/>
              <a:t>Франшизы (новая)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6ABB22-477E-A2AC-4642-95DB1F57BAF8}"/>
              </a:ext>
            </a:extLst>
          </p:cNvPr>
          <p:cNvSpPr/>
          <p:nvPr/>
        </p:nvSpPr>
        <p:spPr>
          <a:xfrm>
            <a:off x="882506" y="1678470"/>
            <a:ext cx="4343679" cy="391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>
                <a:solidFill>
                  <a:schemeClr val="tx1"/>
                </a:solidFill>
              </a:rPr>
              <a:t>Субсидия: </a:t>
            </a:r>
          </a:p>
          <a:p>
            <a:r>
              <a:rPr lang="ru-RU" sz="1600" dirty="0">
                <a:solidFill>
                  <a:srgbClr val="000000"/>
                </a:solidFill>
              </a:rPr>
              <a:t>30 %  затрат - до 0,5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млн рублей</a:t>
            </a:r>
          </a:p>
          <a:p>
            <a:r>
              <a:rPr lang="ru-RU" sz="1600" dirty="0">
                <a:solidFill>
                  <a:srgbClr val="000000"/>
                </a:solidFill>
              </a:rPr>
              <a:t>50 %  затрат - до 1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млн рублей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Бюджет: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100 млн рублей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Заявки: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889</a:t>
            </a:r>
          </a:p>
          <a:p>
            <a:pPr>
              <a:lnSpc>
                <a:spcPct val="400000"/>
              </a:lnSpc>
            </a:pPr>
            <a:r>
              <a:rPr lang="ru-RU" sz="1600" dirty="0">
                <a:solidFill>
                  <a:schemeClr val="tx1"/>
                </a:solidFill>
              </a:rPr>
              <a:t>Получатели: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205</a:t>
            </a:r>
          </a:p>
          <a:p>
            <a:pPr>
              <a:lnSpc>
                <a:spcPct val="400000"/>
              </a:lnSpc>
            </a:pP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E42FC7-3D4C-821A-F708-3F8FDB160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0" y="1948897"/>
            <a:ext cx="302932" cy="3029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24B40D-EEB5-4016-BD0B-F03790C9D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0" y="2969987"/>
            <a:ext cx="302932" cy="3029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021B2-C6E4-E7C2-7A52-A2EBDD297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6" y="3876729"/>
            <a:ext cx="302932" cy="3029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ED000-05B8-0B4B-6999-75233890DA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9" y="4877569"/>
            <a:ext cx="418821" cy="418821"/>
          </a:xfrm>
          <a:prstGeom prst="rect">
            <a:avLst/>
          </a:prstGeom>
        </p:spPr>
      </p:pic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EEEE615C-1DEE-40CF-1E15-B260CA79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7</a:t>
            </a:fld>
            <a:endParaRPr lang="ru-RU"/>
          </a:p>
        </p:txBody>
      </p:sp>
      <p:sp>
        <p:nvSpPr>
          <p:cNvPr id="29" name="Нижний колонтитул 28">
            <a:extLst>
              <a:ext uri="{FF2B5EF4-FFF2-40B4-BE49-F238E27FC236}">
                <a16:creationId xmlns:a16="http://schemas.microsoft.com/office/drawing/2014/main" id="{55AD7760-EDEB-F886-BF1B-799B43EF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0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8616341" y="1396338"/>
            <a:ext cx="3619331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КФХ Ляшенко С.Н.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г.о.Пушкинский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кисло-молочных продуктов, сыроварение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Займ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на приобретение земельного участка и оборудования по переработке молока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5 млн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Ставка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Обратились впервые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59AAB-192C-3B43-865A-3168EBE63A3F}"/>
              </a:ext>
            </a:extLst>
          </p:cNvPr>
          <p:cNvSpPr/>
          <p:nvPr/>
        </p:nvSpPr>
        <p:spPr>
          <a:xfrm>
            <a:off x="8651766" y="3937666"/>
            <a:ext cx="3601215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ИП </a:t>
            </a:r>
            <a:r>
              <a:rPr lang="ru-RU" b="1" dirty="0" err="1"/>
              <a:t>Белко</a:t>
            </a:r>
            <a:r>
              <a:rPr lang="ru-RU" b="1" dirty="0"/>
              <a:t> А.Д.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г.о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. Балашиха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Детский спортивный клуб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Займ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на приобретение собственного помещения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5 млн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Ставка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Обратились впервые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6" y="3970758"/>
            <a:ext cx="3186265" cy="2256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346" y="1447691"/>
            <a:ext cx="3168149" cy="225697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24861" y="1397675"/>
            <a:ext cx="4782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Размер займа: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5 млн рублей</a:t>
            </a:r>
          </a:p>
          <a:p>
            <a:r>
              <a:rPr lang="ru-RU" sz="1600" b="1" dirty="0"/>
              <a:t>Ставка: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2% для соц. предпринимателей 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   и отдаленных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г.о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5% для импортозамещения</a:t>
            </a:r>
          </a:p>
          <a:p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/>
              <a:t>Срок займа: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3 лет</a:t>
            </a:r>
            <a:br>
              <a:rPr lang="ru-RU" sz="1400" b="1" dirty="0">
                <a:solidFill>
                  <a:srgbClr val="FF0000"/>
                </a:solidFill>
              </a:rPr>
            </a:b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E36C82F-D4D5-F932-FA05-4D705F61C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7541"/>
              </p:ext>
            </p:extLst>
          </p:nvPr>
        </p:nvGraphicFramePr>
        <p:xfrm>
          <a:off x="265025" y="3594444"/>
          <a:ext cx="4782836" cy="1905970"/>
        </p:xfrm>
        <a:graphic>
          <a:graphicData uri="http://schemas.openxmlformats.org/drawingml/2006/table">
            <a:tbl>
              <a:tblPr bandRow="1"/>
              <a:tblGrid>
                <a:gridCol w="1204427">
                  <a:extLst>
                    <a:ext uri="{9D8B030D-6E8A-4147-A177-3AD203B41FA5}">
                      <a16:colId xmlns:a16="http://schemas.microsoft.com/office/drawing/2014/main" val="594497238"/>
                    </a:ext>
                  </a:extLst>
                </a:gridCol>
                <a:gridCol w="780767">
                  <a:extLst>
                    <a:ext uri="{9D8B030D-6E8A-4147-A177-3AD203B41FA5}">
                      <a16:colId xmlns:a16="http://schemas.microsoft.com/office/drawing/2014/main" val="1771899761"/>
                    </a:ext>
                  </a:extLst>
                </a:gridCol>
                <a:gridCol w="906449">
                  <a:extLst>
                    <a:ext uri="{9D8B030D-6E8A-4147-A177-3AD203B41FA5}">
                      <a16:colId xmlns:a16="http://schemas.microsoft.com/office/drawing/2014/main" val="1479496964"/>
                    </a:ext>
                  </a:extLst>
                </a:gridCol>
                <a:gridCol w="1009815">
                  <a:extLst>
                    <a:ext uri="{9D8B030D-6E8A-4147-A177-3AD203B41FA5}">
                      <a16:colId xmlns:a16="http://schemas.microsoft.com/office/drawing/2014/main" val="3616544705"/>
                    </a:ext>
                  </a:extLst>
                </a:gridCol>
                <a:gridCol w="881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144">
                <a:tc>
                  <a:txBody>
                    <a:bodyPr/>
                    <a:lstStyle/>
                    <a:p>
                      <a:pPr marL="0"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10.2022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97348"/>
                  </a:ext>
                </a:extLst>
              </a:tr>
              <a:tr h="648221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Количество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займов, ед.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322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394</a:t>
                      </a:r>
                      <a:endParaRPr lang="ru-RU" sz="1400" b="0" i="0" u="none" strike="noStrike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500 </a:t>
                      </a:r>
                      <a:r>
                        <a:rPr lang="en-US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(+55%)</a:t>
                      </a:r>
                      <a:endParaRPr lang="ru-RU" sz="14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327974"/>
                  </a:ext>
                </a:extLst>
              </a:tr>
              <a:tr h="648221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Портфель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займов, млн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748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922 </a:t>
                      </a:r>
                      <a:r>
                        <a:rPr lang="ru-RU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(+23%)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543762"/>
                  </a:ext>
                </a:extLst>
              </a:tr>
            </a:tbl>
          </a:graphicData>
        </a:graphic>
      </p:graphicFrame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61DF70C-FBC4-D214-9950-E8E9EA9D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4" y="45767"/>
            <a:ext cx="9040948" cy="1325563"/>
          </a:xfrm>
        </p:spPr>
        <p:txBody>
          <a:bodyPr>
            <a:normAutofit/>
          </a:bodyPr>
          <a:lstStyle/>
          <a:p>
            <a:r>
              <a:rPr lang="ru-RU" sz="3200" dirty="0"/>
              <a:t>1. Фонд микрофинансирования МО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628DAF-9ACA-AB2D-A4FE-7B45154B9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98666"/>
            <a:ext cx="335001" cy="335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0C338D-524C-618E-9597-D90A2C47FF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7" y="2194802"/>
            <a:ext cx="282188" cy="2821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887452-4079-B56F-7A2A-753C895352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813" y="2963762"/>
            <a:ext cx="334999" cy="334999"/>
          </a:xfrm>
          <a:prstGeom prst="rect">
            <a:avLst/>
          </a:prstGeom>
        </p:spPr>
      </p:pic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55CF826F-1965-2AB8-3DDC-65AFDCC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8</a:t>
            </a:fld>
            <a:endParaRPr lang="ru-RU"/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63757635-B2CE-9A01-9D20-5F6D1B25F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7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576C37-9370-DB0B-8EEF-85CEB45F4360}"/>
              </a:ext>
            </a:extLst>
          </p:cNvPr>
          <p:cNvSpPr/>
          <p:nvPr/>
        </p:nvSpPr>
        <p:spPr>
          <a:xfrm>
            <a:off x="8464927" y="1265500"/>
            <a:ext cx="3519796" cy="18774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ООО «</a:t>
            </a:r>
            <a:r>
              <a:rPr lang="ru-RU" b="1" dirty="0" err="1"/>
              <a:t>Дентал-Косметик-Рус</a:t>
            </a:r>
            <a:r>
              <a:rPr lang="ru-RU" b="1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г.о. Долгопрудный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парфюмерных и косметических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Сумма кредита: 38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Сумма поручительства: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18,8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Обратились впервые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59AAB-192C-3B43-865A-3168EBE63A3F}"/>
              </a:ext>
            </a:extLst>
          </p:cNvPr>
          <p:cNvSpPr/>
          <p:nvPr/>
        </p:nvSpPr>
        <p:spPr>
          <a:xfrm>
            <a:off x="8432369" y="3693695"/>
            <a:ext cx="3656858" cy="25237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/>
              <a:t>ООО «</a:t>
            </a:r>
            <a:r>
              <a:rPr lang="ru-RU" b="1" dirty="0" err="1"/>
              <a:t>Софос</a:t>
            </a:r>
            <a:r>
              <a:rPr lang="ru-RU" b="1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г.о.Солнечногорск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Производство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</a:rPr>
              <a:t>свето-прозрачных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конструкций из ПВХ и алюминия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Сумма по двум поручительствам: 56,2 млн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Ранее получали поручительство фонда дважды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Общая сумма поддержки:    74,7 млн 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6009" y="1372475"/>
            <a:ext cx="4149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Размер поручительства: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50 млн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руб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/>
              <a:t>Ставка вознаграждения: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0,5%  для приоритетных предприятий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0,75% для предприятий в сфере услуг и торговли</a:t>
            </a:r>
          </a:p>
          <a:p>
            <a:r>
              <a:rPr lang="ru-RU" sz="1600" b="1" dirty="0"/>
              <a:t>Срок поручительства: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до 10 лет </a:t>
            </a:r>
          </a:p>
        </p:txBody>
      </p:sp>
      <p:pic>
        <p:nvPicPr>
          <p:cNvPr id="13" name="Picture 4" descr="C:\Users\Пользователь\Desktop\9Q5A001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97" y="1270179"/>
            <a:ext cx="3190001" cy="21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157896" y="3712863"/>
            <a:ext cx="3190001" cy="2716475"/>
            <a:chOff x="5592235" y="3742266"/>
            <a:chExt cx="3272365" cy="25690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96467" y="3750733"/>
              <a:ext cx="1600200" cy="124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6733" y="3742266"/>
              <a:ext cx="1557867" cy="126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92235" y="5082116"/>
              <a:ext cx="1612898" cy="1209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99867" y="5084086"/>
              <a:ext cx="1413932" cy="1227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BE36C82F-D4D5-F932-FA05-4D705F61C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64424"/>
              </p:ext>
            </p:extLst>
          </p:nvPr>
        </p:nvGraphicFramePr>
        <p:xfrm>
          <a:off x="239676" y="3500846"/>
          <a:ext cx="4658327" cy="2783714"/>
        </p:xfrm>
        <a:graphic>
          <a:graphicData uri="http://schemas.openxmlformats.org/drawingml/2006/table">
            <a:tbl>
              <a:tblPr bandRow="1"/>
              <a:tblGrid>
                <a:gridCol w="1379959">
                  <a:extLst>
                    <a:ext uri="{9D8B030D-6E8A-4147-A177-3AD203B41FA5}">
                      <a16:colId xmlns:a16="http://schemas.microsoft.com/office/drawing/2014/main" val="594497238"/>
                    </a:ext>
                  </a:extLst>
                </a:gridCol>
                <a:gridCol w="611742">
                  <a:extLst>
                    <a:ext uri="{9D8B030D-6E8A-4147-A177-3AD203B41FA5}">
                      <a16:colId xmlns:a16="http://schemas.microsoft.com/office/drawing/2014/main" val="1771899761"/>
                    </a:ext>
                  </a:extLst>
                </a:gridCol>
                <a:gridCol w="774216">
                  <a:extLst>
                    <a:ext uri="{9D8B030D-6E8A-4147-A177-3AD203B41FA5}">
                      <a16:colId xmlns:a16="http://schemas.microsoft.com/office/drawing/2014/main" val="1479496964"/>
                    </a:ext>
                  </a:extLst>
                </a:gridCol>
                <a:gridCol w="1115720">
                  <a:extLst>
                    <a:ext uri="{9D8B030D-6E8A-4147-A177-3AD203B41FA5}">
                      <a16:colId xmlns:a16="http://schemas.microsoft.com/office/drawing/2014/main" val="3616544705"/>
                    </a:ext>
                  </a:extLst>
                </a:gridCol>
                <a:gridCol w="776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146">
                <a:tc>
                  <a:txBody>
                    <a:bodyPr/>
                    <a:lstStyle/>
                    <a:p>
                      <a:pPr marL="0" algn="ctr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10.2022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97348"/>
                  </a:ext>
                </a:extLst>
              </a:tr>
              <a:tr h="766856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Количество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поручительств, ед.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500 </a:t>
                      </a:r>
                      <a:r>
                        <a:rPr lang="en-US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</a:t>
                      </a:r>
                      <a:r>
                        <a:rPr lang="ru-RU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79</a:t>
                      </a:r>
                      <a:r>
                        <a:rPr lang="en-US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%)</a:t>
                      </a:r>
                      <a:endParaRPr lang="ru-RU" sz="14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327974"/>
                  </a:ext>
                </a:extLst>
              </a:tr>
              <a:tr h="766856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Сумма </a:t>
                      </a:r>
                      <a:b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поручительств, </a:t>
                      </a:r>
                    </a:p>
                    <a:p>
                      <a:pPr marL="0" algn="l" fontAlgn="ctr"/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млн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2 915 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4 587 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5 000 </a:t>
                      </a:r>
                      <a:r>
                        <a:rPr lang="ru-RU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(+72%)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6 000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856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Портфель</a:t>
                      </a:r>
                      <a:b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поручительств, </a:t>
                      </a:r>
                    </a:p>
                    <a:p>
                      <a:pPr marL="0" algn="l" fontAlgn="ctr"/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млн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3 896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6 921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7 200 </a:t>
                      </a:r>
                      <a:r>
                        <a:rPr lang="ru-RU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(+85%)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8 500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543762"/>
                  </a:ext>
                </a:extLst>
              </a:tr>
            </a:tbl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E09D5B9-3405-D861-4C06-78BAB3B4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9" y="8834"/>
            <a:ext cx="7390555" cy="1325563"/>
          </a:xfrm>
        </p:spPr>
        <p:txBody>
          <a:bodyPr>
            <a:normAutofit/>
          </a:bodyPr>
          <a:lstStyle/>
          <a:p>
            <a:r>
              <a:rPr lang="ru-RU" sz="3200" dirty="0"/>
              <a:t>2. Гарантийный фонд  МО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616798-1A13-DC9B-837D-565FDC715C5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" y="1469533"/>
            <a:ext cx="332441" cy="3324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AA0989-DD6B-B27D-2853-F787D2D18A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2" y="1957950"/>
            <a:ext cx="280031" cy="2800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07A70A-DE17-8ACA-B30A-E0FA21FB7A1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467" y="2779161"/>
            <a:ext cx="332439" cy="332439"/>
          </a:xfrm>
          <a:prstGeom prst="rect">
            <a:avLst/>
          </a:prstGeom>
        </p:spPr>
      </p:pic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D011D5C-618C-A80C-6521-3039DF7D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9</a:t>
            </a:fld>
            <a:endParaRPr lang="ru-RU"/>
          </a:p>
        </p:txBody>
      </p:sp>
      <p:sp>
        <p:nvSpPr>
          <p:cNvPr id="25" name="Нижний колонтитул 24">
            <a:extLst>
              <a:ext uri="{FF2B5EF4-FFF2-40B4-BE49-F238E27FC236}">
                <a16:creationId xmlns:a16="http://schemas.microsoft.com/office/drawing/2014/main" id="{F899534C-FF26-BB73-7750-CA2D95DC1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Меры поддержки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07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1_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ентры «Мой бизнес».pptx" id="{CD78F8FA-615B-4256-994A-4F083DFD3B42}" vid="{677E270A-3BD6-47D2-BDCC-F6EA8FA3B55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шаблон</Template>
  <TotalTime>6386</TotalTime>
  <Words>1058</Words>
  <Application>Microsoft Office PowerPoint</Application>
  <PresentationFormat>Широкоэкранный</PresentationFormat>
  <Paragraphs>266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Segoe UI Semilight</vt:lpstr>
      <vt:lpstr>Segoe UI</vt:lpstr>
      <vt:lpstr>Arial</vt:lpstr>
      <vt:lpstr>Calibri</vt:lpstr>
      <vt:lpstr>Тема Office</vt:lpstr>
      <vt:lpstr>1_Тема Office</vt:lpstr>
      <vt:lpstr>Меры поддержки МСП</vt:lpstr>
      <vt:lpstr>Финансовые меры поддержки МСП</vt:lpstr>
      <vt:lpstr>Лизинг и модернизация</vt:lpstr>
      <vt:lpstr>Меры поддержки социальных предпринимателей</vt:lpstr>
      <vt:lpstr>Торговые площадки</vt:lpstr>
      <vt:lpstr>Промышленным предприятиям (новая)</vt:lpstr>
      <vt:lpstr>Франшизы (новая)</vt:lpstr>
      <vt:lpstr>1. Фонд микрофинансирования МО</vt:lpstr>
      <vt:lpstr>2. Гарантийный фонд  МО</vt:lpstr>
      <vt:lpstr>3. Льготные кредиты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Двойных Александр Владимирович</dc:creator>
  <cp:lastModifiedBy>User</cp:lastModifiedBy>
  <cp:revision>168</cp:revision>
  <dcterms:created xsi:type="dcterms:W3CDTF">2021-12-21T06:30:22Z</dcterms:created>
  <dcterms:modified xsi:type="dcterms:W3CDTF">2023-03-14T12:44:07Z</dcterms:modified>
</cp:coreProperties>
</file>