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0" r:id="rId2"/>
  </p:sldMasterIdLst>
  <p:notesMasterIdLst>
    <p:notesMasterId r:id="rId17"/>
  </p:notesMasterIdLst>
  <p:handoutMasterIdLst>
    <p:handoutMasterId r:id="rId18"/>
  </p:handoutMasterIdLst>
  <p:sldIdLst>
    <p:sldId id="2386" r:id="rId3"/>
    <p:sldId id="2390" r:id="rId4"/>
    <p:sldId id="2391" r:id="rId5"/>
    <p:sldId id="2420" r:id="rId6"/>
    <p:sldId id="2417" r:id="rId7"/>
    <p:sldId id="2437" r:id="rId8"/>
    <p:sldId id="2431" r:id="rId9"/>
    <p:sldId id="2432" r:id="rId10"/>
    <p:sldId id="2435" r:id="rId11"/>
    <p:sldId id="2438" r:id="rId12"/>
    <p:sldId id="2387" r:id="rId13"/>
    <p:sldId id="2426" r:id="rId14"/>
    <p:sldId id="2439" r:id="rId15"/>
    <p:sldId id="2440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Quattrocento Sans" panose="020B0604020202020204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Segoe UI Semilight" panose="020B0402040204020203" pitchFamily="34" charset="0"/>
      <p:regular r:id="rId31"/>
      <p: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6F4"/>
    <a:srgbClr val="236188"/>
    <a:srgbClr val="EAF3F9"/>
    <a:srgbClr val="216998"/>
    <a:srgbClr val="3C8624"/>
    <a:srgbClr val="77A3C0"/>
    <a:srgbClr val="025091"/>
    <a:srgbClr val="9CE1E6"/>
    <a:srgbClr val="013661"/>
    <a:srgbClr val="EA5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 autoAdjust="0"/>
    <p:restoredTop sz="94946"/>
  </p:normalViewPr>
  <p:slideViewPr>
    <p:cSldViewPr snapToGrid="0">
      <p:cViewPr varScale="1">
        <p:scale>
          <a:sx n="108" d="100"/>
          <a:sy n="108" d="100"/>
        </p:scale>
        <p:origin x="66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0BDA605-1575-412F-BA42-191BE3630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55CBA-737E-4A9B-B204-FCDE532B9A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7DC-990B-4F89-851C-31E4AB7BF375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E9D374-40A4-4217-8E6D-93800EA3D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A72277-8CDD-455A-B750-45B5D0E6F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0EE2-91C9-4BB0-9625-B3464F29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723-82ED-4ACB-8F8D-F3AF956C9A64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5516-9DD3-4419-8314-33B56182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6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:notes"/>
          <p:cNvSpPr txBox="1">
            <a:spLocks noGrp="1"/>
          </p:cNvSpPr>
          <p:nvPr>
            <p:ph type="sldNum" idx="12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63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4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3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6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34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:a16="http://schemas.microsoft.com/office/drawing/2014/main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2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1979314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2278581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3928672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3928672"/>
            <a:ext cx="2743201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4227939"/>
            <a:ext cx="2743201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6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3898997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2864374"/>
            <a:ext cx="2439063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3163641"/>
            <a:ext cx="2439063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4910835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5210102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0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2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8" y="2355178"/>
            <a:ext cx="4673306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83C79-CDFB-4D67-8A29-98EE845B35CE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4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7" y="2357107"/>
            <a:ext cx="6400306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2" y="2541266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61182-DB22-4658-8C5A-C20008F3212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1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5" y="2577650"/>
            <a:ext cx="6400306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0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44D3D-AE5A-4F44-AF2D-956AAD3FF51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8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67265F-9EFD-42AE-9441-799B2987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197BC-3B28-4D63-ABDB-A513E36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6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E0A88-F5ED-4E11-8ED3-DBFAE5FD83A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E6498-D836-4D21-9893-870009FF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9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5" y="1269216"/>
            <a:ext cx="6400306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4C8D8-0708-4117-A907-E1641C3C7BA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6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40DF7-813E-41D3-B713-37F7115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348E-0FEA-4CF4-965E-0A714893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51F07-3A09-46CB-85EF-4B3B5911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D4C26-2763-4D7A-AA07-97192D6B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EA8DC-373E-4108-8B44-D1E5DB3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486DA-F663-40AD-AB08-886DC64DDBC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A12C714F-2BCC-49DA-9E2E-0BE4DF09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8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4C8-B084-4CBA-A8FF-F4C532C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37FFC5-0C5F-48BF-AF90-BF3763F2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8B02F-D69D-4F58-86DA-FCA16991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30" y="2057400"/>
            <a:ext cx="41333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83570-D018-43EA-A8FC-58C327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715A0-E4F5-4896-9BCA-105CBC5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109A9-BCCA-49BE-9DE7-D41C118BC619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EE995F5E-776F-4EEE-8F47-87E351B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89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098809"/>
            <a:ext cx="10914742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502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C102-D731-41C5-9236-43465C18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72986-D9B1-4ACC-8B8C-63C17E8C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2E32A-4E29-4137-B7C4-92688C9C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2C3F4-090A-4CAB-8264-1684D1E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D3B78-AE40-496C-AA42-81564F0BA38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5BA1BEE-9A24-494D-B08F-49D5FFF38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8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D9C2C3-E5CC-4954-ABB9-94C3C0E2B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847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ECF700-A966-4C66-B7AF-1B82F488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593" y="365125"/>
            <a:ext cx="790390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73356-CA8B-4195-9B40-6295865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D4838-2ABA-44C7-91B7-2DEADE6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93651-A2B0-41B8-B0B6-AD9D90A0DAE4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DCC5454-20FC-4309-A0D5-3CD271AA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5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:a16="http://schemas.microsoft.com/office/drawing/2014/main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7095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098809"/>
            <a:ext cx="10914742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4361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F610A-D646-40CC-AEB6-20D3E7E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120491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D1987-C336-484B-AE7D-D6B0D6B5A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6845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BB6DF-89A0-4E47-BBCC-C9B332E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C5E67-74C9-497E-A2BD-52D54755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31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B0347-4798-4168-B0AA-D0AFDB31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28EFA-1582-48C9-B153-A672485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B8FCF-C3E1-4438-AF7D-F1812FD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C9F82-FE2A-4D35-883F-39896DF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4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78CE-980C-426B-8493-868251D4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AD68D-6A09-4B7F-B3C0-C8ECE55F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FF39E-7B59-4C12-8EE4-98DD9B0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0BF73-FDEC-4B39-84FC-651099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50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BCB57-CA18-46C5-86FE-58992F7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0BFFF-7ADE-4CBF-A555-8D3AAB38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AED1F-A876-4DBA-AB16-A2A5EDC2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7795A-5A00-43C2-8B49-F7F7210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3F89C-0BA7-42CA-8C38-297D57C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A32ED-A6D6-4D6C-875C-C8066096B20C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01FFEB8-0761-49B3-9D8C-1C36F2BD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</p:spTree>
    <p:extLst>
      <p:ext uri="{BB962C8B-B14F-4D97-AF65-F5344CB8AC3E}">
        <p14:creationId xmlns:p14="http://schemas.microsoft.com/office/powerpoint/2010/main" val="2830639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30" y="1681163"/>
            <a:ext cx="535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30" y="2505075"/>
            <a:ext cx="535894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81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8117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FC9A0-9CF8-431D-99DE-4E49BB5A2FC7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466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</p:spTree>
    <p:extLst>
      <p:ext uri="{BB962C8B-B14F-4D97-AF65-F5344CB8AC3E}">
        <p14:creationId xmlns:p14="http://schemas.microsoft.com/office/powerpoint/2010/main" val="222323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F610A-D646-40CC-AEB6-20D3E7E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120491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D1987-C336-484B-AE7D-D6B0D6B5A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6845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BB6DF-89A0-4E47-BBCC-C9B332E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C5E67-74C9-497E-A2BD-52D54755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0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dirty="0">
              <a:solidFill>
                <a:srgbClr val="3081B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smtClean="0">
                <a:solidFill>
                  <a:srgbClr val="3081B6">
                    <a:lumMod val="20000"/>
                    <a:lumOff val="80000"/>
                  </a:srgbClr>
                </a:solidFill>
              </a:rPr>
              <a:pPr/>
              <a:t>‹#›</a:t>
            </a:fld>
            <a:endParaRPr>
              <a:solidFill>
                <a:srgbClr val="3081B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3081B6">
                    <a:lumMod val="20000"/>
                    <a:lumOff val="80000"/>
                  </a:srgb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srgbClr val="3081B6">
                    <a:lumMod val="20000"/>
                    <a:lumOff val="80000"/>
                  </a:srgbClr>
                </a:solidFill>
              </a:rPr>
              <a:t>Меры поддержки МСП 2023</a:t>
            </a:r>
          </a:p>
        </p:txBody>
      </p:sp>
    </p:spTree>
    <p:extLst>
      <p:ext uri="{BB962C8B-B14F-4D97-AF65-F5344CB8AC3E}">
        <p14:creationId xmlns:p14="http://schemas.microsoft.com/office/powerpoint/2010/main" val="2904891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1979314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2278581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3928672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3928672"/>
            <a:ext cx="2743201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4227939"/>
            <a:ext cx="2743201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2298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3898997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2864374"/>
            <a:ext cx="2439063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3163641"/>
            <a:ext cx="2439063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4910835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5210102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3796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2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8" y="2355178"/>
            <a:ext cx="4673306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83C79-CDFB-4D67-8A29-98EE845B35CE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</p:spTree>
    <p:extLst>
      <p:ext uri="{BB962C8B-B14F-4D97-AF65-F5344CB8AC3E}">
        <p14:creationId xmlns:p14="http://schemas.microsoft.com/office/powerpoint/2010/main" val="780858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7" y="2357107"/>
            <a:ext cx="6400306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2" y="2541266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61182-DB22-4658-8C5A-C20008F3212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</p:spTree>
    <p:extLst>
      <p:ext uri="{BB962C8B-B14F-4D97-AF65-F5344CB8AC3E}">
        <p14:creationId xmlns:p14="http://schemas.microsoft.com/office/powerpoint/2010/main" val="2211505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5" y="2577650"/>
            <a:ext cx="6400306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0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44D3D-AE5A-4F44-AF2D-956AAD3FF51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</p:spTree>
    <p:extLst>
      <p:ext uri="{BB962C8B-B14F-4D97-AF65-F5344CB8AC3E}">
        <p14:creationId xmlns:p14="http://schemas.microsoft.com/office/powerpoint/2010/main" val="1136537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67265F-9EFD-42AE-9441-799B2987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197BC-3B28-4D63-ABDB-A513E36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51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E0A88-F5ED-4E11-8ED3-DBFAE5FD83A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E6498-D836-4D21-9893-870009FF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</p:spTree>
    <p:extLst>
      <p:ext uri="{BB962C8B-B14F-4D97-AF65-F5344CB8AC3E}">
        <p14:creationId xmlns:p14="http://schemas.microsoft.com/office/powerpoint/2010/main" val="3945329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5" y="1269216"/>
            <a:ext cx="6400306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4C8D8-0708-4117-A907-E1641C3C7BA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</p:spTree>
    <p:extLst>
      <p:ext uri="{BB962C8B-B14F-4D97-AF65-F5344CB8AC3E}">
        <p14:creationId xmlns:p14="http://schemas.microsoft.com/office/powerpoint/2010/main" val="2348055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40DF7-813E-41D3-B713-37F7115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348E-0FEA-4CF4-965E-0A714893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51F07-3A09-46CB-85EF-4B3B5911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D4C26-2763-4D7A-AA07-97192D6B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EA8DC-373E-4108-8B44-D1E5DB3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486DA-F663-40AD-AB08-886DC64DDBC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A12C714F-2BCC-49DA-9E2E-0BE4DF09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</p:spTree>
    <p:extLst>
      <p:ext uri="{BB962C8B-B14F-4D97-AF65-F5344CB8AC3E}">
        <p14:creationId xmlns:p14="http://schemas.microsoft.com/office/powerpoint/2010/main" val="121302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B0347-4798-4168-B0AA-D0AFDB31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28EFA-1582-48C9-B153-A672485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B8FCF-C3E1-4438-AF7D-F1812FD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C9F82-FE2A-4D35-883F-39896DF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94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4C8-B084-4CBA-A8FF-F4C532C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37FFC5-0C5F-48BF-AF90-BF3763F2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8B02F-D69D-4F58-86DA-FCA16991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30" y="2057400"/>
            <a:ext cx="41333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83570-D018-43EA-A8FC-58C327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715A0-E4F5-4896-9BCA-105CBC5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109A9-BCCA-49BE-9DE7-D41C118BC619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EE995F5E-776F-4EEE-8F47-87E351B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</p:spTree>
    <p:extLst>
      <p:ext uri="{BB962C8B-B14F-4D97-AF65-F5344CB8AC3E}">
        <p14:creationId xmlns:p14="http://schemas.microsoft.com/office/powerpoint/2010/main" val="450929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C102-D731-41C5-9236-43465C18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72986-D9B1-4ACC-8B8C-63C17E8C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2E32A-4E29-4137-B7C4-92688C9C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2C3F4-090A-4CAB-8264-1684D1E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D3B78-AE40-496C-AA42-81564F0BA38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5BA1BEE-9A24-494D-B08F-49D5FFF38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</p:spTree>
    <p:extLst>
      <p:ext uri="{BB962C8B-B14F-4D97-AF65-F5344CB8AC3E}">
        <p14:creationId xmlns:p14="http://schemas.microsoft.com/office/powerpoint/2010/main" val="209405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D9C2C3-E5CC-4954-ABB9-94C3C0E2B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847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ECF700-A966-4C66-B7AF-1B82F488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593" y="365125"/>
            <a:ext cx="790390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73356-CA8B-4195-9B40-6295865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D4838-2ABA-44C7-91B7-2DEADE6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93651-A2B0-41B8-B0B6-AD9D90A0DAE4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DCC5454-20FC-4309-A0D5-3CD271AA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</p:spTree>
    <p:extLst>
      <p:ext uri="{BB962C8B-B14F-4D97-AF65-F5344CB8AC3E}">
        <p14:creationId xmlns:p14="http://schemas.microsoft.com/office/powerpoint/2010/main" val="1910857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7_Только заголовок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668593" y="75790"/>
            <a:ext cx="516312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BFBFBF"/>
              </a:buClr>
              <a:buSzPts val="800"/>
              <a:buFont typeface="Quattrocento Sans"/>
              <a:buNone/>
            </a:pPr>
            <a:r>
              <a:rPr lang="ru-RU" sz="800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инвестиций, промышленности и науки Московской области </a:t>
            </a:r>
            <a:endParaRPr>
              <a:solidFill>
                <a:srgbClr val="004680"/>
              </a:solidFill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1" i="0" u="none" strike="noStrike" cap="none">
                <a:solidFill>
                  <a:srgbClr val="BFBFB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39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78CE-980C-426B-8493-868251D4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AD68D-6A09-4B7F-B3C0-C8ECE55F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FF39E-7B59-4C12-8EE4-98DD9B0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0BF73-FDEC-4B39-84FC-651099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BCB57-CA18-46C5-86FE-58992F7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0BFFF-7ADE-4CBF-A555-8D3AAB38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AED1F-A876-4DBA-AB16-A2A5EDC2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7795A-5A00-43C2-8B49-F7F7210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3F89C-0BA7-42CA-8C38-297D57C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A32ED-A6D6-4D6C-875C-C8066096B20C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01FFEB8-0761-49B3-9D8C-1C36F2BD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3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30" y="1681163"/>
            <a:ext cx="535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30" y="2505075"/>
            <a:ext cx="535894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81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8117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FC9A0-9CF8-431D-99DE-4E49BB5A2FC7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56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Поддержка МСП  | Подмосковье 2023</a:t>
            </a:r>
          </a:p>
        </p:txBody>
      </p:sp>
    </p:spTree>
    <p:extLst>
      <p:ext uri="{BB962C8B-B14F-4D97-AF65-F5344CB8AC3E}">
        <p14:creationId xmlns:p14="http://schemas.microsoft.com/office/powerpoint/2010/main" val="25339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B1121-A2D2-49FB-A422-30384039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70F9A-F36A-4527-BD9B-109D985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825625"/>
            <a:ext cx="109147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518AC-C3BF-41B0-9ACB-DE2CAA1D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0C42A-7800-43F6-98E3-72E29B49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3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9" r:id="rId9"/>
    <p:sldLayoutId id="2147483665" r:id="rId10"/>
    <p:sldLayoutId id="2147483666" r:id="rId11"/>
    <p:sldLayoutId id="2147483663" r:id="rId12"/>
    <p:sldLayoutId id="2147483664" r:id="rId13"/>
    <p:sldLayoutId id="2147483662" r:id="rId14"/>
    <p:sldLayoutId id="2147483655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 Black" panose="020B0A02040204020203" pitchFamily="34" charset="0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B1121-A2D2-49FB-A422-30384039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70F9A-F36A-4527-BD9B-109D985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825625"/>
            <a:ext cx="109147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518AC-C3BF-41B0-9ACB-DE2CAA1D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0C42A-7800-43F6-98E3-72E29B49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 Black" panose="020B0A02040204020203" pitchFamily="34" charset="0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invest.mosreg.ru/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5AB3B-1B74-769F-B908-53F6741F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Малый бизнес Подмосковья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78321-9119-4994-2F25-582514C8A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Август 2023</a:t>
            </a:r>
          </a:p>
        </p:txBody>
      </p:sp>
    </p:spTree>
    <p:extLst>
      <p:ext uri="{BB962C8B-B14F-4D97-AF65-F5344CB8AC3E}">
        <p14:creationId xmlns:p14="http://schemas.microsoft.com/office/powerpoint/2010/main" val="25206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1116C-059B-AEBB-F52A-2EA386AA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kern="1200" dirty="0">
                <a:solidFill>
                  <a:srgbClr val="004680"/>
                </a:solidFill>
                <a:ea typeface="+mn-ea"/>
                <a:cs typeface="+mn-cs"/>
              </a:rPr>
              <a:t>Прием заявок 2023</a:t>
            </a:r>
            <a:endParaRPr lang="ru-RU" sz="3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24F009A-2FC5-5A46-EDBC-E2AA76DC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10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06CC1B11-67BC-8EF1-4E93-C57AEDB1B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47888"/>
              </p:ext>
            </p:extLst>
          </p:nvPr>
        </p:nvGraphicFramePr>
        <p:xfrm>
          <a:off x="725201" y="1563931"/>
          <a:ext cx="10593828" cy="317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3144">
                  <a:extLst>
                    <a:ext uri="{9D8B030D-6E8A-4147-A177-3AD203B41FA5}">
                      <a16:colId xmlns:a16="http://schemas.microsoft.com/office/drawing/2014/main" val="1828202285"/>
                    </a:ext>
                  </a:extLst>
                </a:gridCol>
                <a:gridCol w="816655">
                  <a:extLst>
                    <a:ext uri="{9D8B030D-6E8A-4147-A177-3AD203B41FA5}">
                      <a16:colId xmlns:a16="http://schemas.microsoft.com/office/drawing/2014/main" val="983544719"/>
                    </a:ext>
                  </a:extLst>
                </a:gridCol>
                <a:gridCol w="666756">
                  <a:extLst>
                    <a:ext uri="{9D8B030D-6E8A-4147-A177-3AD203B41FA5}">
                      <a16:colId xmlns:a16="http://schemas.microsoft.com/office/drawing/2014/main" val="921395961"/>
                    </a:ext>
                  </a:extLst>
                </a:gridCol>
                <a:gridCol w="766612">
                  <a:extLst>
                    <a:ext uri="{9D8B030D-6E8A-4147-A177-3AD203B41FA5}">
                      <a16:colId xmlns:a16="http://schemas.microsoft.com/office/drawing/2014/main" val="634360244"/>
                    </a:ext>
                  </a:extLst>
                </a:gridCol>
                <a:gridCol w="182196">
                  <a:extLst>
                    <a:ext uri="{9D8B030D-6E8A-4147-A177-3AD203B41FA5}">
                      <a16:colId xmlns:a16="http://schemas.microsoft.com/office/drawing/2014/main" val="1466879985"/>
                    </a:ext>
                  </a:extLst>
                </a:gridCol>
                <a:gridCol w="617172">
                  <a:extLst>
                    <a:ext uri="{9D8B030D-6E8A-4147-A177-3AD203B41FA5}">
                      <a16:colId xmlns:a16="http://schemas.microsoft.com/office/drawing/2014/main" val="2229230426"/>
                    </a:ext>
                  </a:extLst>
                </a:gridCol>
                <a:gridCol w="794576">
                  <a:extLst>
                    <a:ext uri="{9D8B030D-6E8A-4147-A177-3AD203B41FA5}">
                      <a16:colId xmlns:a16="http://schemas.microsoft.com/office/drawing/2014/main" val="1485013494"/>
                    </a:ext>
                  </a:extLst>
                </a:gridCol>
                <a:gridCol w="799165">
                  <a:extLst>
                    <a:ext uri="{9D8B030D-6E8A-4147-A177-3AD203B41FA5}">
                      <a16:colId xmlns:a16="http://schemas.microsoft.com/office/drawing/2014/main" val="2149879197"/>
                    </a:ext>
                  </a:extLst>
                </a:gridCol>
                <a:gridCol w="743832">
                  <a:extLst>
                    <a:ext uri="{9D8B030D-6E8A-4147-A177-3AD203B41FA5}">
                      <a16:colId xmlns:a16="http://schemas.microsoft.com/office/drawing/2014/main" val="3695029054"/>
                    </a:ext>
                  </a:extLst>
                </a:gridCol>
                <a:gridCol w="764819">
                  <a:extLst>
                    <a:ext uri="{9D8B030D-6E8A-4147-A177-3AD203B41FA5}">
                      <a16:colId xmlns:a16="http://schemas.microsoft.com/office/drawing/2014/main" val="1309596006"/>
                    </a:ext>
                  </a:extLst>
                </a:gridCol>
                <a:gridCol w="819450">
                  <a:extLst>
                    <a:ext uri="{9D8B030D-6E8A-4147-A177-3AD203B41FA5}">
                      <a16:colId xmlns:a16="http://schemas.microsoft.com/office/drawing/2014/main" val="1832943661"/>
                    </a:ext>
                  </a:extLst>
                </a:gridCol>
                <a:gridCol w="819451">
                  <a:extLst>
                    <a:ext uri="{9D8B030D-6E8A-4147-A177-3AD203B41FA5}">
                      <a16:colId xmlns:a16="http://schemas.microsoft.com/office/drawing/2014/main" val="2919707904"/>
                    </a:ext>
                  </a:extLst>
                </a:gridCol>
              </a:tblGrid>
              <a:tr h="264670"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Июнь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Июль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Август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Сентябрь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Октябрь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23449066"/>
                  </a:ext>
                </a:extLst>
              </a:tr>
              <a:tr h="155818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76960405"/>
                  </a:ext>
                </a:extLst>
              </a:tr>
              <a:tr h="466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Приобретение оборудования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01.06 –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9702217"/>
                  </a:ext>
                </a:extLst>
              </a:tr>
              <a:tr h="466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Социальное предпринимательство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DD1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01.08 - 31.08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03733690"/>
                  </a:ext>
                </a:extLst>
              </a:tr>
              <a:tr h="424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Гранты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01.08 - 31.08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15.09 - 14.10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038672"/>
                  </a:ext>
                </a:extLst>
              </a:tr>
              <a:tr h="466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Маркетплейсы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постоянной основе до полного освоения БА </a:t>
                      </a:r>
                      <a:r>
                        <a:rPr lang="ru-RU" sz="1300" b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95238"/>
                  </a:ext>
                </a:extLst>
              </a:tr>
              <a:tr h="466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Франшизы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постоянной основе до полного освоения БА </a:t>
                      </a:r>
                      <a:r>
                        <a:rPr lang="ru-RU" sz="1300" b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01.07 – 31.07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01.08 - 31.08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01.09 - 30.09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01.10 – 31.10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98436463"/>
                  </a:ext>
                </a:extLst>
              </a:tr>
              <a:tr h="424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Промышленное оборудование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01.09 - 30.09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D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09972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92517F-5B1D-34C7-873B-2925925FC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0" t="22903" r="30718" b="18596"/>
          <a:stretch/>
        </p:blipFill>
        <p:spPr>
          <a:xfrm>
            <a:off x="9417375" y="3451742"/>
            <a:ext cx="205339" cy="1904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FE2AB8-74D1-B85C-B01E-6400D6A39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0" t="22903" r="30718" b="18596"/>
          <a:stretch/>
        </p:blipFill>
        <p:spPr>
          <a:xfrm>
            <a:off x="255869" y="6305607"/>
            <a:ext cx="272716" cy="2506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02971C-04E7-1F40-D5EC-7CF61F332741}"/>
              </a:ext>
            </a:extLst>
          </p:cNvPr>
          <p:cNvSpPr txBox="1"/>
          <p:nvPr/>
        </p:nvSpPr>
        <p:spPr>
          <a:xfrm>
            <a:off x="233835" y="6305956"/>
            <a:ext cx="3617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680"/>
                </a:solidFill>
              </a:rPr>
              <a:t>     при наличии остатка денежных средств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BC487B7-5AAA-D377-FDA8-C1842784568A}"/>
              </a:ext>
            </a:extLst>
          </p:cNvPr>
          <p:cNvCxnSpPr>
            <a:cxnSpLocks/>
          </p:cNvCxnSpPr>
          <p:nvPr/>
        </p:nvCxnSpPr>
        <p:spPr>
          <a:xfrm>
            <a:off x="11324981" y="3351719"/>
            <a:ext cx="0" cy="580913"/>
          </a:xfrm>
          <a:prstGeom prst="line">
            <a:avLst/>
          </a:prstGeom>
          <a:ln w="25400">
            <a:solidFill>
              <a:srgbClr val="004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F7A753F-208C-D491-94A0-88FF7CF94568}"/>
              </a:ext>
            </a:extLst>
          </p:cNvPr>
          <p:cNvCxnSpPr>
            <a:cxnSpLocks/>
          </p:cNvCxnSpPr>
          <p:nvPr/>
        </p:nvCxnSpPr>
        <p:spPr>
          <a:xfrm>
            <a:off x="11324981" y="3814961"/>
            <a:ext cx="0" cy="484095"/>
          </a:xfrm>
          <a:prstGeom prst="line">
            <a:avLst/>
          </a:prstGeom>
          <a:ln w="25400">
            <a:solidFill>
              <a:srgbClr val="004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0E0CFC4-ADD8-9192-2E5E-321041029B64}"/>
              </a:ext>
            </a:extLst>
          </p:cNvPr>
          <p:cNvSpPr txBox="1"/>
          <p:nvPr/>
        </p:nvSpPr>
        <p:spPr>
          <a:xfrm>
            <a:off x="233835" y="6305956"/>
            <a:ext cx="8078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solidFill>
                <a:srgbClr val="004680"/>
              </a:solidFill>
            </a:endParaRPr>
          </a:p>
          <a:p>
            <a:r>
              <a:rPr lang="ru-RU" sz="1000" dirty="0">
                <a:solidFill>
                  <a:srgbClr val="004680"/>
                </a:solidFill>
              </a:rPr>
              <a:t> * бюджетные ассигнования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D8B9AD-6739-58CE-2D1B-3E19019E4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>
                <a:solidFill>
                  <a:prstClr val="white">
                    <a:lumMod val="75000"/>
                  </a:prstClr>
                </a:solidFill>
              </a:rPr>
              <a:t>Меры поддержки МСП 2023</a:t>
            </a:r>
          </a:p>
        </p:txBody>
      </p:sp>
    </p:spTree>
    <p:extLst>
      <p:ext uri="{BB962C8B-B14F-4D97-AF65-F5344CB8AC3E}">
        <p14:creationId xmlns:p14="http://schemas.microsoft.com/office/powerpoint/2010/main" val="6410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47954-66E2-5029-029A-7C2D836E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Промежуточные итоги конкурсов на субсидии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DD5FD07-E9D9-1572-FC72-0B0AC1B4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11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66EC98-B644-462C-0B63-488642D8A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Поддержка МСП  | Подмосковье 2023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0ABB9-5146-6826-C299-9E4D9B5B0615}"/>
              </a:ext>
            </a:extLst>
          </p:cNvPr>
          <p:cNvSpPr txBox="1"/>
          <p:nvPr/>
        </p:nvSpPr>
        <p:spPr>
          <a:xfrm>
            <a:off x="638629" y="1690688"/>
            <a:ext cx="7340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Приобретение оборудования (модернизация и лизинг)</a:t>
            </a:r>
          </a:p>
          <a:p>
            <a:endParaRPr lang="ru-RU" b="1" u="sng" dirty="0"/>
          </a:p>
          <a:p>
            <a:endParaRPr lang="ru-RU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4F1D2-6F3C-4D66-CD5F-F31C999070D5}"/>
              </a:ext>
            </a:extLst>
          </p:cNvPr>
          <p:cNvSpPr txBox="1"/>
          <p:nvPr/>
        </p:nvSpPr>
        <p:spPr>
          <a:xfrm>
            <a:off x="638629" y="3896149"/>
            <a:ext cx="73402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u="sng" dirty="0"/>
              <a:t>Франшизы</a:t>
            </a:r>
          </a:p>
          <a:p>
            <a:endParaRPr lang="ru-RU" b="1" u="sng" dirty="0"/>
          </a:p>
          <a:p>
            <a:endParaRPr lang="ru-RU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92281-C4FE-B5D0-A096-792995ED8804}"/>
              </a:ext>
            </a:extLst>
          </p:cNvPr>
          <p:cNvSpPr txBox="1"/>
          <p:nvPr/>
        </p:nvSpPr>
        <p:spPr>
          <a:xfrm>
            <a:off x="5889122" y="3982734"/>
            <a:ext cx="7340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Маркетплейсы</a:t>
            </a:r>
          </a:p>
          <a:p>
            <a:endParaRPr lang="ru-RU" b="1" u="sng" dirty="0"/>
          </a:p>
          <a:p>
            <a:endParaRPr lang="ru-RU" b="1" u="sng" dirty="0"/>
          </a:p>
        </p:txBody>
      </p:sp>
      <p:sp>
        <p:nvSpPr>
          <p:cNvPr id="8" name="Google Shape;223;p25">
            <a:extLst>
              <a:ext uri="{FF2B5EF4-FFF2-40B4-BE49-F238E27FC236}">
                <a16:creationId xmlns:a16="http://schemas.microsoft.com/office/drawing/2014/main" id="{06EE661D-E67A-54F4-DF3A-316E53F2DD2D}"/>
              </a:ext>
            </a:extLst>
          </p:cNvPr>
          <p:cNvSpPr/>
          <p:nvPr/>
        </p:nvSpPr>
        <p:spPr>
          <a:xfrm>
            <a:off x="1169096" y="2346106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До 5 млн рублей</a:t>
            </a:r>
            <a:endParaRPr sz="1400" dirty="0"/>
          </a:p>
        </p:txBody>
      </p:sp>
      <p:sp>
        <p:nvSpPr>
          <p:cNvPr id="9" name="Google Shape;227;p25">
            <a:extLst>
              <a:ext uri="{FF2B5EF4-FFF2-40B4-BE49-F238E27FC236}">
                <a16:creationId xmlns:a16="http://schemas.microsoft.com/office/drawing/2014/main" id="{E6F04DB4-9AE1-D2A6-8223-D217C9374B61}"/>
              </a:ext>
            </a:extLst>
          </p:cNvPr>
          <p:cNvSpPr txBox="1"/>
          <p:nvPr/>
        </p:nvSpPr>
        <p:spPr>
          <a:xfrm>
            <a:off x="1169096" y="2702227"/>
            <a:ext cx="422542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50%  </a:t>
            </a:r>
            <a:r>
              <a:rPr lang="ru-RU" sz="14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от фактически произведенных затрат по закупке оборудования или оплате первого взноса лизинга оборудования</a:t>
            </a:r>
            <a:endParaRPr sz="14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" name="Google Shape;229;p25">
            <a:extLst>
              <a:ext uri="{FF2B5EF4-FFF2-40B4-BE49-F238E27FC236}">
                <a16:creationId xmlns:a16="http://schemas.microsoft.com/office/drawing/2014/main" id="{918F12AC-1ABC-09EB-959F-3B7348CC61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920" y="2138072"/>
            <a:ext cx="1245299" cy="70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30;p25">
            <a:extLst>
              <a:ext uri="{FF2B5EF4-FFF2-40B4-BE49-F238E27FC236}">
                <a16:creationId xmlns:a16="http://schemas.microsoft.com/office/drawing/2014/main" id="{E38DAF99-F711-AEED-9208-84C3AC8762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338" y="2658419"/>
            <a:ext cx="1335861" cy="7514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79;p27">
            <a:extLst>
              <a:ext uri="{FF2B5EF4-FFF2-40B4-BE49-F238E27FC236}">
                <a16:creationId xmlns:a16="http://schemas.microsoft.com/office/drawing/2014/main" id="{73CA00A0-CCAF-2FE9-5AD8-BBD85B4ACC2E}"/>
              </a:ext>
            </a:extLst>
          </p:cNvPr>
          <p:cNvSpPr/>
          <p:nvPr/>
        </p:nvSpPr>
        <p:spPr>
          <a:xfrm>
            <a:off x="1145563" y="4580463"/>
            <a:ext cx="3276807" cy="8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0,5 млн рублей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Quattrocento Sans"/>
                <a:cs typeface="Quattrocento Sans"/>
                <a:sym typeface="Quattrocento Sans"/>
              </a:rPr>
              <a:t>1 млн рублей для франшиз МО</a:t>
            </a:r>
            <a:endParaRPr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Google Shape;280;p27">
            <a:extLst>
              <a:ext uri="{FF2B5EF4-FFF2-40B4-BE49-F238E27FC236}">
                <a16:creationId xmlns:a16="http://schemas.microsoft.com/office/drawing/2014/main" id="{D3D8A3BA-8B18-4DAE-9E9D-FDF6BB09AFB3}"/>
              </a:ext>
            </a:extLst>
          </p:cNvPr>
          <p:cNvSpPr/>
          <p:nvPr/>
        </p:nvSpPr>
        <p:spPr>
          <a:xfrm>
            <a:off x="6419221" y="4557890"/>
            <a:ext cx="2791782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до 0,5 млн рублей</a:t>
            </a:r>
            <a:endParaRPr sz="1400" b="1" dirty="0">
              <a:solidFill>
                <a:srgbClr val="15696F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" name="Google Shape;281;p27">
            <a:extLst>
              <a:ext uri="{FF2B5EF4-FFF2-40B4-BE49-F238E27FC236}">
                <a16:creationId xmlns:a16="http://schemas.microsoft.com/office/drawing/2014/main" id="{F38488A2-1194-9F3D-D72A-F75DF16ABDFB}"/>
              </a:ext>
            </a:extLst>
          </p:cNvPr>
          <p:cNvSpPr/>
          <p:nvPr/>
        </p:nvSpPr>
        <p:spPr>
          <a:xfrm>
            <a:off x="1115448" y="5284719"/>
            <a:ext cx="275509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50%  </a:t>
            </a:r>
            <a:r>
              <a:rPr lang="ru-RU" sz="14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от фактических затрат</a:t>
            </a:r>
            <a:endParaRPr sz="14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" name="Google Shape;282;p27">
            <a:extLst>
              <a:ext uri="{FF2B5EF4-FFF2-40B4-BE49-F238E27FC236}">
                <a16:creationId xmlns:a16="http://schemas.microsoft.com/office/drawing/2014/main" id="{06BE0420-5694-ECB2-176F-E0BA6DF0AEE1}"/>
              </a:ext>
            </a:extLst>
          </p:cNvPr>
          <p:cNvSpPr/>
          <p:nvPr/>
        </p:nvSpPr>
        <p:spPr>
          <a:xfrm>
            <a:off x="6419221" y="5284718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50% </a:t>
            </a:r>
            <a:r>
              <a:rPr lang="ru-RU" sz="14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от фактических затрат</a:t>
            </a:r>
            <a:endParaRPr sz="14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" name="Google Shape;229;p25">
            <a:extLst>
              <a:ext uri="{FF2B5EF4-FFF2-40B4-BE49-F238E27FC236}">
                <a16:creationId xmlns:a16="http://schemas.microsoft.com/office/drawing/2014/main" id="{3AF7D3A9-0C48-0074-1DF0-E570319F2D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920" y="4355174"/>
            <a:ext cx="1245299" cy="70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30;p25">
            <a:extLst>
              <a:ext uri="{FF2B5EF4-FFF2-40B4-BE49-F238E27FC236}">
                <a16:creationId xmlns:a16="http://schemas.microsoft.com/office/drawing/2014/main" id="{ED257E73-4554-6E16-D1C3-0A33CD72A3B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812" y="5060993"/>
            <a:ext cx="1335861" cy="75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9;p25">
            <a:extLst>
              <a:ext uri="{FF2B5EF4-FFF2-40B4-BE49-F238E27FC236}">
                <a16:creationId xmlns:a16="http://schemas.microsoft.com/office/drawing/2014/main" id="{5A08FF1F-347B-6EB6-5FCB-F02C76E23D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2104" y="4355174"/>
            <a:ext cx="1245299" cy="70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0;p25">
            <a:extLst>
              <a:ext uri="{FF2B5EF4-FFF2-40B4-BE49-F238E27FC236}">
                <a16:creationId xmlns:a16="http://schemas.microsoft.com/office/drawing/2014/main" id="{7FF3ABEF-5B00-CD91-78CF-AFA6A662D8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1996" y="5060993"/>
            <a:ext cx="1335861" cy="75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E93134-D3C1-8925-37FF-63B5B9444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73" y="2213297"/>
            <a:ext cx="443715" cy="4437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6770E92-D12B-064F-AA54-58DA9BEA28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5" y="6043555"/>
            <a:ext cx="403346" cy="4033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AEC2775-1BB8-D125-548D-F986EA1E9B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80" y="6162642"/>
            <a:ext cx="403346" cy="403346"/>
          </a:xfrm>
          <a:prstGeom prst="rect">
            <a:avLst/>
          </a:prstGeom>
        </p:spPr>
      </p:pic>
      <p:sp>
        <p:nvSpPr>
          <p:cNvPr id="27" name="Google Shape;281;p27">
            <a:extLst>
              <a:ext uri="{FF2B5EF4-FFF2-40B4-BE49-F238E27FC236}">
                <a16:creationId xmlns:a16="http://schemas.microsoft.com/office/drawing/2014/main" id="{09F40EA7-7209-83E6-F5D8-E6775091C7E0}"/>
              </a:ext>
            </a:extLst>
          </p:cNvPr>
          <p:cNvSpPr/>
          <p:nvPr/>
        </p:nvSpPr>
        <p:spPr>
          <a:xfrm>
            <a:off x="1118991" y="6091923"/>
            <a:ext cx="3139659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85 заявок на 41,1 млн рублей</a:t>
            </a:r>
            <a:endParaRPr sz="14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" name="Google Shape;281;p27">
            <a:extLst>
              <a:ext uri="{FF2B5EF4-FFF2-40B4-BE49-F238E27FC236}">
                <a16:creationId xmlns:a16="http://schemas.microsoft.com/office/drawing/2014/main" id="{D027FD0C-32FC-9E5B-7CF3-47270EA6E8D2}"/>
              </a:ext>
            </a:extLst>
          </p:cNvPr>
          <p:cNvSpPr/>
          <p:nvPr/>
        </p:nvSpPr>
        <p:spPr>
          <a:xfrm>
            <a:off x="6443810" y="6185995"/>
            <a:ext cx="3154971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230 заявки на 69,6 млн рублей</a:t>
            </a:r>
            <a:endParaRPr sz="14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" name="Google Shape;281;p27">
            <a:extLst>
              <a:ext uri="{FF2B5EF4-FFF2-40B4-BE49-F238E27FC236}">
                <a16:creationId xmlns:a16="http://schemas.microsoft.com/office/drawing/2014/main" id="{EAB228A8-95A8-FF93-BD53-EF43DA96023F}"/>
              </a:ext>
            </a:extLst>
          </p:cNvPr>
          <p:cNvSpPr/>
          <p:nvPr/>
        </p:nvSpPr>
        <p:spPr>
          <a:xfrm>
            <a:off x="6419220" y="2245161"/>
            <a:ext cx="4753996" cy="105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Бюджет: 650 млн рублей</a:t>
            </a:r>
          </a:p>
          <a:p>
            <a:pPr>
              <a:lnSpc>
                <a:spcPct val="120000"/>
              </a:lnSpc>
            </a:pPr>
            <a:r>
              <a:rPr lang="ru-RU" sz="13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Факт: 522 заявки на 1 374 млн рублей</a:t>
            </a:r>
          </a:p>
          <a:p>
            <a:pPr>
              <a:lnSpc>
                <a:spcPct val="120000"/>
              </a:lnSpc>
            </a:pPr>
            <a:r>
              <a:rPr lang="ru-RU" sz="13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Победители: 222 субъекта МСП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8028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47954-66E2-5029-029A-7C2D836E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Промежуточные итоги конкурсов на субсидии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DD5FD07-E9D9-1572-FC72-0B0AC1B4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12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66EC98-B644-462C-0B63-488642D8A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Поддержка МСП  | Подмосковье 2023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4F1D2-6F3C-4D66-CD5F-F31C999070D5}"/>
              </a:ext>
            </a:extLst>
          </p:cNvPr>
          <p:cNvSpPr txBox="1"/>
          <p:nvPr/>
        </p:nvSpPr>
        <p:spPr>
          <a:xfrm>
            <a:off x="638629" y="1603891"/>
            <a:ext cx="734025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u="sng" dirty="0"/>
              <a:t>Социалка</a:t>
            </a:r>
          </a:p>
          <a:p>
            <a:endParaRPr lang="ru-RU" b="1" u="sng" dirty="0"/>
          </a:p>
          <a:p>
            <a:endParaRPr lang="ru-RU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92281-C4FE-B5D0-A096-792995ED8804}"/>
              </a:ext>
            </a:extLst>
          </p:cNvPr>
          <p:cNvSpPr txBox="1"/>
          <p:nvPr/>
        </p:nvSpPr>
        <p:spPr>
          <a:xfrm>
            <a:off x="5889122" y="1690476"/>
            <a:ext cx="7340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Гранты</a:t>
            </a:r>
          </a:p>
          <a:p>
            <a:endParaRPr lang="ru-RU" b="1" u="sng" dirty="0"/>
          </a:p>
          <a:p>
            <a:endParaRPr lang="ru-RU" b="1" u="sng" dirty="0"/>
          </a:p>
        </p:txBody>
      </p:sp>
      <p:sp>
        <p:nvSpPr>
          <p:cNvPr id="12" name="Google Shape;279;p27">
            <a:extLst>
              <a:ext uri="{FF2B5EF4-FFF2-40B4-BE49-F238E27FC236}">
                <a16:creationId xmlns:a16="http://schemas.microsoft.com/office/drawing/2014/main" id="{73CA00A0-CCAF-2FE9-5AD8-BBD85B4ACC2E}"/>
              </a:ext>
            </a:extLst>
          </p:cNvPr>
          <p:cNvSpPr/>
          <p:nvPr/>
        </p:nvSpPr>
        <p:spPr>
          <a:xfrm>
            <a:off x="1145563" y="2288205"/>
            <a:ext cx="3276807" cy="8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0,5 млн рублей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Quattrocento Sans"/>
                <a:cs typeface="Quattrocento Sans"/>
                <a:sym typeface="Quattrocento Sans"/>
              </a:rPr>
              <a:t>1 млн рублей для франшиз МО</a:t>
            </a:r>
            <a:endParaRPr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Google Shape;280;p27">
            <a:extLst>
              <a:ext uri="{FF2B5EF4-FFF2-40B4-BE49-F238E27FC236}">
                <a16:creationId xmlns:a16="http://schemas.microsoft.com/office/drawing/2014/main" id="{D3D8A3BA-8B18-4DAE-9E9D-FDF6BB09AFB3}"/>
              </a:ext>
            </a:extLst>
          </p:cNvPr>
          <p:cNvSpPr/>
          <p:nvPr/>
        </p:nvSpPr>
        <p:spPr>
          <a:xfrm>
            <a:off x="6419221" y="2265632"/>
            <a:ext cx="2791782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до 0,5 млн рублей</a:t>
            </a:r>
            <a:endParaRPr sz="1400" b="1" dirty="0">
              <a:solidFill>
                <a:srgbClr val="15696F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" name="Google Shape;281;p27">
            <a:extLst>
              <a:ext uri="{FF2B5EF4-FFF2-40B4-BE49-F238E27FC236}">
                <a16:creationId xmlns:a16="http://schemas.microsoft.com/office/drawing/2014/main" id="{F38488A2-1194-9F3D-D72A-F75DF16ABDFB}"/>
              </a:ext>
            </a:extLst>
          </p:cNvPr>
          <p:cNvSpPr/>
          <p:nvPr/>
        </p:nvSpPr>
        <p:spPr>
          <a:xfrm>
            <a:off x="1115448" y="2992461"/>
            <a:ext cx="275509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50%  </a:t>
            </a:r>
            <a:r>
              <a:rPr lang="ru-RU" sz="14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от фактических затрат</a:t>
            </a:r>
            <a:endParaRPr sz="14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" name="Google Shape;282;p27">
            <a:extLst>
              <a:ext uri="{FF2B5EF4-FFF2-40B4-BE49-F238E27FC236}">
                <a16:creationId xmlns:a16="http://schemas.microsoft.com/office/drawing/2014/main" id="{06BE0420-5694-ECB2-176F-E0BA6DF0AEE1}"/>
              </a:ext>
            </a:extLst>
          </p:cNvPr>
          <p:cNvSpPr/>
          <p:nvPr/>
        </p:nvSpPr>
        <p:spPr>
          <a:xfrm>
            <a:off x="6419221" y="2992460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50% </a:t>
            </a:r>
            <a:r>
              <a:rPr lang="ru-RU" sz="14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от фактических затрат</a:t>
            </a:r>
            <a:endParaRPr sz="14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" name="Google Shape;229;p25">
            <a:extLst>
              <a:ext uri="{FF2B5EF4-FFF2-40B4-BE49-F238E27FC236}">
                <a16:creationId xmlns:a16="http://schemas.microsoft.com/office/drawing/2014/main" id="{3AF7D3A9-0C48-0074-1DF0-E570319F2D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920" y="2062916"/>
            <a:ext cx="1245299" cy="70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30;p25">
            <a:extLst>
              <a:ext uri="{FF2B5EF4-FFF2-40B4-BE49-F238E27FC236}">
                <a16:creationId xmlns:a16="http://schemas.microsoft.com/office/drawing/2014/main" id="{ED257E73-4554-6E16-D1C3-0A33CD72A3B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812" y="2768735"/>
            <a:ext cx="1335861" cy="75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9;p25">
            <a:extLst>
              <a:ext uri="{FF2B5EF4-FFF2-40B4-BE49-F238E27FC236}">
                <a16:creationId xmlns:a16="http://schemas.microsoft.com/office/drawing/2014/main" id="{5A08FF1F-347B-6EB6-5FCB-F02C76E23D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2104" y="2062916"/>
            <a:ext cx="1245299" cy="70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0;p25">
            <a:extLst>
              <a:ext uri="{FF2B5EF4-FFF2-40B4-BE49-F238E27FC236}">
                <a16:creationId xmlns:a16="http://schemas.microsoft.com/office/drawing/2014/main" id="{7FF3ABEF-5B00-CD91-78CF-AFA6A662D8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1996" y="2768735"/>
            <a:ext cx="1335861" cy="75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6770E92-D12B-064F-AA54-58DA9BEA2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5" y="3751297"/>
            <a:ext cx="403346" cy="4033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AEC2775-1BB8-D125-548D-F986EA1E9B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80" y="3870384"/>
            <a:ext cx="403346" cy="403346"/>
          </a:xfrm>
          <a:prstGeom prst="rect">
            <a:avLst/>
          </a:prstGeom>
        </p:spPr>
      </p:pic>
      <p:sp>
        <p:nvSpPr>
          <p:cNvPr id="27" name="Google Shape;281;p27">
            <a:extLst>
              <a:ext uri="{FF2B5EF4-FFF2-40B4-BE49-F238E27FC236}">
                <a16:creationId xmlns:a16="http://schemas.microsoft.com/office/drawing/2014/main" id="{09F40EA7-7209-83E6-F5D8-E6775091C7E0}"/>
              </a:ext>
            </a:extLst>
          </p:cNvPr>
          <p:cNvSpPr/>
          <p:nvPr/>
        </p:nvSpPr>
        <p:spPr>
          <a:xfrm>
            <a:off x="1118991" y="3799665"/>
            <a:ext cx="3139659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114 заявок на 196,8 млн рублей</a:t>
            </a:r>
            <a:endParaRPr sz="14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" name="Google Shape;281;p27">
            <a:extLst>
              <a:ext uri="{FF2B5EF4-FFF2-40B4-BE49-F238E27FC236}">
                <a16:creationId xmlns:a16="http://schemas.microsoft.com/office/drawing/2014/main" id="{D027FD0C-32FC-9E5B-7CF3-47270EA6E8D2}"/>
              </a:ext>
            </a:extLst>
          </p:cNvPr>
          <p:cNvSpPr/>
          <p:nvPr/>
        </p:nvSpPr>
        <p:spPr>
          <a:xfrm>
            <a:off x="6443810" y="3893737"/>
            <a:ext cx="3154971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102 заявки на 50,2 млн рублей</a:t>
            </a:r>
            <a:endParaRPr sz="14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23250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7;p27">
            <a:extLst>
              <a:ext uri="{FF2B5EF4-FFF2-40B4-BE49-F238E27FC236}">
                <a16:creationId xmlns:a16="http://schemas.microsoft.com/office/drawing/2014/main" id="{D90A2211-9109-42F6-8E30-4BBDAE83FBAC}"/>
              </a:ext>
            </a:extLst>
          </p:cNvPr>
          <p:cNvSpPr/>
          <p:nvPr/>
        </p:nvSpPr>
        <p:spPr>
          <a:xfrm>
            <a:off x="638629" y="1640541"/>
            <a:ext cx="6616696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Промышленным предприятиям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C8AEF86-E7B0-495C-9BBC-36354588562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 b="10947"/>
          <a:stretch/>
        </p:blipFill>
        <p:spPr bwMode="auto">
          <a:xfrm>
            <a:off x="6862069" y="1660371"/>
            <a:ext cx="4318771" cy="252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/>
          <p:nvPr/>
        </p:nvSpPr>
        <p:spPr>
          <a:xfrm>
            <a:off x="1232238" y="4995473"/>
            <a:ext cx="4926904" cy="217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Приоритет:</a:t>
            </a:r>
            <a:endParaRPr dirty="0"/>
          </a:p>
          <a:p>
            <a:pPr marL="268288" marR="0" lvl="0" indent="-268288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обеспечение импортозамещения на территории Московской области</a:t>
            </a:r>
            <a:endParaRPr dirty="0"/>
          </a:p>
          <a:p>
            <a:pPr marL="268288" marR="0" lvl="0" indent="-268288" algn="l" rtl="0">
              <a:spcBef>
                <a:spcPts val="0"/>
              </a:spcBef>
              <a:spcAft>
                <a:spcPts val="0"/>
              </a:spcAft>
              <a:buClr>
                <a:srgbClr val="12151B"/>
              </a:buClr>
              <a:buSzPts val="1800"/>
              <a:buFont typeface="Arial"/>
              <a:buChar char="•"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предприятия из отдаленных городских округов</a:t>
            </a:r>
            <a:endParaRPr sz="1800" b="1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  </a:t>
            </a:r>
            <a:endParaRPr dirty="0"/>
          </a:p>
        </p:txBody>
      </p:sp>
      <p:pic>
        <p:nvPicPr>
          <p:cNvPr id="31" name="Google Shape;231;p25">
            <a:extLst>
              <a:ext uri="{FF2B5EF4-FFF2-40B4-BE49-F238E27FC236}">
                <a16:creationId xmlns:a16="http://schemas.microsoft.com/office/drawing/2014/main" id="{0C660A16-65E8-4DF3-86B8-1646B81E9B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09177"/>
            <a:ext cx="1783624" cy="100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30;p25">
            <a:extLst>
              <a:ext uri="{FF2B5EF4-FFF2-40B4-BE49-F238E27FC236}">
                <a16:creationId xmlns:a16="http://schemas.microsoft.com/office/drawing/2014/main" id="{70C88D1A-1881-42A2-B136-E2A16D1BA2D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414" y="3842842"/>
            <a:ext cx="1335861" cy="75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29;p25">
            <a:extLst>
              <a:ext uri="{FF2B5EF4-FFF2-40B4-BE49-F238E27FC236}">
                <a16:creationId xmlns:a16="http://schemas.microsoft.com/office/drawing/2014/main" id="{BFBAA9F9-CE66-4EF0-9FB2-143BFAFC44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696" y="3183954"/>
            <a:ext cx="1245299" cy="7004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5831F-B7B0-1D07-38B5-6E5A0ED1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78040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Субсидии на </a:t>
            </a:r>
            <a:r>
              <a:rPr lang="ru-RU" sz="3200" b="1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промышленное оборудование</a:t>
            </a:r>
            <a:endParaRPr lang="ru-RU" sz="3200" b="1" dirty="0"/>
          </a:p>
        </p:txBody>
      </p:sp>
      <p:sp>
        <p:nvSpPr>
          <p:cNvPr id="212" name="Google Shape;212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B6BE4-AA84-8BD0-041A-D7B21410B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Меры поддержки МСП | 2023</a:t>
            </a:r>
          </a:p>
        </p:txBody>
      </p:sp>
      <p:sp>
        <p:nvSpPr>
          <p:cNvPr id="213" name="Google Shape;213;p25"/>
          <p:cNvSpPr/>
          <p:nvPr/>
        </p:nvSpPr>
        <p:spPr>
          <a:xfrm>
            <a:off x="771179" y="2998034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771179" y="3678003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771179" y="4399443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495408" y="2175960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498994" y="3566187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4602411" y="2191724"/>
            <a:ext cx="690607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4573492" y="3566187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771179" y="1709130"/>
            <a:ext cx="5118515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p25"/>
          <p:cNvSpPr/>
          <p:nvPr/>
        </p:nvSpPr>
        <p:spPr>
          <a:xfrm>
            <a:off x="1212399" y="3315363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До 10 млн рублей</a:t>
            </a:r>
            <a:endParaRPr dirty="0"/>
          </a:p>
        </p:txBody>
      </p:sp>
      <p:sp>
        <p:nvSpPr>
          <p:cNvPr id="3" name="Google Shape;227;p25">
            <a:extLst>
              <a:ext uri="{FF2B5EF4-FFF2-40B4-BE49-F238E27FC236}">
                <a16:creationId xmlns:a16="http://schemas.microsoft.com/office/drawing/2014/main" id="{1C390B37-F5DB-1855-80B4-0D3227B88872}"/>
              </a:ext>
            </a:extLst>
          </p:cNvPr>
          <p:cNvSpPr txBox="1"/>
          <p:nvPr/>
        </p:nvSpPr>
        <p:spPr>
          <a:xfrm>
            <a:off x="6862070" y="4322667"/>
            <a:ext cx="492690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Город: Ногинск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Компания: </a:t>
            </a:r>
            <a:r>
              <a:rPr lang="ru-RU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АО «ЧИСТОВЬЕ»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Производство одноразовых расходных материалов для медицинских организаций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a typeface="Quattrocento Sans"/>
                <a:cs typeface="Quattrocento Sans"/>
                <a:sym typeface="Quattrocento Sans"/>
              </a:rPr>
              <a:t>Субсидия: промышленное оборудование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Сумма: 3,9 млн рублей</a:t>
            </a:r>
            <a:endParaRPr lang="ru-RU" sz="1800" dirty="0">
              <a:solidFill>
                <a:srgbClr val="12151B"/>
              </a:solidFill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87C5B4-D2FC-CC10-6A90-D5E6D018C0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52" y="491949"/>
            <a:ext cx="1229119" cy="12291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7F6B31-198D-D2E2-7021-206EC2C433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80" y="1263261"/>
            <a:ext cx="1193484" cy="2028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296A18-2537-4D0A-9050-1B3C383B72E8}"/>
              </a:ext>
            </a:extLst>
          </p:cNvPr>
          <p:cNvSpPr txBox="1"/>
          <p:nvPr/>
        </p:nvSpPr>
        <p:spPr>
          <a:xfrm>
            <a:off x="642046" y="2643761"/>
            <a:ext cx="6107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 сентября </a:t>
            </a:r>
            <a:r>
              <a:rPr lang="ru-RU" sz="18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2023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Google Shape;282;p27">
            <a:extLst>
              <a:ext uri="{FF2B5EF4-FFF2-40B4-BE49-F238E27FC236}">
                <a16:creationId xmlns:a16="http://schemas.microsoft.com/office/drawing/2014/main" id="{6E10E008-19DC-4E35-81FA-E265843083A4}"/>
              </a:ext>
            </a:extLst>
          </p:cNvPr>
          <p:cNvSpPr/>
          <p:nvPr/>
        </p:nvSpPr>
        <p:spPr>
          <a:xfrm>
            <a:off x="1212399" y="4023137"/>
            <a:ext cx="4926904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20%  </a:t>
            </a: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от фактически произведенных затрат по закупке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8160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A95083-F660-3E7F-8510-6C98730DBA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-1" r="4329" b="1232"/>
          <a:stretch/>
        </p:blipFill>
        <p:spPr>
          <a:xfrm>
            <a:off x="858983" y="1498505"/>
            <a:ext cx="3977306" cy="23811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E62C-A3F4-E1CE-1CAF-3E4A34A20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898191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Как подать заявку? - Единая точка входа – </a:t>
            </a:r>
            <a:r>
              <a:rPr lang="ru-RU" sz="3200" dirty="0" err="1"/>
              <a:t>Инвестпортал</a:t>
            </a:r>
            <a:r>
              <a:rPr lang="ru-RU" sz="3200" dirty="0"/>
              <a:t> МО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7E12059-B62F-16A4-C6DC-4E953D4B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14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FF1C51-89B0-31CF-FE7F-4BFA67D128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r="201"/>
          <a:stretch/>
        </p:blipFill>
        <p:spPr/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FC99C-452B-CA4E-F4F7-53F455BED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 | 2023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4A86F3-6BFD-40A5-829E-EF3AEA30E9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308" t="39616" r="30336" b="48461"/>
          <a:stretch/>
        </p:blipFill>
        <p:spPr>
          <a:xfrm>
            <a:off x="1570618" y="3899356"/>
            <a:ext cx="2086982" cy="19028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DAE498-0626-4601-8E5D-8A52A85E611C}"/>
              </a:ext>
            </a:extLst>
          </p:cNvPr>
          <p:cNvSpPr txBox="1"/>
          <p:nvPr/>
        </p:nvSpPr>
        <p:spPr>
          <a:xfrm>
            <a:off x="1110977" y="5821942"/>
            <a:ext cx="29971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invest.mosreg.ru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18452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182;p24"/>
          <p:cNvSpPr/>
          <p:nvPr/>
        </p:nvSpPr>
        <p:spPr>
          <a:xfrm>
            <a:off x="7846743" y="2347643"/>
            <a:ext cx="1447800" cy="1237801"/>
          </a:xfrm>
          <a:custGeom>
            <a:avLst/>
            <a:gdLst/>
            <a:ahLst/>
            <a:cxnLst/>
            <a:rect l="l" t="t" r="r" b="b"/>
            <a:pathLst>
              <a:path w="1447800" h="400685" extrusionOk="0">
                <a:moveTo>
                  <a:pt x="1447225" y="400137"/>
                </a:moveTo>
                <a:lnTo>
                  <a:pt x="0" y="400137"/>
                </a:lnTo>
                <a:lnTo>
                  <a:pt x="0" y="0"/>
                </a:lnTo>
                <a:lnTo>
                  <a:pt x="1447225" y="0"/>
                </a:lnTo>
                <a:lnTo>
                  <a:pt x="1447225" y="40013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" name="Google Shape;182;p24"/>
          <p:cNvSpPr/>
          <p:nvPr/>
        </p:nvSpPr>
        <p:spPr>
          <a:xfrm>
            <a:off x="5952683" y="2576790"/>
            <a:ext cx="1447800" cy="1025755"/>
          </a:xfrm>
          <a:custGeom>
            <a:avLst/>
            <a:gdLst/>
            <a:ahLst/>
            <a:cxnLst/>
            <a:rect l="l" t="t" r="r" b="b"/>
            <a:pathLst>
              <a:path w="1447800" h="400685" extrusionOk="0">
                <a:moveTo>
                  <a:pt x="1447225" y="400137"/>
                </a:moveTo>
                <a:lnTo>
                  <a:pt x="0" y="400137"/>
                </a:lnTo>
                <a:lnTo>
                  <a:pt x="0" y="0"/>
                </a:lnTo>
                <a:lnTo>
                  <a:pt x="1447225" y="0"/>
                </a:lnTo>
                <a:lnTo>
                  <a:pt x="1447225" y="40013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67" name="Google Shape;167;p24"/>
          <p:cNvGrpSpPr/>
          <p:nvPr/>
        </p:nvGrpSpPr>
        <p:grpSpPr>
          <a:xfrm>
            <a:off x="426210" y="1507357"/>
            <a:ext cx="8630297" cy="1494012"/>
            <a:chOff x="962367" y="1145840"/>
            <a:chExt cx="7729494" cy="1563274"/>
          </a:xfrm>
        </p:grpSpPr>
        <p:sp>
          <p:nvSpPr>
            <p:cNvPr id="168" name="Google Shape;168;p24"/>
            <p:cNvSpPr txBox="1"/>
            <p:nvPr/>
          </p:nvSpPr>
          <p:spPr>
            <a:xfrm>
              <a:off x="962367" y="1540812"/>
              <a:ext cx="1430655" cy="68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650" rIns="0" bIns="0" anchor="t" anchorCtr="0">
              <a:spAutoFit/>
            </a:bodyPr>
            <a:lstStyle/>
            <a:p>
              <a:pPr marL="0" marR="5064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039ED9"/>
                  </a:solidFill>
                  <a:ea typeface="Calibri"/>
                  <a:cs typeface="Calibri"/>
                  <a:sym typeface="Calibri"/>
                </a:rPr>
                <a:t>ЧИСЛЕННОСТЬ занятых</a:t>
              </a:r>
              <a:endParaRPr sz="14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  <a:p>
              <a:pPr marL="0" marR="5064" lvl="0" indent="0" algn="r" rtl="0">
                <a:spcBef>
                  <a:spcPts val="15"/>
                </a:spcBef>
                <a:spcAft>
                  <a:spcPts val="0"/>
                </a:spcAft>
                <a:buNone/>
              </a:pPr>
              <a:r>
                <a:rPr lang="ru-RU" sz="1400" b="0" i="0" u="none" strike="noStrike" cap="none" dirty="0">
                  <a:solidFill>
                    <a:srgbClr val="039ED9"/>
                  </a:solidFill>
                  <a:ea typeface="Calibri"/>
                  <a:cs typeface="Calibri"/>
                  <a:sym typeface="Calibri"/>
                </a:rPr>
                <a:t>в МСП</a:t>
              </a:r>
              <a:endParaRPr sz="14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" name="Google Shape;169;p24"/>
            <p:cNvGrpSpPr/>
            <p:nvPr/>
          </p:nvGrpSpPr>
          <p:grpSpPr>
            <a:xfrm>
              <a:off x="4882687" y="1810307"/>
              <a:ext cx="1787625" cy="499464"/>
              <a:chOff x="9307357" y="1280122"/>
              <a:chExt cx="1787625" cy="499464"/>
            </a:xfrm>
          </p:grpSpPr>
          <p:sp>
            <p:nvSpPr>
              <p:cNvPr id="170" name="Google Shape;170;p24"/>
              <p:cNvSpPr/>
              <p:nvPr/>
            </p:nvSpPr>
            <p:spPr>
              <a:xfrm>
                <a:off x="9307357" y="1692092"/>
                <a:ext cx="87494" cy="87494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1" name="Google Shape;171;p24"/>
              <p:cNvSpPr/>
              <p:nvPr/>
            </p:nvSpPr>
            <p:spPr>
              <a:xfrm>
                <a:off x="11007483" y="1280122"/>
                <a:ext cx="87499" cy="87494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72" name="Google Shape;172;p24"/>
            <p:cNvSpPr txBox="1"/>
            <p:nvPr/>
          </p:nvSpPr>
          <p:spPr>
            <a:xfrm>
              <a:off x="4366238" y="1536758"/>
              <a:ext cx="1128565" cy="488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3075" rIns="0" bIns="0" anchor="t" anchorCtr="0">
              <a:spAutoFit/>
            </a:bodyPr>
            <a:lstStyle/>
            <a:p>
              <a:pPr marL="12652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rgbClr val="4F81BD"/>
                  </a:solidFill>
                  <a:ea typeface="Calibri"/>
                  <a:cs typeface="Calibri"/>
                  <a:sym typeface="Calibri"/>
                </a:rPr>
                <a:t>+ 13% к 2020</a:t>
              </a:r>
              <a:endParaRPr sz="1100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  <a:p>
              <a:pPr marL="63254" marR="0" lvl="0" indent="0" algn="l" rtl="0">
                <a:spcBef>
                  <a:spcPts val="305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rgbClr val="4F81BD"/>
                  </a:solidFill>
                  <a:ea typeface="Calibri"/>
                  <a:cs typeface="Calibri"/>
                  <a:sym typeface="Calibri"/>
                </a:rPr>
                <a:t>1  590 891</a:t>
              </a:r>
              <a:endParaRPr sz="1400" b="1" dirty="0">
                <a:solidFill>
                  <a:srgbClr val="4F81BD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4"/>
            <p:cNvSpPr txBox="1"/>
            <p:nvPr/>
          </p:nvSpPr>
          <p:spPr>
            <a:xfrm>
              <a:off x="6077761" y="1288506"/>
              <a:ext cx="1010104" cy="45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0550" rIns="0" bIns="0" anchor="t" anchorCtr="0">
              <a:spAutoFit/>
            </a:bodyPr>
            <a:lstStyle/>
            <a:p>
              <a:pPr marL="12652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rgbClr val="4F81BD"/>
                  </a:solidFill>
                  <a:ea typeface="Calibri"/>
                  <a:cs typeface="Calibri"/>
                  <a:sym typeface="Calibri"/>
                </a:rPr>
                <a:t>+ 10,6 % к 2021</a:t>
              </a:r>
              <a:endParaRPr sz="1100" dirty="0">
                <a:solidFill>
                  <a:srgbClr val="4F81BD"/>
                </a:solidFill>
                <a:ea typeface="Calibri"/>
                <a:cs typeface="Calibri"/>
                <a:sym typeface="Calibri"/>
              </a:endParaRPr>
            </a:p>
            <a:p>
              <a:pPr marL="12652" marR="0" lvl="0" indent="0" algn="l" rtl="0">
                <a:spcBef>
                  <a:spcPts val="9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rgbClr val="4F81BD"/>
                  </a:solidFill>
                  <a:ea typeface="Calibri"/>
                  <a:cs typeface="Calibri"/>
                  <a:sym typeface="Calibri"/>
                </a:rPr>
                <a:t>1 759 105 </a:t>
              </a:r>
              <a:endParaRPr dirty="0"/>
            </a:p>
          </p:txBody>
        </p:sp>
        <p:cxnSp>
          <p:nvCxnSpPr>
            <p:cNvPr id="174" name="Google Shape;174;p24"/>
            <p:cNvCxnSpPr/>
            <p:nvPr/>
          </p:nvCxnSpPr>
          <p:spPr>
            <a:xfrm flipV="1">
              <a:off x="3181750" y="2266024"/>
              <a:ext cx="1701574" cy="389586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" name="Google Shape;175;p24"/>
            <p:cNvCxnSpPr/>
            <p:nvPr/>
          </p:nvCxnSpPr>
          <p:spPr>
            <a:xfrm flipV="1">
              <a:off x="4957354" y="1854055"/>
              <a:ext cx="1639030" cy="39347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6" name="Google Shape;176;p24"/>
            <p:cNvSpPr txBox="1"/>
            <p:nvPr/>
          </p:nvSpPr>
          <p:spPr>
            <a:xfrm>
              <a:off x="2873154" y="1958452"/>
              <a:ext cx="930940" cy="428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400" rIns="0" bIns="0" anchor="t" anchorCtr="0">
              <a:spAutoFit/>
            </a:bodyPr>
            <a:lstStyle/>
            <a:p>
              <a:pPr marL="12652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rgbClr val="4F81BD"/>
                  </a:solidFill>
                  <a:ea typeface="Calibri"/>
                  <a:cs typeface="Calibri"/>
                  <a:sym typeface="Calibri"/>
                </a:rPr>
                <a:t>+ 4,2% к 2019</a:t>
              </a:r>
              <a:endParaRPr dirty="0"/>
            </a:p>
            <a:p>
              <a:pPr marL="12652" marR="0" lvl="0" indent="0" algn="l" rtl="0">
                <a:spcBef>
                  <a:spcPts val="9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rgbClr val="4F81BD"/>
                  </a:solidFill>
                  <a:ea typeface="Calibri"/>
                  <a:cs typeface="Calibri"/>
                  <a:sym typeface="Calibri"/>
                </a:rPr>
                <a:t>1 411 673</a:t>
              </a:r>
              <a:endParaRPr sz="1400" b="1" dirty="0">
                <a:solidFill>
                  <a:srgbClr val="4F81BD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4"/>
            <p:cNvSpPr txBox="1"/>
            <p:nvPr/>
          </p:nvSpPr>
          <p:spPr>
            <a:xfrm>
              <a:off x="7303721" y="1145840"/>
              <a:ext cx="1388140" cy="237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400" rIns="0" bIns="0" anchor="t" anchorCtr="0">
              <a:spAutoFit/>
            </a:bodyPr>
            <a:lstStyle/>
            <a:p>
              <a:pPr marL="12652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>
                  <a:solidFill>
                    <a:srgbClr val="4F81BD"/>
                  </a:solidFill>
                  <a:ea typeface="Calibri"/>
                  <a:cs typeface="Calibri"/>
                  <a:sym typeface="Calibri"/>
                </a:rPr>
                <a:t>РФ +  3,1%</a:t>
              </a:r>
              <a:endParaRPr sz="1400" dirty="0">
                <a:solidFill>
                  <a:srgbClr val="4F81BD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3150403" y="2621621"/>
              <a:ext cx="87494" cy="8749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79" name="Google Shape;179;p24"/>
          <p:cNvGrpSpPr/>
          <p:nvPr/>
        </p:nvGrpSpPr>
        <p:grpSpPr>
          <a:xfrm>
            <a:off x="842488" y="2878369"/>
            <a:ext cx="9920094" cy="1980073"/>
            <a:chOff x="780861" y="3216891"/>
            <a:chExt cx="9920094" cy="1543164"/>
          </a:xfrm>
        </p:grpSpPr>
        <p:sp>
          <p:nvSpPr>
            <p:cNvPr id="180" name="Google Shape;180;p24"/>
            <p:cNvSpPr/>
            <p:nvPr/>
          </p:nvSpPr>
          <p:spPr>
            <a:xfrm>
              <a:off x="2214086" y="3495345"/>
              <a:ext cx="1447800" cy="409419"/>
            </a:xfrm>
            <a:custGeom>
              <a:avLst/>
              <a:gdLst/>
              <a:ahLst/>
              <a:cxnLst/>
              <a:rect l="l" t="t" r="r" b="b"/>
              <a:pathLst>
                <a:path w="1447800" h="400685" extrusionOk="0">
                  <a:moveTo>
                    <a:pt x="1447225" y="400137"/>
                  </a:moveTo>
                  <a:lnTo>
                    <a:pt x="0" y="400137"/>
                  </a:lnTo>
                  <a:lnTo>
                    <a:pt x="0" y="0"/>
                  </a:lnTo>
                  <a:lnTo>
                    <a:pt x="1447225" y="0"/>
                  </a:lnTo>
                  <a:lnTo>
                    <a:pt x="1447225" y="40013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2682571" y="4581191"/>
              <a:ext cx="560692" cy="178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925" rIns="0" bIns="0" anchor="t" anchorCtr="0">
              <a:spAutoFit/>
            </a:bodyPr>
            <a:lstStyle/>
            <a:p>
              <a:pPr marL="12652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chemeClr val="dk1"/>
                  </a:solidFill>
                  <a:ea typeface="Montserrat"/>
                  <a:cs typeface="Montserrat"/>
                  <a:sym typeface="Montserrat"/>
                </a:rPr>
                <a:t>2020</a:t>
              </a:r>
              <a:endParaRPr sz="1400" b="1" dirty="0">
                <a:solidFill>
                  <a:schemeClr val="dk1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4095657" y="3314741"/>
              <a:ext cx="1447800" cy="538978"/>
            </a:xfrm>
            <a:custGeom>
              <a:avLst/>
              <a:gdLst/>
              <a:ahLst/>
              <a:cxnLst/>
              <a:rect l="l" t="t" r="r" b="b"/>
              <a:pathLst>
                <a:path w="1447800" h="400685" extrusionOk="0">
                  <a:moveTo>
                    <a:pt x="1447225" y="400137"/>
                  </a:moveTo>
                  <a:lnTo>
                    <a:pt x="0" y="400137"/>
                  </a:lnTo>
                  <a:lnTo>
                    <a:pt x="0" y="0"/>
                  </a:lnTo>
                  <a:lnTo>
                    <a:pt x="1447225" y="0"/>
                  </a:lnTo>
                  <a:lnTo>
                    <a:pt x="1447225" y="40013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2212928" y="3904763"/>
              <a:ext cx="1447800" cy="630407"/>
            </a:xfrm>
            <a:custGeom>
              <a:avLst/>
              <a:gdLst/>
              <a:ahLst/>
              <a:cxnLst/>
              <a:rect l="l" t="t" r="r" b="b"/>
              <a:pathLst>
                <a:path w="1447800" h="838200" extrusionOk="0">
                  <a:moveTo>
                    <a:pt x="1447225" y="837670"/>
                  </a:moveTo>
                  <a:lnTo>
                    <a:pt x="0" y="837670"/>
                  </a:lnTo>
                  <a:lnTo>
                    <a:pt x="0" y="0"/>
                  </a:lnTo>
                  <a:lnTo>
                    <a:pt x="1447225" y="0"/>
                  </a:lnTo>
                  <a:lnTo>
                    <a:pt x="1447225" y="837670"/>
                  </a:lnTo>
                  <a:close/>
                </a:path>
              </a:pathLst>
            </a:custGeom>
            <a:solidFill>
              <a:srgbClr val="0034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4" name="Google Shape;184;p24"/>
            <p:cNvSpPr txBox="1"/>
            <p:nvPr/>
          </p:nvSpPr>
          <p:spPr>
            <a:xfrm>
              <a:off x="1475591" y="4038534"/>
              <a:ext cx="565695" cy="1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400" rIns="0" bIns="0" anchor="t" anchorCtr="0">
              <a:spAutoFit/>
            </a:bodyPr>
            <a:lstStyle/>
            <a:p>
              <a:pPr marL="12652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МСП</a:t>
              </a:r>
              <a:endParaRPr sz="1400"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4"/>
            <p:cNvSpPr txBox="1"/>
            <p:nvPr/>
          </p:nvSpPr>
          <p:spPr>
            <a:xfrm>
              <a:off x="2415204" y="3942205"/>
              <a:ext cx="930034" cy="430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450" rIns="0" bIns="0" anchor="t" anchorCtr="0">
              <a:spAutoFit/>
            </a:bodyPr>
            <a:lstStyle/>
            <a:p>
              <a:pPr marL="12652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rgbClr val="FFFFFF"/>
                  </a:solidFill>
                  <a:ea typeface="Montserrat"/>
                  <a:cs typeface="Montserrat"/>
                  <a:sym typeface="Montserrat"/>
                </a:rPr>
                <a:t>354 611</a:t>
              </a:r>
              <a:endParaRPr dirty="0"/>
            </a:p>
            <a:p>
              <a:pPr marL="12652" marR="0" lvl="0" indent="0" algn="ctr" rtl="0">
                <a:spcBef>
                  <a:spcPts val="13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rgbClr val="D5D5D5"/>
                  </a:solidFill>
                  <a:ea typeface="Montserrat"/>
                  <a:cs typeface="Montserrat"/>
                  <a:sym typeface="Montserrat"/>
                </a:rPr>
                <a:t>сохранено количество</a:t>
              </a:r>
              <a:endParaRPr dirty="0"/>
            </a:p>
          </p:txBody>
        </p:sp>
        <p:sp>
          <p:nvSpPr>
            <p:cNvPr id="186" name="Google Shape;186;p24"/>
            <p:cNvSpPr txBox="1"/>
            <p:nvPr/>
          </p:nvSpPr>
          <p:spPr>
            <a:xfrm>
              <a:off x="4310997" y="3405763"/>
              <a:ext cx="1017120" cy="310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45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rgbClr val="444444"/>
                  </a:solidFill>
                  <a:ea typeface="Montserrat"/>
                  <a:cs typeface="Montserrat"/>
                  <a:sym typeface="Montserrat"/>
                </a:rPr>
                <a:t>323 845</a:t>
              </a:r>
              <a:endParaRPr dirty="0"/>
            </a:p>
            <a:p>
              <a:pPr marL="0" marR="0" lvl="0" indent="0" algn="ctr" rtl="0">
                <a:spcBef>
                  <a:spcPts val="13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rgbClr val="444444"/>
                  </a:solidFill>
                  <a:ea typeface="Montserrat"/>
                  <a:cs typeface="Montserrat"/>
                  <a:sym typeface="Montserrat"/>
                </a:rPr>
                <a:t>+92,4%</a:t>
              </a:r>
              <a:endParaRPr sz="1000" b="1" dirty="0">
                <a:solidFill>
                  <a:srgbClr val="444444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7" name="Google Shape;187;p24"/>
            <p:cNvSpPr txBox="1"/>
            <p:nvPr/>
          </p:nvSpPr>
          <p:spPr>
            <a:xfrm>
              <a:off x="2472970" y="3524725"/>
              <a:ext cx="814502" cy="310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450" rIns="0" bIns="0" anchor="t" anchorCtr="0">
              <a:spAutoFit/>
            </a:bodyPr>
            <a:lstStyle/>
            <a:p>
              <a:pPr marL="12652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rgbClr val="444444"/>
                  </a:solidFill>
                  <a:ea typeface="Montserrat"/>
                  <a:cs typeface="Montserrat"/>
                  <a:sym typeface="Montserrat"/>
                </a:rPr>
                <a:t>168 298</a:t>
              </a:r>
              <a:endParaRPr dirty="0"/>
            </a:p>
            <a:p>
              <a:pPr marL="12652" marR="0" lvl="0" indent="0" algn="ctr" rtl="0">
                <a:spcBef>
                  <a:spcPts val="13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rgbClr val="444444"/>
                  </a:solidFill>
                  <a:ea typeface="Montserrat"/>
                  <a:cs typeface="Montserrat"/>
                  <a:sym typeface="Montserrat"/>
                </a:rPr>
                <a:t>+128%</a:t>
              </a:r>
              <a:endParaRPr sz="1000" b="1" dirty="0">
                <a:solidFill>
                  <a:srgbClr val="444444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8" name="Google Shape;188;p24"/>
            <p:cNvSpPr txBox="1"/>
            <p:nvPr/>
          </p:nvSpPr>
          <p:spPr>
            <a:xfrm>
              <a:off x="5891056" y="3781276"/>
              <a:ext cx="1447800" cy="769627"/>
            </a:xfrm>
            <a:prstGeom prst="rect">
              <a:avLst/>
            </a:prstGeom>
            <a:solidFill>
              <a:srgbClr val="0034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0795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u="none" dirty="0">
                <a:solidFill>
                  <a:srgbClr val="FFFFFF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9" name="Google Shape;189;p24"/>
            <p:cNvSpPr txBox="1"/>
            <p:nvPr/>
          </p:nvSpPr>
          <p:spPr>
            <a:xfrm>
              <a:off x="4114341" y="3858204"/>
              <a:ext cx="1447800" cy="686462"/>
            </a:xfrm>
            <a:prstGeom prst="rect">
              <a:avLst/>
            </a:prstGeom>
            <a:solidFill>
              <a:srgbClr val="0034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0753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u="none">
                <a:solidFill>
                  <a:srgbClr val="FFFFFF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0" name="Google Shape;190;p24"/>
            <p:cNvSpPr txBox="1"/>
            <p:nvPr/>
          </p:nvSpPr>
          <p:spPr>
            <a:xfrm>
              <a:off x="4388806" y="3995931"/>
              <a:ext cx="925680" cy="310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450" rIns="0" bIns="0" anchor="t" anchorCtr="0">
              <a:spAutoFit/>
            </a:bodyPr>
            <a:lstStyle/>
            <a:p>
              <a:pPr marL="12652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rgbClr val="FFFFFF"/>
                  </a:solidFill>
                  <a:ea typeface="Montserrat"/>
                  <a:cs typeface="Montserrat"/>
                  <a:sym typeface="Montserrat"/>
                </a:rPr>
                <a:t>389 450</a:t>
              </a:r>
              <a:endParaRPr dirty="0"/>
            </a:p>
            <a:p>
              <a:pPr marL="12652" marR="0" lvl="0" indent="0" algn="ctr" rtl="0">
                <a:spcBef>
                  <a:spcPts val="13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rgbClr val="D5D5D5"/>
                  </a:solidFill>
                  <a:ea typeface="Montserrat"/>
                  <a:cs typeface="Montserrat"/>
                  <a:sym typeface="Montserrat"/>
                </a:rPr>
                <a:t>+ 10%</a:t>
              </a:r>
              <a:endParaRPr sz="1000" b="1" dirty="0">
                <a:solidFill>
                  <a:srgbClr val="D5D5D5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1" name="Google Shape;191;p24"/>
            <p:cNvSpPr txBox="1"/>
            <p:nvPr/>
          </p:nvSpPr>
          <p:spPr>
            <a:xfrm>
              <a:off x="6145529" y="3869615"/>
              <a:ext cx="965761" cy="310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450" rIns="0" bIns="0" anchor="t" anchorCtr="0">
              <a:spAutoFit/>
            </a:bodyPr>
            <a:lstStyle/>
            <a:p>
              <a:pPr marL="12652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rgbClr val="FFFFFF"/>
                  </a:solidFill>
                  <a:ea typeface="Montserrat"/>
                  <a:cs typeface="Montserrat"/>
                  <a:sym typeface="Montserrat"/>
                </a:rPr>
                <a:t>411 475 </a:t>
              </a:r>
              <a:endParaRPr/>
            </a:p>
            <a:p>
              <a:pPr marL="12652" marR="0" lvl="0" indent="0" algn="ctr" rtl="0">
                <a:spcBef>
                  <a:spcPts val="130"/>
                </a:spcBef>
                <a:spcAft>
                  <a:spcPts val="0"/>
                </a:spcAft>
                <a:buNone/>
              </a:pPr>
              <a:r>
                <a:rPr lang="ru-RU" sz="1000" b="1">
                  <a:solidFill>
                    <a:srgbClr val="D5D5D5"/>
                  </a:solidFill>
                  <a:ea typeface="Montserrat"/>
                  <a:cs typeface="Montserrat"/>
                  <a:sym typeface="Montserrat"/>
                </a:rPr>
                <a:t>+ 5,7%</a:t>
              </a:r>
              <a:endParaRPr sz="1000" b="1">
                <a:solidFill>
                  <a:srgbClr val="D5D5D5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3" name="Google Shape;193;p24"/>
            <p:cNvSpPr txBox="1"/>
            <p:nvPr/>
          </p:nvSpPr>
          <p:spPr>
            <a:xfrm>
              <a:off x="6498558" y="4566920"/>
              <a:ext cx="485344" cy="178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925" rIns="0" bIns="0" anchor="t" anchorCtr="0">
              <a:spAutoFit/>
            </a:bodyPr>
            <a:lstStyle/>
            <a:p>
              <a:pPr marL="12652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chemeClr val="dk1"/>
                  </a:solidFill>
                  <a:ea typeface="Montserrat"/>
                  <a:cs typeface="Montserrat"/>
                  <a:sym typeface="Montserrat"/>
                </a:rPr>
                <a:t>2022</a:t>
              </a:r>
              <a:endParaRPr sz="1400" b="1" dirty="0">
                <a:solidFill>
                  <a:schemeClr val="dk1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4" name="Google Shape;194;p24"/>
            <p:cNvSpPr txBox="1"/>
            <p:nvPr/>
          </p:nvSpPr>
          <p:spPr>
            <a:xfrm>
              <a:off x="4589197" y="4581190"/>
              <a:ext cx="524897" cy="178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925" rIns="0" bIns="0" anchor="t" anchorCtr="0">
              <a:spAutoFit/>
            </a:bodyPr>
            <a:lstStyle/>
            <a:p>
              <a:pPr marL="12652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chemeClr val="dk1"/>
                  </a:solidFill>
                  <a:ea typeface="Montserrat"/>
                  <a:cs typeface="Montserrat"/>
                  <a:sym typeface="Montserrat"/>
                </a:rPr>
                <a:t>2021</a:t>
              </a:r>
              <a:endParaRPr sz="1400" b="1" dirty="0">
                <a:solidFill>
                  <a:schemeClr val="dk1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5" name="Google Shape;195;p24"/>
            <p:cNvSpPr txBox="1"/>
            <p:nvPr/>
          </p:nvSpPr>
          <p:spPr>
            <a:xfrm>
              <a:off x="9312815" y="4043266"/>
              <a:ext cx="1388140" cy="1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400" rIns="0" bIns="0" anchor="t" anchorCtr="0">
              <a:spAutoFit/>
            </a:bodyPr>
            <a:lstStyle/>
            <a:p>
              <a:pPr marL="12652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>
                  <a:solidFill>
                    <a:srgbClr val="4F81BD"/>
                  </a:solidFill>
                  <a:ea typeface="Calibri"/>
                  <a:cs typeface="Calibri"/>
                  <a:sym typeface="Calibri"/>
                </a:rPr>
                <a:t>РФ + 5 %</a:t>
              </a:r>
              <a:endParaRPr sz="1400" dirty="0">
                <a:solidFill>
                  <a:srgbClr val="4F81BD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4"/>
            <p:cNvSpPr txBox="1"/>
            <p:nvPr/>
          </p:nvSpPr>
          <p:spPr>
            <a:xfrm>
              <a:off x="6106396" y="3216891"/>
              <a:ext cx="1017120" cy="310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45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rgbClr val="444444"/>
                  </a:solidFill>
                  <a:ea typeface="Montserrat"/>
                  <a:cs typeface="Montserrat"/>
                  <a:sym typeface="Montserrat"/>
                </a:rPr>
                <a:t>481 084</a:t>
              </a:r>
              <a:endParaRPr dirty="0"/>
            </a:p>
            <a:p>
              <a:pPr marL="0" marR="0" lvl="0" indent="0" algn="ctr" rtl="0">
                <a:spcBef>
                  <a:spcPts val="13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rgbClr val="444444"/>
                  </a:solidFill>
                  <a:ea typeface="Montserrat"/>
                  <a:cs typeface="Montserrat"/>
                  <a:sym typeface="Montserrat"/>
                </a:rPr>
                <a:t>+48,6%</a:t>
              </a:r>
              <a:endParaRPr sz="1000" b="1" dirty="0">
                <a:solidFill>
                  <a:srgbClr val="444444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7" name="Google Shape;197;p24"/>
            <p:cNvSpPr txBox="1"/>
            <p:nvPr/>
          </p:nvSpPr>
          <p:spPr>
            <a:xfrm>
              <a:off x="780861" y="3534360"/>
              <a:ext cx="1739444" cy="176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400" rIns="0" bIns="0" anchor="t" anchorCtr="0">
              <a:spAutoFit/>
            </a:bodyPr>
            <a:lstStyle/>
            <a:p>
              <a:pPr marL="12652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САМОЗАНЯТЫЕ</a:t>
              </a:r>
              <a:endParaRPr sz="1400" b="1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24"/>
          <p:cNvSpPr/>
          <p:nvPr/>
        </p:nvSpPr>
        <p:spPr>
          <a:xfrm>
            <a:off x="295965" y="4933183"/>
            <a:ext cx="11031332" cy="175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lvl="0"/>
            <a:r>
              <a:rPr lang="ru-RU" sz="1000" dirty="0">
                <a:solidFill>
                  <a:srgbClr val="4F81BD"/>
                </a:solidFill>
                <a:ea typeface="Calibri"/>
                <a:cs typeface="Calibri"/>
                <a:sym typeface="Calibri"/>
              </a:rPr>
              <a:t>1. МСП - </a:t>
            </a:r>
            <a:r>
              <a:rPr lang="ru-RU" sz="1000" b="1" dirty="0">
                <a:solidFill>
                  <a:srgbClr val="444444"/>
                </a:solidFill>
                <a:ea typeface="Montserrat"/>
                <a:cs typeface="Montserrat"/>
                <a:sym typeface="Montserrat"/>
              </a:rPr>
              <a:t>29%</a:t>
            </a:r>
            <a:r>
              <a:rPr lang="ru-RU" sz="1000" dirty="0">
                <a:solidFill>
                  <a:srgbClr val="4F81BD"/>
                </a:solidFill>
                <a:ea typeface="Calibri"/>
                <a:cs typeface="Calibri"/>
                <a:sym typeface="Calibri"/>
              </a:rPr>
              <a:t> в налогах, </a:t>
            </a:r>
            <a:r>
              <a:rPr lang="ru-RU" sz="1000" b="1" dirty="0">
                <a:solidFill>
                  <a:srgbClr val="444444"/>
                </a:solidFill>
                <a:ea typeface="Montserrat"/>
                <a:cs typeface="Montserrat"/>
                <a:sym typeface="Montserrat"/>
              </a:rPr>
              <a:t>24,8%</a:t>
            </a:r>
            <a:r>
              <a:rPr lang="ru-RU" sz="1000" dirty="0">
                <a:solidFill>
                  <a:srgbClr val="4F81BD"/>
                </a:solidFill>
                <a:ea typeface="Calibri"/>
                <a:cs typeface="Calibri"/>
                <a:sym typeface="Calibri"/>
              </a:rPr>
              <a:t> в ВРП</a:t>
            </a: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rgbClr val="4F81BD"/>
                </a:solidFill>
                <a:ea typeface="Calibri"/>
                <a:cs typeface="Calibri"/>
                <a:sym typeface="Calibri"/>
              </a:rPr>
              <a:t>Рост налоговых поступлений от малого бизнеса </a:t>
            </a:r>
            <a:r>
              <a:rPr lang="ru-RU" sz="1000" b="1" dirty="0">
                <a:solidFill>
                  <a:srgbClr val="444444"/>
                </a:solidFill>
                <a:ea typeface="Montserrat"/>
                <a:cs typeface="Montserrat"/>
                <a:sym typeface="Montserrat"/>
              </a:rPr>
              <a:t>(+26%) </a:t>
            </a:r>
            <a:r>
              <a:rPr lang="ru-RU" sz="1000" dirty="0">
                <a:solidFill>
                  <a:srgbClr val="4F81BD"/>
                </a:solidFill>
                <a:ea typeface="Calibri"/>
                <a:cs typeface="Calibri"/>
                <a:sym typeface="Calibri"/>
              </a:rPr>
              <a:t>превышает темп роста налогов по экономике  в целом </a:t>
            </a:r>
            <a:r>
              <a:rPr lang="ru-RU" sz="1000" b="1" dirty="0">
                <a:solidFill>
                  <a:srgbClr val="444444"/>
                </a:solidFill>
                <a:ea typeface="Montserrat"/>
                <a:cs typeface="Montserrat"/>
                <a:sym typeface="Montserrat"/>
              </a:rPr>
              <a:t>(+15%)</a:t>
            </a: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F81BD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rgbClr val="4F81BD"/>
                </a:solidFill>
                <a:ea typeface="Calibri"/>
                <a:cs typeface="Calibri"/>
                <a:sym typeface="Calibri"/>
              </a:rPr>
              <a:t>2. В 2020 (пандемия) удалось сохранить количество МСП и увеличить численность занятых работников  </a:t>
            </a:r>
            <a:r>
              <a:rPr lang="ru-RU" sz="1000" b="1" dirty="0">
                <a:solidFill>
                  <a:srgbClr val="444444"/>
                </a:solidFill>
                <a:ea typeface="Montserrat"/>
                <a:cs typeface="Montserrat"/>
                <a:sym typeface="Montserrat"/>
              </a:rPr>
              <a:t>+ 4,2% </a:t>
            </a: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rgbClr val="4F81BD"/>
                </a:solidFill>
                <a:ea typeface="Calibri"/>
                <a:cs typeface="Calibri"/>
                <a:sym typeface="Calibri"/>
              </a:rPr>
              <a:t>(комплекс  мер Правительства РФ  и МО по сохранению занятости)</a:t>
            </a: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F81BD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rgbClr val="4F81BD"/>
                </a:solidFill>
                <a:ea typeface="Calibri"/>
                <a:cs typeface="Calibri"/>
                <a:sym typeface="Calibri"/>
              </a:rPr>
              <a:t>3. В 2022 году рост  опережающими темпами  - МСП   </a:t>
            </a:r>
            <a:r>
              <a:rPr lang="ru-RU" sz="1000" b="1" dirty="0">
                <a:solidFill>
                  <a:srgbClr val="444444"/>
                </a:solidFill>
                <a:ea typeface="Montserrat"/>
                <a:cs typeface="Montserrat"/>
                <a:sym typeface="Montserrat"/>
              </a:rPr>
              <a:t>+5,7%</a:t>
            </a: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444444"/>
              </a:solidFill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rgbClr val="4F81BD"/>
                </a:solidFill>
                <a:ea typeface="Calibri"/>
                <a:cs typeface="Calibri"/>
                <a:sym typeface="Calibri"/>
              </a:rPr>
              <a:t>4. В 2022 году количество получателей финансовой поддержки увеличилось в  1,7 раза (с 2 115 до 4 011) , объем поддержки - в 4 раза (с 6 199 до 24 739 млн руб.)</a:t>
            </a:r>
            <a:endParaRPr sz="1000" dirty="0">
              <a:solidFill>
                <a:srgbClr val="4F81B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680386" y="408749"/>
            <a:ext cx="10914742" cy="99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ru-RU" sz="3200" dirty="0">
                <a:ea typeface="Segoe UI Symbol" panose="020B0502040204020203" pitchFamily="34" charset="0"/>
              </a:rPr>
              <a:t>Малое и среднее предпринимательство</a:t>
            </a:r>
            <a:endParaRPr sz="3200" dirty="0">
              <a:ea typeface="Segoe UI Symbol" panose="020B0502040204020203" pitchFamily="34" charset="0"/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10660827" y="6492875"/>
            <a:ext cx="892543" cy="18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grpSp>
        <p:nvGrpSpPr>
          <p:cNvPr id="201" name="Google Shape;201;p24"/>
          <p:cNvGrpSpPr/>
          <p:nvPr/>
        </p:nvGrpSpPr>
        <p:grpSpPr>
          <a:xfrm>
            <a:off x="7846743" y="2784875"/>
            <a:ext cx="1447800" cy="1826961"/>
            <a:chOff x="8839562" y="4888486"/>
            <a:chExt cx="1447800" cy="1409976"/>
          </a:xfrm>
        </p:grpSpPr>
        <p:sp>
          <p:nvSpPr>
            <p:cNvPr id="202" name="Google Shape;202;p24"/>
            <p:cNvSpPr txBox="1"/>
            <p:nvPr/>
          </p:nvSpPr>
          <p:spPr>
            <a:xfrm>
              <a:off x="8839562" y="5506334"/>
              <a:ext cx="1447800" cy="792128"/>
            </a:xfrm>
            <a:prstGeom prst="rect">
              <a:avLst/>
            </a:prstGeom>
            <a:solidFill>
              <a:srgbClr val="0034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0795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u="none" dirty="0">
                <a:solidFill>
                  <a:srgbClr val="FFFFFF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3" name="Google Shape;203;p24"/>
            <p:cNvSpPr txBox="1"/>
            <p:nvPr/>
          </p:nvSpPr>
          <p:spPr>
            <a:xfrm>
              <a:off x="9080584" y="5542643"/>
              <a:ext cx="965761" cy="345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450" rIns="0" bIns="0" anchor="t" anchorCtr="0">
              <a:spAutoFit/>
            </a:bodyPr>
            <a:lstStyle/>
            <a:p>
              <a:pPr marL="12652" lvl="0" algn="ctr"/>
              <a:r>
                <a:rPr lang="ru-RU" sz="1400" b="1" dirty="0">
                  <a:solidFill>
                    <a:srgbClr val="FFFFFF"/>
                  </a:solidFill>
                  <a:ea typeface="Montserrat"/>
                  <a:cs typeface="Montserrat"/>
                  <a:sym typeface="Montserrat"/>
                </a:rPr>
                <a:t>432 629</a:t>
              </a:r>
            </a:p>
            <a:p>
              <a:pPr marL="12652" lvl="0" algn="ctr"/>
              <a:r>
                <a:rPr lang="ru-RU" sz="1400" b="1" dirty="0">
                  <a:solidFill>
                    <a:srgbClr val="FFFFFF"/>
                  </a:solidFill>
                  <a:ea typeface="Montserrat"/>
                  <a:cs typeface="Montserrat"/>
                  <a:sym typeface="Montserrat"/>
                </a:rPr>
                <a:t>+ 5,1%</a:t>
              </a:r>
            </a:p>
          </p:txBody>
        </p:sp>
        <p:sp>
          <p:nvSpPr>
            <p:cNvPr id="205" name="Google Shape;205;p24"/>
            <p:cNvSpPr txBox="1"/>
            <p:nvPr/>
          </p:nvSpPr>
          <p:spPr>
            <a:xfrm>
              <a:off x="9054904" y="4888486"/>
              <a:ext cx="1017120" cy="345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450" rIns="0" bIns="0" anchor="t" anchorCtr="0">
              <a:spAutoFit/>
            </a:bodyPr>
            <a:lstStyle/>
            <a:p>
              <a:pPr lvl="0" algn="ctr"/>
              <a:r>
                <a:rPr lang="ru-RU" sz="1400" b="1" dirty="0">
                  <a:solidFill>
                    <a:srgbClr val="444444"/>
                  </a:solidFill>
                  <a:ea typeface="Montserrat"/>
                  <a:cs typeface="Montserrat"/>
                  <a:sym typeface="Montserrat"/>
                </a:rPr>
                <a:t>541 849</a:t>
              </a:r>
            </a:p>
            <a:p>
              <a:pPr lvl="0" algn="ctr"/>
              <a:r>
                <a:rPr lang="ru-RU" sz="1400" b="1" dirty="0">
                  <a:solidFill>
                    <a:srgbClr val="444444"/>
                  </a:solidFill>
                  <a:ea typeface="Montserrat"/>
                  <a:cs typeface="Montserrat"/>
                  <a:sym typeface="Montserrat"/>
                </a:rPr>
                <a:t>+12,6%</a:t>
              </a:r>
            </a:p>
          </p:txBody>
        </p:sp>
      </p:grpSp>
      <p:sp>
        <p:nvSpPr>
          <p:cNvPr id="206" name="Google Shape;206;p24"/>
          <p:cNvSpPr txBox="1"/>
          <p:nvPr/>
        </p:nvSpPr>
        <p:spPr>
          <a:xfrm>
            <a:off x="7808855" y="4624401"/>
            <a:ext cx="1985764" cy="19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25" rIns="0" bIns="0" anchor="t" anchorCtr="0">
            <a:spAutoFit/>
          </a:bodyPr>
          <a:lstStyle/>
          <a:p>
            <a:pPr marL="12651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ea typeface="Montserrat"/>
                <a:cs typeface="Montserrat"/>
                <a:sym typeface="Montserrat"/>
              </a:rPr>
              <a:t>за 1-е полугодие 2023</a:t>
            </a:r>
            <a:endParaRPr sz="1200" b="1" dirty="0">
              <a:solidFill>
                <a:schemeClr val="dk1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182;p24"/>
          <p:cNvSpPr/>
          <p:nvPr/>
        </p:nvSpPr>
        <p:spPr>
          <a:xfrm>
            <a:off x="10417887" y="2153293"/>
            <a:ext cx="1447800" cy="1452076"/>
          </a:xfrm>
          <a:custGeom>
            <a:avLst/>
            <a:gdLst/>
            <a:ahLst/>
            <a:cxnLst/>
            <a:rect l="l" t="t" r="r" b="b"/>
            <a:pathLst>
              <a:path w="1447800" h="400685" extrusionOk="0">
                <a:moveTo>
                  <a:pt x="1447225" y="400137"/>
                </a:moveTo>
                <a:lnTo>
                  <a:pt x="0" y="400137"/>
                </a:lnTo>
                <a:lnTo>
                  <a:pt x="0" y="0"/>
                </a:lnTo>
                <a:lnTo>
                  <a:pt x="1447225" y="0"/>
                </a:lnTo>
                <a:lnTo>
                  <a:pt x="1447225" y="40013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45" name="Google Shape;201;p24"/>
          <p:cNvGrpSpPr/>
          <p:nvPr/>
        </p:nvGrpSpPr>
        <p:grpSpPr>
          <a:xfrm>
            <a:off x="10417885" y="2804527"/>
            <a:ext cx="1447800" cy="1826961"/>
            <a:chOff x="8839562" y="4888486"/>
            <a:chExt cx="1447800" cy="1409976"/>
          </a:xfrm>
        </p:grpSpPr>
        <p:sp>
          <p:nvSpPr>
            <p:cNvPr id="46" name="Google Shape;202;p24"/>
            <p:cNvSpPr txBox="1"/>
            <p:nvPr/>
          </p:nvSpPr>
          <p:spPr>
            <a:xfrm>
              <a:off x="8839562" y="5506334"/>
              <a:ext cx="1447800" cy="792128"/>
            </a:xfrm>
            <a:prstGeom prst="rect">
              <a:avLst/>
            </a:prstGeom>
            <a:solidFill>
              <a:srgbClr val="00346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0795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u="none" dirty="0">
                <a:solidFill>
                  <a:srgbClr val="FFFFFF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" name="Google Shape;203;p24"/>
            <p:cNvSpPr txBox="1"/>
            <p:nvPr/>
          </p:nvSpPr>
          <p:spPr>
            <a:xfrm>
              <a:off x="9080584" y="5542643"/>
              <a:ext cx="965761" cy="307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450" rIns="0" bIns="0" anchor="t" anchorCtr="0">
              <a:spAutoFit/>
            </a:bodyPr>
            <a:lstStyle/>
            <a:p>
              <a:pPr marL="12652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rgbClr val="FFFFFF"/>
                  </a:solidFill>
                  <a:ea typeface="Montserrat"/>
                  <a:cs typeface="Montserrat"/>
                  <a:sym typeface="Montserrat"/>
                </a:rPr>
                <a:t>426 322</a:t>
              </a:r>
              <a:endParaRPr dirty="0"/>
            </a:p>
            <a:p>
              <a:pPr marL="12652" marR="0" lvl="0" indent="0" algn="ctr" rtl="0">
                <a:spcBef>
                  <a:spcPts val="13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rgbClr val="D5D5D5"/>
                  </a:solidFill>
                  <a:ea typeface="Montserrat"/>
                  <a:cs typeface="Montserrat"/>
                  <a:sym typeface="Montserrat"/>
                </a:rPr>
                <a:t>+ 3,6%</a:t>
              </a:r>
              <a:endParaRPr sz="1000" b="1" dirty="0">
                <a:solidFill>
                  <a:srgbClr val="D5D5D5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" name="Google Shape;205;p24"/>
            <p:cNvSpPr txBox="1"/>
            <p:nvPr/>
          </p:nvSpPr>
          <p:spPr>
            <a:xfrm>
              <a:off x="9054904" y="4888486"/>
              <a:ext cx="1017120" cy="307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45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 dirty="0">
                  <a:solidFill>
                    <a:srgbClr val="444444"/>
                  </a:solidFill>
                  <a:ea typeface="Montserrat"/>
                  <a:cs typeface="Montserrat"/>
                  <a:sym typeface="Montserrat"/>
                </a:rPr>
                <a:t>590 000</a:t>
              </a:r>
              <a:endParaRPr dirty="0"/>
            </a:p>
            <a:p>
              <a:pPr marL="0" marR="0" lvl="0" indent="0" algn="ctr" rtl="0">
                <a:spcBef>
                  <a:spcPts val="13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rgbClr val="444444"/>
                  </a:solidFill>
                  <a:ea typeface="Montserrat"/>
                  <a:cs typeface="Montserrat"/>
                  <a:sym typeface="Montserrat"/>
                </a:rPr>
                <a:t>+ 22,6%</a:t>
              </a:r>
              <a:endParaRPr sz="1000" b="1" dirty="0">
                <a:solidFill>
                  <a:srgbClr val="444444"/>
                </a:solidFill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9" name="Google Shape;206;p24"/>
          <p:cNvSpPr txBox="1"/>
          <p:nvPr/>
        </p:nvSpPr>
        <p:spPr>
          <a:xfrm>
            <a:off x="10506974" y="4631422"/>
            <a:ext cx="1358711" cy="22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25" rIns="0" bIns="0" anchor="t" anchorCtr="0">
            <a:spAutoFit/>
          </a:bodyPr>
          <a:lstStyle/>
          <a:p>
            <a:pPr marL="12651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ea typeface="Montserrat"/>
                <a:cs typeface="Montserrat"/>
                <a:sym typeface="Montserrat"/>
              </a:rPr>
              <a:t>план на 2023</a:t>
            </a:r>
            <a:endParaRPr sz="1400" b="1" dirty="0">
              <a:solidFill>
                <a:schemeClr val="dk1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171;p24"/>
          <p:cNvSpPr/>
          <p:nvPr/>
        </p:nvSpPr>
        <p:spPr>
          <a:xfrm>
            <a:off x="10865352" y="1696267"/>
            <a:ext cx="97696" cy="8361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5" name="Google Shape;175;p24"/>
          <p:cNvCxnSpPr>
            <a:endCxn id="54" idx="1"/>
          </p:cNvCxnSpPr>
          <p:nvPr/>
        </p:nvCxnSpPr>
        <p:spPr>
          <a:xfrm flipV="1">
            <a:off x="6774984" y="1738076"/>
            <a:ext cx="4090368" cy="42868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173;p24"/>
          <p:cNvSpPr txBox="1"/>
          <p:nvPr/>
        </p:nvSpPr>
        <p:spPr>
          <a:xfrm>
            <a:off x="10598061" y="1259582"/>
            <a:ext cx="1127823" cy="43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550" rIns="0" bIns="0" anchor="t" anchorCtr="0">
            <a:spAutoFit/>
          </a:bodyPr>
          <a:lstStyle/>
          <a:p>
            <a:pPr marL="1265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4F81BD"/>
                </a:solidFill>
                <a:ea typeface="Calibri"/>
                <a:cs typeface="Calibri"/>
                <a:sym typeface="Calibri"/>
              </a:rPr>
              <a:t>+ 1,3 % к 2022</a:t>
            </a:r>
            <a:endParaRPr sz="1100" dirty="0">
              <a:solidFill>
                <a:srgbClr val="4F81BD"/>
              </a:solidFill>
              <a:ea typeface="Calibri"/>
              <a:cs typeface="Calibri"/>
              <a:sym typeface="Calibri"/>
            </a:endParaRPr>
          </a:p>
          <a:p>
            <a:pPr marL="12652" marR="0" lvl="0" indent="0" algn="l" rtl="0">
              <a:spcBef>
                <a:spcPts val="9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4F81BD"/>
                </a:solidFill>
                <a:ea typeface="Calibri"/>
                <a:cs typeface="Calibri"/>
                <a:sym typeface="Calibri"/>
              </a:rPr>
              <a:t>1 780 000</a:t>
            </a:r>
            <a:endParaRPr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B272003-EB8A-4F6E-170C-F275B0B83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Поддержка МСП  | Подмосковье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76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4CDF945-9E19-4D07-9897-D404F471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622786"/>
            <a:ext cx="9689403" cy="1002633"/>
          </a:xfrm>
        </p:spPr>
        <p:txBody>
          <a:bodyPr>
            <a:noAutofit/>
          </a:bodyPr>
          <a:lstStyle/>
          <a:p>
            <a:pPr defTabSz="308515"/>
            <a:r>
              <a:rPr lang="ru-RU" sz="3200" kern="0" dirty="0"/>
              <a:t>Портрет предпринимателя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41ED5B-4CD8-4BC7-B906-7816B0D3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3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DEA31F1-DC63-4E68-A8EE-17E221792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Поддержка МСП  | Подмосковье 2023</a:t>
            </a:r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65CAB2D-D2E8-DA4A-D2FB-BF93E3C13F8F}"/>
              </a:ext>
            </a:extLst>
          </p:cNvPr>
          <p:cNvGraphicFramePr>
            <a:graphicFrameLocks noGrp="1"/>
          </p:cNvGraphicFramePr>
          <p:nvPr/>
        </p:nvGraphicFramePr>
        <p:xfrm>
          <a:off x="736600" y="1532635"/>
          <a:ext cx="10786807" cy="47859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28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488">
                <a:tc>
                  <a:txBody>
                    <a:bodyPr/>
                    <a:lstStyle/>
                    <a:p>
                      <a:endParaRPr lang="ru-RU" sz="1050" b="1" i="0" dirty="0"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err="1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Самозанятые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1000" b="1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(-/до 2,4 млн руб.)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err="1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Микробизнес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1000" b="1" i="0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(до 15 чел./до 120 млн руб.)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Малый</a:t>
                      </a:r>
                      <a:r>
                        <a:rPr lang="ru-RU" sz="1400" b="1" i="0" baseline="0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бизнес</a:t>
                      </a:r>
                    </a:p>
                    <a:p>
                      <a:pPr algn="ctr"/>
                      <a:r>
                        <a:rPr lang="ru-RU" sz="1000" b="1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(до 100 чел./до 800 млн руб.)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Средний бизнес</a:t>
                      </a:r>
                    </a:p>
                    <a:p>
                      <a:pPr marL="0" algn="ctr"/>
                      <a:r>
                        <a:rPr lang="ru-RU" sz="1000" b="1" i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(до 250 чел./до 2 000 млн руб.)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23">
                <a:tc rowSpan="2">
                  <a:txBody>
                    <a:bodyPr/>
                    <a:lstStyle/>
                    <a:p>
                      <a:pPr algn="l"/>
                      <a:r>
                        <a:rPr lang="ru-RU" sz="105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Общее количество: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rgbClr val="083455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99</a:t>
                      </a:r>
                      <a:r>
                        <a:rPr lang="en-US" sz="1600" b="1" i="0" dirty="0">
                          <a:solidFill>
                            <a:srgbClr val="083455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%</a:t>
                      </a:r>
                      <a:endParaRPr lang="ru-RU" sz="1600" b="1" i="0" dirty="0">
                        <a:solidFill>
                          <a:srgbClr val="083455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rgbClr val="08345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rgbClr val="083455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1</a:t>
                      </a:r>
                      <a:r>
                        <a:rPr lang="en-US" sz="1600" b="1" i="0" dirty="0">
                          <a:solidFill>
                            <a:srgbClr val="083455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%</a:t>
                      </a:r>
                      <a:endParaRPr lang="ru-RU" sz="1600" b="1" i="0" dirty="0">
                        <a:solidFill>
                          <a:srgbClr val="083455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dirty="0">
                        <a:solidFill>
                          <a:srgbClr val="083455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rgbClr val="083455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541 849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rgbClr val="083455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419</a:t>
                      </a:r>
                      <a:r>
                        <a:rPr lang="ru-RU" sz="1200" b="1" i="0" baseline="0" dirty="0">
                          <a:solidFill>
                            <a:srgbClr val="083455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656</a:t>
                      </a:r>
                      <a:endParaRPr lang="ru-RU" sz="1200" b="1" i="0" dirty="0">
                        <a:solidFill>
                          <a:srgbClr val="083455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rgbClr val="083455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11 750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rgbClr val="083455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1 223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340673"/>
                  </a:ext>
                </a:extLst>
              </a:tr>
              <a:tr h="223023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В </a:t>
                      </a:r>
                      <a:r>
                        <a:rPr lang="ru-RU" sz="1050" b="1" i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т.ч</a:t>
                      </a:r>
                      <a:r>
                        <a:rPr lang="ru-RU" sz="105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. ИП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291 680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995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14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23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В </a:t>
                      </a:r>
                      <a:r>
                        <a:rPr lang="ru-RU" sz="1050" b="1" i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т.ч</a:t>
                      </a:r>
                      <a:r>
                        <a:rPr lang="ru-RU" sz="105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. ЮЛ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     127 976	</a:t>
                      </a:r>
                      <a:endParaRPr lang="ru-RU" sz="1050" b="0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10 755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1 209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023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Средняя численность сотрудников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Нет наемных сотрудников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27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100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023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Средний оборот в год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332,2 тыс. руб.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7 800 тыс. руб.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182 000 тыс. руб.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774  000 тыс. руб.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Основные системы налогообложения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НПД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УСН, ПСН, ОСНО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ОСНО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ОСНО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023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Средняя</a:t>
                      </a:r>
                      <a:r>
                        <a:rPr lang="ru-RU" sz="1050" b="1" i="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сумма налогов</a:t>
                      </a:r>
                      <a:endParaRPr lang="ru-RU" sz="1050" b="1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8,5 тыс. руб.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4</a:t>
                      </a:r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7</a:t>
                      </a:r>
                      <a:r>
                        <a:rPr lang="en-US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 тыс. руб.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7 180 тыс. руб.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139 160 тыс. руб.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023">
                <a:tc row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Всего уплачено налогов</a:t>
                      </a:r>
                      <a:br>
                        <a:rPr lang="ru-RU" sz="105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ru-RU" sz="105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(2022 год)  -  459,3 млрд руб.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45</a:t>
                      </a:r>
                      <a:r>
                        <a:rPr lang="en-US" sz="1600" b="1" i="0" dirty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%</a:t>
                      </a:r>
                      <a:endParaRPr lang="ru-RU" sz="1600" b="1" i="0" dirty="0">
                        <a:solidFill>
                          <a:srgbClr val="012262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rgbClr val="01226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lang="ru-RU" sz="1600" b="1" i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lang="en-US" sz="1600" b="1" i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%</a:t>
                      </a:r>
                      <a:endParaRPr lang="ru-RU" sz="1600" b="1" i="0" dirty="0">
                        <a:solidFill>
                          <a:srgbClr val="012262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i="0" dirty="0">
                        <a:solidFill>
                          <a:srgbClr val="01226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039684"/>
                  </a:ext>
                </a:extLst>
              </a:tr>
              <a:tr h="223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3,8 млрд руб.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200,9</a:t>
                      </a:r>
                      <a:r>
                        <a:rPr lang="en-US" sz="1200" b="1" i="0" dirty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200" b="1" i="0" dirty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млрд руб.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84,4</a:t>
                      </a:r>
                      <a:r>
                        <a:rPr lang="en-US" sz="1200" b="1" i="0" dirty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200" b="1" i="0" dirty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млрд руб.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170,</a:t>
                      </a:r>
                      <a:r>
                        <a:rPr lang="en-US" sz="1200" b="1" i="0" dirty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ru-RU" sz="1200" b="1" i="0" dirty="0">
                          <a:solidFill>
                            <a:srgbClr val="01226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млрд руб.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72382"/>
                  </a:ext>
                </a:extLst>
              </a:tr>
              <a:tr h="1131813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alibri Light" panose="020F0302020204030204" pitchFamily="34" charset="0"/>
                        </a:rPr>
                        <a:t>Основные виды деятельности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 algn="l">
                        <a:buFont typeface="+mj-lt"/>
                        <a:buAutoNum type="arabicPeriod"/>
                      </a:pPr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Индустрия красоты</a:t>
                      </a:r>
                    </a:p>
                    <a:p>
                      <a:pPr marL="176213" indent="-176213" algn="l">
                        <a:buFont typeface="+mj-lt"/>
                        <a:buAutoNum type="arabicPeriod"/>
                      </a:pPr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Строительные работы </a:t>
                      </a:r>
                    </a:p>
                    <a:p>
                      <a:pPr marL="176213" indent="-176213" algn="l">
                        <a:buFont typeface="+mj-lt"/>
                        <a:buAutoNum type="arabicPeriod"/>
                      </a:pPr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Сдача в аренду жилья </a:t>
                      </a:r>
                    </a:p>
                    <a:p>
                      <a:pPr marL="176213" indent="-176213" algn="l">
                        <a:buFont typeface="+mj-lt"/>
                        <a:buAutoNum type="arabicPeriod"/>
                      </a:pPr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Перевозка грузов </a:t>
                      </a:r>
                    </a:p>
                    <a:p>
                      <a:pPr marL="176213" indent="-176213" algn="l">
                        <a:buFont typeface="+mj-lt"/>
                        <a:buAutoNum type="arabicPeriod"/>
                      </a:pPr>
                      <a:r>
                        <a:rPr lang="ru-RU" sz="105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Репетитор  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ru-RU" sz="1050" b="0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Розничная торговля</a:t>
                      </a:r>
                    </a:p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Автомобильные перевозки</a:t>
                      </a:r>
                    </a:p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Сдача в аренду недвижимого имущества</a:t>
                      </a:r>
                    </a:p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Строительные работы  </a:t>
                      </a:r>
                    </a:p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Персональные услуги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Оптовая торговля</a:t>
                      </a:r>
                    </a:p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Покупка /продажа /аренда недвижимого имущества</a:t>
                      </a:r>
                    </a:p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Розничная торговля</a:t>
                      </a:r>
                    </a:p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Строительство зданий</a:t>
                      </a:r>
                    </a:p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Охранные предприятия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Оптовая торговля</a:t>
                      </a:r>
                    </a:p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Строительные работы</a:t>
                      </a:r>
                    </a:p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Строительство зданий</a:t>
                      </a:r>
                    </a:p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Производство пищевых продуктов</a:t>
                      </a:r>
                    </a:p>
                    <a:p>
                      <a:pPr marL="176213" indent="-176213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05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Покупка /продажа /аренда недвижимого имущества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89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Прямоугольник 12">
            <a:extLst>
              <a:ext uri="{FF2B5EF4-FFF2-40B4-BE49-F238E27FC236}">
                <a16:creationId xmlns:a16="http://schemas.microsoft.com/office/drawing/2014/main" id="{3AB6AD04-FC63-8333-0F37-0233A547A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29" y="1341637"/>
            <a:ext cx="11592780" cy="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3" tIns="44933" rIns="89863" bIns="44933">
            <a:spAutoFit/>
          </a:bodyPr>
          <a:lstStyle>
            <a:lvl1pPr defTabSz="2692400" eaLnBrk="0" hangingPunct="0">
              <a:lnSpc>
                <a:spcPct val="90000"/>
              </a:lnSpc>
              <a:spcBef>
                <a:spcPts val="2950"/>
              </a:spcBef>
              <a:buFont typeface="Arial" panose="020B0604020202020204" pitchFamily="34" charset="0"/>
              <a:buChar char="•"/>
              <a:defRPr sz="71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defTabSz="2692400" eaLnBrk="0" hangingPunct="0">
              <a:lnSpc>
                <a:spcPct val="90000"/>
              </a:lnSpc>
              <a:spcBef>
                <a:spcPts val="1475"/>
              </a:spcBef>
              <a:buFont typeface="Arial" panose="020B0604020202020204" pitchFamily="34" charset="0"/>
              <a:buChar char="•"/>
              <a:defRPr sz="5900">
                <a:solidFill>
                  <a:srgbClr val="1315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defTabSz="2692400" eaLnBrk="0" hangingPunct="0">
              <a:lnSpc>
                <a:spcPct val="90000"/>
              </a:lnSpc>
              <a:spcBef>
                <a:spcPts val="1475"/>
              </a:spcBef>
              <a:buFont typeface="Arial" panose="020B0604020202020204" pitchFamily="34" charset="0"/>
              <a:buChar char="•"/>
              <a:defRPr>
                <a:solidFill>
                  <a:srgbClr val="1315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defTabSz="2692400" eaLnBrk="0" hangingPunct="0">
              <a:lnSpc>
                <a:spcPct val="90000"/>
              </a:lnSpc>
              <a:spcBef>
                <a:spcPts val="1475"/>
              </a:spcBef>
              <a:buFont typeface="Arial" panose="020B0604020202020204" pitchFamily="34" charset="0"/>
              <a:buChar char="•"/>
              <a:defRPr>
                <a:solidFill>
                  <a:srgbClr val="1315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defTabSz="2692400" eaLnBrk="0" hangingPunct="0">
              <a:lnSpc>
                <a:spcPct val="90000"/>
              </a:lnSpc>
              <a:spcBef>
                <a:spcPts val="1475"/>
              </a:spcBef>
              <a:buFont typeface="Arial" panose="020B0604020202020204" pitchFamily="34" charset="0"/>
              <a:buChar char="•"/>
              <a:defRPr sz="4700">
                <a:solidFill>
                  <a:srgbClr val="1315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2692400" eaLnBrk="0" fontAlgn="base" hangingPunct="0">
              <a:lnSpc>
                <a:spcPct val="90000"/>
              </a:lnSpc>
              <a:spcBef>
                <a:spcPts val="1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700">
                <a:solidFill>
                  <a:srgbClr val="1315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2692400" eaLnBrk="0" fontAlgn="base" hangingPunct="0">
              <a:lnSpc>
                <a:spcPct val="90000"/>
              </a:lnSpc>
              <a:spcBef>
                <a:spcPts val="1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700">
                <a:solidFill>
                  <a:srgbClr val="1315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2692400" eaLnBrk="0" fontAlgn="base" hangingPunct="0">
              <a:lnSpc>
                <a:spcPct val="90000"/>
              </a:lnSpc>
              <a:spcBef>
                <a:spcPts val="1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700">
                <a:solidFill>
                  <a:srgbClr val="1315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2692400" eaLnBrk="0" fontAlgn="base" hangingPunct="0">
              <a:lnSpc>
                <a:spcPct val="90000"/>
              </a:lnSpc>
              <a:spcBef>
                <a:spcPts val="1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700">
                <a:solidFill>
                  <a:srgbClr val="13151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kern="1200" dirty="0">
                <a:solidFill>
                  <a:srgbClr val="E6E8EE">
                    <a:lumMod val="10000"/>
                  </a:srgbClr>
                </a:solidFill>
                <a:ea typeface="Helvetica" pitchFamily="2" charset="0"/>
                <a:cs typeface="Times New Roman" panose="02020603050405020304" pitchFamily="18" charset="0"/>
                <a:sym typeface="Arial" panose="020B0604020202020204" pitchFamily="34" charset="0"/>
              </a:rPr>
              <a:t>Количество предприятий – получателей мер поддержки (2022/2021)		</a:t>
            </a:r>
          </a:p>
        </p:txBody>
      </p:sp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07FCFE99-FDAD-77A4-CDEF-9B324D120978}"/>
              </a:ext>
            </a:extLst>
          </p:cNvPr>
          <p:cNvGraphicFramePr>
            <a:graphicFrameLocks noGrp="1"/>
          </p:cNvGraphicFramePr>
          <p:nvPr/>
        </p:nvGraphicFramePr>
        <p:xfrm>
          <a:off x="638635" y="1872697"/>
          <a:ext cx="11143056" cy="4660240"/>
        </p:xfrm>
        <a:graphic>
          <a:graphicData uri="http://schemas.openxmlformats.org/drawingml/2006/table">
            <a:tbl>
              <a:tblPr/>
              <a:tblGrid>
                <a:gridCol w="601177">
                  <a:extLst>
                    <a:ext uri="{9D8B030D-6E8A-4147-A177-3AD203B41FA5}">
                      <a16:colId xmlns:a16="http://schemas.microsoft.com/office/drawing/2014/main" val="3174455761"/>
                    </a:ext>
                  </a:extLst>
                </a:gridCol>
                <a:gridCol w="2546202">
                  <a:extLst>
                    <a:ext uri="{9D8B030D-6E8A-4147-A177-3AD203B41FA5}">
                      <a16:colId xmlns:a16="http://schemas.microsoft.com/office/drawing/2014/main" val="923531095"/>
                    </a:ext>
                  </a:extLst>
                </a:gridCol>
                <a:gridCol w="1304732">
                  <a:extLst>
                    <a:ext uri="{9D8B030D-6E8A-4147-A177-3AD203B41FA5}">
                      <a16:colId xmlns:a16="http://schemas.microsoft.com/office/drawing/2014/main" val="2742845083"/>
                    </a:ext>
                  </a:extLst>
                </a:gridCol>
                <a:gridCol w="1366563">
                  <a:extLst>
                    <a:ext uri="{9D8B030D-6E8A-4147-A177-3AD203B41FA5}">
                      <a16:colId xmlns:a16="http://schemas.microsoft.com/office/drawing/2014/main" val="1071276205"/>
                    </a:ext>
                  </a:extLst>
                </a:gridCol>
                <a:gridCol w="1457961">
                  <a:extLst>
                    <a:ext uri="{9D8B030D-6E8A-4147-A177-3AD203B41FA5}">
                      <a16:colId xmlns:a16="http://schemas.microsoft.com/office/drawing/2014/main" val="925090465"/>
                    </a:ext>
                  </a:extLst>
                </a:gridCol>
                <a:gridCol w="1288807">
                  <a:extLst>
                    <a:ext uri="{9D8B030D-6E8A-4147-A177-3AD203B41FA5}">
                      <a16:colId xmlns:a16="http://schemas.microsoft.com/office/drawing/2014/main" val="2764122805"/>
                    </a:ext>
                  </a:extLst>
                </a:gridCol>
                <a:gridCol w="1288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88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0037">
                <a:tc rowSpan="2"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Helvetica" pitchFamily="2" charset="0"/>
                        <a:cs typeface="Helvetica" pitchFamily="2" charset="0"/>
                        <a:sym typeface="Helvetica" pitchFamily="2" charset="0"/>
                      </a:endParaRPr>
                    </a:p>
                  </a:txBody>
                  <a:tcPr marL="89364" marR="89364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091"/>
                    </a:solidFill>
                  </a:tcPr>
                </a:tc>
                <a:tc rowSpan="2"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Наименование</a:t>
                      </a:r>
                    </a:p>
                  </a:txBody>
                  <a:tcPr marL="89364" marR="89364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091"/>
                    </a:solidFill>
                  </a:tcPr>
                </a:tc>
                <a:tc gridSpan="2"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2021</a:t>
                      </a:r>
                    </a:p>
                  </a:txBody>
                  <a:tcPr marL="89364" marR="89364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2022</a:t>
                      </a:r>
                    </a:p>
                  </a:txBody>
                  <a:tcPr marL="89364" marR="89364" marT="45719" marB="45719" horzOverflow="overflow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2023 (план)</a:t>
                      </a:r>
                    </a:p>
                  </a:txBody>
                  <a:tcPr marL="89364" marR="89364" marT="45719" marB="45719" horzOverflow="overflow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09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Helvetica" pitchFamily="2" charset="0"/>
                        <a:cs typeface="Helvetica" pitchFamily="2" charset="0"/>
                        <a:sym typeface="Helvetica" pitchFamily="2" charset="0"/>
                      </a:endParaRPr>
                    </a:p>
                  </a:txBody>
                  <a:tcPr marL="89364" marR="89364" marT="45719" marB="45719" horzOverflow="overflow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45775"/>
                  </a:ext>
                </a:extLst>
              </a:tr>
              <a:tr h="853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Кол-во получателей</a:t>
                      </a:r>
                    </a:p>
                  </a:txBody>
                  <a:tcPr marL="89364" marR="89364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091"/>
                    </a:solidFill>
                  </a:tcPr>
                </a:tc>
                <a:tc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Сумма поддержки</a:t>
                      </a:r>
                    </a:p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млн руб.</a:t>
                      </a:r>
                    </a:p>
                  </a:txBody>
                  <a:tcPr marL="89364" marR="89364" marT="45719" marB="45719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091"/>
                    </a:solidFill>
                  </a:tcPr>
                </a:tc>
                <a:tc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Кол-во</a:t>
                      </a:r>
                    </a:p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получателей</a:t>
                      </a:r>
                    </a:p>
                  </a:txBody>
                  <a:tcPr marL="89364" marR="89364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091"/>
                    </a:solidFill>
                  </a:tcPr>
                </a:tc>
                <a:tc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Сумма поддержки</a:t>
                      </a:r>
                    </a:p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млн руб.</a:t>
                      </a:r>
                    </a:p>
                  </a:txBody>
                  <a:tcPr marL="89364" marR="89364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091"/>
                    </a:solidFill>
                  </a:tcPr>
                </a:tc>
                <a:tc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Кол-во получателей</a:t>
                      </a:r>
                    </a:p>
                  </a:txBody>
                  <a:tcPr marL="89364" marR="89364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091"/>
                    </a:solidFill>
                  </a:tcPr>
                </a:tc>
                <a:tc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Сумма поддержки</a:t>
                      </a:r>
                    </a:p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млн руб.</a:t>
                      </a:r>
                    </a:p>
                  </a:txBody>
                  <a:tcPr marL="89364" marR="89364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5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558514"/>
                  </a:ext>
                </a:extLst>
              </a:tr>
              <a:tr h="530296">
                <a:tc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509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1</a:t>
                      </a:r>
                    </a:p>
                  </a:txBody>
                  <a:tcPr marL="89364" marR="89364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4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509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Субсидии/гранты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151C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775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151C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1 224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1 317 (+70%)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1 454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250654"/>
                  </a:ext>
                </a:extLst>
              </a:tr>
              <a:tr h="665493">
                <a:tc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509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2</a:t>
                      </a:r>
                    </a:p>
                  </a:txBody>
                  <a:tcPr marL="89364" marR="89364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4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509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Поручительства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151C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397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151C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3 896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720 (+81%)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7 200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603422"/>
                  </a:ext>
                </a:extLst>
              </a:tr>
              <a:tr h="530296">
                <a:tc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509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3</a:t>
                      </a:r>
                    </a:p>
                  </a:txBody>
                  <a:tcPr marL="89364" marR="89364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4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2509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Микрозаймы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25091"/>
                        </a:solidFill>
                        <a:effectLst/>
                        <a:latin typeface="Segoe UI" panose="020B0502040204020203" pitchFamily="34" charset="0"/>
                        <a:ea typeface="Helvetica" pitchFamily="2" charset="0"/>
                        <a:cs typeface="Helvetica" pitchFamily="2" charset="0"/>
                        <a:sym typeface="Helvetica" pitchFamily="2" charset="0"/>
                      </a:endParaRP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151C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522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151C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748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790 (+51%)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960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488637"/>
                  </a:ext>
                </a:extLst>
              </a:tr>
              <a:tr h="530296">
                <a:tc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509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4</a:t>
                      </a:r>
                    </a:p>
                  </a:txBody>
                  <a:tcPr marL="89364" marR="89364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4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2509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Софинансирование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509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 услуг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151C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410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151C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58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645 (+57%)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69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462272"/>
                  </a:ext>
                </a:extLst>
              </a:tr>
              <a:tr h="530296">
                <a:tc>
                  <a:txBody>
                    <a:bodyPr/>
                    <a:lstStyle>
                      <a:lvl1pPr defTabSz="2692400"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defTabSz="26924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defTabSz="26924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2692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509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5</a:t>
                      </a:r>
                    </a:p>
                  </a:txBody>
                  <a:tcPr marL="89364" marR="89364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4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509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Льготные кредиты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151C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11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3151C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272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539 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15 056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186617"/>
                  </a:ext>
                </a:extLst>
              </a:tr>
              <a:tr h="58030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246188"/>
                        </a:solidFill>
                        <a:effectLst/>
                        <a:latin typeface="Segoe UI" panose="020B0502040204020203" pitchFamily="34" charset="0"/>
                        <a:ea typeface="Helvetica" pitchFamily="2" charset="0"/>
                        <a:cs typeface="Helvetica" pitchFamily="2" charset="0"/>
                        <a:sym typeface="Helvetica" pitchFamily="2" charset="0"/>
                      </a:endParaRPr>
                    </a:p>
                  </a:txBody>
                  <a:tcPr marL="89364" marR="89364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4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ИТОГО</a:t>
                      </a:r>
                    </a:p>
                  </a:txBody>
                  <a:tcPr marL="89364" marR="89364"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2 115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6 199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4 011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(+90%)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950"/>
                        </a:spcBef>
                        <a:buFont typeface="Arial" panose="020B0604020202020204" pitchFamily="34" charset="0"/>
                        <a:defRPr sz="650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52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4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4300">
                          <a:solidFill>
                            <a:srgbClr val="13151C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24 739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Helvetica" pitchFamily="2" charset="0"/>
                          <a:cs typeface="Helvetica" pitchFamily="2" charset="0"/>
                          <a:sym typeface="Helvetica" pitchFamily="2" charset="0"/>
                        </a:rPr>
                        <a:t>(+4 раза)</a:t>
                      </a:r>
                    </a:p>
                  </a:txBody>
                  <a:tcPr marL="9309" marR="9309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3  725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10 791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839803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C9466-FA3C-03E8-A9F2-72096DF3C9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752431" y="19418300"/>
            <a:ext cx="8018463" cy="684213"/>
          </a:xfrm>
          <a:prstGeom prst="rect">
            <a:avLst/>
          </a:prstGeom>
        </p:spPr>
        <p:txBody>
          <a:bodyPr vert="horz" wrap="square" lIns="268836" tIns="134417" rIns="268836" bIns="134417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defTabSz="610177" rtl="0" fontAlgn="base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rgbClr val="BFBFBF"/>
                </a:solidFill>
                <a:latin typeface="Segoe UI" panose="020B0502040204020203" pitchFamily="34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1pPr>
            <a:lvl2pPr marL="456444" algn="l" defTabSz="610177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2pPr>
            <a:lvl3pPr marL="912888" algn="l" defTabSz="610177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3pPr>
            <a:lvl4pPr marL="1369332" algn="l" defTabSz="610177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4pPr>
            <a:lvl5pPr marL="1825775" algn="l" defTabSz="610177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5pPr>
            <a:lvl6pPr marL="2282219" algn="l" defTabSz="912888" rtl="0" eaLnBrk="1" latinLnBrk="0" hangingPunct="1">
              <a:defRPr sz="2400" kern="1200"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6pPr>
            <a:lvl7pPr marL="2738662" algn="l" defTabSz="912888" rtl="0" eaLnBrk="1" latinLnBrk="0" hangingPunct="1">
              <a:defRPr sz="2400" kern="1200"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7pPr>
            <a:lvl8pPr marL="3195106" algn="l" defTabSz="912888" rtl="0" eaLnBrk="1" latinLnBrk="0" hangingPunct="1">
              <a:defRPr sz="2400" kern="1200"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8pPr>
            <a:lvl9pPr marL="3651550" algn="l" defTabSz="912888" rtl="0" eaLnBrk="1" latinLnBrk="0" hangingPunct="1">
              <a:defRPr sz="2400" kern="1200">
                <a:solidFill>
                  <a:srgbClr val="000000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defRPr>
            </a:lvl9pPr>
          </a:lstStyle>
          <a:p>
            <a:fld id="{4C84D4B4-4F6A-4145-8385-11C111187ADD}" type="slidenum">
              <a:rPr altLang="ru-RU" smtClean="0"/>
              <a:pPr/>
              <a:t>4</a:t>
            </a:fld>
            <a:endParaRPr altLang="ru-RU" sz="100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0448409-EDED-12A7-3BF0-C75A5786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ea typeface="Segoe UI Black" panose="020B0502040204020203" pitchFamily="34" charset="0"/>
              </a:rPr>
              <a:t>Финансовые меры поддержки МСП</a:t>
            </a:r>
            <a:endParaRPr lang="ru-RU" sz="320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815986D-E1F7-F0FD-C0A8-A449095C5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Поддержка МСП  | Подмосковье 2023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1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843B8E-AF20-7F92-6746-1DA1A0AF3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Поддержка МСП  | Подмосковье 2023</a:t>
            </a:r>
            <a:endParaRPr lang="ru-RU" dirty="0"/>
          </a:p>
        </p:txBody>
      </p:sp>
      <p:sp>
        <p:nvSpPr>
          <p:cNvPr id="297" name="Google Shape;297;p28"/>
          <p:cNvSpPr/>
          <p:nvPr/>
        </p:nvSpPr>
        <p:spPr>
          <a:xfrm>
            <a:off x="798024" y="1835921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798024" y="2515890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522253" y="1013847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525839" y="2404074"/>
            <a:ext cx="719526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3" name="Google Shape;303;p28"/>
          <p:cNvSpPr/>
          <p:nvPr/>
        </p:nvSpPr>
        <p:spPr>
          <a:xfrm>
            <a:off x="4629256" y="1029611"/>
            <a:ext cx="690607" cy="71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8" name="Google Shape;277;p27">
            <a:extLst>
              <a:ext uri="{FF2B5EF4-FFF2-40B4-BE49-F238E27FC236}">
                <a16:creationId xmlns:a16="http://schemas.microsoft.com/office/drawing/2014/main" id="{2A85602C-8E65-852B-E2B0-484EF5F8E641}"/>
              </a:ext>
            </a:extLst>
          </p:cNvPr>
          <p:cNvSpPr/>
          <p:nvPr/>
        </p:nvSpPr>
        <p:spPr>
          <a:xfrm>
            <a:off x="6527374" y="1283197"/>
            <a:ext cx="4833855" cy="107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ru-RU" sz="2400" b="1" dirty="0">
              <a:solidFill>
                <a:schemeClr val="dk1"/>
              </a:solidFill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3" name="Google Shape;229;p25">
            <a:extLst>
              <a:ext uri="{FF2B5EF4-FFF2-40B4-BE49-F238E27FC236}">
                <a16:creationId xmlns:a16="http://schemas.microsoft.com/office/drawing/2014/main" id="{CC4D0201-9351-427E-B3CD-344CC598DBAD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83775" y="1444753"/>
            <a:ext cx="1245299" cy="70048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282;p27">
            <a:extLst>
              <a:ext uri="{FF2B5EF4-FFF2-40B4-BE49-F238E27FC236}">
                <a16:creationId xmlns:a16="http://schemas.microsoft.com/office/drawing/2014/main" id="{49135AA4-B988-4E3C-ABD7-1A1F7C6E2630}"/>
              </a:ext>
            </a:extLst>
          </p:cNvPr>
          <p:cNvSpPr/>
          <p:nvPr/>
        </p:nvSpPr>
        <p:spPr>
          <a:xfrm>
            <a:off x="1150517" y="1637149"/>
            <a:ext cx="2750520" cy="43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12151B"/>
                </a:solidFill>
                <a:sym typeface="Quattrocento Sans"/>
              </a:rPr>
              <a:t>До</a:t>
            </a:r>
            <a:r>
              <a:rPr lang="ru-RU" sz="1400" dirty="0">
                <a:solidFill>
                  <a:srgbClr val="15696F"/>
                </a:solidFill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400" b="1" dirty="0">
                <a:solidFill>
                  <a:srgbClr val="12151B"/>
                </a:solidFill>
                <a:sym typeface="Quattrocento Sans"/>
              </a:rPr>
              <a:t>50%</a:t>
            </a:r>
            <a:r>
              <a:rPr lang="ru-RU" sz="1400" b="1" dirty="0">
                <a:solidFill>
                  <a:srgbClr val="15696F"/>
                </a:solidFill>
                <a:sym typeface="Quattrocento Sans"/>
              </a:rPr>
              <a:t> </a:t>
            </a:r>
            <a:r>
              <a:rPr lang="ru-RU" sz="1400" dirty="0">
                <a:solidFill>
                  <a:srgbClr val="12151B"/>
                </a:solidFill>
                <a:sym typeface="Quattrocento Sans"/>
              </a:rPr>
              <a:t>от всего обеспечения по кредиту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12151B"/>
              </a:solidFill>
              <a:sym typeface="Quattrocento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sym typeface="Quattrocento Sans"/>
              </a:rPr>
              <a:t>До 50 млн рублей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3B404154-A81F-4FFD-B590-1540F29B8C16}"/>
              </a:ext>
            </a:extLst>
          </p:cNvPr>
          <p:cNvGrpSpPr/>
          <p:nvPr/>
        </p:nvGrpSpPr>
        <p:grpSpPr>
          <a:xfrm>
            <a:off x="4428979" y="3839555"/>
            <a:ext cx="3031842" cy="2567629"/>
            <a:chOff x="4780347" y="1387401"/>
            <a:chExt cx="3031842" cy="25676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6A2B642-B3D1-476E-8B37-926404F574C0}"/>
                </a:ext>
              </a:extLst>
            </p:cNvPr>
            <p:cNvSpPr txBox="1"/>
            <p:nvPr/>
          </p:nvSpPr>
          <p:spPr>
            <a:xfrm>
              <a:off x="4780347" y="1387401"/>
              <a:ext cx="3031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Объем поручительств </a:t>
              </a:r>
            </a:p>
            <a:p>
              <a:pPr algn="ctr"/>
              <a:r>
                <a:rPr lang="ru-RU" sz="1400" dirty="0"/>
                <a:t>(млрд руб.)</a:t>
              </a:r>
            </a:p>
          </p:txBody>
        </p: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A619D1A5-20D2-45D5-9ED1-4831135D5F7C}"/>
                </a:ext>
              </a:extLst>
            </p:cNvPr>
            <p:cNvGrpSpPr/>
            <p:nvPr/>
          </p:nvGrpSpPr>
          <p:grpSpPr>
            <a:xfrm>
              <a:off x="5322334" y="2742053"/>
              <a:ext cx="1699627" cy="1212977"/>
              <a:chOff x="5548061" y="3150623"/>
              <a:chExt cx="1699627" cy="1212977"/>
            </a:xfrm>
          </p:grpSpPr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0605E10B-C082-490E-805D-C2A44483378F}"/>
                  </a:ext>
                </a:extLst>
              </p:cNvPr>
              <p:cNvSpPr/>
              <p:nvPr/>
            </p:nvSpPr>
            <p:spPr>
              <a:xfrm>
                <a:off x="5610620" y="3487120"/>
                <a:ext cx="646410" cy="5396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70" name="Прямоугольник 69">
                <a:extLst>
                  <a:ext uri="{FF2B5EF4-FFF2-40B4-BE49-F238E27FC236}">
                    <a16:creationId xmlns:a16="http://schemas.microsoft.com/office/drawing/2014/main" id="{BED8AAE7-9084-4021-A470-599B1E102CC0}"/>
                  </a:ext>
                </a:extLst>
              </p:cNvPr>
              <p:cNvSpPr/>
              <p:nvPr/>
            </p:nvSpPr>
            <p:spPr>
              <a:xfrm>
                <a:off x="6466660" y="3150623"/>
                <a:ext cx="722201" cy="8744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A0D2C3F-2987-4E6D-8C85-B0145AEB1385}"/>
                  </a:ext>
                </a:extLst>
              </p:cNvPr>
              <p:cNvSpPr txBox="1"/>
              <p:nvPr/>
            </p:nvSpPr>
            <p:spPr>
              <a:xfrm>
                <a:off x="5548061" y="3578939"/>
                <a:ext cx="7191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2,9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A4AFC97-832E-4D12-98D2-8C862FA24563}"/>
                  </a:ext>
                </a:extLst>
              </p:cNvPr>
              <p:cNvSpPr txBox="1"/>
              <p:nvPr/>
            </p:nvSpPr>
            <p:spPr>
              <a:xfrm>
                <a:off x="6449652" y="3387011"/>
                <a:ext cx="7191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6,5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C00C016-0728-4B7B-87B9-A6927A027C70}"/>
                  </a:ext>
                </a:extLst>
              </p:cNvPr>
              <p:cNvSpPr txBox="1"/>
              <p:nvPr/>
            </p:nvSpPr>
            <p:spPr>
              <a:xfrm>
                <a:off x="5600420" y="4021713"/>
                <a:ext cx="719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/>
                  <a:t>2021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80F31D4-DCA4-47AB-B567-FF2A5814925C}"/>
                  </a:ext>
                </a:extLst>
              </p:cNvPr>
              <p:cNvSpPr txBox="1"/>
              <p:nvPr/>
            </p:nvSpPr>
            <p:spPr>
              <a:xfrm>
                <a:off x="6499450" y="4025046"/>
                <a:ext cx="7482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/>
                  <a:t>2022</a:t>
                </a:r>
              </a:p>
            </p:txBody>
          </p:sp>
        </p:grp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C506A32-8C98-4BA2-AF4F-486A027684D8}"/>
              </a:ext>
            </a:extLst>
          </p:cNvPr>
          <p:cNvGrpSpPr/>
          <p:nvPr/>
        </p:nvGrpSpPr>
        <p:grpSpPr>
          <a:xfrm>
            <a:off x="8282205" y="3833229"/>
            <a:ext cx="3427092" cy="2682626"/>
            <a:chOff x="5094049" y="1272404"/>
            <a:chExt cx="3031842" cy="2682626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CB08977-A1E8-4848-B4BC-30FB11FC1A90}"/>
                </a:ext>
              </a:extLst>
            </p:cNvPr>
            <p:cNvSpPr txBox="1"/>
            <p:nvPr/>
          </p:nvSpPr>
          <p:spPr>
            <a:xfrm>
              <a:off x="5094049" y="1272404"/>
              <a:ext cx="3031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Сумма полученных кредитов  </a:t>
              </a:r>
            </a:p>
            <a:p>
              <a:pPr algn="ctr"/>
              <a:r>
                <a:rPr lang="ru-RU" sz="1400" dirty="0"/>
                <a:t>(млрд руб.)</a:t>
              </a:r>
            </a:p>
          </p:txBody>
        </p: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C60BC842-4272-4AB8-8BFA-8B995A49D83B}"/>
                </a:ext>
              </a:extLst>
            </p:cNvPr>
            <p:cNvGrpSpPr/>
            <p:nvPr/>
          </p:nvGrpSpPr>
          <p:grpSpPr>
            <a:xfrm>
              <a:off x="5361543" y="1959418"/>
              <a:ext cx="1660418" cy="1995612"/>
              <a:chOff x="5587270" y="2367988"/>
              <a:chExt cx="1660418" cy="1995612"/>
            </a:xfrm>
          </p:grpSpPr>
          <p:sp>
            <p:nvSpPr>
              <p:cNvPr id="79" name="Прямоугольник 78">
                <a:extLst>
                  <a:ext uri="{FF2B5EF4-FFF2-40B4-BE49-F238E27FC236}">
                    <a16:creationId xmlns:a16="http://schemas.microsoft.com/office/drawing/2014/main" id="{F037034C-868C-456C-9451-8B2721AECD64}"/>
                  </a:ext>
                </a:extLst>
              </p:cNvPr>
              <p:cNvSpPr/>
              <p:nvPr/>
            </p:nvSpPr>
            <p:spPr>
              <a:xfrm>
                <a:off x="5610620" y="2857975"/>
                <a:ext cx="646410" cy="11688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80" name="Прямоугольник 79">
                <a:extLst>
                  <a:ext uri="{FF2B5EF4-FFF2-40B4-BE49-F238E27FC236}">
                    <a16:creationId xmlns:a16="http://schemas.microsoft.com/office/drawing/2014/main" id="{DDFF75B2-2BF3-4915-BF12-D9F84993E7F0}"/>
                  </a:ext>
                </a:extLst>
              </p:cNvPr>
              <p:cNvSpPr/>
              <p:nvPr/>
            </p:nvSpPr>
            <p:spPr>
              <a:xfrm>
                <a:off x="6466660" y="2367988"/>
                <a:ext cx="722201" cy="16570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6AAEC8E-E734-4B57-A0A5-67D5C64F5BA8}"/>
                  </a:ext>
                </a:extLst>
              </p:cNvPr>
              <p:cNvSpPr txBox="1"/>
              <p:nvPr/>
            </p:nvSpPr>
            <p:spPr>
              <a:xfrm>
                <a:off x="5587270" y="3131714"/>
                <a:ext cx="7191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13,6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FA0A3B6-0665-411D-A823-390D1D941752}"/>
                  </a:ext>
                </a:extLst>
              </p:cNvPr>
              <p:cNvSpPr txBox="1"/>
              <p:nvPr/>
            </p:nvSpPr>
            <p:spPr>
              <a:xfrm>
                <a:off x="6494567" y="2985373"/>
                <a:ext cx="7191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15,8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F356D7D-6A61-49EC-A378-83009D2AAAEF}"/>
                  </a:ext>
                </a:extLst>
              </p:cNvPr>
              <p:cNvSpPr txBox="1"/>
              <p:nvPr/>
            </p:nvSpPr>
            <p:spPr>
              <a:xfrm>
                <a:off x="5600420" y="4021713"/>
                <a:ext cx="719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/>
                  <a:t>2021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30E99C2-2A8A-48F8-B839-77DD71D5FBB4}"/>
                  </a:ext>
                </a:extLst>
              </p:cNvPr>
              <p:cNvSpPr txBox="1"/>
              <p:nvPr/>
            </p:nvSpPr>
            <p:spPr>
              <a:xfrm>
                <a:off x="6499450" y="4025046"/>
                <a:ext cx="7482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/>
                  <a:t>2022</a:t>
                </a:r>
              </a:p>
            </p:txBody>
          </p:sp>
        </p:grpSp>
      </p:grpSp>
      <p:sp>
        <p:nvSpPr>
          <p:cNvPr id="85" name="Google Shape;255;p26">
            <a:extLst>
              <a:ext uri="{FF2B5EF4-FFF2-40B4-BE49-F238E27FC236}">
                <a16:creationId xmlns:a16="http://schemas.microsoft.com/office/drawing/2014/main" id="{3A45E8EF-0514-4AEB-82DA-AEAB018AA261}"/>
              </a:ext>
            </a:extLst>
          </p:cNvPr>
          <p:cNvSpPr/>
          <p:nvPr/>
        </p:nvSpPr>
        <p:spPr>
          <a:xfrm>
            <a:off x="6180534" y="1560534"/>
            <a:ext cx="4926904" cy="217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Основные условия: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собственный залог не менее 30% </a:t>
            </a:r>
            <a:br>
              <a:rPr lang="ru-RU" sz="12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</a:br>
            <a:r>
              <a:rPr lang="ru-RU" sz="12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(для начинающих – без залога);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деятельность от 1 месяца;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налоговая задолженность не более </a:t>
            </a:r>
            <a:br>
              <a:rPr lang="ru-RU" sz="12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</a:br>
            <a:r>
              <a:rPr lang="ru-RU" sz="12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50 тыс. рублей</a:t>
            </a:r>
          </a:p>
        </p:txBody>
      </p:sp>
      <p:pic>
        <p:nvPicPr>
          <p:cNvPr id="86" name="Google Shape;231;p25">
            <a:extLst>
              <a:ext uri="{FF2B5EF4-FFF2-40B4-BE49-F238E27FC236}">
                <a16:creationId xmlns:a16="http://schemas.microsoft.com/office/drawing/2014/main" id="{1CDB994C-C53D-4DC0-B625-59444BBBADD1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950338" y="1247786"/>
            <a:ext cx="1783624" cy="10032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CCF06D5-DCB8-7051-2C2A-046715BF1DA2}"/>
              </a:ext>
            </a:extLst>
          </p:cNvPr>
          <p:cNvGrpSpPr/>
          <p:nvPr/>
        </p:nvGrpSpPr>
        <p:grpSpPr>
          <a:xfrm>
            <a:off x="951833" y="3839555"/>
            <a:ext cx="3031842" cy="2567629"/>
            <a:chOff x="5083798" y="1387401"/>
            <a:chExt cx="3031842" cy="25676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E05F17-CCFB-6947-43E1-67AB856BB236}"/>
                </a:ext>
              </a:extLst>
            </p:cNvPr>
            <p:cNvSpPr txBox="1"/>
            <p:nvPr/>
          </p:nvSpPr>
          <p:spPr>
            <a:xfrm>
              <a:off x="5083798" y="1387401"/>
              <a:ext cx="3031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Количество поручительств</a:t>
              </a:r>
            </a:p>
            <a:p>
              <a:pPr algn="ctr"/>
              <a:r>
                <a:rPr lang="ru-RU" sz="1400" dirty="0"/>
                <a:t>(ед.)</a:t>
              </a: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0B9D93BB-EE77-00F3-BE8E-026E92D2EFE7}"/>
                </a:ext>
              </a:extLst>
            </p:cNvPr>
            <p:cNvGrpSpPr/>
            <p:nvPr/>
          </p:nvGrpSpPr>
          <p:grpSpPr>
            <a:xfrm>
              <a:off x="5314620" y="2266495"/>
              <a:ext cx="1707341" cy="1688535"/>
              <a:chOff x="5540347" y="2675065"/>
              <a:chExt cx="1707341" cy="1688535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4550550-2024-66ED-05EA-31EFAED99762}"/>
                  </a:ext>
                </a:extLst>
              </p:cNvPr>
              <p:cNvSpPr/>
              <p:nvPr/>
            </p:nvSpPr>
            <p:spPr>
              <a:xfrm>
                <a:off x="5610620" y="3434190"/>
                <a:ext cx="646410" cy="5925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FBD198BA-E0B1-3C0D-5D0B-A5B4D0AAA05D}"/>
                  </a:ext>
                </a:extLst>
              </p:cNvPr>
              <p:cNvSpPr/>
              <p:nvPr/>
            </p:nvSpPr>
            <p:spPr>
              <a:xfrm>
                <a:off x="6466660" y="2675065"/>
                <a:ext cx="722201" cy="13499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AFC3B0-2665-7187-ECDC-15E384865EE5}"/>
                  </a:ext>
                </a:extLst>
              </p:cNvPr>
              <p:cNvSpPr txBox="1"/>
              <p:nvPr/>
            </p:nvSpPr>
            <p:spPr>
              <a:xfrm>
                <a:off x="5540347" y="3490499"/>
                <a:ext cx="7191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280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10F2B7-7142-B483-5483-4FD75F52B29F}"/>
                  </a:ext>
                </a:extLst>
              </p:cNvPr>
              <p:cNvSpPr txBox="1"/>
              <p:nvPr/>
            </p:nvSpPr>
            <p:spPr>
              <a:xfrm>
                <a:off x="6465862" y="3060080"/>
                <a:ext cx="7191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673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576730-C32F-86AD-B2B6-CD73B67C7041}"/>
                  </a:ext>
                </a:extLst>
              </p:cNvPr>
              <p:cNvSpPr txBox="1"/>
              <p:nvPr/>
            </p:nvSpPr>
            <p:spPr>
              <a:xfrm>
                <a:off x="5600420" y="4021713"/>
                <a:ext cx="719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/>
                  <a:t>2021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83B891-36F7-6495-83D1-271D4B33D2C5}"/>
                  </a:ext>
                </a:extLst>
              </p:cNvPr>
              <p:cNvSpPr txBox="1"/>
              <p:nvPr/>
            </p:nvSpPr>
            <p:spPr>
              <a:xfrm>
                <a:off x="6499450" y="4025046"/>
                <a:ext cx="7482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/>
                  <a:t>2022</a:t>
                </a:r>
              </a:p>
            </p:txBody>
          </p:sp>
        </p:grp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72F723-11E7-704A-CFDE-BB6B5694879D}"/>
              </a:ext>
            </a:extLst>
          </p:cNvPr>
          <p:cNvSpPr/>
          <p:nvPr/>
        </p:nvSpPr>
        <p:spPr>
          <a:xfrm>
            <a:off x="2998152" y="4235570"/>
            <a:ext cx="722201" cy="18330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1A131-00B5-8961-D8E1-0A8C3355AAA0}"/>
              </a:ext>
            </a:extLst>
          </p:cNvPr>
          <p:cNvSpPr txBox="1"/>
          <p:nvPr/>
        </p:nvSpPr>
        <p:spPr>
          <a:xfrm>
            <a:off x="3040024" y="5010736"/>
            <a:ext cx="71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816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EEC08CB-37BA-6D35-67AD-0E61713CD13C}"/>
              </a:ext>
            </a:extLst>
          </p:cNvPr>
          <p:cNvSpPr/>
          <p:nvPr/>
        </p:nvSpPr>
        <p:spPr>
          <a:xfrm>
            <a:off x="6744220" y="5046454"/>
            <a:ext cx="722201" cy="10221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16DAF-536D-223D-F7A9-EE3A3B843F0F}"/>
              </a:ext>
            </a:extLst>
          </p:cNvPr>
          <p:cNvSpPr txBox="1"/>
          <p:nvPr/>
        </p:nvSpPr>
        <p:spPr>
          <a:xfrm>
            <a:off x="6741652" y="5419268"/>
            <a:ext cx="71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7,1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C6598B-32F7-7F6B-E3AC-0C119E9E4EF2}"/>
              </a:ext>
            </a:extLst>
          </p:cNvPr>
          <p:cNvSpPr/>
          <p:nvPr/>
        </p:nvSpPr>
        <p:spPr>
          <a:xfrm>
            <a:off x="10544877" y="4554747"/>
            <a:ext cx="816352" cy="16288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84B15A-F520-10D4-DB63-09D43143F6F6}"/>
              </a:ext>
            </a:extLst>
          </p:cNvPr>
          <p:cNvSpPr txBox="1"/>
          <p:nvPr/>
        </p:nvSpPr>
        <p:spPr>
          <a:xfrm>
            <a:off x="10548304" y="5260001"/>
            <a:ext cx="812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15,5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56EE08FE-4F77-C4AA-0DEE-CECFF817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+mj-lt"/>
                <a:ea typeface="Segoe UI Symbol" panose="020B0502040204020203" pitchFamily="34" charset="0"/>
              </a:rPr>
              <a:t>Гарантийный фонд МО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2AD862-C8C1-3908-17DC-C5C49FEADD97}"/>
              </a:ext>
            </a:extLst>
          </p:cNvPr>
          <p:cNvSpPr txBox="1"/>
          <p:nvPr/>
        </p:nvSpPr>
        <p:spPr>
          <a:xfrm>
            <a:off x="2882564" y="6081083"/>
            <a:ext cx="103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15.08. </a:t>
            </a:r>
            <a:r>
              <a:rPr lang="ru-RU" sz="1600" b="1" dirty="0"/>
              <a:t>2023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52EEA5-1AB3-3FA8-6B8C-9B109582798B}"/>
              </a:ext>
            </a:extLst>
          </p:cNvPr>
          <p:cNvSpPr txBox="1"/>
          <p:nvPr/>
        </p:nvSpPr>
        <p:spPr>
          <a:xfrm>
            <a:off x="6613168" y="6081083"/>
            <a:ext cx="103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15.08. </a:t>
            </a:r>
            <a:r>
              <a:rPr lang="ru-RU" sz="1600" b="1" dirty="0"/>
              <a:t>2023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A02B44-51CF-5166-1A78-93D061D00913}"/>
              </a:ext>
            </a:extLst>
          </p:cNvPr>
          <p:cNvSpPr txBox="1"/>
          <p:nvPr/>
        </p:nvSpPr>
        <p:spPr>
          <a:xfrm>
            <a:off x="10461452" y="6198255"/>
            <a:ext cx="103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15.08. </a:t>
            </a:r>
            <a:r>
              <a:rPr lang="ru-RU" sz="1600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28093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Поддержка МСП  | Подмосковье 2023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D5E48B3-5566-0CF1-66D2-6D363E44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Получатели поручительств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2349499C-87D8-0701-B273-FAF6283C2B3F}"/>
              </a:ext>
            </a:extLst>
          </p:cNvPr>
          <p:cNvSpPr txBox="1">
            <a:spLocks/>
          </p:cNvSpPr>
          <p:nvPr/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B591445C-899B-CC41-9147-B7AD97BFC621}"/>
              </a:ext>
            </a:extLst>
          </p:cNvPr>
          <p:cNvSpPr txBox="1">
            <a:spLocks/>
          </p:cNvSpPr>
          <p:nvPr/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Поддержка МСП  | Подмосковье 2023</a:t>
            </a:r>
          </a:p>
        </p:txBody>
      </p:sp>
      <p:pic>
        <p:nvPicPr>
          <p:cNvPr id="2" name="Picture 2" descr="https://p0.zoon.ru/preview/kpWGSM_ezPk8buZp9qS7HA/2400x1500x85/1/d/3/original_58e28bf340c0886d708d8842_5a69495e281cd.jpg">
            <a:extLst>
              <a:ext uri="{FF2B5EF4-FFF2-40B4-BE49-F238E27FC236}">
                <a16:creationId xmlns:a16="http://schemas.microsoft.com/office/drawing/2014/main" id="{35E0E775-DD41-AD63-86CB-8DD44825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29" y="1351478"/>
            <a:ext cx="5073604" cy="1907276"/>
          </a:xfrm>
          <a:prstGeom prst="rect">
            <a:avLst/>
          </a:prstGeom>
          <a:noFill/>
        </p:spPr>
      </p:pic>
      <p:pic>
        <p:nvPicPr>
          <p:cNvPr id="14" name="Picture 2" descr="https://www.mosreg-garant.ru/upload/iblock/b25/%D1%81%D1%82%D0%B5%D0%BA%D0%BB%D0%BE%D0%BD.jpg">
            <a:extLst>
              <a:ext uri="{FF2B5EF4-FFF2-40B4-BE49-F238E27FC236}">
                <a16:creationId xmlns:a16="http://schemas.microsoft.com/office/drawing/2014/main" id="{77B8B9C8-4347-9B6F-836E-8B22A293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96" y="1390716"/>
            <a:ext cx="42183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B8054F-0E2F-094A-E2B9-2A30D9E315E0}"/>
              </a:ext>
            </a:extLst>
          </p:cNvPr>
          <p:cNvSpPr txBox="1"/>
          <p:nvPr/>
        </p:nvSpPr>
        <p:spPr>
          <a:xfrm>
            <a:off x="638629" y="3413219"/>
            <a:ext cx="507360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cs typeface="Arial"/>
              </a:rPr>
              <a:t>ООО «</a:t>
            </a:r>
            <a:r>
              <a:rPr lang="ru-RU" sz="1800" b="1" dirty="0" err="1">
                <a:cs typeface="Arial"/>
              </a:rPr>
              <a:t>Региондорстрой</a:t>
            </a:r>
            <a:r>
              <a:rPr lang="ru-RU" sz="1800" b="1" dirty="0">
                <a:cs typeface="Arial"/>
              </a:rPr>
              <a:t>"</a:t>
            </a:r>
          </a:p>
          <a:p>
            <a:r>
              <a:rPr lang="ru-RU" sz="1800" b="1" dirty="0" err="1">
                <a:cs typeface="Arial"/>
              </a:rPr>
              <a:t>г.о</a:t>
            </a:r>
            <a:r>
              <a:rPr lang="ru-RU" sz="1800" b="1" dirty="0">
                <a:cs typeface="Arial"/>
              </a:rPr>
              <a:t>. Богородский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  <a:p>
            <a:pPr defTabSz="685240"/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</a:rPr>
              <a:t>Сумма двух поручительств  –</a:t>
            </a: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</a:rPr>
              <a:t>  47,5 млн рублей</a:t>
            </a:r>
          </a:p>
          <a:p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</a:rPr>
              <a:t>Получены два кредита – </a:t>
            </a: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</a:rPr>
              <a:t>95 млн рублей</a:t>
            </a:r>
          </a:p>
          <a:p>
            <a:endParaRPr lang="ru-RU" altLang="ru-RU" sz="1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Кредитные средства необходимы организации  для пополнения оборотных средств, для выполнения текущих заказов </a:t>
            </a:r>
          </a:p>
          <a:p>
            <a:endParaRPr lang="ru-RU" sz="1800" b="1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  <a:p>
            <a:endParaRPr lang="en-US" sz="1800" b="1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68A30-F4E2-B3B6-BE76-ECBCF55BAD99}"/>
              </a:ext>
            </a:extLst>
          </p:cNvPr>
          <p:cNvSpPr txBox="1"/>
          <p:nvPr/>
        </p:nvSpPr>
        <p:spPr>
          <a:xfrm>
            <a:off x="5909096" y="3413218"/>
            <a:ext cx="612559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cs typeface="Arial"/>
              </a:rPr>
              <a:t>ООО «ЗАВОД СТЕЛКОН»</a:t>
            </a:r>
          </a:p>
          <a:p>
            <a:r>
              <a:rPr lang="ru-RU" sz="1800" b="1" dirty="0" err="1">
                <a:cs typeface="Arial"/>
              </a:rPr>
              <a:t>г.о</a:t>
            </a:r>
            <a:r>
              <a:rPr lang="ru-RU" sz="1800" b="1" dirty="0">
                <a:cs typeface="Arial"/>
              </a:rPr>
              <a:t>. Орехово-Зуево</a:t>
            </a:r>
            <a:endParaRPr lang="ru-RU" b="1" dirty="0">
              <a:cs typeface="Arial"/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  <a:p>
            <a:pPr defTabSz="685240"/>
            <a:r>
              <a:rPr lang="ru-RU" sz="16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Производство  стеллажных конструкций и автоматизированных систем хранения</a:t>
            </a:r>
          </a:p>
          <a:p>
            <a:pPr defTabSz="685240"/>
            <a:endParaRPr lang="ru-RU" altLang="ru-RU" sz="1600" dirty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pPr defTabSz="685240"/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Сумма поручительства –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24,3 </a:t>
            </a: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</a:rPr>
              <a:t>млн рублей</a:t>
            </a:r>
          </a:p>
          <a:p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Получен  </a:t>
            </a:r>
            <a:r>
              <a:rPr lang="ru-RU" altLang="ru-RU" sz="1600" dirty="0" err="1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займ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 –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48,6 </a:t>
            </a: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</a:rPr>
              <a:t>млн рублей</a:t>
            </a:r>
          </a:p>
          <a:p>
            <a:endParaRPr lang="ru-RU" altLang="ru-RU" sz="1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Реализация проекта позволит расширить ассортимент выпускаемой продукции, увеличить объемы производства, а также создать более 30 рабочих мест</a:t>
            </a:r>
            <a:endParaRPr lang="ru-RU" sz="1600" b="1" dirty="0">
              <a:solidFill>
                <a:schemeClr val="bg2">
                  <a:lumMod val="10000"/>
                </a:schemeClr>
              </a:solidFill>
              <a:cs typeface="Arial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  <a:p>
            <a:endParaRPr lang="en-US" sz="1800" b="1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81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Поддержка МСП  | Подмосковье 2023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D5E48B3-5566-0CF1-66D2-6D363E44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>
            <a:normAutofit/>
          </a:bodyPr>
          <a:lstStyle/>
          <a:p>
            <a:r>
              <a:rPr lang="ru-RU" sz="3200" dirty="0"/>
              <a:t>Фонд микрофинансирования МО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B591445C-899B-CC41-9147-B7AD97BFC621}"/>
              </a:ext>
            </a:extLst>
          </p:cNvPr>
          <p:cNvSpPr txBox="1">
            <a:spLocks/>
          </p:cNvSpPr>
          <p:nvPr/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Поддержка МСП  | Подмосковье 2023</a:t>
            </a:r>
          </a:p>
        </p:txBody>
      </p:sp>
      <p:pic>
        <p:nvPicPr>
          <p:cNvPr id="8" name="Google Shape;229;p25">
            <a:extLst>
              <a:ext uri="{FF2B5EF4-FFF2-40B4-BE49-F238E27FC236}">
                <a16:creationId xmlns:a16="http://schemas.microsoft.com/office/drawing/2014/main" id="{35352D98-E06E-32A5-3A6B-4AAA8A8D7AC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29" y="3102254"/>
            <a:ext cx="1245299" cy="70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30;p25">
            <a:extLst>
              <a:ext uri="{FF2B5EF4-FFF2-40B4-BE49-F238E27FC236}">
                <a16:creationId xmlns:a16="http://schemas.microsoft.com/office/drawing/2014/main" id="{175A6207-C8EC-6480-004A-FA8B25EC5E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92789"/>
            <a:ext cx="1335861" cy="7514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07;p28">
            <a:extLst>
              <a:ext uri="{FF2B5EF4-FFF2-40B4-BE49-F238E27FC236}">
                <a16:creationId xmlns:a16="http://schemas.microsoft.com/office/drawing/2014/main" id="{D8786402-142E-7F9F-9387-CDA57DF59C8A}"/>
              </a:ext>
            </a:extLst>
          </p:cNvPr>
          <p:cNvSpPr/>
          <p:nvPr/>
        </p:nvSpPr>
        <p:spPr>
          <a:xfrm>
            <a:off x="992071" y="1992021"/>
            <a:ext cx="4069720" cy="44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ea typeface="Quattrocento Sans"/>
                <a:cs typeface="Quattrocento Sans"/>
                <a:sym typeface="Quattrocento Sans"/>
              </a:rPr>
              <a:t>Предоставление субъектам МСП микрозаймов до 5 млн рублей</a:t>
            </a:r>
            <a:endParaRPr dirty="0"/>
          </a:p>
        </p:txBody>
      </p:sp>
      <p:sp>
        <p:nvSpPr>
          <p:cNvPr id="11" name="Google Shape;282;p27">
            <a:extLst>
              <a:ext uri="{FF2B5EF4-FFF2-40B4-BE49-F238E27FC236}">
                <a16:creationId xmlns:a16="http://schemas.microsoft.com/office/drawing/2014/main" id="{88E2FC6E-3ED2-B315-C1CA-A4040A42554B}"/>
              </a:ext>
            </a:extLst>
          </p:cNvPr>
          <p:cNvSpPr/>
          <p:nvPr/>
        </p:nvSpPr>
        <p:spPr>
          <a:xfrm>
            <a:off x="992071" y="3275193"/>
            <a:ext cx="4926904" cy="105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Ставка – от 2% до 15,5% годовых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(для промышленности </a:t>
            </a:r>
            <a:b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</a:br>
            <a:r>
              <a:rPr lang="ru-RU" sz="1800" dirty="0">
                <a:solidFill>
                  <a:srgbClr val="12151B"/>
                </a:solidFill>
                <a:ea typeface="Quattrocento Sans"/>
                <a:cs typeface="Quattrocento Sans"/>
                <a:sym typeface="Quattrocento Sans"/>
              </a:rPr>
              <a:t>и других приоритетных направлений)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F71313C-B45E-3E8D-FD7E-A27616C619A5}"/>
              </a:ext>
            </a:extLst>
          </p:cNvPr>
          <p:cNvGrpSpPr/>
          <p:nvPr/>
        </p:nvGrpSpPr>
        <p:grpSpPr>
          <a:xfrm>
            <a:off x="5728501" y="2633185"/>
            <a:ext cx="5577741" cy="3578571"/>
            <a:chOff x="6855467" y="2855402"/>
            <a:chExt cx="5710695" cy="31838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1A7D72-E306-7271-895F-19C0EE91C0F3}"/>
                </a:ext>
              </a:extLst>
            </p:cNvPr>
            <p:cNvSpPr txBox="1"/>
            <p:nvPr/>
          </p:nvSpPr>
          <p:spPr>
            <a:xfrm>
              <a:off x="6855467" y="3568630"/>
              <a:ext cx="2549868" cy="57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Портфель займов</a:t>
              </a:r>
            </a:p>
            <a:p>
              <a:pPr algn="ctr"/>
              <a:r>
                <a:rPr lang="ru-RU" dirty="0"/>
                <a:t>(ед.)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9528D1-535C-45B4-0B67-57B3771C1040}"/>
                </a:ext>
              </a:extLst>
            </p:cNvPr>
            <p:cNvSpPr txBox="1"/>
            <p:nvPr/>
          </p:nvSpPr>
          <p:spPr>
            <a:xfrm>
              <a:off x="10654454" y="2855402"/>
              <a:ext cx="1911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Сумма займов (млн руб.)</a:t>
              </a: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CBE58229-B3FE-3708-DC18-83EC4E3AB0B8}"/>
                </a:ext>
              </a:extLst>
            </p:cNvPr>
            <p:cNvGrpSpPr/>
            <p:nvPr/>
          </p:nvGrpSpPr>
          <p:grpSpPr>
            <a:xfrm>
              <a:off x="6927209" y="4680107"/>
              <a:ext cx="1623119" cy="1359101"/>
              <a:chOff x="4908646" y="5118549"/>
              <a:chExt cx="1623119" cy="1359101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93091992-9F54-7604-87E2-99E7ACFEF3EB}"/>
                  </a:ext>
                </a:extLst>
              </p:cNvPr>
              <p:cNvSpPr/>
              <p:nvPr/>
            </p:nvSpPr>
            <p:spPr>
              <a:xfrm>
                <a:off x="4940005" y="5431107"/>
                <a:ext cx="646410" cy="7253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B34EED10-9053-B963-37A9-FF17EE217C47}"/>
                  </a:ext>
                </a:extLst>
              </p:cNvPr>
              <p:cNvSpPr/>
              <p:nvPr/>
            </p:nvSpPr>
            <p:spPr>
              <a:xfrm>
                <a:off x="5750738" y="5118549"/>
                <a:ext cx="722201" cy="10578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95530A-FE15-7C87-DBE0-C06CF6C5F14D}"/>
                  </a:ext>
                </a:extLst>
              </p:cNvPr>
              <p:cNvSpPr txBox="1"/>
              <p:nvPr/>
            </p:nvSpPr>
            <p:spPr>
              <a:xfrm>
                <a:off x="4908646" y="5574693"/>
                <a:ext cx="719169" cy="30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522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2FF81C-BF69-85FF-DF0C-75FE7A17A4E3}"/>
                  </a:ext>
                </a:extLst>
              </p:cNvPr>
              <p:cNvSpPr txBox="1"/>
              <p:nvPr/>
            </p:nvSpPr>
            <p:spPr>
              <a:xfrm>
                <a:off x="5764400" y="5352766"/>
                <a:ext cx="719169" cy="30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790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EB2164-F9E6-52C5-5A27-AECF92223912}"/>
                  </a:ext>
                </a:extLst>
              </p:cNvPr>
              <p:cNvSpPr txBox="1"/>
              <p:nvPr/>
            </p:nvSpPr>
            <p:spPr>
              <a:xfrm>
                <a:off x="4929805" y="6151361"/>
                <a:ext cx="719983" cy="30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/>
                  <a:t>2021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EBEF5B-ADFA-BE32-B369-827B50C2A0B9}"/>
                  </a:ext>
                </a:extLst>
              </p:cNvPr>
              <p:cNvSpPr txBox="1"/>
              <p:nvPr/>
            </p:nvSpPr>
            <p:spPr>
              <a:xfrm>
                <a:off x="5783527" y="6176443"/>
                <a:ext cx="748238" cy="30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/>
                  <a:t>2022</a:t>
                </a: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A2B66A0-E787-D217-C519-31EAD38AC676}"/>
                </a:ext>
              </a:extLst>
            </p:cNvPr>
            <p:cNvGrpSpPr/>
            <p:nvPr/>
          </p:nvGrpSpPr>
          <p:grpSpPr>
            <a:xfrm>
              <a:off x="10388735" y="3713485"/>
              <a:ext cx="1620378" cy="2310996"/>
              <a:chOff x="5752779" y="4147391"/>
              <a:chExt cx="1620378" cy="2310996"/>
            </a:xfrm>
          </p:grpSpPr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6ED631B7-1904-953D-8888-1356508B4274}"/>
                  </a:ext>
                </a:extLst>
              </p:cNvPr>
              <p:cNvSpPr/>
              <p:nvPr/>
            </p:nvSpPr>
            <p:spPr>
              <a:xfrm>
                <a:off x="5800220" y="4515316"/>
                <a:ext cx="646410" cy="1643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01B85264-9CCC-BE10-73EA-B5A36B1041CF}"/>
                  </a:ext>
                </a:extLst>
              </p:cNvPr>
              <p:cNvSpPr/>
              <p:nvPr/>
            </p:nvSpPr>
            <p:spPr>
              <a:xfrm>
                <a:off x="6592128" y="4147391"/>
                <a:ext cx="722201" cy="200978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39030C-70C6-2463-52E4-89DD4032EC6A}"/>
                  </a:ext>
                </a:extLst>
              </p:cNvPr>
              <p:cNvSpPr txBox="1"/>
              <p:nvPr/>
            </p:nvSpPr>
            <p:spPr>
              <a:xfrm>
                <a:off x="5752779" y="5061226"/>
                <a:ext cx="719170" cy="30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748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45BA89-13C9-976F-4928-BEB6BBFF7F3A}"/>
                  </a:ext>
                </a:extLst>
              </p:cNvPr>
              <p:cNvSpPr txBox="1"/>
              <p:nvPr/>
            </p:nvSpPr>
            <p:spPr>
              <a:xfrm>
                <a:off x="6601802" y="4707421"/>
                <a:ext cx="719168" cy="30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947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C1EB7B-4FEC-7B2F-6DD4-A89C3FB081DD}"/>
                  </a:ext>
                </a:extLst>
              </p:cNvPr>
              <p:cNvSpPr txBox="1"/>
              <p:nvPr/>
            </p:nvSpPr>
            <p:spPr>
              <a:xfrm>
                <a:off x="5790019" y="6153847"/>
                <a:ext cx="719983" cy="30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/>
                  <a:t>2021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E5DE0F-794C-5CD5-0FC6-22ABA12EE955}"/>
                  </a:ext>
                </a:extLst>
              </p:cNvPr>
              <p:cNvSpPr txBox="1"/>
              <p:nvPr/>
            </p:nvSpPr>
            <p:spPr>
              <a:xfrm>
                <a:off x="6624918" y="6157180"/>
                <a:ext cx="748239" cy="30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/>
                  <a:t>2022</a:t>
                </a:r>
              </a:p>
            </p:txBody>
          </p:sp>
        </p:grp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71A3695-23F6-95BB-62CE-0B984B4FC660}"/>
              </a:ext>
            </a:extLst>
          </p:cNvPr>
          <p:cNvSpPr/>
          <p:nvPr/>
        </p:nvSpPr>
        <p:spPr>
          <a:xfrm>
            <a:off x="10874403" y="3380632"/>
            <a:ext cx="705387" cy="24643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E560CF-49A4-BD83-4E78-35B29344DEFD}"/>
              </a:ext>
            </a:extLst>
          </p:cNvPr>
          <p:cNvSpPr txBox="1"/>
          <p:nvPr/>
        </p:nvSpPr>
        <p:spPr>
          <a:xfrm>
            <a:off x="10880889" y="4227132"/>
            <a:ext cx="70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973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AE0A9FB-D58D-0C79-10FF-FD8C89A7CAC9}"/>
              </a:ext>
            </a:extLst>
          </p:cNvPr>
          <p:cNvSpPr/>
          <p:nvPr/>
        </p:nvSpPr>
        <p:spPr>
          <a:xfrm>
            <a:off x="7513957" y="4333292"/>
            <a:ext cx="705387" cy="1545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A58931-C797-B85A-5F6E-8F65F8239514}"/>
              </a:ext>
            </a:extLst>
          </p:cNvPr>
          <p:cNvSpPr txBox="1"/>
          <p:nvPr/>
        </p:nvSpPr>
        <p:spPr>
          <a:xfrm>
            <a:off x="7503574" y="4545379"/>
            <a:ext cx="70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914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AE7823-7B23-BA0D-05AB-543C3D12D39C}"/>
              </a:ext>
            </a:extLst>
          </p:cNvPr>
          <p:cNvSpPr txBox="1"/>
          <p:nvPr/>
        </p:nvSpPr>
        <p:spPr>
          <a:xfrm>
            <a:off x="7383897" y="5869128"/>
            <a:ext cx="1034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15.08.2023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762618-4879-694D-2958-59E719CA3610}"/>
              </a:ext>
            </a:extLst>
          </p:cNvPr>
          <p:cNvSpPr txBox="1"/>
          <p:nvPr/>
        </p:nvSpPr>
        <p:spPr>
          <a:xfrm>
            <a:off x="10711182" y="5848696"/>
            <a:ext cx="1034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15.08.2023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393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D5E48B3-5566-0CF1-66D2-6D363E44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Программы Фонда микрофинансирования</a:t>
            </a:r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:a16="http://schemas.microsoft.com/office/drawing/2014/main" id="{B591445C-899B-CC41-9147-B7AD97BFC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</p:spPr>
        <p:txBody>
          <a:bodyPr/>
          <a:lstStyle/>
          <a:p>
            <a:r>
              <a:rPr lang="ru-RU"/>
              <a:t>Поддержка МСП  | Подмосковье 2023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6139" y="1371596"/>
          <a:ext cx="10691446" cy="4694700"/>
        </p:xfrm>
        <a:graphic>
          <a:graphicData uri="http://schemas.openxmlformats.org/drawingml/2006/table">
            <a:tbl>
              <a:tblPr firstRow="1" firstCol="1" bandRow="1"/>
              <a:tblGrid>
                <a:gridCol w="37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5932">
                  <a:extLst>
                    <a:ext uri="{9D8B030D-6E8A-4147-A177-3AD203B41FA5}">
                      <a16:colId xmlns:a16="http://schemas.microsoft.com/office/drawing/2014/main" val="1446427349"/>
                    </a:ext>
                  </a:extLst>
                </a:gridCol>
              </a:tblGrid>
              <a:tr h="633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Программа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Сумма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 займа, (млн. рублей)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% ставка (годовых)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Срок займа (месяцев)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1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Общая программа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5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12/ 15*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36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2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Начни свое дело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2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12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36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3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Отдаленные территории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2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2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24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4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Социальный бизнес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2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2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36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3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5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Фудтрак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5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12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36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6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Приоритетный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5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12 / 15,5*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36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7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Самозанятый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0,5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12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cap="none" dirty="0">
                          <a:solidFill>
                            <a:srgbClr val="12151B"/>
                          </a:solidFill>
                          <a:latin typeface="+mn-lt"/>
                          <a:ea typeface="Quattrocento Sans"/>
                          <a:cs typeface="Quattrocento Sans"/>
                          <a:sym typeface="Arial"/>
                        </a:rPr>
                        <a:t>36</a:t>
                      </a:r>
                    </a:p>
                  </a:txBody>
                  <a:tcPr marL="35599" marR="355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878138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56139" y="6066296"/>
            <a:ext cx="33415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0"/>
              </a:spcBef>
            </a:pPr>
            <a:r>
              <a:rPr lang="ru-RU" altLang="ru-RU" sz="1600" dirty="0">
                <a:solidFill>
                  <a:srgbClr val="E6E8EE">
                    <a:lumMod val="10000"/>
                  </a:srgbClr>
                </a:solidFill>
                <a:ea typeface="Helvetica" pitchFamily="2" charset="0"/>
                <a:cs typeface="Times New Roman" panose="02020603050405020304" pitchFamily="18" charset="0"/>
                <a:sym typeface="Arial" panose="020B0604020202020204" pitchFamily="34" charset="0"/>
              </a:rPr>
              <a:t>* Залоговый / беззалоговый заем</a:t>
            </a:r>
          </a:p>
        </p:txBody>
      </p:sp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id="{2349499C-87D8-0701-B273-FAF6283C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0171" y="6492875"/>
            <a:ext cx="2743200" cy="228600"/>
          </a:xfrm>
        </p:spPr>
        <p:txBody>
          <a:bodyPr/>
          <a:lstStyle/>
          <a:p>
            <a:fld id="{E7893421-D54F-4996-98AB-A05A83C75E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1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Поддержка МСП  | Подмосковье 2023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D5E48B3-5566-0CF1-66D2-6D363E44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Получатели займов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2349499C-87D8-0701-B273-FAF6283C2B3F}"/>
              </a:ext>
            </a:extLst>
          </p:cNvPr>
          <p:cNvSpPr txBox="1">
            <a:spLocks/>
          </p:cNvSpPr>
          <p:nvPr/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B591445C-899B-CC41-9147-B7AD97BFC621}"/>
              </a:ext>
            </a:extLst>
          </p:cNvPr>
          <p:cNvSpPr txBox="1">
            <a:spLocks/>
          </p:cNvSpPr>
          <p:nvPr/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Поддержка МСП  | Подмосковье 2023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9839" y="4319805"/>
            <a:ext cx="47214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ИП Гаврилова С.В.</a:t>
            </a:r>
          </a:p>
          <a:p>
            <a:r>
              <a:rPr lang="ru-RU" sz="1600" b="1" dirty="0" err="1"/>
              <a:t>г.о</a:t>
            </a:r>
            <a:r>
              <a:rPr lang="ru-RU" sz="1600" b="1" dirty="0"/>
              <a:t>. Сергиево-Посадский</a:t>
            </a:r>
          </a:p>
          <a:p>
            <a:r>
              <a:rPr lang="ru-RU" sz="1600" b="1" dirty="0"/>
              <a:t>Сумма займа: 2 млн рублей</a:t>
            </a:r>
          </a:p>
          <a:p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Средства привлекались для строительства всесезонной тюбинговой горки в МАУ "Городские парки Сергиева Посада»</a:t>
            </a:r>
          </a:p>
          <a:p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9" y="1358070"/>
            <a:ext cx="3482948" cy="259874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65755" y="431980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ООО "БЕЙБИ АРТ Т»</a:t>
            </a:r>
          </a:p>
          <a:p>
            <a:r>
              <a:rPr lang="ru-RU" sz="1600" b="1" dirty="0" err="1"/>
              <a:t>г.о</a:t>
            </a:r>
            <a:r>
              <a:rPr lang="ru-RU" sz="1600" b="1" dirty="0"/>
              <a:t>. </a:t>
            </a:r>
          </a:p>
          <a:p>
            <a:r>
              <a:rPr lang="ru-RU" sz="1600" b="1" dirty="0"/>
              <a:t>Сумма займа: 1,4 млн рублей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Средства привлекались для покупки товара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756" y="1358071"/>
            <a:ext cx="3363586" cy="260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43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O">
      <a:dk1>
        <a:srgbClr val="004680"/>
      </a:dk1>
      <a:lt1>
        <a:sysClr val="window" lastClr="FFFFFF"/>
      </a:lt1>
      <a:dk2>
        <a:srgbClr val="026BC2"/>
      </a:dk2>
      <a:lt2>
        <a:srgbClr val="E6E8EE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ентры «Мой бизнес».pptx" id="{CD78F8FA-615B-4256-994A-4F083DFD3B42}" vid="{677E270A-3BD6-47D2-BDCC-F6EA8FA3B559}"/>
    </a:ext>
  </a:extLst>
</a:theme>
</file>

<file path=ppt/theme/theme2.xml><?xml version="1.0" encoding="utf-8"?>
<a:theme xmlns:a="http://schemas.openxmlformats.org/drawingml/2006/main" name="1_Тема Office">
  <a:themeElements>
    <a:clrScheme name="MO">
      <a:dk1>
        <a:srgbClr val="004680"/>
      </a:dk1>
      <a:lt1>
        <a:sysClr val="window" lastClr="FFFFFF"/>
      </a:lt1>
      <a:dk2>
        <a:srgbClr val="026BC2"/>
      </a:dk2>
      <a:lt2>
        <a:srgbClr val="E6E8EE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ентры «Мой бизнес».pptx" id="{CD78F8FA-615B-4256-994A-4F083DFD3B42}" vid="{677E270A-3BD6-47D2-BDCC-F6EA8FA3B55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11811</TotalTime>
  <Words>1337</Words>
  <Application>Microsoft Office PowerPoint</Application>
  <PresentationFormat>Широкоэкранный</PresentationFormat>
  <Paragraphs>419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Arial</vt:lpstr>
      <vt:lpstr>Segoe UI Semilight</vt:lpstr>
      <vt:lpstr>Segoe UI</vt:lpstr>
      <vt:lpstr>Quattrocento Sans</vt:lpstr>
      <vt:lpstr>Тема Office</vt:lpstr>
      <vt:lpstr>1_Тема Office</vt:lpstr>
      <vt:lpstr>Малый бизнес Подмосковья</vt:lpstr>
      <vt:lpstr>Малое и среднее предпринимательство</vt:lpstr>
      <vt:lpstr>Портрет предпринимателя</vt:lpstr>
      <vt:lpstr>Финансовые меры поддержки МСП</vt:lpstr>
      <vt:lpstr>Гарантийный фонд МО</vt:lpstr>
      <vt:lpstr>Получатели поручительств</vt:lpstr>
      <vt:lpstr>Фонд микрофинансирования МО</vt:lpstr>
      <vt:lpstr>Программы Фонда микрофинансирования</vt:lpstr>
      <vt:lpstr>Получатели займов</vt:lpstr>
      <vt:lpstr>Прием заявок 2023</vt:lpstr>
      <vt:lpstr>Промежуточные итоги конкурсов на субсидии</vt:lpstr>
      <vt:lpstr>Промежуточные итоги конкурсов на субсидии</vt:lpstr>
      <vt:lpstr>Субсидии на промышленное оборудование</vt:lpstr>
      <vt:lpstr>Как подать заявку? - Единая точка входа – Инвестпортал МО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Антикризисные меры</dc:title>
  <dc:creator>Елизавета Варенова</dc:creator>
  <cp:lastModifiedBy>User</cp:lastModifiedBy>
  <cp:revision>195</cp:revision>
  <dcterms:created xsi:type="dcterms:W3CDTF">2022-03-13T16:12:12Z</dcterms:created>
  <dcterms:modified xsi:type="dcterms:W3CDTF">2023-08-17T13:05:57Z</dcterms:modified>
</cp:coreProperties>
</file>