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1"/>
  </p:notesMasterIdLst>
  <p:handoutMasterIdLst>
    <p:handoutMasterId r:id="rId12"/>
  </p:handoutMasterIdLst>
  <p:sldIdLst>
    <p:sldId id="2102" r:id="rId3"/>
    <p:sldId id="2103" r:id="rId4"/>
    <p:sldId id="2104" r:id="rId5"/>
    <p:sldId id="2105" r:id="rId6"/>
    <p:sldId id="2106" r:id="rId7"/>
    <p:sldId id="2109" r:id="rId8"/>
    <p:sldId id="2110" r:id="rId9"/>
    <p:sldId id="2111" r:id="rId10"/>
  </p:sldIdLst>
  <p:sldSz cx="12192000" cy="6858000"/>
  <p:notesSz cx="6735763" cy="9866313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Bahnschrift Condensed" panose="020B0502040204020203" pitchFamily="34" charset="0"/>
      <p:regular r:id="rId17"/>
      <p:bold r:id="rId18"/>
    </p:embeddedFont>
    <p:embeddedFont>
      <p:font typeface="Bahnschrift SemiBold SemiConden" panose="020B0502040204020203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Light" panose="020B0306030504020204" pitchFamily="34" charset="0"/>
      <p:regular r:id="rId30"/>
      <p:bold r:id="rId31"/>
      <p:italic r:id="rId32"/>
      <p:boldItalic r:id="rId33"/>
    </p:embeddedFont>
    <p:embeddedFont>
      <p:font typeface="Roboto Condensed" panose="020B0604020202020204" pitchFamily="2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CB"/>
    <a:srgbClr val="0082F1"/>
    <a:srgbClr val="E8F7FC"/>
    <a:srgbClr val="C4EAF8"/>
    <a:srgbClr val="009ADA"/>
    <a:srgbClr val="00A6E6"/>
    <a:srgbClr val="00B0F0"/>
    <a:srgbClr val="0086F6"/>
    <a:srgbClr val="F2F2F2"/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724" autoAdjust="0"/>
  </p:normalViewPr>
  <p:slideViewPr>
    <p:cSldViewPr snapToObjects="1">
      <p:cViewPr varScale="1">
        <p:scale>
          <a:sx n="76" d="100"/>
          <a:sy n="76" d="100"/>
        </p:scale>
        <p:origin x="720" y="84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5"/>
        <p:guide pos="2140"/>
        <p:guide orient="horz" pos="3108"/>
        <p:guide pos="212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viewProps" Target="viewProp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0" cy="495028"/>
          </a:xfrm>
          <a:prstGeom prst="rect">
            <a:avLst/>
          </a:prstGeom>
        </p:spPr>
        <p:txBody>
          <a:bodyPr vert="horz" lIns="90421" tIns="45211" rIns="90421" bIns="452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8" y="2"/>
            <a:ext cx="2918830" cy="495028"/>
          </a:xfrm>
          <a:prstGeom prst="rect">
            <a:avLst/>
          </a:prstGeom>
        </p:spPr>
        <p:txBody>
          <a:bodyPr vert="horz" lIns="90421" tIns="45211" rIns="90421" bIns="45211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371286"/>
            <a:ext cx="2918830" cy="495027"/>
          </a:xfrm>
          <a:prstGeom prst="rect">
            <a:avLst/>
          </a:prstGeom>
        </p:spPr>
        <p:txBody>
          <a:bodyPr vert="horz" lIns="90421" tIns="45211" rIns="90421" bIns="452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8" y="9371286"/>
            <a:ext cx="2918830" cy="495027"/>
          </a:xfrm>
          <a:prstGeom prst="rect">
            <a:avLst/>
          </a:prstGeom>
        </p:spPr>
        <p:txBody>
          <a:bodyPr vert="horz" lIns="90421" tIns="45211" rIns="90421" bIns="45211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3316"/>
          </a:xfrm>
          <a:prstGeom prst="rect">
            <a:avLst/>
          </a:prstGeom>
        </p:spPr>
        <p:txBody>
          <a:bodyPr vert="horz" lIns="90421" tIns="45211" rIns="90421" bIns="452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8" y="1"/>
            <a:ext cx="2918830" cy="493316"/>
          </a:xfrm>
          <a:prstGeom prst="rect">
            <a:avLst/>
          </a:prstGeom>
        </p:spPr>
        <p:txBody>
          <a:bodyPr vert="horz" lIns="90421" tIns="45211" rIns="90421" bIns="45211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1" tIns="45211" rIns="90421" bIns="452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421" tIns="45211" rIns="90421" bIns="452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1286"/>
            <a:ext cx="2918830" cy="493316"/>
          </a:xfrm>
          <a:prstGeom prst="rect">
            <a:avLst/>
          </a:prstGeom>
        </p:spPr>
        <p:txBody>
          <a:bodyPr vert="horz" lIns="90421" tIns="45211" rIns="90421" bIns="452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8" y="9371286"/>
            <a:ext cx="2918830" cy="493316"/>
          </a:xfrm>
          <a:prstGeom prst="rect">
            <a:avLst/>
          </a:prstGeom>
        </p:spPr>
        <p:txBody>
          <a:bodyPr vert="horz" lIns="90421" tIns="45211" rIns="90421" bIns="45211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600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24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80" y="99364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90" y="-2413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5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5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51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9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9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9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9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4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9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3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2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53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4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2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" y="3419857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21" y="3419857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7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7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41" y="2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7" y="2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20" y="2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5" y="2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41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7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2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41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7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5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2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5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5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2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5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5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5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2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5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5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5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2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5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7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7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7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7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7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73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7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17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7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7" y="1397017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8" y="1397017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17" y="4980573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28" y="4980573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7" y="1397017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8" y="1397017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17" y="4980573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28" y="4980573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3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9" y="3055283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5" y="3055283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3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9" y="3055283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5" y="3055283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3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3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3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3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7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8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3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38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7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8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3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3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5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9" y="4717015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8" y="471701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1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1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5" y="305701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1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5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9" y="4717015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8" y="4717015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1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1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5" y="305701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1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43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54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14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14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43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54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43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54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14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14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43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54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13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13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13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13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9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5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13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13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13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13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9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5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13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13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13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5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5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5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13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13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13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5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5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5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7" y="1397013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8" y="1397013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5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5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7" y="1397013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8" y="1397013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5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5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9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5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8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8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9" y="4212308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5" y="4212308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9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5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8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8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9" y="4212308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5" y="4212308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2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2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2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9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9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9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2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2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2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9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9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9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7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8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110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110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8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8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7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8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110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110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8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8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38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8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2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8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2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8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2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8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2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8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2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8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2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8" y="1639806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806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2" y="1639806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8" y="38865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2" y="38865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8" y="1639806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806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2" y="1639806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8" y="38865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2" y="38865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6" y="1639806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806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6" y="38865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6" y="1639806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806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6" y="38865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5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405" y="3256998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4" y="1639795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44" y="3256998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81" y="3256998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5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405" y="3256998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4" y="1639795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44" y="3256998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81" y="3256998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5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8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5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8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5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8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8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5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8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5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8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5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8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8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15" y="6356368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43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1825625"/>
            <a:ext cx="105156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15" y="6356368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56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15" y="6356368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43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15" y="6356368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43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04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04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15" y="6356368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43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15" y="6356368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15" y="6356368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4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3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15" y="6356368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4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3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15" y="6356368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9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219209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43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4" y="1825625"/>
            <a:ext cx="10515601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15" y="6356368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15" y="6356368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3" y="6356368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99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219200"/>
            <a:ext cx="5084232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1560299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90"/>
            <a:ext cx="5082117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88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462290"/>
            <a:ext cx="5084232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1803388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2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18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79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log.gov.ru/rn50/about_fts/docs/4293385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2">
              <a:lumMod val="20000"/>
              <a:lumOff val="80000"/>
            </a:schemeClr>
          </a:fgClr>
          <a:bgClr>
            <a:schemeClr val="tx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6684" y="3248980"/>
            <a:ext cx="1184531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Льготы по имущественным налогам предоставляются как на федеральном, так и на региональном и местном уровнях.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5400" y="4221088"/>
            <a:ext cx="11828548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</a:rPr>
              <a:t>На территории Московской области льготы по транспортному налогу и налогу на имущество организаций предоставляются в соответствии с законом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hlinkClick r:id="rId2"/>
              </a:rPr>
              <a:t> 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</a:rPr>
              <a:t>Московской области от 24.11.2004 № 151/2004-ОЗ «О льготном налогообложении в Московской области».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284" y="284205"/>
            <a:ext cx="1181881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i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</a:p>
          <a:p>
            <a:pPr algn="ctr"/>
            <a:endParaRPr lang="ru-RU" b="1" i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начальника Межрайонной ИФНС России №13 по Московской области</a:t>
            </a:r>
          </a:p>
          <a:p>
            <a:pPr algn="ctr"/>
            <a:r>
              <a:rPr lang="ru-RU" b="1" i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Жмакина В.В.</a:t>
            </a:r>
          </a:p>
          <a:p>
            <a:pPr algn="ctr"/>
            <a:endParaRPr lang="ru-RU" b="1" i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«Налоговые льготы по региональным налогам»</a:t>
            </a:r>
          </a:p>
        </p:txBody>
      </p:sp>
    </p:spTree>
    <p:extLst>
      <p:ext uri="{BB962C8B-B14F-4D97-AF65-F5344CB8AC3E}">
        <p14:creationId xmlns:p14="http://schemas.microsoft.com/office/powerpoint/2010/main" val="180448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u="sng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Капитальные вложения в объекты основных средств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5355" y="1114353"/>
            <a:ext cx="5656063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b="1" u="sng" dirty="0">
              <a:solidFill>
                <a:schemeClr val="tx1">
                  <a:lumMod val="50000"/>
                </a:schemeClr>
              </a:solidFill>
            </a:endParaRPr>
          </a:p>
          <a:p>
            <a:endParaRPr lang="ru-RU" b="1" u="sng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chemeClr val="tx1">
                    <a:lumMod val="50000"/>
                  </a:schemeClr>
                </a:solidFill>
              </a:rPr>
              <a:t>Для строительства/модернизации ОС</a:t>
            </a:r>
          </a:p>
          <a:p>
            <a:endParaRPr lang="ru-RU" b="1" u="sng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u="sng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u="sng" dirty="0">
                <a:solidFill>
                  <a:schemeClr val="tx1">
                    <a:lumMod val="50000"/>
                  </a:schemeClr>
                </a:solidFill>
                <a:latin typeface="Bahnschrift Condensed" panose="020B0502040204020203" pitchFamily="34" charset="0"/>
              </a:rPr>
              <a:t>Условия :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400" b="1" u="sng" dirty="0">
                <a:solidFill>
                  <a:schemeClr val="tx1">
                    <a:lumMod val="50000"/>
                  </a:schemeClr>
                </a:solidFill>
                <a:latin typeface="Bahnschrift Condensed" panose="020B0502040204020203" pitchFamily="34" charset="0"/>
              </a:rPr>
              <a:t>Не требуется заключения соглашения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400" b="1" u="sng" dirty="0">
                <a:solidFill>
                  <a:schemeClr val="tx1">
                    <a:lumMod val="50000"/>
                  </a:schemeClr>
                </a:solidFill>
                <a:latin typeface="Bahnschrift Condensed" panose="020B0502040204020203" pitchFamily="34" charset="0"/>
              </a:rPr>
              <a:t>Минимальные инвестиции – 50 млн руб.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400" b="1" u="sng" dirty="0">
                <a:solidFill>
                  <a:schemeClr val="tx1">
                    <a:lumMod val="50000"/>
                  </a:schemeClr>
                </a:solidFill>
                <a:latin typeface="Bahnschrift Condensed" panose="020B0502040204020203" pitchFamily="34" charset="0"/>
              </a:rPr>
              <a:t>Не </a:t>
            </a:r>
            <a:r>
              <a:rPr lang="ru-RU" sz="2400" b="1" u="sng" dirty="0" err="1">
                <a:solidFill>
                  <a:schemeClr val="tx1">
                    <a:lumMod val="50000"/>
                  </a:schemeClr>
                </a:solidFill>
                <a:latin typeface="Bahnschrift Condensed" panose="020B0502040204020203" pitchFamily="34" charset="0"/>
              </a:rPr>
              <a:t>распостраняется</a:t>
            </a:r>
            <a:r>
              <a:rPr lang="ru-RU" sz="2400" b="1" u="sng" dirty="0">
                <a:solidFill>
                  <a:schemeClr val="tx1">
                    <a:lumMod val="50000"/>
                  </a:schemeClr>
                </a:solidFill>
                <a:latin typeface="Bahnschrift Condensed" panose="020B0502040204020203" pitchFamily="34" charset="0"/>
              </a:rPr>
              <a:t> на ОС, предназначенные для торговли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97601" y="1097528"/>
            <a:ext cx="565904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sz="2400" b="1" i="1" u="sng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sz="2400" b="1" i="1" u="sng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400" b="1" i="1" u="sng" dirty="0">
                <a:solidFill>
                  <a:schemeClr val="tx1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400" b="1" i="1" u="sng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Льготы </a:t>
            </a:r>
          </a:p>
          <a:p>
            <a:pPr marL="0" indent="0">
              <a:buClr>
                <a:srgbClr val="002060"/>
              </a:buClr>
              <a:buNone/>
            </a:pPr>
            <a:endParaRPr lang="ru-RU" sz="2400" b="1" i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50000"/>
                  </a:schemeClr>
                </a:solidFill>
                <a:latin typeface="Bahnschrift Condensed" panose="020B0502040204020203" pitchFamily="34" charset="0"/>
              </a:rPr>
              <a:t>Налог на прибыль (при новом строительстве) - 15,5 % до 01.01.2024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Bahnschrift Condensed" panose="020B0502040204020203" pitchFamily="34" charset="0"/>
              </a:rPr>
              <a:t>Налог на имущество (в отношении нового здания) – 0%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Bahnschrift Condensed" panose="020B0502040204020203" pitchFamily="34" charset="0"/>
              </a:rPr>
              <a:t>Налог на имущество (в отношении модернизированного ОС) – 0 % - 1,5 % на срок до 8 лет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0512" y="5863641"/>
            <a:ext cx="98121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 Ст. 26.18 Закона МО № 151/2004-ОЗ от 24.11.2004</a:t>
            </a:r>
          </a:p>
        </p:txBody>
      </p:sp>
    </p:spTree>
    <p:extLst>
      <p:ext uri="{BB962C8B-B14F-4D97-AF65-F5344CB8AC3E}">
        <p14:creationId xmlns:p14="http://schemas.microsoft.com/office/powerpoint/2010/main" val="272587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01657"/>
            <a:ext cx="10363200" cy="817561"/>
          </a:xfrm>
        </p:spPr>
        <p:txBody>
          <a:bodyPr/>
          <a:lstStyle/>
          <a:p>
            <a:r>
              <a:rPr lang="ru-RU" b="1" u="sng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Специальный инвестиционный контракт (СПИК 1.0 и 2.0)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1364" y="1219207"/>
            <a:ext cx="5623036" cy="35419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ru-RU" dirty="0"/>
              <a:t> </a:t>
            </a:r>
          </a:p>
          <a:p>
            <a:pPr marL="0" indent="0">
              <a:buClr>
                <a:srgbClr val="002060"/>
              </a:buClr>
              <a:buNone/>
            </a:pPr>
            <a:endParaRPr lang="ru-RU" b="1" dirty="0">
              <a:latin typeface="Bahnschrift Condensed" panose="020B0502040204020203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Для высокотехнологичных производств и импорта технологий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ru-RU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СПИК 1.0 – для проектов по созданию либо модернизации и (или) освоению производства промышленной продукции.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ru-RU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СПИК 2.0 – для проектов по внедрению современной технологии из утвержденного перечня в целях освоения серийного производства.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ru-RU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* Минимальный объем инвестиций – БЕЗ ОГРАНИЧЕНИЙ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80090" y="1243453"/>
            <a:ext cx="4572509" cy="35176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Льготы: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Налог на прибыль: 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    0% первые 5 лет, 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    10 % с 6 по 8 годы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    13,5 % с 9 по 10 годы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    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Налог на имущество: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     0 % на 10 лет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364" y="5949280"/>
            <a:ext cx="5785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Ст. 26.20 Закона МО № 151/2004-ОЗ от 24.11.2004</a:t>
            </a:r>
          </a:p>
        </p:txBody>
      </p:sp>
    </p:spTree>
    <p:extLst>
      <p:ext uri="{BB962C8B-B14F-4D97-AF65-F5344CB8AC3E}">
        <p14:creationId xmlns:p14="http://schemas.microsoft.com/office/powerpoint/2010/main" val="74628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Региональный инвестиционный проект (РИП)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5380" y="1219204"/>
            <a:ext cx="5479020" cy="42980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ru-RU" dirty="0">
              <a:latin typeface="Bahnschrift Condensed" panose="020B0502040204020203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Для производителей товаров, инвестирующих от 50 млн руб.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ru-RU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Условия: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Объем капитальных вложений более 50 млн руб. за 3 года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Отсутствие обособленных подразделений за пределами МО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Сумма налоговых льгот по налогу на прибыль организаций не может превышать объем капительных вложений по РИП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219209"/>
            <a:ext cx="5803056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Льготы: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Налог на прибыль – 10 %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Налог на имущество – 0% на 4 года (с даты принятия к учёту)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dirty="0"/>
          </a:p>
          <a:p>
            <a:pPr marL="0" indent="0">
              <a:buClr>
                <a:srgbClr val="002060"/>
              </a:buClr>
              <a:buNone/>
            </a:pP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492732" y="6021288"/>
            <a:ext cx="88290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Ст. 26.21 Закона МО № 151/2004-ОЗ от 24.11.2004</a:t>
            </a:r>
          </a:p>
          <a:p>
            <a:pPr algn="ctr"/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28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Региональный инвестиционный проект (РИП)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5340" y="1880829"/>
            <a:ext cx="5695044" cy="34923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Для производителей товаров, инвестирующих от 500 млн руб.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1) Объем капитальных вложений более 500 млн руб. за 5 лет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2) Отсутствие обособленных подразделений за пределами МО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3) Сумма налоговых льгот по налогу на прибыль организаций не может превышать объем капитальных вложений по РИП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4012" y="1906322"/>
            <a:ext cx="5724636" cy="34668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dirty="0"/>
          </a:p>
          <a:p>
            <a:pPr marL="0" indent="0">
              <a:buClr>
                <a:srgbClr val="002060"/>
              </a:buClr>
              <a:buNone/>
            </a:pPr>
            <a:endParaRPr lang="ru-RU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Льготы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Налог на прибыль – 10%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Налог на имущество: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ru-RU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   0% на 4 года (с даты принятия к учёту),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ru-RU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   1,1 % с 5-ого по 7-й годы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332" y="6241378"/>
            <a:ext cx="68917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Статья 26.21 Закона МО № 151/2004-ОЗ от 24.11.2004</a:t>
            </a:r>
          </a:p>
        </p:txBody>
      </p:sp>
    </p:spTree>
    <p:extLst>
      <p:ext uri="{BB962C8B-B14F-4D97-AF65-F5344CB8AC3E}">
        <p14:creationId xmlns:p14="http://schemas.microsoft.com/office/powerpoint/2010/main" val="346611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для первых приобретателей АДЦ 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263352" y="1219209"/>
            <a:ext cx="5731048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инвесторов в офисную недвижимость (АДЦ) от 50 млн руб.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Льгота предоставляется автоматически после постановки на учет объектов нового строительства стоимостью не менее 50 млн руб.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Только для новых АЦД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219209"/>
            <a:ext cx="583906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sz="2800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Льгота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 – 15,5 % до 01.01.2024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– 0% на срок 4 года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6165304"/>
            <a:ext cx="70723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92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1663" y="911675"/>
            <a:ext cx="11418559" cy="384362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1271464" y="71449"/>
            <a:ext cx="9730954" cy="8236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Уведомление - это документ, который нужно направить в налоговый орган, если установленный срок подачи декларации позднее срока уплаты</a:t>
            </a: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242029"/>
              </p:ext>
            </p:extLst>
          </p:nvPr>
        </p:nvGraphicFramePr>
        <p:xfrm>
          <a:off x="385376" y="973157"/>
          <a:ext cx="10883082" cy="3718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0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Налоги и взносы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 marR="1898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По каким платежам подавать Уведомление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УСН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 квартал, полугодие и за 9 месяцев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Страховые взносы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Взносы за январь, февраль, апрель, май, июль, август, октябрь и ноябрь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НДФЛ с выплат работникам и другим физлицам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Налог за периоды 01.01 – 22.01, 23.01 – 22.02, 23.02 –22.03, 23.03 – 22.04, 23.04 – 22.05, 23.05 – 22.06, 23.06 – 22.07, 23.07 – 22.08, 23.08 – 22.09, 23.09 – 22.10, 23.10 – 22.11, 23.11 – 22.12, 23.12 – 31.12.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Транспортный налог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1, 2, 3 кварталы и за 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Земельный налог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1, 2, 3 кварталы и за 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ЕСХН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 за полугодие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Налог на имущество организаций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1, 2, 3 кварталы и за 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НДФЛ ИП на общем режиме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 квартал, полугодие и за 9 месяцев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877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налогах, по которым нужно подавать уведомление, сроки подачи уведомлений, уплаты налогов, КБК доступны в файле «Налоговый календарь» и на промо-странице ЕНС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3393" y="4940813"/>
            <a:ext cx="9793088" cy="175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Зачем подавать Уведомление?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Своевременное и корректное распределение ЕНП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Отсутствие пени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Что будет, если несвоевременно подать уведомление или не подать вовсе?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ЕНП не распределится вовремя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Начисляется пеня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Привлекут к ответственности в соответствии со ст. 15.6 КоАП или ст. 126 НК РФ </a:t>
            </a:r>
            <a:r>
              <a:rPr lang="ru-RU" sz="1400" dirty="0">
                <a:solidFill>
                  <a:srgbClr val="C00000"/>
                </a:solidFill>
              </a:rPr>
              <a:t>(временно приостановлено)</a:t>
            </a:r>
          </a:p>
        </p:txBody>
      </p:sp>
    </p:spTree>
    <p:extLst>
      <p:ext uri="{BB962C8B-B14F-4D97-AF65-F5344CB8AC3E}">
        <p14:creationId xmlns:p14="http://schemas.microsoft.com/office/powerpoint/2010/main" val="379731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1379476" y="2240868"/>
            <a:ext cx="9730954" cy="8236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8014404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173985</TotalTime>
  <Words>780</Words>
  <Application>Microsoft Office PowerPoint</Application>
  <PresentationFormat>Широкоэкранный</PresentationFormat>
  <Paragraphs>125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Calibri</vt:lpstr>
      <vt:lpstr>Bahnschrift Condensed</vt:lpstr>
      <vt:lpstr>Bahnschrift SemiBold SemiConden</vt:lpstr>
      <vt:lpstr>Wingdings</vt:lpstr>
      <vt:lpstr>Arial</vt:lpstr>
      <vt:lpstr>Open Sans</vt:lpstr>
      <vt:lpstr>Open Sans Light</vt:lpstr>
      <vt:lpstr>Arial Narrow</vt:lpstr>
      <vt:lpstr>Roboto Condensed</vt:lpstr>
      <vt:lpstr>Times New Roman</vt:lpstr>
      <vt:lpstr>Calibri Light</vt:lpstr>
      <vt:lpstr>1_Office Theme</vt:lpstr>
      <vt:lpstr>Custom Design</vt:lpstr>
      <vt:lpstr>Презентация PowerPoint</vt:lpstr>
      <vt:lpstr>Капитальные вложения в объекты основных средств</vt:lpstr>
      <vt:lpstr>Специальный инвестиционный контракт (СПИК 1.0 и 2.0)</vt:lpstr>
      <vt:lpstr>Региональный инвестиционный проект (РИП)</vt:lpstr>
      <vt:lpstr>Региональный инвестиционный проект (РИП)</vt:lpstr>
      <vt:lpstr>Льготы для первых приобретателей АДЦ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2325</cp:revision>
  <cp:lastPrinted>2023-08-17T07:21:29Z</cp:lastPrinted>
  <dcterms:created xsi:type="dcterms:W3CDTF">2014-10-08T23:03:32Z</dcterms:created>
  <dcterms:modified xsi:type="dcterms:W3CDTF">2023-08-17T13:12:23Z</dcterms:modified>
</cp:coreProperties>
</file>