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84" r:id="rId3"/>
    <p:sldId id="339" r:id="rId4"/>
    <p:sldId id="341" r:id="rId5"/>
    <p:sldId id="310" r:id="rId6"/>
    <p:sldId id="337" r:id="rId7"/>
    <p:sldId id="342" r:id="rId8"/>
    <p:sldId id="258" r:id="rId9"/>
    <p:sldId id="291" r:id="rId10"/>
    <p:sldId id="391" r:id="rId11"/>
    <p:sldId id="373" r:id="rId12"/>
    <p:sldId id="390" r:id="rId13"/>
    <p:sldId id="363" r:id="rId14"/>
    <p:sldId id="387" r:id="rId15"/>
    <p:sldId id="388" r:id="rId16"/>
    <p:sldId id="385" r:id="rId17"/>
    <p:sldId id="375" r:id="rId18"/>
    <p:sldId id="389" r:id="rId19"/>
    <p:sldId id="377" r:id="rId20"/>
    <p:sldId id="295" r:id="rId21"/>
    <p:sldId id="392" r:id="rId22"/>
    <p:sldId id="393" r:id="rId23"/>
    <p:sldId id="394" r:id="rId24"/>
    <p:sldId id="395" r:id="rId25"/>
    <p:sldId id="345" r:id="rId26"/>
    <p:sldId id="346" r:id="rId27"/>
    <p:sldId id="348" r:id="rId28"/>
    <p:sldId id="344" r:id="rId29"/>
    <p:sldId id="343" r:id="rId30"/>
    <p:sldId id="327" r:id="rId31"/>
    <p:sldId id="290" r:id="rId32"/>
    <p:sldId id="325" r:id="rId33"/>
    <p:sldId id="372" r:id="rId34"/>
  </p:sldIdLst>
  <p:sldSz cx="12192000" cy="6858000"/>
  <p:notesSz cx="9866313" cy="6735763"/>
  <p:custDataLst>
    <p:tags r:id="rId37"/>
  </p:custData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0DDF8"/>
    <a:srgbClr val="88C1F4"/>
    <a:srgbClr val="429CEE"/>
    <a:srgbClr val="9FE1F9"/>
    <a:srgbClr val="8BCAF1"/>
    <a:srgbClr val="838382"/>
    <a:srgbClr val="FFFFCC"/>
    <a:srgbClr val="60D08D"/>
    <a:srgbClr val="36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43" autoAdjust="0"/>
    <p:restoredTop sz="94822" autoAdjust="0"/>
  </p:normalViewPr>
  <p:slideViewPr>
    <p:cSldViewPr snapToGrid="0">
      <p:cViewPr varScale="1">
        <p:scale>
          <a:sx n="107" d="100"/>
          <a:sy n="107" d="100"/>
        </p:scale>
        <p:origin x="888" y="96"/>
      </p:cViewPr>
      <p:guideLst>
        <p:guide orient="horz" pos="2160"/>
        <p:guide pos="3840"/>
      </p:guideLst>
    </p:cSldViewPr>
  </p:slideViewPr>
  <p:outlineViewPr>
    <p:cViewPr>
      <p:scale>
        <a:sx n="33" d="100"/>
        <a:sy n="33" d="100"/>
      </p:scale>
      <p:origin x="0" y="-1578"/>
    </p:cViewPr>
  </p:outlineViewPr>
  <p:notesTextViewPr>
    <p:cViewPr>
      <p:scale>
        <a:sx n="1" d="1"/>
        <a:sy n="1" d="1"/>
      </p:scale>
      <p:origin x="0" y="0"/>
    </p:cViewPr>
  </p:notesTextViewPr>
  <p:notesViewPr>
    <p:cSldViewPr snapToGrid="0">
      <p:cViewPr varScale="1">
        <p:scale>
          <a:sx n="80" d="100"/>
          <a:sy n="80" d="100"/>
        </p:scale>
        <p:origin x="27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9.jpe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587733" y="0"/>
            <a:ext cx="4276254" cy="338143"/>
          </a:xfrm>
          <a:prstGeom prst="rect">
            <a:avLst/>
          </a:prstGeom>
        </p:spPr>
        <p:txBody>
          <a:bodyPr vert="horz" lIns="91440" tIns="45720" rIns="91440" bIns="45720" rtlCol="0"/>
          <a:lstStyle>
            <a:lvl1pPr algn="r">
              <a:defRPr sz="1200"/>
            </a:lvl1pPr>
          </a:lstStyle>
          <a:p>
            <a:fld id="{F7185EE4-F1A3-4DD3-A1E5-8A90C3F64867}" type="datetimeFigureOut">
              <a:rPr lang="ru-RU" smtClean="0"/>
              <a:t>25.12.2023</a:t>
            </a:fld>
            <a:endParaRPr lang="ru-RU"/>
          </a:p>
        </p:txBody>
      </p:sp>
      <p:sp>
        <p:nvSpPr>
          <p:cNvPr id="4" name="Нижний колонтитул 3"/>
          <p:cNvSpPr>
            <a:spLocks noGrp="1"/>
          </p:cNvSpPr>
          <p:nvPr>
            <p:ph type="ftr" sz="quarter" idx="2"/>
          </p:nvPr>
        </p:nvSpPr>
        <p:spPr>
          <a:xfrm>
            <a:off x="1" y="6397620"/>
            <a:ext cx="4276255" cy="33814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587733" y="6397620"/>
            <a:ext cx="4276254" cy="338143"/>
          </a:xfrm>
          <a:prstGeom prst="rect">
            <a:avLst/>
          </a:prstGeom>
        </p:spPr>
        <p:txBody>
          <a:bodyPr vert="horz" lIns="91440" tIns="45720" rIns="91440" bIns="45720" rtlCol="0" anchor="b"/>
          <a:lstStyle>
            <a:lvl1pPr algn="r">
              <a:defRPr sz="1200"/>
            </a:lvl1pPr>
          </a:lstStyle>
          <a:p>
            <a:fld id="{79E97D21-8B0D-4536-8E50-5D9AEE815DBE}" type="slidenum">
              <a:rPr lang="ru-RU" smtClean="0"/>
              <a:t>‹#›</a:t>
            </a:fld>
            <a:endParaRPr lang="ru-RU"/>
          </a:p>
        </p:txBody>
      </p:sp>
    </p:spTree>
    <p:extLst>
      <p:ext uri="{BB962C8B-B14F-4D97-AF65-F5344CB8AC3E}">
        <p14:creationId xmlns:p14="http://schemas.microsoft.com/office/powerpoint/2010/main" val="330787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4275403" cy="337958"/>
          </a:xfrm>
          <a:prstGeom prst="rect">
            <a:avLst/>
          </a:prstGeom>
        </p:spPr>
        <p:txBody>
          <a:bodyPr vert="horz" lIns="91438" tIns="45719" rIns="91438" bIns="45719" rtlCol="0"/>
          <a:lstStyle>
            <a:lvl1pPr algn="l">
              <a:defRPr sz="1200"/>
            </a:lvl1pPr>
          </a:lstStyle>
          <a:p>
            <a:endParaRPr lang="ru-RU"/>
          </a:p>
        </p:txBody>
      </p:sp>
      <p:sp>
        <p:nvSpPr>
          <p:cNvPr id="3" name="Дата 2"/>
          <p:cNvSpPr>
            <a:spLocks noGrp="1"/>
          </p:cNvSpPr>
          <p:nvPr>
            <p:ph type="dt" idx="1"/>
          </p:nvPr>
        </p:nvSpPr>
        <p:spPr>
          <a:xfrm>
            <a:off x="5588627" y="1"/>
            <a:ext cx="4275403" cy="337958"/>
          </a:xfrm>
          <a:prstGeom prst="rect">
            <a:avLst/>
          </a:prstGeom>
        </p:spPr>
        <p:txBody>
          <a:bodyPr vert="horz" lIns="91438" tIns="45719" rIns="91438" bIns="45719" rtlCol="0"/>
          <a:lstStyle>
            <a:lvl1pPr algn="r">
              <a:defRPr sz="1200"/>
            </a:lvl1pPr>
          </a:lstStyle>
          <a:p>
            <a:fld id="{B2F89C43-4735-4865-8A0F-F8FCC06EFC33}" type="datetimeFigureOut">
              <a:rPr lang="ru-RU" smtClean="0"/>
              <a:t>25.12.2023</a:t>
            </a:fld>
            <a:endParaRPr lang="ru-RU"/>
          </a:p>
        </p:txBody>
      </p:sp>
      <p:sp>
        <p:nvSpPr>
          <p:cNvPr id="4" name="Образ слайда 3"/>
          <p:cNvSpPr>
            <a:spLocks noGrp="1" noRot="1" noChangeAspect="1"/>
          </p:cNvSpPr>
          <p:nvPr>
            <p:ph type="sldImg" idx="2"/>
          </p:nvPr>
        </p:nvSpPr>
        <p:spPr>
          <a:xfrm>
            <a:off x="2913063" y="841375"/>
            <a:ext cx="4040187" cy="2273300"/>
          </a:xfrm>
          <a:prstGeom prst="rect">
            <a:avLst/>
          </a:prstGeom>
          <a:noFill/>
          <a:ln w="12700">
            <a:solidFill>
              <a:prstClr val="black"/>
            </a:solidFill>
          </a:ln>
        </p:spPr>
      </p:sp>
      <p:sp>
        <p:nvSpPr>
          <p:cNvPr id="5" name="Заметки 4"/>
          <p:cNvSpPr>
            <a:spLocks noGrp="1"/>
          </p:cNvSpPr>
          <p:nvPr>
            <p:ph type="body" sz="quarter" idx="3"/>
          </p:nvPr>
        </p:nvSpPr>
        <p:spPr>
          <a:xfrm>
            <a:off x="986632" y="3241586"/>
            <a:ext cx="7893050" cy="2652207"/>
          </a:xfrm>
          <a:prstGeom prst="rect">
            <a:avLst/>
          </a:prstGeom>
        </p:spPr>
        <p:txBody>
          <a:bodyPr vert="horz" lIns="91438" tIns="45719" rIns="91438" bIns="4571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397807"/>
            <a:ext cx="4275403" cy="337957"/>
          </a:xfrm>
          <a:prstGeom prst="rect">
            <a:avLst/>
          </a:prstGeom>
        </p:spPr>
        <p:txBody>
          <a:bodyPr vert="horz" lIns="91438" tIns="45719" rIns="91438" bIns="45719" rtlCol="0" anchor="b"/>
          <a:lstStyle>
            <a:lvl1pPr algn="l">
              <a:defRPr sz="1200"/>
            </a:lvl1pPr>
          </a:lstStyle>
          <a:p>
            <a:endParaRPr lang="ru-RU"/>
          </a:p>
        </p:txBody>
      </p:sp>
      <p:sp>
        <p:nvSpPr>
          <p:cNvPr id="7" name="Номер слайда 6"/>
          <p:cNvSpPr>
            <a:spLocks noGrp="1"/>
          </p:cNvSpPr>
          <p:nvPr>
            <p:ph type="sldNum" sz="quarter" idx="5"/>
          </p:nvPr>
        </p:nvSpPr>
        <p:spPr>
          <a:xfrm>
            <a:off x="5588627" y="6397807"/>
            <a:ext cx="4275403" cy="337957"/>
          </a:xfrm>
          <a:prstGeom prst="rect">
            <a:avLst/>
          </a:prstGeom>
        </p:spPr>
        <p:txBody>
          <a:bodyPr vert="horz" lIns="91438" tIns="45719" rIns="91438" bIns="45719" rtlCol="0" anchor="b"/>
          <a:lstStyle>
            <a:lvl1pPr algn="r">
              <a:defRPr sz="1200"/>
            </a:lvl1pPr>
          </a:lstStyle>
          <a:p>
            <a:fld id="{C27B2F80-463A-497F-892A-B01760D868F9}" type="slidenum">
              <a:rPr lang="ru-RU" smtClean="0"/>
              <a:t>‹#›</a:t>
            </a:fld>
            <a:endParaRPr lang="ru-RU"/>
          </a:p>
        </p:txBody>
      </p:sp>
    </p:spTree>
    <p:extLst>
      <p:ext uri="{BB962C8B-B14F-4D97-AF65-F5344CB8AC3E}">
        <p14:creationId xmlns:p14="http://schemas.microsoft.com/office/powerpoint/2010/main" val="130858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1</a:t>
            </a:fld>
            <a:endParaRPr lang="ru-RU"/>
          </a:p>
        </p:txBody>
      </p:sp>
    </p:spTree>
    <p:extLst>
      <p:ext uri="{BB962C8B-B14F-4D97-AF65-F5344CB8AC3E}">
        <p14:creationId xmlns:p14="http://schemas.microsoft.com/office/powerpoint/2010/main" val="152772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10</a:t>
            </a:fld>
            <a:endParaRPr lang="ru-RU"/>
          </a:p>
        </p:txBody>
      </p:sp>
    </p:spTree>
    <p:extLst>
      <p:ext uri="{BB962C8B-B14F-4D97-AF65-F5344CB8AC3E}">
        <p14:creationId xmlns:p14="http://schemas.microsoft.com/office/powerpoint/2010/main" val="386924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94063" y="173038"/>
            <a:ext cx="3030537" cy="1704975"/>
          </a:xfrm>
        </p:spPr>
      </p:sp>
      <p:sp>
        <p:nvSpPr>
          <p:cNvPr id="3" name="Заметки 2"/>
          <p:cNvSpPr>
            <a:spLocks noGrp="1"/>
          </p:cNvSpPr>
          <p:nvPr>
            <p:ph type="body" idx="1"/>
          </p:nvPr>
        </p:nvSpPr>
        <p:spPr>
          <a:xfrm>
            <a:off x="714164" y="1991398"/>
            <a:ext cx="8754411" cy="4406224"/>
          </a:xfrm>
        </p:spPr>
        <p:txBody>
          <a:bodyPr/>
          <a:lstStyle/>
          <a:p>
            <a:pPr marL="377434" lvl="1" indent="-285750" algn="just" defTabSz="914350">
              <a:spcBef>
                <a:spcPct val="0"/>
              </a:spcBef>
              <a:buClr>
                <a:srgbClr val="C3260C"/>
              </a:buClr>
              <a:buSzPct val="128000"/>
              <a:buFontTx/>
              <a:buChar char="-"/>
              <a:defRPr/>
            </a:pPr>
            <a:endParaRPr lang="ru-RU" altLang="ru-RU">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pPr>
              <a:defRPr/>
            </a:pPr>
            <a:fld id="{855FCBC2-F5A6-4534-B3EC-AF77B3861CA0}" type="slidenum">
              <a:rPr lang="ru-RU" altLang="ru-RU" smtClean="0"/>
              <a:pPr>
                <a:defRPr/>
              </a:pPr>
              <a:t>13</a:t>
            </a:fld>
            <a:endParaRPr lang="ru-RU" altLang="ru-RU"/>
          </a:p>
        </p:txBody>
      </p:sp>
    </p:spTree>
    <p:extLst>
      <p:ext uri="{BB962C8B-B14F-4D97-AF65-F5344CB8AC3E}">
        <p14:creationId xmlns:p14="http://schemas.microsoft.com/office/powerpoint/2010/main" val="425802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94063" y="173038"/>
            <a:ext cx="3030537" cy="1704975"/>
          </a:xfrm>
        </p:spPr>
      </p:sp>
      <p:sp>
        <p:nvSpPr>
          <p:cNvPr id="3" name="Заметки 2"/>
          <p:cNvSpPr>
            <a:spLocks noGrp="1"/>
          </p:cNvSpPr>
          <p:nvPr>
            <p:ph type="body" idx="1"/>
          </p:nvPr>
        </p:nvSpPr>
        <p:spPr>
          <a:xfrm>
            <a:off x="714164" y="1991398"/>
            <a:ext cx="8754411" cy="4406224"/>
          </a:xfrm>
        </p:spPr>
        <p:txBody>
          <a:bodyPr/>
          <a:lstStyle/>
          <a:p>
            <a:pPr marL="377434" lvl="1" indent="-285750" algn="just" defTabSz="914350">
              <a:spcBef>
                <a:spcPct val="0"/>
              </a:spcBef>
              <a:buClr>
                <a:srgbClr val="C3260C"/>
              </a:buClr>
              <a:buSzPct val="128000"/>
              <a:buFontTx/>
              <a:buChar char="-"/>
              <a:defRPr/>
            </a:pPr>
            <a:endParaRPr lang="ru-RU" altLang="ru-RU">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pPr>
              <a:defRPr/>
            </a:pPr>
            <a:fld id="{855FCBC2-F5A6-4534-B3EC-AF77B3861CA0}" type="slidenum">
              <a:rPr lang="ru-RU" altLang="ru-RU" smtClean="0"/>
              <a:pPr>
                <a:defRPr/>
              </a:pPr>
              <a:t>14</a:t>
            </a:fld>
            <a:endParaRPr lang="ru-RU" altLang="ru-RU"/>
          </a:p>
        </p:txBody>
      </p:sp>
    </p:spTree>
    <p:extLst>
      <p:ext uri="{BB962C8B-B14F-4D97-AF65-F5344CB8AC3E}">
        <p14:creationId xmlns:p14="http://schemas.microsoft.com/office/powerpoint/2010/main" val="122301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94063" y="173038"/>
            <a:ext cx="3030537" cy="1704975"/>
          </a:xfrm>
        </p:spPr>
      </p:sp>
      <p:sp>
        <p:nvSpPr>
          <p:cNvPr id="3" name="Заметки 2"/>
          <p:cNvSpPr>
            <a:spLocks noGrp="1"/>
          </p:cNvSpPr>
          <p:nvPr>
            <p:ph type="body" idx="1"/>
          </p:nvPr>
        </p:nvSpPr>
        <p:spPr>
          <a:xfrm>
            <a:off x="714164" y="1991398"/>
            <a:ext cx="8754411" cy="4406224"/>
          </a:xfrm>
        </p:spPr>
        <p:txBody>
          <a:bodyPr/>
          <a:lstStyle/>
          <a:p>
            <a:pPr marL="377434" lvl="1" indent="-285750" algn="just" defTabSz="914350">
              <a:spcBef>
                <a:spcPct val="0"/>
              </a:spcBef>
              <a:buClr>
                <a:srgbClr val="C3260C"/>
              </a:buClr>
              <a:buSzPct val="128000"/>
              <a:buFontTx/>
              <a:buChar char="-"/>
              <a:defRPr/>
            </a:pPr>
            <a:endParaRPr lang="ru-RU" altLang="ru-RU">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pPr>
              <a:defRPr/>
            </a:pPr>
            <a:fld id="{855FCBC2-F5A6-4534-B3EC-AF77B3861CA0}" type="slidenum">
              <a:rPr lang="ru-RU" altLang="ru-RU" smtClean="0"/>
              <a:pPr>
                <a:defRPr/>
              </a:pPr>
              <a:t>15</a:t>
            </a:fld>
            <a:endParaRPr lang="ru-RU" altLang="ru-RU"/>
          </a:p>
        </p:txBody>
      </p:sp>
    </p:spTree>
    <p:extLst>
      <p:ext uri="{BB962C8B-B14F-4D97-AF65-F5344CB8AC3E}">
        <p14:creationId xmlns:p14="http://schemas.microsoft.com/office/powerpoint/2010/main" val="148001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94063" y="173038"/>
            <a:ext cx="3030537" cy="1704975"/>
          </a:xfrm>
        </p:spPr>
      </p:sp>
      <p:sp>
        <p:nvSpPr>
          <p:cNvPr id="3" name="Заметки 2"/>
          <p:cNvSpPr>
            <a:spLocks noGrp="1"/>
          </p:cNvSpPr>
          <p:nvPr>
            <p:ph type="body" idx="1"/>
          </p:nvPr>
        </p:nvSpPr>
        <p:spPr>
          <a:xfrm>
            <a:off x="714164" y="1991398"/>
            <a:ext cx="8754411" cy="4406224"/>
          </a:xfrm>
        </p:spPr>
        <p:txBody>
          <a:bodyPr/>
          <a:lstStyle/>
          <a:p>
            <a:pPr marL="377434" lvl="1" indent="-285750" algn="just" defTabSz="914350">
              <a:spcBef>
                <a:spcPct val="0"/>
              </a:spcBef>
              <a:buClr>
                <a:srgbClr val="C3260C"/>
              </a:buClr>
              <a:buSzPct val="128000"/>
              <a:buFontTx/>
              <a:buChar char="-"/>
              <a:defRPr/>
            </a:pPr>
            <a:endParaRPr lang="ru-RU" altLang="ru-RU">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pPr>
              <a:defRPr/>
            </a:pPr>
            <a:fld id="{855FCBC2-F5A6-4534-B3EC-AF77B3861CA0}" type="slidenum">
              <a:rPr lang="ru-RU" altLang="ru-RU" smtClean="0"/>
              <a:pPr>
                <a:defRPr/>
              </a:pPr>
              <a:t>16</a:t>
            </a:fld>
            <a:endParaRPr lang="ru-RU" altLang="ru-RU"/>
          </a:p>
        </p:txBody>
      </p:sp>
    </p:spTree>
    <p:extLst>
      <p:ext uri="{BB962C8B-B14F-4D97-AF65-F5344CB8AC3E}">
        <p14:creationId xmlns:p14="http://schemas.microsoft.com/office/powerpoint/2010/main" val="191372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13063" y="841375"/>
            <a:ext cx="4040187" cy="22733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F28558C-606D-4078-ACB6-92C06BC9CECD}" type="slidenum">
              <a:rPr lang="ru-RU" smtClean="0">
                <a:solidFill>
                  <a:prstClr val="black"/>
                </a:solidFill>
              </a:rPr>
              <a:t>17</a:t>
            </a:fld>
            <a:endParaRPr lang="ru-RU">
              <a:solidFill>
                <a:prstClr val="black"/>
              </a:solidFill>
            </a:endParaRPr>
          </a:p>
        </p:txBody>
      </p:sp>
    </p:spTree>
    <p:extLst>
      <p:ext uri="{BB962C8B-B14F-4D97-AF65-F5344CB8AC3E}">
        <p14:creationId xmlns:p14="http://schemas.microsoft.com/office/powerpoint/2010/main" val="292421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C27B2F80-463A-497F-892A-B01760D868F9}" type="slidenum">
              <a:rPr lang="ru-RU" smtClean="0"/>
              <a:t>28</a:t>
            </a:fld>
            <a:endParaRPr lang="ru-RU"/>
          </a:p>
        </p:txBody>
      </p:sp>
    </p:spTree>
    <p:extLst>
      <p:ext uri="{BB962C8B-B14F-4D97-AF65-F5344CB8AC3E}">
        <p14:creationId xmlns:p14="http://schemas.microsoft.com/office/powerpoint/2010/main" val="241682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29</a:t>
            </a:fld>
            <a:endParaRPr lang="ru-RU"/>
          </a:p>
        </p:txBody>
      </p:sp>
    </p:spTree>
    <p:extLst>
      <p:ext uri="{BB962C8B-B14F-4D97-AF65-F5344CB8AC3E}">
        <p14:creationId xmlns:p14="http://schemas.microsoft.com/office/powerpoint/2010/main" val="590802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31</a:t>
            </a:fld>
            <a:endParaRPr lang="ru-RU"/>
          </a:p>
        </p:txBody>
      </p:sp>
    </p:spTree>
    <p:extLst>
      <p:ext uri="{BB962C8B-B14F-4D97-AF65-F5344CB8AC3E}">
        <p14:creationId xmlns:p14="http://schemas.microsoft.com/office/powerpoint/2010/main" val="243410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33</a:t>
            </a:fld>
            <a:endParaRPr lang="ru-RU"/>
          </a:p>
        </p:txBody>
      </p:sp>
    </p:spTree>
    <p:extLst>
      <p:ext uri="{BB962C8B-B14F-4D97-AF65-F5344CB8AC3E}">
        <p14:creationId xmlns:p14="http://schemas.microsoft.com/office/powerpoint/2010/main" val="138225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2</a:t>
            </a:fld>
            <a:endParaRPr lang="ru-RU"/>
          </a:p>
        </p:txBody>
      </p:sp>
    </p:spTree>
    <p:extLst>
      <p:ext uri="{BB962C8B-B14F-4D97-AF65-F5344CB8AC3E}">
        <p14:creationId xmlns:p14="http://schemas.microsoft.com/office/powerpoint/2010/main" val="315277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3</a:t>
            </a:fld>
            <a:endParaRPr lang="ru-RU"/>
          </a:p>
        </p:txBody>
      </p:sp>
    </p:spTree>
    <p:extLst>
      <p:ext uri="{BB962C8B-B14F-4D97-AF65-F5344CB8AC3E}">
        <p14:creationId xmlns:p14="http://schemas.microsoft.com/office/powerpoint/2010/main" val="398796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4</a:t>
            </a:fld>
            <a:endParaRPr lang="ru-RU"/>
          </a:p>
        </p:txBody>
      </p:sp>
    </p:spTree>
    <p:extLst>
      <p:ext uri="{BB962C8B-B14F-4D97-AF65-F5344CB8AC3E}">
        <p14:creationId xmlns:p14="http://schemas.microsoft.com/office/powerpoint/2010/main" val="54156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5</a:t>
            </a:fld>
            <a:endParaRPr lang="ru-RU"/>
          </a:p>
        </p:txBody>
      </p:sp>
    </p:spTree>
    <p:extLst>
      <p:ext uri="{BB962C8B-B14F-4D97-AF65-F5344CB8AC3E}">
        <p14:creationId xmlns:p14="http://schemas.microsoft.com/office/powerpoint/2010/main" val="297496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6</a:t>
            </a:fld>
            <a:endParaRPr lang="ru-RU"/>
          </a:p>
        </p:txBody>
      </p:sp>
    </p:spTree>
    <p:extLst>
      <p:ext uri="{BB962C8B-B14F-4D97-AF65-F5344CB8AC3E}">
        <p14:creationId xmlns:p14="http://schemas.microsoft.com/office/powerpoint/2010/main" val="285100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7</a:t>
            </a:fld>
            <a:endParaRPr lang="ru-RU"/>
          </a:p>
        </p:txBody>
      </p:sp>
    </p:spTree>
    <p:extLst>
      <p:ext uri="{BB962C8B-B14F-4D97-AF65-F5344CB8AC3E}">
        <p14:creationId xmlns:p14="http://schemas.microsoft.com/office/powerpoint/2010/main" val="177649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8</a:t>
            </a:fld>
            <a:endParaRPr lang="ru-RU"/>
          </a:p>
        </p:txBody>
      </p:sp>
    </p:spTree>
    <p:extLst>
      <p:ext uri="{BB962C8B-B14F-4D97-AF65-F5344CB8AC3E}">
        <p14:creationId xmlns:p14="http://schemas.microsoft.com/office/powerpoint/2010/main" val="137344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7B2F80-463A-497F-892A-B01760D868F9}" type="slidenum">
              <a:rPr lang="ru-RU" smtClean="0"/>
              <a:t>9</a:t>
            </a:fld>
            <a:endParaRPr lang="ru-RU"/>
          </a:p>
        </p:txBody>
      </p:sp>
    </p:spTree>
    <p:extLst>
      <p:ext uri="{BB962C8B-B14F-4D97-AF65-F5344CB8AC3E}">
        <p14:creationId xmlns:p14="http://schemas.microsoft.com/office/powerpoint/2010/main" val="64839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F70429E-C69D-4DCF-AB50-2AFB51444794}" type="datetimeFigureOut">
              <a:rPr lang="en-US" smtClean="0"/>
              <a:t>12/25/2023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8443B0B-9F8F-4C5C-8DAE-53CD5B42639C}" type="slidenum">
              <a:rPr lang="en-US" smtClean="0"/>
              <a:t>‹#›</a:t>
            </a:fld>
            <a:endParaRPr lang="en-US"/>
          </a:p>
        </p:txBody>
      </p:sp>
    </p:spTree>
    <p:extLst>
      <p:ext uri="{BB962C8B-B14F-4D97-AF65-F5344CB8AC3E}">
        <p14:creationId xmlns:p14="http://schemas.microsoft.com/office/powerpoint/2010/main" val="6794296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70429E-C69D-4DCF-AB50-2AFB51444794}" type="datetimeFigureOut">
              <a:rPr lang="en-US" smtClean="0"/>
              <a:t>12/25/2023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78443B0B-9F8F-4C5C-8DAE-53CD5B42639C}" type="slidenum">
              <a:rPr lang="en-US" smtClean="0"/>
              <a:t>‹#›</a:t>
            </a:fld>
            <a:endParaRPr lang="en-US"/>
          </a:p>
        </p:txBody>
      </p:sp>
    </p:spTree>
    <p:extLst>
      <p:ext uri="{BB962C8B-B14F-4D97-AF65-F5344CB8AC3E}">
        <p14:creationId xmlns:p14="http://schemas.microsoft.com/office/powerpoint/2010/main" val="993829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37084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0429E-C69D-4DCF-AB50-2AFB51444794}" type="datetimeFigureOut">
              <a:rPr lang="en-US" smtClean="0"/>
              <a:t>12/25/2023</a:t>
            </a:fld>
            <a:endParaRPr lang="en-US"/>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43B0B-9F8F-4C5C-8DAE-53CD5B42639C}" type="slidenum">
              <a:rPr lang="en-US" smtClean="0"/>
              <a:t>‹#›</a:t>
            </a:fld>
            <a:endParaRPr lang="en-US"/>
          </a:p>
        </p:txBody>
      </p:sp>
    </p:spTree>
    <p:extLst>
      <p:ext uri="{BB962C8B-B14F-4D97-AF65-F5344CB8AC3E}">
        <p14:creationId xmlns:p14="http://schemas.microsoft.com/office/powerpoint/2010/main" val="257611874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0"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9.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11.xml"/><Relationship Id="rId7" Type="http://schemas.openxmlformats.org/officeDocument/2006/relationships/image" Target="../media/image61.jpeg"/><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media/image60.jpeg"/><Relationship Id="rId5" Type="http://schemas.openxmlformats.org/officeDocument/2006/relationships/image" Target="../media/image1.png"/><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12.xml"/><Relationship Id="rId7" Type="http://schemas.openxmlformats.org/officeDocument/2006/relationships/image" Target="../media/image64.jpeg"/><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63.jpeg"/><Relationship Id="rId5" Type="http://schemas.openxmlformats.org/officeDocument/2006/relationships/image" Target="../media/image1.png"/><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notesSlide" Target="../notesSlides/notesSlide13.xml"/><Relationship Id="rId7" Type="http://schemas.openxmlformats.org/officeDocument/2006/relationships/image" Target="../media/image67.jpeg"/><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66.jpeg"/><Relationship Id="rId5" Type="http://schemas.openxmlformats.org/officeDocument/2006/relationships/image" Target="../media/image1.png"/><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14.xml"/><Relationship Id="rId7" Type="http://schemas.openxmlformats.org/officeDocument/2006/relationships/hyperlink" Target="mailto:arenda@toshim.ru" TargetMode="External"/><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hyperlink" Target="mailto:tos@toshim.ru" TargetMode="External"/><Relationship Id="rId11" Type="http://schemas.openxmlformats.org/officeDocument/2006/relationships/image" Target="../media/image70.jpeg"/><Relationship Id="rId5" Type="http://schemas.openxmlformats.org/officeDocument/2006/relationships/image" Target="../media/image1.png"/><Relationship Id="rId10" Type="http://schemas.openxmlformats.org/officeDocument/2006/relationships/hyperlink" Target="https://parktos.ru/" TargetMode="External"/><Relationship Id="rId4" Type="http://schemas.openxmlformats.org/officeDocument/2006/relationships/oleObject" Target="../embeddings/oleObject17.bin"/><Relationship Id="rId9" Type="http://schemas.openxmlformats.org/officeDocument/2006/relationships/image" Target="../media/image69.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74.jpeg"/><Relationship Id="rId3" Type="http://schemas.openxmlformats.org/officeDocument/2006/relationships/notesSlide" Target="../notesSlides/notesSlide15.xml"/><Relationship Id="rId7" Type="http://schemas.openxmlformats.org/officeDocument/2006/relationships/hyperlink" Target="mailto:elena_r181@mail.ru" TargetMode="External"/><Relationship Id="rId12"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hyperlink" Target="mailto:linkinproject@yandex.ru" TargetMode="External"/><Relationship Id="rId11" Type="http://schemas.openxmlformats.org/officeDocument/2006/relationships/image" Target="../media/image72.jpeg"/><Relationship Id="rId5" Type="http://schemas.openxmlformats.org/officeDocument/2006/relationships/hyperlink" Target="mailto:dolservice@list.ru" TargetMode="External"/><Relationship Id="rId10" Type="http://schemas.openxmlformats.org/officeDocument/2006/relationships/image" Target="../media/image53.jpeg"/><Relationship Id="rId4" Type="http://schemas.openxmlformats.org/officeDocument/2006/relationships/image" Target="../media/image71.jpeg"/><Relationship Id="rId9" Type="http://schemas.openxmlformats.org/officeDocument/2006/relationships/image" Target="../media/image1.png"/><Relationship Id="rId14" Type="http://schemas.openxmlformats.org/officeDocument/2006/relationships/hyperlink" Target="http://lihachevsky.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osreg-garant.ru/ru/" TargetMode="External"/><Relationship Id="rId3" Type="http://schemas.openxmlformats.org/officeDocument/2006/relationships/oleObject" Target="../embeddings/oleObject19.bin"/><Relationship Id="rId7" Type="http://schemas.openxmlformats.org/officeDocument/2006/relationships/hyperlink" Target="https://www.mofmicro.ru/" TargetMode="External"/><Relationship Id="rId12" Type="http://schemas.openxmlformats.org/officeDocument/2006/relationships/hyperlink" Target="https://mb.mosreg.ru/content&#1062;&#1077;&#1085;&#1090;&#1088;-&#171;&#1052;&#1086;&#1081;-&#1073;&#1080;&#1079;&#1085;&#1077;&#1089;&#187;"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hyperlink" Target="https://invest.mosreg.ru/" TargetMode="External"/><Relationship Id="rId11" Type="http://schemas.openxmlformats.org/officeDocument/2006/relationships/hyperlink" Target="https://exportmo.ru/" TargetMode="External"/><Relationship Id="rId5" Type="http://schemas.openxmlformats.org/officeDocument/2006/relationships/hyperlink" Target="https://mii.mosreg.ru/kontakty" TargetMode="External"/><Relationship Id="rId10" Type="http://schemas.openxmlformats.org/officeDocument/2006/relationships/hyperlink" Target="mailto:ombudsmenmo@ya.ru" TargetMode="External"/><Relationship Id="rId4" Type="http://schemas.openxmlformats.org/officeDocument/2006/relationships/image" Target="../media/image1.png"/><Relationship Id="rId9" Type="http://schemas.openxmlformats.org/officeDocument/2006/relationships/hyperlink" Target="https://www.golovnev.r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png"/><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hyperlink" Target="https://invest.mosreg.ru/investor/catalog/1ca2a1cd-25e7-4a8d-ad5b-12f6d8c7e8fd" TargetMode="External"/><Relationship Id="rId13" Type="http://schemas.openxmlformats.org/officeDocument/2006/relationships/hyperlink" Target="https://invest.mosreg.ru/investor/catalog/e4c65396-36d6-48aa-88bd-e94ca6664977" TargetMode="External"/><Relationship Id="rId18" Type="http://schemas.openxmlformats.org/officeDocument/2006/relationships/hyperlink" Target="https://invest.mosreg.ru/investor/catalog/63a2db29-da4e-46c1-9fc1-bfa272654cc0" TargetMode="External"/><Relationship Id="rId3" Type="http://schemas.openxmlformats.org/officeDocument/2006/relationships/hyperlink" Target="https://&#1086;&#1092;-&#1076;&#1086;&#1083;&#1075;&#1086;&#1087;&#1088;&#1091;&#1076;&#1085;&#1099;&#1081;.&#1088;&#1092;/dokumenty/normativnye-akty-2020/" TargetMode="External"/><Relationship Id="rId21" Type="http://schemas.openxmlformats.org/officeDocument/2006/relationships/hyperlink" Target="https://invest.mosreg.ru/investor/catalog/32531b4d-66c8-45b2-9524-8ebb1e260b85" TargetMode="External"/><Relationship Id="rId7" Type="http://schemas.openxmlformats.org/officeDocument/2006/relationships/hyperlink" Target="https://invest.mosreg.ru/investor/catalog/2037a42c-95a7-47cb-9c2b-afd54922b8dd" TargetMode="External"/><Relationship Id="rId12" Type="http://schemas.openxmlformats.org/officeDocument/2006/relationships/hyperlink" Target="https://invest.mosreg.ru/investor/catalog/57541301-e81b-49dd-ae27-0e4008ebe9eb" TargetMode="External"/><Relationship Id="rId17" Type="http://schemas.openxmlformats.org/officeDocument/2006/relationships/hyperlink" Target="https://invest.mosreg.ru/investor/catalog/357c0581-3e5d-40c5-8860-6407a81866e8" TargetMode="External"/><Relationship Id="rId2" Type="http://schemas.openxmlformats.org/officeDocument/2006/relationships/slideLayout" Target="../slideLayouts/slideLayout2.xml"/><Relationship Id="rId16" Type="http://schemas.openxmlformats.org/officeDocument/2006/relationships/hyperlink" Target="https://invest.mosreg.ru/investor/catalog/675bef90-2661-47b0-986b-aac0dc24f84e" TargetMode="External"/><Relationship Id="rId20" Type="http://schemas.openxmlformats.org/officeDocument/2006/relationships/hyperlink" Target="https://invest.mosreg.ru/investor/catalog/610a193e-83e9-491d-9714-847174bd9e1b" TargetMode="External"/><Relationship Id="rId1" Type="http://schemas.openxmlformats.org/officeDocument/2006/relationships/vmlDrawing" Target="../drawings/vmlDrawing20.vml"/><Relationship Id="rId6" Type="http://schemas.openxmlformats.org/officeDocument/2006/relationships/hyperlink" Target="https://invest.mosreg.ru/investor/catalog/bd3c500a-fe5e-41d1-9c82-23927c4282d0" TargetMode="External"/><Relationship Id="rId11" Type="http://schemas.openxmlformats.org/officeDocument/2006/relationships/hyperlink" Target="https://invest.mosreg.ru/investor/catalog/e97b6d66-6d02-4bc5-a4aa-c252ca2383cb" TargetMode="External"/><Relationship Id="rId5" Type="http://schemas.openxmlformats.org/officeDocument/2006/relationships/image" Target="../media/image1.png"/><Relationship Id="rId15" Type="http://schemas.openxmlformats.org/officeDocument/2006/relationships/hyperlink" Target="https://invest.mosreg.ru/investor/catalog/ce3498c7-f07e-4194-9900-2d14d032a6df" TargetMode="External"/><Relationship Id="rId23" Type="http://schemas.openxmlformats.org/officeDocument/2006/relationships/hyperlink" Target="https://invest.mosreg.ru/investor/map" TargetMode="External"/><Relationship Id="rId10" Type="http://schemas.openxmlformats.org/officeDocument/2006/relationships/hyperlink" Target="https://invest.mosreg.ru/investor/catalog/2ce8423b-f320-4176-958c-1dcb46a20fa0" TargetMode="External"/><Relationship Id="rId19" Type="http://schemas.openxmlformats.org/officeDocument/2006/relationships/hyperlink" Target="https://invest.mosreg.ru/investor/catalog/07e8e02e-dfeb-447c-a79a-ff77e3ce7b8d" TargetMode="External"/><Relationship Id="rId4" Type="http://schemas.openxmlformats.org/officeDocument/2006/relationships/oleObject" Target="../embeddings/oleObject21.bin"/><Relationship Id="rId9" Type="http://schemas.openxmlformats.org/officeDocument/2006/relationships/hyperlink" Target="https://invest.mosreg.ru/investor/catalog/5b062586-aba1-49da-a212-394f867ae8d6" TargetMode="External"/><Relationship Id="rId14" Type="http://schemas.openxmlformats.org/officeDocument/2006/relationships/hyperlink" Target="https://invest.mosreg.ru/investor/catalog/ef212a7b-4f35-44c8-80d8-604e01b1b0cd&#1074;%20&#1087;&#1077;&#1088;&#1077;&#1095;&#1085;&#1077;" TargetMode="External"/><Relationship Id="rId22" Type="http://schemas.openxmlformats.org/officeDocument/2006/relationships/hyperlink" Target="https://invest.mosreg.ru/investor/catalog/0bbb4158-bbbb-4aae-bb0e-31735154d314"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6.jpeg"/><Relationship Id="rId5" Type="http://schemas.openxmlformats.org/officeDocument/2006/relationships/hyperlink" Target="https://invest.mosreg.ru/investor/catalog/e670e154-6373-4bfe-9e19-86583d819106"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7.jpeg"/><Relationship Id="rId5" Type="http://schemas.openxmlformats.org/officeDocument/2006/relationships/hyperlink" Target="https://invest.mosreg.ru/investor/catalog/55194748-7bd4-4f93-ad30-d1262e403053"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8.jpeg"/><Relationship Id="rId5" Type="http://schemas.openxmlformats.org/officeDocument/2006/relationships/hyperlink" Target="https://invest.mosreg.ru/investor/catalog/9e9a8af8-7d36-4efb-a43a-e8eca6b88dd7"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9.jpeg"/><Relationship Id="rId5" Type="http://schemas.openxmlformats.org/officeDocument/2006/relationships/hyperlink" Target="https://invest.mosreg.ru/investor/catalog/027f3b3b-b1f4-4211-b4b4-8fe809681eee"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png"/><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1.png"/><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90.jpeg"/><Relationship Id="rId18" Type="http://schemas.openxmlformats.org/officeDocument/2006/relationships/image" Target="../media/image95.jpeg"/><Relationship Id="rId3" Type="http://schemas.openxmlformats.org/officeDocument/2006/relationships/image" Target="../media/image82.jpeg"/><Relationship Id="rId7" Type="http://schemas.openxmlformats.org/officeDocument/2006/relationships/image" Target="../media/image84.jpeg"/><Relationship Id="rId12" Type="http://schemas.openxmlformats.org/officeDocument/2006/relationships/image" Target="../media/image89.jpeg"/><Relationship Id="rId17" Type="http://schemas.openxmlformats.org/officeDocument/2006/relationships/image" Target="../media/image94.jpeg"/><Relationship Id="rId2" Type="http://schemas.openxmlformats.org/officeDocument/2006/relationships/slideLayout" Target="../slideLayouts/slideLayout1.xml"/><Relationship Id="rId16" Type="http://schemas.openxmlformats.org/officeDocument/2006/relationships/image" Target="../media/image93.jpeg"/><Relationship Id="rId1" Type="http://schemas.openxmlformats.org/officeDocument/2006/relationships/vmlDrawing" Target="../drawings/vmlDrawing27.vml"/><Relationship Id="rId6" Type="http://schemas.openxmlformats.org/officeDocument/2006/relationships/image" Target="../media/image1.png"/><Relationship Id="rId11" Type="http://schemas.openxmlformats.org/officeDocument/2006/relationships/image" Target="../media/image88.jpeg"/><Relationship Id="rId5" Type="http://schemas.openxmlformats.org/officeDocument/2006/relationships/oleObject" Target="../embeddings/oleObject28.bin"/><Relationship Id="rId15" Type="http://schemas.openxmlformats.org/officeDocument/2006/relationships/image" Target="../media/image92.jpeg"/><Relationship Id="rId10" Type="http://schemas.openxmlformats.org/officeDocument/2006/relationships/image" Target="../media/image87.jpeg"/><Relationship Id="rId4" Type="http://schemas.openxmlformats.org/officeDocument/2006/relationships/image" Target="../media/image83.jpeg"/><Relationship Id="rId9" Type="http://schemas.openxmlformats.org/officeDocument/2006/relationships/image" Target="../media/image86.jpeg"/><Relationship Id="rId14" Type="http://schemas.openxmlformats.org/officeDocument/2006/relationships/image" Target="../media/image91.jpeg"/></Relationships>
</file>

<file path=ppt/slides/_rels/slide28.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103.jpeg"/><Relationship Id="rId3" Type="http://schemas.openxmlformats.org/officeDocument/2006/relationships/notesSlide" Target="../notesSlides/notesSlide16.xml"/><Relationship Id="rId7" Type="http://schemas.openxmlformats.org/officeDocument/2006/relationships/image" Target="../media/image99.jpeg"/><Relationship Id="rId12" Type="http://schemas.openxmlformats.org/officeDocument/2006/relationships/image" Target="../media/image102.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8.jpeg"/><Relationship Id="rId11" Type="http://schemas.openxmlformats.org/officeDocument/2006/relationships/image" Target="../media/image1.png"/><Relationship Id="rId5" Type="http://schemas.openxmlformats.org/officeDocument/2006/relationships/image" Target="../media/image97.jpeg"/><Relationship Id="rId10" Type="http://schemas.openxmlformats.org/officeDocument/2006/relationships/oleObject" Target="../embeddings/oleObject29.bin"/><Relationship Id="rId4" Type="http://schemas.openxmlformats.org/officeDocument/2006/relationships/image" Target="../media/image96.jpeg"/><Relationship Id="rId9" Type="http://schemas.openxmlformats.org/officeDocument/2006/relationships/image" Target="../media/image101.jpeg"/><Relationship Id="rId14" Type="http://schemas.openxmlformats.org/officeDocument/2006/relationships/image" Target="../media/image104.jpeg"/></Relationships>
</file>

<file path=ppt/slides/_rels/slide29.xml.rels><?xml version="1.0" encoding="UTF-8" standalone="yes"?>
<Relationships xmlns="http://schemas.openxmlformats.org/package/2006/relationships"><Relationship Id="rId8" Type="http://schemas.openxmlformats.org/officeDocument/2006/relationships/image" Target="../media/image109.jpeg"/><Relationship Id="rId13" Type="http://schemas.openxmlformats.org/officeDocument/2006/relationships/oleObject" Target="../embeddings/oleObject30.bin"/><Relationship Id="rId3" Type="http://schemas.openxmlformats.org/officeDocument/2006/relationships/notesSlide" Target="../notesSlides/notesSlide17.xml"/><Relationship Id="rId7" Type="http://schemas.openxmlformats.org/officeDocument/2006/relationships/image" Target="../media/image108.jpeg"/><Relationship Id="rId12" Type="http://schemas.openxmlformats.org/officeDocument/2006/relationships/image" Target="../media/image113.png"/><Relationship Id="rId2" Type="http://schemas.openxmlformats.org/officeDocument/2006/relationships/slideLayout" Target="../slideLayouts/slideLayout2.xml"/><Relationship Id="rId16" Type="http://schemas.openxmlformats.org/officeDocument/2006/relationships/image" Target="../media/image115.jpeg"/><Relationship Id="rId1" Type="http://schemas.openxmlformats.org/officeDocument/2006/relationships/vmlDrawing" Target="../drawings/vmlDrawing29.vml"/><Relationship Id="rId6" Type="http://schemas.openxmlformats.org/officeDocument/2006/relationships/image" Target="../media/image107.jpeg"/><Relationship Id="rId11" Type="http://schemas.openxmlformats.org/officeDocument/2006/relationships/image" Target="../media/image112.jpeg"/><Relationship Id="rId5" Type="http://schemas.openxmlformats.org/officeDocument/2006/relationships/image" Target="../media/image106.jpeg"/><Relationship Id="rId15" Type="http://schemas.openxmlformats.org/officeDocument/2006/relationships/image" Target="../media/image114.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png"/><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8" Type="http://schemas.openxmlformats.org/officeDocument/2006/relationships/hyperlink" Target="mailto:&#1077;conom.oer@dolgoprudny.com" TargetMode="External"/><Relationship Id="rId13" Type="http://schemas.openxmlformats.org/officeDocument/2006/relationships/hyperlink" Target="mailto:odmur@mail.ru" TargetMode="External"/><Relationship Id="rId3" Type="http://schemas.openxmlformats.org/officeDocument/2006/relationships/notesSlide" Target="../notesSlides/notesSlide18.xml"/><Relationship Id="rId7" Type="http://schemas.openxmlformats.org/officeDocument/2006/relationships/hyperlink" Target="mailto:lidagrihina@mail.ru" TargetMode="External"/><Relationship Id="rId12" Type="http://schemas.openxmlformats.org/officeDocument/2006/relationships/hyperlink" Target="mailto:andreikozhinov63@mail.ru" TargetMode="Externa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hyperlink" Target="mailto:dolgo@mosreg.ru" TargetMode="External"/><Relationship Id="rId11" Type="http://schemas.openxmlformats.org/officeDocument/2006/relationships/image" Target="../media/image1.png"/><Relationship Id="rId5" Type="http://schemas.openxmlformats.org/officeDocument/2006/relationships/hyperlink" Target="mailto:glava@dolgoprudny.com" TargetMode="External"/><Relationship Id="rId10" Type="http://schemas.openxmlformats.org/officeDocument/2006/relationships/oleObject" Target="../embeddings/oleObject32.bin"/><Relationship Id="rId4" Type="http://schemas.openxmlformats.org/officeDocument/2006/relationships/image" Target="../media/image117.jpeg"/><Relationship Id="rId9" Type="http://schemas.openxmlformats.org/officeDocument/2006/relationships/hyperlink" Target="http://www.dolgoprudny.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tv@dolgoprudnymedia.ru" TargetMode="External"/><Relationship Id="rId13" Type="http://schemas.openxmlformats.org/officeDocument/2006/relationships/image" Target="../media/image120.jpeg"/><Relationship Id="rId3" Type="http://schemas.openxmlformats.org/officeDocument/2006/relationships/image" Target="../media/image118.png"/><Relationship Id="rId7" Type="http://schemas.openxmlformats.org/officeDocument/2006/relationships/hyperlink" Target="mailto:dolgo@mosreg.ru" TargetMode="External"/><Relationship Id="rId12" Type="http://schemas.openxmlformats.org/officeDocument/2006/relationships/hyperlink" Target="https://t.me/dolgoprudnyof" TargetMode="Externa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hyperlink" Target="https://&#1086;&#1092;-&#1076;&#1086;&#1083;&#1075;&#1086;&#1087;&#1088;&#1091;&#1076;&#1085;&#1099;&#1081;.&#1088;&#1092;/" TargetMode="External"/><Relationship Id="rId11" Type="http://schemas.openxmlformats.org/officeDocument/2006/relationships/hyperlink" Target="https://t.me/yudinvladislav" TargetMode="External"/><Relationship Id="rId5" Type="http://schemas.openxmlformats.org/officeDocument/2006/relationships/hyperlink" Target="http://dolgoprudnymedia.ru/" TargetMode="External"/><Relationship Id="rId10" Type="http://schemas.openxmlformats.org/officeDocument/2006/relationships/image" Target="../media/image1.png"/><Relationship Id="rId4" Type="http://schemas.openxmlformats.org/officeDocument/2006/relationships/image" Target="../media/image119.png"/><Relationship Id="rId9"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image" Target="../media/image122.png"/><Relationship Id="rId4" Type="http://schemas.openxmlformats.org/officeDocument/2006/relationships/image" Target="../media/image1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jpeg"/><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jpeg"/><Relationship Id="rId11" Type="http://schemas.openxmlformats.org/officeDocument/2006/relationships/oleObject" Target="../embeddings/oleObject6.bin"/><Relationship Id="rId5" Type="http://schemas.openxmlformats.org/officeDocument/2006/relationships/image" Target="../media/image11.jpeg"/><Relationship Id="rId10" Type="http://schemas.openxmlformats.org/officeDocument/2006/relationships/image" Target="../media/image9.jpeg"/><Relationship Id="rId4" Type="http://schemas.openxmlformats.org/officeDocument/2006/relationships/image" Target="../media/image10.jpe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www.dkba.ru/" TargetMode="External"/><Relationship Id="rId18" Type="http://schemas.openxmlformats.org/officeDocument/2006/relationships/image" Target="../media/image23.jpeg"/><Relationship Id="rId3" Type="http://schemas.openxmlformats.org/officeDocument/2006/relationships/notesSlide" Target="../notesSlides/notesSlide6.xml"/><Relationship Id="rId21" Type="http://schemas.openxmlformats.org/officeDocument/2006/relationships/image" Target="../media/image26.jpeg"/><Relationship Id="rId7" Type="http://schemas.openxmlformats.org/officeDocument/2006/relationships/image" Target="../media/image16.png"/><Relationship Id="rId12" Type="http://schemas.openxmlformats.org/officeDocument/2006/relationships/image" Target="../media/image18.jpeg"/><Relationship Id="rId17" Type="http://schemas.openxmlformats.org/officeDocument/2006/relationships/image" Target="../media/image22.jpeg"/><Relationship Id="rId2" Type="http://schemas.openxmlformats.org/officeDocument/2006/relationships/slideLayout" Target="../slideLayouts/slideLayout2.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vmlDrawing" Target="../drawings/vmlDrawing6.vml"/><Relationship Id="rId6" Type="http://schemas.openxmlformats.org/officeDocument/2006/relationships/image" Target="../media/image1.png"/><Relationship Id="rId11" Type="http://schemas.openxmlformats.org/officeDocument/2006/relationships/hyperlink" Target="http://www.mosavtosteklo.ru/" TargetMode="External"/><Relationship Id="rId5" Type="http://schemas.openxmlformats.org/officeDocument/2006/relationships/oleObject" Target="../embeddings/oleObject7.bin"/><Relationship Id="rId15" Type="http://schemas.openxmlformats.org/officeDocument/2006/relationships/image" Target="../media/image20.jpeg"/><Relationship Id="rId10" Type="http://schemas.openxmlformats.org/officeDocument/2006/relationships/image" Target="../media/image17.jpeg"/><Relationship Id="rId19" Type="http://schemas.openxmlformats.org/officeDocument/2006/relationships/image" Target="../media/image24.jpeg"/><Relationship Id="rId4" Type="http://schemas.openxmlformats.org/officeDocument/2006/relationships/image" Target="../media/image15.jpeg"/><Relationship Id="rId9" Type="http://schemas.openxmlformats.org/officeDocument/2006/relationships/hyperlink" Target="http://www.dnpp.biz/" TargetMode="External"/><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8.jpeg"/><Relationship Id="rId26" Type="http://schemas.openxmlformats.org/officeDocument/2006/relationships/image" Target="../media/image44.jpeg"/><Relationship Id="rId3" Type="http://schemas.openxmlformats.org/officeDocument/2006/relationships/notesSlide" Target="../notesSlides/notesSlide7.xml"/><Relationship Id="rId21" Type="http://schemas.openxmlformats.org/officeDocument/2006/relationships/image" Target="../media/image40.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hyperlink" Target="http://phystech21.ru/images/logo/mfti.jpg" TargetMode="External"/><Relationship Id="rId25" Type="http://schemas.openxmlformats.org/officeDocument/2006/relationships/image" Target="../media/image17.jpeg"/><Relationship Id="rId33" Type="http://schemas.openxmlformats.org/officeDocument/2006/relationships/image" Target="../media/image51.jpeg"/><Relationship Id="rId2" Type="http://schemas.openxmlformats.org/officeDocument/2006/relationships/slideLayout" Target="../slideLayouts/slideLayout2.xml"/><Relationship Id="rId16" Type="http://schemas.openxmlformats.org/officeDocument/2006/relationships/image" Target="../media/image37.jpeg"/><Relationship Id="rId20" Type="http://schemas.openxmlformats.org/officeDocument/2006/relationships/image" Target="../media/image39.jpeg"/><Relationship Id="rId29" Type="http://schemas.openxmlformats.org/officeDocument/2006/relationships/image" Target="../media/image47.jpeg"/><Relationship Id="rId1" Type="http://schemas.openxmlformats.org/officeDocument/2006/relationships/vmlDrawing" Target="../drawings/vmlDrawing7.v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3.png"/><Relationship Id="rId32" Type="http://schemas.openxmlformats.org/officeDocument/2006/relationships/image" Target="../media/image50.jpeg"/><Relationship Id="rId5" Type="http://schemas.openxmlformats.org/officeDocument/2006/relationships/image" Target="../media/image1.png"/><Relationship Id="rId15" Type="http://schemas.openxmlformats.org/officeDocument/2006/relationships/image" Target="../media/image36.jpeg"/><Relationship Id="rId23" Type="http://schemas.openxmlformats.org/officeDocument/2006/relationships/image" Target="../media/image42.jpeg"/><Relationship Id="rId28" Type="http://schemas.openxmlformats.org/officeDocument/2006/relationships/image" Target="../media/image46.jpeg"/><Relationship Id="rId10" Type="http://schemas.openxmlformats.org/officeDocument/2006/relationships/image" Target="../media/image31.jpeg"/><Relationship Id="rId19" Type="http://schemas.openxmlformats.org/officeDocument/2006/relationships/hyperlink" Target="http://phystech21.ru/images/logo/physicon.jpg" TargetMode="External"/><Relationship Id="rId31" Type="http://schemas.openxmlformats.org/officeDocument/2006/relationships/image" Target="../media/image49.jpeg"/><Relationship Id="rId4" Type="http://schemas.openxmlformats.org/officeDocument/2006/relationships/oleObject" Target="../embeddings/oleObject8.bin"/><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1.jpeg"/><Relationship Id="rId27" Type="http://schemas.openxmlformats.org/officeDocument/2006/relationships/image" Target="../media/image45.jpeg"/><Relationship Id="rId30"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hyperlink" Target="mailto:mun_dolgoprudny@tppmo.ru" TargetMode="External"/><Relationship Id="rId13" Type="http://schemas.openxmlformats.org/officeDocument/2006/relationships/hyperlink" Target="mailto:linkinproject@yandex.ru" TargetMode="External"/><Relationship Id="rId3" Type="http://schemas.openxmlformats.org/officeDocument/2006/relationships/notesSlide" Target="../notesSlides/notesSlide9.xml"/><Relationship Id="rId7" Type="http://schemas.openxmlformats.org/officeDocument/2006/relationships/image" Target="../media/image1.png"/><Relationship Id="rId12" Type="http://schemas.openxmlformats.org/officeDocument/2006/relationships/hyperlink" Target="http://pharmcluster.ru/" TargetMode="External"/><Relationship Id="rId17" Type="http://schemas.openxmlformats.org/officeDocument/2006/relationships/image" Target="../media/image58.jpeg"/><Relationship Id="rId2" Type="http://schemas.openxmlformats.org/officeDocument/2006/relationships/slideLayout" Target="../slideLayouts/slideLayout2.xml"/><Relationship Id="rId16" Type="http://schemas.openxmlformats.org/officeDocument/2006/relationships/image" Target="../media/image57.jpeg"/><Relationship Id="rId1" Type="http://schemas.openxmlformats.org/officeDocument/2006/relationships/vmlDrawing" Target="../drawings/vmlDrawing9.vml"/><Relationship Id="rId6" Type="http://schemas.openxmlformats.org/officeDocument/2006/relationships/oleObject" Target="../embeddings/oleObject10.bin"/><Relationship Id="rId11" Type="http://schemas.openxmlformats.org/officeDocument/2006/relationships/hyperlink" Target="https://kapitsa.center/" TargetMode="External"/><Relationship Id="rId5" Type="http://schemas.openxmlformats.org/officeDocument/2006/relationships/image" Target="../media/image54.jpeg"/><Relationship Id="rId15" Type="http://schemas.openxmlformats.org/officeDocument/2006/relationships/image" Target="../media/image56.jpeg"/><Relationship Id="rId10" Type="http://schemas.openxmlformats.org/officeDocument/2006/relationships/hyperlink" Target="mailto:info@kapitsa.center" TargetMode="External"/><Relationship Id="rId4" Type="http://schemas.openxmlformats.org/officeDocument/2006/relationships/image" Target="../media/image53.jpeg"/><Relationship Id="rId9" Type="http://schemas.openxmlformats.org/officeDocument/2006/relationships/image" Target="../media/image55.jpeg"/><Relationship Id="rId14" Type="http://schemas.openxmlformats.org/officeDocument/2006/relationships/hyperlink" Target="http://www.lihachevsk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961692" y="0"/>
            <a:ext cx="6208273" cy="5420299"/>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48662" y="876015"/>
            <a:ext cx="5336286" cy="1323439"/>
          </a:xfrm>
          <a:prstGeom prst="rect">
            <a:avLst/>
          </a:prstGeom>
          <a:noFill/>
        </p:spPr>
        <p:txBody>
          <a:bodyPr wrap="square" rtlCol="0">
            <a:spAutoFit/>
          </a:bodyPr>
          <a:lstStyle/>
          <a:p>
            <a:pPr algn="ctr"/>
            <a:r>
              <a:rPr lang="en" sz="4000" b="1">
                <a:solidFill>
                  <a:schemeClr val="tx1">
                    <a:lumMod val="65000"/>
                    <a:lumOff val="35000"/>
                  </a:schemeClr>
                </a:solidFill>
                <a:latin typeface="Courier New" panose="02070309020205020404" pitchFamily="49" charset="0"/>
                <a:cs typeface="Courier New" panose="02070309020205020404" pitchFamily="49" charset="0"/>
              </a:rPr>
              <a:t>INVESTMENT </a:t>
            </a:r>
            <a:r>
              <a:rPr lang="en" sz="4000" b="1" smtClean="0">
                <a:solidFill>
                  <a:schemeClr val="tx1">
                    <a:lumMod val="65000"/>
                    <a:lumOff val="35000"/>
                  </a:schemeClr>
                </a:solidFill>
                <a:latin typeface="Courier New" panose="02070309020205020404" pitchFamily="49" charset="0"/>
                <a:cs typeface="Courier New" panose="02070309020205020404" pitchFamily="49" charset="0"/>
              </a:rPr>
              <a:t>POTENTIAL</a:t>
            </a:r>
            <a:endParaRPr lang="en-US" sz="4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9" name="Прямоугольник 8"/>
          <p:cNvSpPr/>
          <p:nvPr/>
        </p:nvSpPr>
        <p:spPr>
          <a:xfrm>
            <a:off x="6357394" y="205531"/>
            <a:ext cx="5416868" cy="400110"/>
          </a:xfrm>
          <a:prstGeom prst="rect">
            <a:avLst/>
          </a:prstGeom>
        </p:spPr>
        <p:txBody>
          <a:bodyPr wrap="none">
            <a:spAutoFit/>
          </a:bodyPr>
          <a:lstStyle/>
          <a:p>
            <a:r>
              <a:rPr lang="en" sz="2000" b="1" smtClean="0">
                <a:solidFill>
                  <a:schemeClr val="bg1"/>
                </a:solidFill>
                <a:latin typeface="Courier New" panose="02070309020205020404" pitchFamily="49" charset="0"/>
                <a:cs typeface="Courier New" panose="02070309020205020404" pitchFamily="49" charset="0"/>
              </a:rPr>
              <a:t>Main economic indicators</a:t>
            </a:r>
            <a:endParaRPr lang="ru-RU" sz="2000" b="1">
              <a:solidFill>
                <a:schemeClr val="bg1"/>
              </a:solidFill>
              <a:latin typeface="Courier New" panose="02070309020205020404" pitchFamily="49" charset="0"/>
              <a:cs typeface="Courier New" panose="02070309020205020404" pitchFamily="49" charset="0"/>
            </a:endParaRPr>
          </a:p>
        </p:txBody>
      </p:sp>
      <p:sp>
        <p:nvSpPr>
          <p:cNvPr id="10" name="TextBox 9"/>
          <p:cNvSpPr txBox="1"/>
          <p:nvPr/>
        </p:nvSpPr>
        <p:spPr>
          <a:xfrm>
            <a:off x="781126" y="161554"/>
            <a:ext cx="4101162" cy="584775"/>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600"/>
              <a:t>CITY DISTRICT DOLGOPRUDNY MOSCOW REGION</a:t>
            </a:r>
          </a:p>
        </p:txBody>
      </p:sp>
      <p:graphicFrame>
        <p:nvGraphicFramePr>
          <p:cNvPr id="11" name="Object 4"/>
          <p:cNvGraphicFramePr>
            <a:graphicFrameLocks noChangeAspect="1"/>
          </p:cNvGraphicFramePr>
          <p:nvPr>
            <p:extLst>
              <p:ext uri="{D42A27DB-BD31-4B8C-83A1-F6EECF244321}">
                <p14:modId xmlns:p14="http://schemas.microsoft.com/office/powerpoint/2010/main" val="1818104045"/>
              </p:ext>
            </p:extLst>
          </p:nvPr>
        </p:nvGraphicFramePr>
        <p:xfrm>
          <a:off x="257911" y="161554"/>
          <a:ext cx="523215" cy="622809"/>
        </p:xfrm>
        <a:graphic>
          <a:graphicData uri="http://schemas.openxmlformats.org/presentationml/2006/ole">
            <mc:AlternateContent xmlns:mc="http://schemas.openxmlformats.org/markup-compatibility/2006">
              <mc:Choice xmlns:v="urn:schemas-microsoft-com:vml" Requires="v">
                <p:oleObj spid="_x0000_s1043"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257911" y="161554"/>
                        <a:ext cx="523215" cy="622809"/>
                      </a:xfrm>
                      <a:prstGeom prst="rect">
                        <a:avLst/>
                      </a:prstGeom>
                      <a:noFill/>
                    </p:spPr>
                  </p:pic>
                </p:oleObj>
              </mc:Fallback>
            </mc:AlternateContent>
          </a:graphicData>
        </a:graphic>
      </p:graphicFrame>
      <p:sp>
        <p:nvSpPr>
          <p:cNvPr id="13" name="TextBox 12"/>
          <p:cNvSpPr txBox="1"/>
          <p:nvPr/>
        </p:nvSpPr>
        <p:spPr>
          <a:xfrm>
            <a:off x="6920483" y="6088807"/>
            <a:ext cx="4290691" cy="523220"/>
          </a:xfrm>
          <a:prstGeom prst="rect">
            <a:avLst/>
          </a:prstGeom>
          <a:noFill/>
        </p:spPr>
        <p:txBody>
          <a:bodyPr wrap="square" rtlCol="0">
            <a:spAutoFit/>
          </a:bodyPr>
          <a:lstStyle/>
          <a:p>
            <a:pPr algn="ctr"/>
            <a:r>
              <a:rPr lang="en" sz="1400" smtClean="0">
                <a:solidFill>
                  <a:schemeClr val="tx1">
                    <a:lumMod val="65000"/>
                    <a:lumOff val="35000"/>
                  </a:schemeClr>
                </a:solidFill>
                <a:latin typeface="Courier New" panose="02070309020205020404" pitchFamily="49" charset="0"/>
                <a:cs typeface="Courier New" panose="02070309020205020404" pitchFamily="49" charset="0"/>
              </a:rPr>
              <a:t>City administration Dolgoprudny, Moscow region</a:t>
            </a:r>
            <a:endParaRPr lang="en-US" sz="14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5" name="Прямоугольник 14"/>
          <p:cNvSpPr/>
          <p:nvPr/>
        </p:nvSpPr>
        <p:spPr>
          <a:xfrm>
            <a:off x="6556935" y="783331"/>
            <a:ext cx="4812644" cy="4524315"/>
          </a:xfrm>
          <a:prstGeom prst="rect">
            <a:avLst/>
          </a:prstGeom>
        </p:spPr>
        <p:txBody>
          <a:bodyPr wrap="square">
            <a:spAutoFit/>
          </a:bodyPr>
          <a:lstStyle/>
          <a:p>
            <a:pPr indent="-285750">
              <a:lnSpc>
                <a:spcPct val="150000"/>
              </a:lnSpc>
              <a:spcAft>
                <a:spcPts val="20"/>
              </a:spcAft>
              <a:buFont typeface="Wingdings" panose="05000000000000000000" pitchFamily="2" charset="2"/>
              <a:buChar char="ü"/>
            </a:pPr>
            <a:r>
              <a:rPr lang="en" sz="1600">
                <a:solidFill>
                  <a:schemeClr val="bg1"/>
                </a:solidFill>
                <a:latin typeface="Courier New" panose="02070309020205020404" pitchFamily="49" charset="0"/>
                <a:cs typeface="Courier New" panose="02070309020205020404" pitchFamily="49" charset="0"/>
              </a:rPr>
              <a:t>The area of the urban district </a:t>
            </a:r>
            <a:r>
              <a:rPr lang="en" sz="1600" b="1">
                <a:solidFill>
                  <a:schemeClr val="bg1"/>
                </a:solidFill>
                <a:latin typeface="Courier New" panose="02070309020205020404" pitchFamily="49" charset="0"/>
                <a:cs typeface="Courier New" panose="02070309020205020404" pitchFamily="49" charset="0"/>
              </a:rPr>
              <a:t>is 3052 hectares</a:t>
            </a:r>
          </a:p>
          <a:p>
            <a:pPr indent="-285750">
              <a:lnSpc>
                <a:spcPct val="150000"/>
              </a:lnSpc>
              <a:spcAft>
                <a:spcPts val="20"/>
              </a:spcAft>
              <a:buFont typeface="Wingdings" panose="05000000000000000000" pitchFamily="2" charset="2"/>
              <a:buChar char="ü"/>
            </a:pPr>
            <a:r>
              <a:rPr lang="en" sz="1600" smtClean="0">
                <a:solidFill>
                  <a:schemeClr val="bg1"/>
                </a:solidFill>
                <a:latin typeface="Courier New" panose="02070309020205020404" pitchFamily="49" charset="0"/>
                <a:cs typeface="Courier New" panose="02070309020205020404" pitchFamily="49" charset="0"/>
              </a:rPr>
              <a:t>Population over </a:t>
            </a:r>
            <a:r>
              <a:rPr lang="en" sz="1600" b="1" smtClean="0">
                <a:solidFill>
                  <a:schemeClr val="bg1"/>
                </a:solidFill>
                <a:latin typeface="Courier New" panose="02070309020205020404" pitchFamily="49" charset="0"/>
                <a:cs typeface="Courier New" panose="02070309020205020404" pitchFamily="49" charset="0"/>
              </a:rPr>
              <a:t>120</a:t>
            </a:r>
            <a:r>
              <a:rPr lang="en" sz="1600" smtClean="0">
                <a:solidFill>
                  <a:schemeClr val="bg1"/>
                </a:solidFill>
                <a:latin typeface="Courier New" panose="02070309020205020404" pitchFamily="49" charset="0"/>
                <a:cs typeface="Courier New" panose="02070309020205020404" pitchFamily="49" charset="0"/>
              </a:rPr>
              <a:t> </a:t>
            </a:r>
            <a:r>
              <a:rPr lang="en" sz="1600">
                <a:solidFill>
                  <a:schemeClr val="bg1"/>
                </a:solidFill>
                <a:latin typeface="Courier New" panose="02070309020205020404" pitchFamily="49" charset="0"/>
                <a:cs typeface="Courier New" panose="02070309020205020404" pitchFamily="49" charset="0"/>
              </a:rPr>
              <a:t>thousands of people</a:t>
            </a:r>
            <a:endParaRPr lang="ru-RU" sz="1600" smtClean="0">
              <a:solidFill>
                <a:schemeClr val="bg1"/>
              </a:solidFill>
              <a:latin typeface="Courier New" panose="02070309020205020404" pitchFamily="49" charset="0"/>
              <a:cs typeface="Courier New" panose="02070309020205020404" pitchFamily="49" charset="0"/>
            </a:endParaRPr>
          </a:p>
          <a:p>
            <a:pPr indent="-285750">
              <a:lnSpc>
                <a:spcPct val="150000"/>
              </a:lnSpc>
              <a:spcAft>
                <a:spcPts val="20"/>
              </a:spcAft>
              <a:buFont typeface="Wingdings" panose="05000000000000000000" pitchFamily="2" charset="2"/>
              <a:buChar char="ü"/>
            </a:pPr>
            <a:r>
              <a:rPr lang="en" sz="1600" b="1" smtClean="0">
                <a:solidFill>
                  <a:schemeClr val="bg1"/>
                </a:solidFill>
                <a:latin typeface="Courier New" panose="02070309020205020404" pitchFamily="49" charset="0"/>
                <a:cs typeface="Courier New" panose="02070309020205020404" pitchFamily="49" charset="0"/>
              </a:rPr>
              <a:t>69.7</a:t>
            </a:r>
            <a:r>
              <a:rPr lang="en" sz="1600" smtClean="0">
                <a:solidFill>
                  <a:schemeClr val="bg1"/>
                </a:solidFill>
                <a:latin typeface="Courier New" panose="02070309020205020404" pitchFamily="49" charset="0"/>
                <a:cs typeface="Courier New" panose="02070309020205020404" pitchFamily="49" charset="0"/>
              </a:rPr>
              <a:t> </a:t>
            </a:r>
            <a:r>
              <a:rPr lang="en" sz="1600">
                <a:solidFill>
                  <a:schemeClr val="bg1"/>
                </a:solidFill>
                <a:latin typeface="Courier New" panose="02070309020205020404" pitchFamily="49" charset="0"/>
                <a:cs typeface="Courier New" panose="02070309020205020404" pitchFamily="49" charset="0"/>
              </a:rPr>
              <a:t>thousand people </a:t>
            </a:r>
            <a:r>
              <a:rPr lang="en" sz="1600" smtClean="0">
                <a:solidFill>
                  <a:schemeClr val="bg1"/>
                </a:solidFill>
                <a:latin typeface="Courier New" panose="02070309020205020404" pitchFamily="49" charset="0"/>
                <a:cs typeface="Courier New" panose="02070309020205020404" pitchFamily="49" charset="0"/>
              </a:rPr>
              <a:t>- </a:t>
            </a:r>
            <a:r>
              <a:rPr lang="en" sz="1600">
                <a:solidFill>
                  <a:schemeClr val="bg1"/>
                </a:solidFill>
                <a:latin typeface="Courier New" panose="02070309020205020404" pitchFamily="49" charset="0"/>
                <a:cs typeface="Courier New" panose="02070309020205020404" pitchFamily="49" charset="0"/>
              </a:rPr>
              <a:t>working </a:t>
            </a:r>
            <a:r>
              <a:rPr lang="en" sz="1600" smtClean="0">
                <a:solidFill>
                  <a:schemeClr val="bg1"/>
                </a:solidFill>
                <a:latin typeface="Courier New" panose="02070309020205020404" pitchFamily="49" charset="0"/>
                <a:cs typeface="Courier New" panose="02070309020205020404" pitchFamily="49" charset="0"/>
              </a:rPr>
              <a:t>population</a:t>
            </a:r>
          </a:p>
          <a:p>
            <a:pPr indent="-285750">
              <a:lnSpc>
                <a:spcPct val="150000"/>
              </a:lnSpc>
              <a:spcAft>
                <a:spcPts val="20"/>
              </a:spcAft>
              <a:buFont typeface="Wingdings" panose="05000000000000000000" pitchFamily="2" charset="2"/>
              <a:buChar char="ü"/>
            </a:pPr>
            <a:r>
              <a:rPr lang="en" sz="1600" smtClean="0">
                <a:solidFill>
                  <a:schemeClr val="bg1"/>
                </a:solidFill>
                <a:latin typeface="Courier New" panose="02070309020205020404" pitchFamily="49" charset="0"/>
                <a:cs typeface="Courier New" panose="02070309020205020404" pitchFamily="49" charset="0"/>
              </a:rPr>
              <a:t>The volume of shipments of large and medium-sized enterprises and organizations of the city is</a:t>
            </a:r>
          </a:p>
          <a:p>
            <a:pPr>
              <a:lnSpc>
                <a:spcPct val="150000"/>
              </a:lnSpc>
              <a:spcAft>
                <a:spcPts val="20"/>
              </a:spcAft>
            </a:pPr>
            <a:r>
              <a:rPr lang="en" sz="1600" b="1" smtClean="0">
                <a:solidFill>
                  <a:schemeClr val="bg1"/>
                </a:solidFill>
                <a:latin typeface="Courier New" panose="02070309020205020404" pitchFamily="49" charset="0"/>
                <a:cs typeface="Courier New" panose="02070309020205020404" pitchFamily="49" charset="0"/>
              </a:rPr>
              <a:t>78.2 </a:t>
            </a:r>
            <a:r>
              <a:rPr lang="en" sz="1600" smtClean="0">
                <a:solidFill>
                  <a:schemeClr val="bg1"/>
                </a:solidFill>
                <a:latin typeface="Courier New" panose="02070309020205020404" pitchFamily="49" charset="0"/>
                <a:cs typeface="Courier New" panose="02070309020205020404" pitchFamily="49" charset="0"/>
              </a:rPr>
              <a:t>billion rubles</a:t>
            </a:r>
          </a:p>
          <a:p>
            <a:pPr marL="285750" indent="-285750">
              <a:lnSpc>
                <a:spcPct val="150000"/>
              </a:lnSpc>
              <a:spcAft>
                <a:spcPts val="20"/>
              </a:spcAft>
              <a:buFont typeface="Wingdings" panose="05000000000000000000" pitchFamily="2" charset="2"/>
              <a:buChar char="ü"/>
            </a:pPr>
            <a:r>
              <a:rPr lang="en" sz="1600" b="1" smtClean="0">
                <a:solidFill>
                  <a:schemeClr val="bg1"/>
                </a:solidFill>
                <a:latin typeface="Courier New" panose="02070309020205020404" pitchFamily="49" charset="0"/>
                <a:cs typeface="Courier New" panose="02070309020205020404" pitchFamily="49" charset="0"/>
              </a:rPr>
              <a:t>6.9 </a:t>
            </a:r>
            <a:r>
              <a:rPr lang="en" sz="1600" smtClean="0">
                <a:solidFill>
                  <a:schemeClr val="bg1"/>
                </a:solidFill>
                <a:latin typeface="Courier New" panose="02070309020205020404" pitchFamily="49" charset="0"/>
                <a:cs typeface="Courier New" panose="02070309020205020404" pitchFamily="49" charset="0"/>
              </a:rPr>
              <a:t>thousand business entities</a:t>
            </a:r>
          </a:p>
          <a:p>
            <a:pPr marL="285750" indent="-285750">
              <a:lnSpc>
                <a:spcPct val="150000"/>
              </a:lnSpc>
              <a:spcAft>
                <a:spcPts val="20"/>
              </a:spcAft>
              <a:buFont typeface="Wingdings" panose="05000000000000000000" pitchFamily="2" charset="2"/>
              <a:buChar char="ü"/>
            </a:pPr>
            <a:r>
              <a:rPr lang="en" sz="1600" b="1" smtClean="0">
                <a:solidFill>
                  <a:schemeClr val="bg1"/>
                </a:solidFill>
                <a:latin typeface="Courier New" panose="02070309020205020404" pitchFamily="49" charset="0"/>
                <a:cs typeface="Courier New" panose="02070309020205020404" pitchFamily="49" charset="0"/>
              </a:rPr>
              <a:t>195</a:t>
            </a:r>
            <a:r>
              <a:rPr lang="en" sz="1600" smtClean="0">
                <a:solidFill>
                  <a:schemeClr val="bg1"/>
                </a:solidFill>
                <a:latin typeface="Courier New" panose="02070309020205020404" pitchFamily="49" charset="0"/>
                <a:cs typeface="Courier New" panose="02070309020205020404" pitchFamily="49" charset="0"/>
              </a:rPr>
              <a:t> </a:t>
            </a:r>
            <a:r>
              <a:rPr lang="en" sz="1600">
                <a:solidFill>
                  <a:schemeClr val="bg1"/>
                </a:solidFill>
                <a:latin typeface="Courier New" panose="02070309020205020404" pitchFamily="49" charset="0"/>
                <a:cs typeface="Courier New" panose="02070309020205020404" pitchFamily="49" charset="0"/>
              </a:rPr>
              <a:t>large </a:t>
            </a:r>
            <a:r>
              <a:rPr lang="en" sz="1600" smtClean="0">
                <a:solidFill>
                  <a:schemeClr val="bg1"/>
                </a:solidFill>
                <a:latin typeface="Courier New" panose="02070309020205020404" pitchFamily="49" charset="0"/>
                <a:cs typeface="Courier New" panose="02070309020205020404" pitchFamily="49" charset="0"/>
              </a:rPr>
              <a:t>and </a:t>
            </a:r>
            <a:r>
              <a:rPr lang="en" sz="1600" b="1" smtClean="0">
                <a:solidFill>
                  <a:schemeClr val="bg1"/>
                </a:solidFill>
                <a:latin typeface="Courier New" panose="02070309020205020404" pitchFamily="49" charset="0"/>
                <a:cs typeface="Courier New" panose="02070309020205020404" pitchFamily="49" charset="0"/>
              </a:rPr>
              <a:t>15 </a:t>
            </a:r>
            <a:r>
              <a:rPr lang="en" sz="1600" smtClean="0">
                <a:solidFill>
                  <a:schemeClr val="bg1"/>
                </a:solidFill>
                <a:latin typeface="Courier New" panose="02070309020205020404" pitchFamily="49" charset="0"/>
                <a:cs typeface="Courier New" panose="02070309020205020404" pitchFamily="49" charset="0"/>
              </a:rPr>
              <a:t>medium enterprises and organizations</a:t>
            </a:r>
          </a:p>
          <a:p>
            <a:pPr marL="285750" indent="-285750">
              <a:lnSpc>
                <a:spcPct val="150000"/>
              </a:lnSpc>
              <a:spcAft>
                <a:spcPts val="20"/>
              </a:spcAft>
              <a:buFont typeface="Wingdings" panose="05000000000000000000" pitchFamily="2" charset="2"/>
              <a:buChar char="ü"/>
            </a:pPr>
            <a:r>
              <a:rPr lang="en" sz="1600" b="1" smtClean="0">
                <a:solidFill>
                  <a:schemeClr val="bg1"/>
                </a:solidFill>
                <a:latin typeface="Courier New" panose="02070309020205020404" pitchFamily="49" charset="0"/>
                <a:cs typeface="Courier New" panose="02070309020205020404" pitchFamily="49" charset="0"/>
              </a:rPr>
              <a:t>2.4 </a:t>
            </a:r>
            <a:r>
              <a:rPr lang="en" sz="1600" smtClean="0">
                <a:solidFill>
                  <a:schemeClr val="bg1"/>
                </a:solidFill>
                <a:latin typeface="Courier New" panose="02070309020205020404" pitchFamily="49" charset="0"/>
                <a:cs typeface="Courier New" panose="02070309020205020404" pitchFamily="49" charset="0"/>
              </a:rPr>
              <a:t>thousand small and micro enterprises</a:t>
            </a:r>
            <a:endParaRPr lang="ru-RU" sz="1600">
              <a:solidFill>
                <a:schemeClr val="bg1"/>
              </a:solidFill>
              <a:latin typeface="Courier New" panose="02070309020205020404" pitchFamily="49" charset="0"/>
              <a:cs typeface="Courier New" panose="02070309020205020404" pitchFamily="49" charset="0"/>
            </a:endParaRPr>
          </a:p>
        </p:txBody>
      </p:sp>
      <p:sp>
        <p:nvSpPr>
          <p:cNvPr id="16" name="Прямоугольник 15"/>
          <p:cNvSpPr/>
          <p:nvPr/>
        </p:nvSpPr>
        <p:spPr>
          <a:xfrm>
            <a:off x="6166948" y="567888"/>
            <a:ext cx="184731" cy="430887"/>
          </a:xfrm>
          <a:prstGeom prst="rect">
            <a:avLst/>
          </a:prstGeom>
        </p:spPr>
        <p:txBody>
          <a:bodyPr wrap="none">
            <a:spAutoFit/>
          </a:bodyPr>
          <a:lstStyle/>
          <a:p>
            <a:pPr>
              <a:lnSpc>
                <a:spcPct val="150000"/>
              </a:lnSpc>
            </a:pPr>
            <a:endParaRPr lang="ru-RU" sz="1600" b="1">
              <a:solidFill>
                <a:schemeClr val="bg1"/>
              </a:solidFill>
              <a:latin typeface="Courier New" panose="02070309020205020404" pitchFamily="49" charset="0"/>
              <a:cs typeface="Courier New" panose="02070309020205020404" pitchFamily="49" charset="0"/>
            </a:endParaRPr>
          </a:p>
        </p:txBody>
      </p:sp>
      <p:pic>
        <p:nvPicPr>
          <p:cNvPr id="3" name="Рисунок 2"/>
          <p:cNvPicPr>
            <a:picLocks noChangeAspect="1"/>
          </p:cNvPicPr>
          <p:nvPr/>
        </p:nvPicPr>
        <p:blipFill>
          <a:blip r:embed="rId6"/>
          <a:stretch>
            <a:fillRect/>
          </a:stretch>
        </p:blipFill>
        <p:spPr>
          <a:xfrm>
            <a:off x="1" y="2384611"/>
            <a:ext cx="5961692" cy="4471269"/>
          </a:xfrm>
          <a:prstGeom prst="rect">
            <a:avLst/>
          </a:prstGeom>
        </p:spPr>
      </p:pic>
    </p:spTree>
    <p:extLst>
      <p:ext uri="{BB962C8B-B14F-4D97-AF65-F5344CB8AC3E}">
        <p14:creationId xmlns:p14="http://schemas.microsoft.com/office/powerpoint/2010/main" val="13835468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7094225" y="3922713"/>
            <a:ext cx="3260010" cy="215535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34" name="Прямоугольник 33"/>
          <p:cNvSpPr/>
          <p:nvPr/>
        </p:nvSpPr>
        <p:spPr>
          <a:xfrm>
            <a:off x="191709" y="1648726"/>
            <a:ext cx="2655575" cy="202083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 name="Rectangle 5"/>
          <p:cNvSpPr txBox="1">
            <a:spLocks noChangeArrowheads="1"/>
          </p:cNvSpPr>
          <p:nvPr/>
        </p:nvSpPr>
        <p:spPr>
          <a:xfrm>
            <a:off x="662950" y="1608784"/>
            <a:ext cx="11536403" cy="4962144"/>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endParaRPr lang="ru-RU" altLang="ru-RU" sz="900" smtClean="0">
              <a:latin typeface="Arial" panose="020B0604020202020204" pitchFamily="34" charset="0"/>
              <a:cs typeface="Arial" panose="020B0604020202020204" pitchFamily="34" charset="0"/>
            </a:endParaRPr>
          </a:p>
        </p:txBody>
      </p:sp>
      <p:sp>
        <p:nvSpPr>
          <p:cNvPr id="23" name="Прямоугольник 22"/>
          <p:cNvSpPr/>
          <p:nvPr/>
        </p:nvSpPr>
        <p:spPr>
          <a:xfrm>
            <a:off x="164057" y="556459"/>
            <a:ext cx="11814344" cy="665824"/>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4" name="TextBox 23"/>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25" name="Object 4"/>
          <p:cNvGraphicFramePr>
            <a:graphicFrameLocks noChangeAspect="1"/>
          </p:cNvGraphicFramePr>
          <p:nvPr>
            <p:extLst>
              <p:ext uri="{D42A27DB-BD31-4B8C-83A1-F6EECF244321}">
                <p14:modId xmlns:p14="http://schemas.microsoft.com/office/powerpoint/2010/main" val="172589356"/>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0244"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22" name="Прямоугольник 21"/>
          <p:cNvSpPr/>
          <p:nvPr/>
        </p:nvSpPr>
        <p:spPr>
          <a:xfrm>
            <a:off x="180084" y="717815"/>
            <a:ext cx="11825970" cy="377026"/>
          </a:xfrm>
          <a:prstGeom prst="rect">
            <a:avLst/>
          </a:prstGeom>
        </p:spPr>
        <p:txBody>
          <a:bodyPr wrap="square">
            <a:spAutoFit/>
          </a:bodyPr>
          <a:lstStyle/>
          <a:p>
            <a:pPr algn="ctr">
              <a:lnSpc>
                <a:spcPct val="90000"/>
              </a:lnSpc>
            </a:pPr>
            <a:r>
              <a:rPr lang="en" sz="2000" b="1" smtClean="0">
                <a:solidFill>
                  <a:schemeClr val="bg1"/>
                </a:solidFill>
                <a:latin typeface="Courier New" panose="02070309020205020404" pitchFamily="49" charset="0"/>
                <a:cs typeface="Courier New" panose="02070309020205020404" pitchFamily="49" charset="0"/>
              </a:rPr>
              <a:t>MEASURES OF GOVERNMENT SUPPORT FOR BUSINESS</a:t>
            </a:r>
            <a:endParaRPr lang="ru-RU" sz="2000" b="1">
              <a:solidFill>
                <a:schemeClr val="bg1"/>
              </a:solidFill>
              <a:latin typeface="Courier New" panose="02070309020205020404" pitchFamily="49" charset="0"/>
              <a:cs typeface="Courier New" panose="02070309020205020404" pitchFamily="49" charset="0"/>
            </a:endParaRPr>
          </a:p>
        </p:txBody>
      </p:sp>
      <p:sp>
        <p:nvSpPr>
          <p:cNvPr id="8" name="Rectangle 127"/>
          <p:cNvSpPr>
            <a:spLocks noChangeArrowheads="1"/>
          </p:cNvSpPr>
          <p:nvPr/>
        </p:nvSpPr>
        <p:spPr bwMode="auto">
          <a:xfrm>
            <a:off x="838200"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2" name="Rectangle 128"/>
          <p:cNvSpPr>
            <a:spLocks noChangeArrowheads="1"/>
          </p:cNvSpPr>
          <p:nvPr/>
        </p:nvSpPr>
        <p:spPr bwMode="auto">
          <a:xfrm>
            <a:off x="838200"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Rectangle 129"/>
          <p:cNvSpPr>
            <a:spLocks noChangeArrowheads="1"/>
          </p:cNvSpPr>
          <p:nvPr/>
        </p:nvSpPr>
        <p:spPr bwMode="auto">
          <a:xfrm>
            <a:off x="838200"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Прямоугольник 6"/>
          <p:cNvSpPr/>
          <p:nvPr/>
        </p:nvSpPr>
        <p:spPr>
          <a:xfrm>
            <a:off x="164057" y="1956993"/>
            <a:ext cx="2658348" cy="1169551"/>
          </a:xfrm>
          <a:prstGeom prst="rect">
            <a:avLst/>
          </a:prstGeom>
        </p:spPr>
        <p:txBody>
          <a:bodyPr wrap="square">
            <a:spAutoFit/>
          </a:bodyPr>
          <a:lstStyle/>
          <a:p>
            <a:pPr lvl="0" algn="ctr"/>
            <a:r>
              <a:rPr lang="en" sz="1200" b="1">
                <a:solidFill>
                  <a:schemeClr val="bg1"/>
                </a:solidFill>
                <a:latin typeface="Courier New" panose="02070309020205020404" pitchFamily="49" charset="0"/>
                <a:cs typeface="Courier New" panose="02070309020205020404" pitchFamily="49" charset="0"/>
              </a:rPr>
              <a:t>Preferential lending programs </a:t>
            </a:r>
            <a:r>
              <a:rPr lang="en" sz="1200" b="1" smtClean="0">
                <a:solidFill>
                  <a:schemeClr val="bg1"/>
                </a:solidFill>
                <a:latin typeface="Courier New" panose="02070309020205020404" pitchFamily="49" charset="0"/>
                <a:cs typeface="Courier New" panose="02070309020205020404" pitchFamily="49" charset="0"/>
              </a:rPr>
              <a:t>for SME Corporation</a:t>
            </a:r>
          </a:p>
          <a:p>
            <a:pPr lvl="0" algn="ctr"/>
            <a:endParaRPr lang="ru-RU" sz="1200" b="1" u="sng">
              <a:solidFill>
                <a:schemeClr val="bg1"/>
              </a:solidFill>
              <a:latin typeface="Courier New" panose="02070309020205020404" pitchFamily="49" charset="0"/>
              <a:cs typeface="Courier New" panose="02070309020205020404" pitchFamily="49" charset="0"/>
            </a:endParaRPr>
          </a:p>
          <a:p>
            <a:pPr lvl="0" algn="ctr"/>
            <a:r>
              <a:rPr lang="en" sz="1100" b="1" smtClean="0">
                <a:solidFill>
                  <a:srgbClr val="FFFF00"/>
                </a:solidFill>
                <a:latin typeface="Courier New" panose="02070309020205020404" pitchFamily="49" charset="0"/>
                <a:cs typeface="Courier New" panose="02070309020205020404" pitchFamily="49" charset="0"/>
              </a:rPr>
              <a:t>https://corpmsp.ru/bankam/programma_stimulir/ </a:t>
            </a:r>
            <a:r>
              <a:rPr lang="en" sz="1100" b="1">
                <a:solidFill>
                  <a:srgbClr val="FFFF00"/>
                </a:solidFill>
                <a:latin typeface="Courier New" panose="02070309020205020404" pitchFamily="49" charset="0"/>
                <a:cs typeface="Courier New" panose="02070309020205020404" pitchFamily="49" charset="0"/>
              </a:rPr>
              <a:t>_ </a:t>
            </a:r>
            <a:r>
              <a:rPr lang="en" sz="1100">
                <a:solidFill>
                  <a:srgbClr val="FFFF00"/>
                </a:solidFill>
                <a:latin typeface="Courier New" panose="02070309020205020404" pitchFamily="49" charset="0"/>
                <a:cs typeface="Courier New" panose="02070309020205020404" pitchFamily="49" charset="0"/>
              </a:rPr>
              <a:t>_</a:t>
            </a:r>
          </a:p>
        </p:txBody>
      </p:sp>
      <p:sp>
        <p:nvSpPr>
          <p:cNvPr id="26" name="Прямоугольник 25"/>
          <p:cNvSpPr/>
          <p:nvPr/>
        </p:nvSpPr>
        <p:spPr>
          <a:xfrm>
            <a:off x="3017071" y="1649835"/>
            <a:ext cx="2649501" cy="2019721"/>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7" name="Прямоугольник 26"/>
          <p:cNvSpPr/>
          <p:nvPr/>
        </p:nvSpPr>
        <p:spPr>
          <a:xfrm>
            <a:off x="2976049" y="1942303"/>
            <a:ext cx="2561758" cy="1169551"/>
          </a:xfrm>
          <a:prstGeom prst="rect">
            <a:avLst/>
          </a:prstGeom>
        </p:spPr>
        <p:txBody>
          <a:bodyPr wrap="square">
            <a:spAutoFit/>
          </a:bodyPr>
          <a:lstStyle/>
          <a:p>
            <a:pPr lvl="0" algn="ctr"/>
            <a:r>
              <a:rPr lang="en" sz="1200" b="1" smtClean="0">
                <a:solidFill>
                  <a:schemeClr val="bg1"/>
                </a:solidFill>
                <a:latin typeface="Courier New" panose="02070309020205020404" pitchFamily="49" charset="0"/>
                <a:cs typeface="Courier New" panose="02070309020205020404" pitchFamily="49" charset="0"/>
              </a:rPr>
              <a:t>Russian </a:t>
            </a:r>
            <a:r>
              <a:rPr lang="en" sz="1200" b="1">
                <a:solidFill>
                  <a:schemeClr val="bg1"/>
                </a:solidFill>
                <a:latin typeface="Courier New" panose="02070309020205020404" pitchFamily="49" charset="0"/>
                <a:cs typeface="Courier New" panose="02070309020205020404" pitchFamily="49" charset="0"/>
              </a:rPr>
              <a:t>Industrial Development Fund</a:t>
            </a:r>
          </a:p>
          <a:p>
            <a:pPr lvl="0" algn="ctr"/>
            <a:endParaRPr lang="ru-RU" sz="1200" b="1">
              <a:solidFill>
                <a:schemeClr val="bg1"/>
              </a:solidFill>
              <a:latin typeface="Courier New" panose="02070309020205020404" pitchFamily="49" charset="0"/>
              <a:cs typeface="Courier New" panose="02070309020205020404" pitchFamily="49" charset="0"/>
            </a:endParaRPr>
          </a:p>
          <a:p>
            <a:pPr algn="ctr"/>
            <a:r>
              <a:rPr lang="en" sz="1100" b="1" smtClean="0">
                <a:solidFill>
                  <a:srgbClr val="FFFF00"/>
                </a:solidFill>
                <a:latin typeface="Courier New" panose="02070309020205020404" pitchFamily="49" charset="0"/>
                <a:cs typeface="Courier New" panose="02070309020205020404" pitchFamily="49" charset="0"/>
              </a:rPr>
              <a:t>https://frprf.ru/zaymy/ </a:t>
            </a:r>
            <a:r>
              <a:rPr lang="en" sz="1100" b="1">
                <a:solidFill>
                  <a:srgbClr val="FFFF00"/>
                </a:solidFill>
                <a:latin typeface="Courier New" panose="02070309020205020404" pitchFamily="49" charset="0"/>
                <a:cs typeface="Courier New" panose="02070309020205020404" pitchFamily="49" charset="0"/>
              </a:rPr>
              <a:t>_ </a:t>
            </a:r>
            <a:r>
              <a:rPr lang="en" sz="1100" b="1" smtClean="0">
                <a:solidFill>
                  <a:srgbClr val="FFFF00"/>
                </a:solidFill>
                <a:latin typeface="Courier New" panose="02070309020205020404" pitchFamily="49" charset="0"/>
                <a:cs typeface="Courier New" panose="02070309020205020404" pitchFamily="49" charset="0"/>
              </a:rPr>
              <a:t>_</a:t>
            </a:r>
          </a:p>
          <a:p>
            <a:pPr algn="ctr"/>
            <a:endParaRPr lang="ru-RU" sz="1100" b="1">
              <a:solidFill>
                <a:schemeClr val="bg1"/>
              </a:solidFill>
              <a:latin typeface="Courier New" panose="02070309020205020404" pitchFamily="49" charset="0"/>
              <a:cs typeface="Courier New" panose="02070309020205020404" pitchFamily="49" charset="0"/>
            </a:endParaRPr>
          </a:p>
        </p:txBody>
      </p:sp>
      <p:sp>
        <p:nvSpPr>
          <p:cNvPr id="28" name="Прямоугольник 27"/>
          <p:cNvSpPr/>
          <p:nvPr/>
        </p:nvSpPr>
        <p:spPr>
          <a:xfrm>
            <a:off x="5836037" y="1648726"/>
            <a:ext cx="2842474" cy="202083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30" name="Прямоугольник 29"/>
          <p:cNvSpPr/>
          <p:nvPr/>
        </p:nvSpPr>
        <p:spPr>
          <a:xfrm>
            <a:off x="5811158" y="1688734"/>
            <a:ext cx="2737186" cy="1938992"/>
          </a:xfrm>
          <a:prstGeom prst="rect">
            <a:avLst/>
          </a:prstGeom>
        </p:spPr>
        <p:txBody>
          <a:bodyPr wrap="square">
            <a:spAutoFit/>
          </a:bodyPr>
          <a:lstStyle/>
          <a:p>
            <a:pPr lvl="0" algn="ctr"/>
            <a:r>
              <a:rPr lang="en" sz="1200" b="1">
                <a:solidFill>
                  <a:schemeClr val="bg1"/>
                </a:solidFill>
                <a:latin typeface="Courier New" panose="02070309020205020404" pitchFamily="49" charset="0"/>
                <a:cs typeface="Courier New" panose="02070309020205020404" pitchFamily="49" charset="0"/>
              </a:rPr>
              <a:t>Land plot for rent for 1 ruble for the purpose of placing import-substituting production</a:t>
            </a:r>
          </a:p>
          <a:p>
            <a:pPr algn="ctr"/>
            <a:endParaRPr lang="ru-RU" sz="1200" b="1" smtClean="0">
              <a:solidFill>
                <a:schemeClr val="bg1"/>
              </a:solidFill>
              <a:latin typeface="Courier New" panose="02070309020205020404" pitchFamily="49" charset="0"/>
              <a:cs typeface="Courier New" panose="02070309020205020404" pitchFamily="49" charset="0"/>
            </a:endParaRPr>
          </a:p>
          <a:p>
            <a:pPr algn="ctr"/>
            <a:r>
              <a:rPr lang="en" sz="1100" b="1" smtClean="0">
                <a:solidFill>
                  <a:srgbClr val="FFFF00"/>
                </a:solidFill>
                <a:latin typeface="Courier New" panose="02070309020205020404" pitchFamily="49" charset="0"/>
                <a:cs typeface="Courier New" panose="02070309020205020404" pitchFamily="49" charset="0"/>
              </a:rPr>
              <a:t>https://invest.mosreg.ru/business/support-measures/industry/property-support/1721/ </a:t>
            </a:r>
            <a:r>
              <a:rPr lang="en" sz="1100" b="1">
                <a:solidFill>
                  <a:srgbClr val="FFFF00"/>
                </a:solidFill>
                <a:latin typeface="Courier New" panose="02070309020205020404" pitchFamily="49" charset="0"/>
                <a:cs typeface="Courier New" panose="02070309020205020404" pitchFamily="49" charset="0"/>
              </a:rPr>
              <a:t>_</a:t>
            </a:r>
          </a:p>
        </p:txBody>
      </p:sp>
      <p:sp>
        <p:nvSpPr>
          <p:cNvPr id="32" name="Прямоугольник 31"/>
          <p:cNvSpPr/>
          <p:nvPr/>
        </p:nvSpPr>
        <p:spPr>
          <a:xfrm>
            <a:off x="8842051" y="1669544"/>
            <a:ext cx="2842474" cy="202083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33" name="Прямоугольник 32"/>
          <p:cNvSpPr/>
          <p:nvPr/>
        </p:nvSpPr>
        <p:spPr>
          <a:xfrm>
            <a:off x="8894695" y="1726750"/>
            <a:ext cx="2737186" cy="1938992"/>
          </a:xfrm>
          <a:prstGeom prst="rect">
            <a:avLst/>
          </a:prstGeom>
        </p:spPr>
        <p:txBody>
          <a:bodyPr wrap="square">
            <a:spAutoFit/>
          </a:bodyPr>
          <a:lstStyle/>
          <a:p>
            <a:pPr lvl="0" algn="ctr"/>
            <a:r>
              <a:rPr lang="en" sz="1200" b="1">
                <a:solidFill>
                  <a:schemeClr val="bg1"/>
                </a:solidFill>
                <a:latin typeface="Courier New" panose="02070309020205020404" pitchFamily="49" charset="0"/>
                <a:cs typeface="Courier New" panose="02070309020205020404" pitchFamily="49" charset="0"/>
              </a:rPr>
              <a:t>Providing land plots for rent without tendering for the implementation of large-scale investment </a:t>
            </a:r>
            <a:r>
              <a:rPr lang="en" sz="1200" b="1" smtClean="0">
                <a:solidFill>
                  <a:schemeClr val="bg1"/>
                </a:solidFill>
                <a:latin typeface="Courier New" panose="02070309020205020404" pitchFamily="49" charset="0"/>
                <a:cs typeface="Courier New" panose="02070309020205020404" pitchFamily="49" charset="0"/>
              </a:rPr>
              <a:t>projects</a:t>
            </a:r>
          </a:p>
          <a:p>
            <a:pPr lvl="0" algn="ctr"/>
            <a:endParaRPr lang="ru-RU" sz="1200">
              <a:solidFill>
                <a:schemeClr val="bg1"/>
              </a:solidFill>
              <a:latin typeface="Courier New" panose="02070309020205020404" pitchFamily="49" charset="0"/>
              <a:cs typeface="Courier New" panose="02070309020205020404" pitchFamily="49" charset="0"/>
            </a:endParaRPr>
          </a:p>
          <a:p>
            <a:pPr algn="ctr"/>
            <a:r>
              <a:rPr lang="en" sz="1100" b="1" smtClean="0">
                <a:solidFill>
                  <a:srgbClr val="FFFF00"/>
                </a:solidFill>
                <a:latin typeface="Courier New" panose="02070309020205020404" pitchFamily="49" charset="0"/>
                <a:cs typeface="Courier New" panose="02070309020205020404" pitchFamily="49" charset="0"/>
              </a:rPr>
              <a:t>https://invest.mosreg.ru/business/support-measures/investor/property-support/1250/ </a:t>
            </a:r>
            <a:r>
              <a:rPr lang="en" sz="1100" b="1">
                <a:solidFill>
                  <a:srgbClr val="FFFF00"/>
                </a:solidFill>
                <a:latin typeface="Courier New" panose="02070309020205020404" pitchFamily="49" charset="0"/>
                <a:cs typeface="Courier New" panose="02070309020205020404" pitchFamily="49" charset="0"/>
              </a:rPr>
              <a:t>_</a:t>
            </a:r>
          </a:p>
        </p:txBody>
      </p:sp>
      <p:sp>
        <p:nvSpPr>
          <p:cNvPr id="36" name="Прямоугольник 35"/>
          <p:cNvSpPr/>
          <p:nvPr/>
        </p:nvSpPr>
        <p:spPr>
          <a:xfrm>
            <a:off x="4574404" y="4927443"/>
            <a:ext cx="2409925" cy="1817855"/>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38" name="Прямоугольник 37"/>
          <p:cNvSpPr/>
          <p:nvPr/>
        </p:nvSpPr>
        <p:spPr>
          <a:xfrm>
            <a:off x="7075276" y="4097085"/>
            <a:ext cx="3188012" cy="1245084"/>
          </a:xfrm>
          <a:prstGeom prst="rect">
            <a:avLst/>
          </a:prstGeom>
        </p:spPr>
        <p:txBody>
          <a:bodyPr wrap="square">
            <a:spAutoFit/>
          </a:bodyPr>
          <a:lstStyle/>
          <a:p>
            <a:pPr lvl="0" algn="ctr">
              <a:lnSpc>
                <a:spcPct val="107000"/>
              </a:lnSpc>
              <a:spcAft>
                <a:spcPct val="0"/>
              </a:spcAft>
            </a:pPr>
            <a:r>
              <a:rPr lang="en" sz="1200" b="1">
                <a:solidFill>
                  <a:schemeClr val="bg1"/>
                </a:solidFill>
                <a:latin typeface="Courier New" panose="02070309020205020404" pitchFamily="49" charset="0"/>
                <a:cs typeface="Courier New" panose="02070309020205020404" pitchFamily="49" charset="0"/>
              </a:rPr>
              <a:t>Subsidy interest rate on a bank loan from the Moscow Region for import-substituting </a:t>
            </a:r>
            <a:r>
              <a:rPr lang="en" sz="1200" b="1" smtClean="0">
                <a:solidFill>
                  <a:schemeClr val="bg1"/>
                </a:solidFill>
                <a:latin typeface="Courier New" panose="02070309020205020404" pitchFamily="49" charset="0"/>
                <a:cs typeface="Courier New" panose="02070309020205020404" pitchFamily="49" charset="0"/>
              </a:rPr>
              <a:t>production projects</a:t>
            </a:r>
          </a:p>
          <a:p>
            <a:pPr lvl="0" algn="ctr">
              <a:lnSpc>
                <a:spcPct val="107000"/>
              </a:lnSpc>
              <a:spcAft>
                <a:spcPct val="0"/>
              </a:spcAft>
            </a:pPr>
            <a:endParaRPr lang="ru-RU" sz="1200" b="1">
              <a:solidFill>
                <a:schemeClr val="bg1"/>
              </a:solidFill>
              <a:latin typeface="Courier New" panose="02070309020205020404" pitchFamily="49" charset="0"/>
              <a:cs typeface="Courier New" panose="02070309020205020404" pitchFamily="49" charset="0"/>
            </a:endParaRPr>
          </a:p>
          <a:p>
            <a:pPr lvl="0" algn="ctr">
              <a:lnSpc>
                <a:spcPct val="107000"/>
              </a:lnSpc>
              <a:spcAft>
                <a:spcPct val="0"/>
              </a:spcAft>
            </a:pPr>
            <a:r>
              <a:rPr lang="en" sz="1100" b="1" smtClean="0">
                <a:solidFill>
                  <a:srgbClr val="FFFF00"/>
                </a:solidFill>
                <a:latin typeface="Courier New" panose="02070309020205020404" pitchFamily="49" charset="0"/>
                <a:cs typeface="Courier New" panose="02070309020205020404" pitchFamily="49" charset="0"/>
              </a:rPr>
              <a:t>https://invest.mosreg.ru/business/support-measures/sme/financial/1270 </a:t>
            </a:r>
            <a:r>
              <a:rPr lang="en" sz="1100" b="1">
                <a:solidFill>
                  <a:srgbClr val="FFFF00"/>
                </a:solidFill>
                <a:latin typeface="Courier New" panose="02070309020205020404" pitchFamily="49" charset="0"/>
                <a:cs typeface="Courier New" panose="02070309020205020404" pitchFamily="49" charset="0"/>
              </a:rPr>
              <a:t>_</a:t>
            </a:r>
          </a:p>
        </p:txBody>
      </p:sp>
      <p:sp>
        <p:nvSpPr>
          <p:cNvPr id="41" name="Прямоугольник 40"/>
          <p:cNvSpPr/>
          <p:nvPr/>
        </p:nvSpPr>
        <p:spPr>
          <a:xfrm>
            <a:off x="4574403" y="4956971"/>
            <a:ext cx="2409925" cy="1409745"/>
          </a:xfrm>
          <a:prstGeom prst="rect">
            <a:avLst/>
          </a:prstGeom>
        </p:spPr>
        <p:txBody>
          <a:bodyPr wrap="square">
            <a:spAutoFit/>
          </a:bodyPr>
          <a:lstStyle/>
          <a:p>
            <a:pPr algn="ctr">
              <a:lnSpc>
                <a:spcPct val="107000"/>
              </a:lnSpc>
              <a:spcAft>
                <a:spcPct val="0"/>
              </a:spcAft>
            </a:pPr>
            <a:r>
              <a:rPr lang="en" sz="1200" b="1">
                <a:solidFill>
                  <a:schemeClr val="bg1"/>
                </a:solidFill>
                <a:latin typeface="Courier New" panose="02070309020205020404" pitchFamily="49" charset="0"/>
                <a:cs typeface="Courier New" panose="02070309020205020404" pitchFamily="49" charset="0"/>
              </a:rPr>
              <a:t>Subsidy for SMEs for the purchase of </a:t>
            </a:r>
            <a:r>
              <a:rPr lang="en" sz="1200" b="1" smtClean="0">
                <a:solidFill>
                  <a:schemeClr val="bg1"/>
                </a:solidFill>
                <a:latin typeface="Courier New" panose="02070309020205020404" pitchFamily="49" charset="0"/>
                <a:cs typeface="Courier New" panose="02070309020205020404" pitchFamily="49" charset="0"/>
              </a:rPr>
              <a:t>equipment</a:t>
            </a:r>
          </a:p>
          <a:p>
            <a:pPr marL="457200" algn="ctr">
              <a:lnSpc>
                <a:spcPct val="107000"/>
              </a:lnSpc>
              <a:spcAft>
                <a:spcPct val="0"/>
              </a:spcAft>
            </a:pPr>
            <a:endParaRPr lang="ru-RU" sz="1200" b="1">
              <a:solidFill>
                <a:schemeClr val="bg1"/>
              </a:solidFill>
              <a:latin typeface="Courier New" panose="02070309020205020404" pitchFamily="49" charset="0"/>
              <a:cs typeface="Courier New" panose="02070309020205020404" pitchFamily="49" charset="0"/>
            </a:endParaRPr>
          </a:p>
          <a:p>
            <a:pPr algn="ctr">
              <a:lnSpc>
                <a:spcPct val="107000"/>
              </a:lnSpc>
              <a:spcAft>
                <a:spcPct val="0"/>
              </a:spcAft>
            </a:pPr>
            <a:r>
              <a:rPr lang="en" sz="1100" b="1" smtClean="0">
                <a:solidFill>
                  <a:srgbClr val="FFFF00"/>
                </a:solidFill>
                <a:latin typeface="Courier New" panose="02070309020205020404" pitchFamily="49" charset="0"/>
                <a:cs typeface="Courier New" panose="02070309020205020404" pitchFamily="49" charset="0"/>
              </a:rPr>
              <a:t>https://invest.mosreg.ru/business/support-measures/industry/financial/1253/ </a:t>
            </a:r>
            <a:r>
              <a:rPr lang="en" sz="1100" b="1">
                <a:solidFill>
                  <a:srgbClr val="FFFF00"/>
                </a:solidFill>
                <a:latin typeface="Courier New" panose="02070309020205020404" pitchFamily="49" charset="0"/>
                <a:cs typeface="Courier New" panose="02070309020205020404" pitchFamily="49" charset="0"/>
              </a:rPr>
              <a:t>_</a:t>
            </a:r>
          </a:p>
        </p:txBody>
      </p:sp>
      <p:sp>
        <p:nvSpPr>
          <p:cNvPr id="42" name="Прямоугольник 41"/>
          <p:cNvSpPr/>
          <p:nvPr/>
        </p:nvSpPr>
        <p:spPr>
          <a:xfrm>
            <a:off x="1245930" y="3922713"/>
            <a:ext cx="3209529" cy="215535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3" name="Прямоугольник 42"/>
          <p:cNvSpPr/>
          <p:nvPr/>
        </p:nvSpPr>
        <p:spPr>
          <a:xfrm>
            <a:off x="844060" y="4075540"/>
            <a:ext cx="3549234" cy="1623842"/>
          </a:xfrm>
          <a:prstGeom prst="rect">
            <a:avLst/>
          </a:prstGeom>
        </p:spPr>
        <p:txBody>
          <a:bodyPr wrap="square">
            <a:spAutoFit/>
          </a:bodyPr>
          <a:lstStyle/>
          <a:p>
            <a:pPr marL="457200" algn="ctr">
              <a:lnSpc>
                <a:spcPct val="107000"/>
              </a:lnSpc>
              <a:spcAft>
                <a:spcPct val="0"/>
              </a:spcAft>
            </a:pPr>
            <a:r>
              <a:rPr lang="en" sz="1200" b="1">
                <a:solidFill>
                  <a:schemeClr val="bg1"/>
                </a:solidFill>
                <a:latin typeface="Courier New" panose="02070309020205020404" pitchFamily="49" charset="0"/>
                <a:cs typeface="Courier New" panose="02070309020205020404" pitchFamily="49" charset="0"/>
              </a:rPr>
              <a:t>Subsidy to compensate for the costs of creating engineering infrastructure for industrial </a:t>
            </a:r>
            <a:r>
              <a:rPr lang="en" sz="1200" b="1" smtClean="0">
                <a:solidFill>
                  <a:schemeClr val="bg1"/>
                </a:solidFill>
                <a:latin typeface="Courier New" panose="02070309020205020404" pitchFamily="49" charset="0"/>
                <a:cs typeface="Courier New" panose="02070309020205020404" pitchFamily="49" charset="0"/>
              </a:rPr>
              <a:t>enterprises</a:t>
            </a:r>
          </a:p>
          <a:p>
            <a:pPr marL="457200" algn="ctr">
              <a:lnSpc>
                <a:spcPct val="107000"/>
              </a:lnSpc>
              <a:spcAft>
                <a:spcPct val="0"/>
              </a:spcAft>
            </a:pPr>
            <a:endParaRPr lang="ru-RU" sz="1200">
              <a:solidFill>
                <a:schemeClr val="bg1"/>
              </a:solidFill>
              <a:latin typeface="Courier New" panose="02070309020205020404" pitchFamily="49" charset="0"/>
              <a:cs typeface="Courier New" panose="02070309020205020404" pitchFamily="49" charset="0"/>
            </a:endParaRPr>
          </a:p>
          <a:p>
            <a:pPr marL="457200" algn="ctr">
              <a:lnSpc>
                <a:spcPct val="107000"/>
              </a:lnSpc>
              <a:spcAft>
                <a:spcPts val="800"/>
              </a:spcAft>
            </a:pPr>
            <a:r>
              <a:rPr lang="en" sz="1100" b="1" smtClean="0">
                <a:solidFill>
                  <a:srgbClr val="FFFF00"/>
                </a:solidFill>
                <a:latin typeface="Courier New" panose="02070309020205020404" pitchFamily="49" charset="0"/>
                <a:cs typeface="Courier New" panose="02070309020205020404" pitchFamily="49" charset="0"/>
              </a:rPr>
              <a:t>https://invest.mosreg.ru/business/support-measures/industry/financial/1253/ </a:t>
            </a:r>
            <a:r>
              <a:rPr lang="en" sz="1100" b="1">
                <a:solidFill>
                  <a:srgbClr val="FFFF00"/>
                </a:solidFill>
                <a:latin typeface="Courier New" panose="02070309020205020404" pitchFamily="49" charset="0"/>
                <a:cs typeface="Courier New" panose="02070309020205020404" pitchFamily="49" charset="0"/>
              </a:rPr>
              <a:t>_</a:t>
            </a:r>
          </a:p>
        </p:txBody>
      </p:sp>
    </p:spTree>
    <p:extLst>
      <p:ext uri="{BB962C8B-B14F-4D97-AF65-F5344CB8AC3E}">
        <p14:creationId xmlns:p14="http://schemas.microsoft.com/office/powerpoint/2010/main" val="16712518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652575" y="0"/>
            <a:ext cx="5550085" cy="614978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solidFill>
                  <a:schemeClr val="tx1"/>
                </a:solidFill>
              </a:rPr>
              <a:t>CITY DISTRICT DOLGOPRUDNY MOSCOW REGION</a:t>
            </a:r>
          </a:p>
        </p:txBody>
      </p:sp>
      <p:graphicFrame>
        <p:nvGraphicFramePr>
          <p:cNvPr id="9" name="Object 4"/>
          <p:cNvGraphicFramePr>
            <a:graphicFrameLocks noChangeAspect="1"/>
          </p:cNvGraphicFramePr>
          <p:nvPr>
            <p:extLst>
              <p:ext uri="{D42A27DB-BD31-4B8C-83A1-F6EECF244321}">
                <p14:modId xmlns:p14="http://schemas.microsoft.com/office/powerpoint/2010/main" val="541776290"/>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1268"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11" name="Прямоугольник 10"/>
          <p:cNvSpPr/>
          <p:nvPr/>
        </p:nvSpPr>
        <p:spPr>
          <a:xfrm>
            <a:off x="6960673" y="1120687"/>
            <a:ext cx="4303529" cy="1039708"/>
          </a:xfrm>
          <a:prstGeom prst="rect">
            <a:avLst/>
          </a:prstGeom>
        </p:spPr>
        <p:txBody>
          <a:bodyPr wrap="square">
            <a:spAutoFit/>
          </a:bodyPr>
          <a:lstStyle/>
          <a:p>
            <a:pPr indent="-285750">
              <a:lnSpc>
                <a:spcPct val="114000"/>
              </a:lnSpc>
              <a:spcAft>
                <a:spcPts val="20"/>
              </a:spcAft>
              <a:buFont typeface="Wingdings" panose="05000000000000000000" pitchFamily="2" charset="2"/>
              <a:buChar char="ü"/>
            </a:pPr>
            <a:r>
              <a:rPr lang="en">
                <a:solidFill>
                  <a:schemeClr val="bg1"/>
                </a:solidFill>
                <a:latin typeface="Courier New" panose="02070309020205020404" pitchFamily="49" charset="0"/>
                <a:cs typeface="Courier New" panose="02070309020205020404" pitchFamily="49" charset="0"/>
              </a:rPr>
              <a:t>Volume of investments from all sources of financing – </a:t>
            </a:r>
            <a:r>
              <a:rPr lang="en" b="1" smtClean="0">
                <a:solidFill>
                  <a:schemeClr val="bg1"/>
                </a:solidFill>
                <a:latin typeface="Courier New" panose="02070309020205020404" pitchFamily="49" charset="0"/>
                <a:cs typeface="Courier New" panose="02070309020205020404" pitchFamily="49" charset="0"/>
              </a:rPr>
              <a:t>11.8</a:t>
            </a:r>
            <a:r>
              <a:rPr lang="en" smtClean="0">
                <a:solidFill>
                  <a:schemeClr val="bg1"/>
                </a:solidFill>
                <a:latin typeface="Courier New" panose="02070309020205020404" pitchFamily="49" charset="0"/>
                <a:cs typeface="Courier New" panose="02070309020205020404" pitchFamily="49" charset="0"/>
              </a:rPr>
              <a:t> </a:t>
            </a:r>
            <a:r>
              <a:rPr lang="en">
                <a:solidFill>
                  <a:schemeClr val="bg1"/>
                </a:solidFill>
                <a:latin typeface="Courier New" panose="02070309020205020404" pitchFamily="49" charset="0"/>
                <a:cs typeface="Courier New" panose="02070309020205020404" pitchFamily="49" charset="0"/>
              </a:rPr>
              <a:t>billion rubles</a:t>
            </a:r>
          </a:p>
        </p:txBody>
      </p:sp>
      <p:sp>
        <p:nvSpPr>
          <p:cNvPr id="12" name="TextBox 11"/>
          <p:cNvSpPr txBox="1"/>
          <p:nvPr/>
        </p:nvSpPr>
        <p:spPr>
          <a:xfrm>
            <a:off x="185930" y="655186"/>
            <a:ext cx="6111089" cy="1323439"/>
          </a:xfrm>
          <a:prstGeom prst="rect">
            <a:avLst/>
          </a:prstGeom>
          <a:noFill/>
        </p:spPr>
        <p:txBody>
          <a:bodyPr wrap="square" rtlCol="0">
            <a:spAutoFit/>
          </a:bodyPr>
          <a:lstStyle/>
          <a:p>
            <a:pPr algn="ctr"/>
            <a:r>
              <a:rPr lang="en" sz="4000" b="1">
                <a:latin typeface="Courier New" panose="02070309020205020404" pitchFamily="49" charset="0"/>
                <a:cs typeface="Courier New" panose="02070309020205020404" pitchFamily="49" charset="0"/>
              </a:rPr>
              <a:t>INVESTMENT PASSPORT</a:t>
            </a:r>
            <a:endParaRPr lang="en-US" sz="4000" b="1">
              <a:latin typeface="Courier New" panose="02070309020205020404" pitchFamily="49" charset="0"/>
              <a:cs typeface="Courier New" panose="02070309020205020404" pitchFamily="49" charset="0"/>
            </a:endParaRPr>
          </a:p>
        </p:txBody>
      </p:sp>
      <p:sp>
        <p:nvSpPr>
          <p:cNvPr id="13" name="Прямоугольник 12"/>
          <p:cNvSpPr/>
          <p:nvPr/>
        </p:nvSpPr>
        <p:spPr>
          <a:xfrm>
            <a:off x="6748521" y="133223"/>
            <a:ext cx="5281453" cy="707886"/>
          </a:xfrm>
          <a:prstGeom prst="rect">
            <a:avLst/>
          </a:prstGeom>
        </p:spPr>
        <p:txBody>
          <a:bodyPr wrap="square">
            <a:spAutoFit/>
          </a:bodyPr>
          <a:lstStyle/>
          <a:p>
            <a:pPr algn="ctr"/>
            <a:r>
              <a:rPr lang="en" sz="2000" b="1" smtClean="0">
                <a:solidFill>
                  <a:schemeClr val="bg1"/>
                </a:solidFill>
                <a:latin typeface="Courier New" panose="02070309020205020404" pitchFamily="49" charset="0"/>
                <a:cs typeface="Courier New" panose="02070309020205020404" pitchFamily="49" charset="0"/>
              </a:rPr>
              <a:t>Investment activity indicators (forecast for 2023)</a:t>
            </a:r>
            <a:endParaRPr lang="ru-RU" sz="2000" b="1">
              <a:solidFill>
                <a:schemeClr val="bg1"/>
              </a:solidFill>
              <a:latin typeface="Courier New" panose="02070309020205020404" pitchFamily="49" charset="0"/>
              <a:cs typeface="Courier New" panose="02070309020205020404" pitchFamily="49" charset="0"/>
            </a:endParaRPr>
          </a:p>
        </p:txBody>
      </p:sp>
      <p:sp>
        <p:nvSpPr>
          <p:cNvPr id="14" name="Прямоугольник 13"/>
          <p:cNvSpPr/>
          <p:nvPr/>
        </p:nvSpPr>
        <p:spPr>
          <a:xfrm>
            <a:off x="6931813" y="2302462"/>
            <a:ext cx="4528819" cy="1671291"/>
          </a:xfrm>
          <a:prstGeom prst="rect">
            <a:avLst/>
          </a:prstGeom>
        </p:spPr>
        <p:txBody>
          <a:bodyPr wrap="square">
            <a:spAutoFit/>
          </a:bodyPr>
          <a:lstStyle/>
          <a:p>
            <a:pPr indent="-285750">
              <a:lnSpc>
                <a:spcPct val="114000"/>
              </a:lnSpc>
              <a:spcAft>
                <a:spcPts val="20"/>
              </a:spcAft>
              <a:buFont typeface="Wingdings" panose="05000000000000000000" pitchFamily="2" charset="2"/>
              <a:buChar char="ü"/>
            </a:pPr>
            <a:r>
              <a:rPr lang="en">
                <a:solidFill>
                  <a:schemeClr val="bg1"/>
                </a:solidFill>
                <a:latin typeface="Courier New" panose="02070309020205020404" pitchFamily="49" charset="0"/>
                <a:cs typeface="Courier New" panose="02070309020205020404" pitchFamily="49" charset="0"/>
              </a:rPr>
              <a:t>The volume of investments attracted into fixed capital (excluding budgetary investments), per </a:t>
            </a:r>
            <a:r>
              <a:rPr lang="en" smtClean="0">
                <a:solidFill>
                  <a:schemeClr val="bg1"/>
                </a:solidFill>
                <a:latin typeface="Courier New" panose="02070309020205020404" pitchFamily="49" charset="0"/>
                <a:cs typeface="Courier New" panose="02070309020205020404" pitchFamily="49" charset="0"/>
              </a:rPr>
              <a:t>capita – </a:t>
            </a:r>
            <a:r>
              <a:rPr lang="en" b="1" smtClean="0">
                <a:solidFill>
                  <a:schemeClr val="bg1"/>
                </a:solidFill>
                <a:latin typeface="Courier New" panose="02070309020205020404" pitchFamily="49" charset="0"/>
                <a:cs typeface="Courier New" panose="02070309020205020404" pitchFamily="49" charset="0"/>
              </a:rPr>
              <a:t>60.75 </a:t>
            </a:r>
            <a:r>
              <a:rPr lang="en" smtClean="0">
                <a:solidFill>
                  <a:schemeClr val="bg1"/>
                </a:solidFill>
                <a:latin typeface="Courier New" panose="02070309020205020404" pitchFamily="49" charset="0"/>
                <a:cs typeface="Courier New" panose="02070309020205020404" pitchFamily="49" charset="0"/>
              </a:rPr>
              <a:t>thousand rubles</a:t>
            </a:r>
            <a:endParaRPr lang="ru-RU">
              <a:solidFill>
                <a:schemeClr val="bg1"/>
              </a:solidFill>
              <a:latin typeface="Courier New" panose="02070309020205020404" pitchFamily="49" charset="0"/>
              <a:cs typeface="Courier New" panose="02070309020205020404" pitchFamily="49" charset="0"/>
            </a:endParaRPr>
          </a:p>
        </p:txBody>
      </p:sp>
      <p:sp>
        <p:nvSpPr>
          <p:cNvPr id="15" name="Прямоугольник 14"/>
          <p:cNvSpPr/>
          <p:nvPr/>
        </p:nvSpPr>
        <p:spPr>
          <a:xfrm>
            <a:off x="6931813" y="4099363"/>
            <a:ext cx="4557319" cy="1345818"/>
          </a:xfrm>
          <a:prstGeom prst="rect">
            <a:avLst/>
          </a:prstGeom>
        </p:spPr>
        <p:txBody>
          <a:bodyPr wrap="square">
            <a:spAutoFit/>
          </a:bodyPr>
          <a:lstStyle/>
          <a:p>
            <a:pPr indent="-285750">
              <a:lnSpc>
                <a:spcPct val="114000"/>
              </a:lnSpc>
              <a:spcAft>
                <a:spcPts val="20"/>
              </a:spcAft>
              <a:buFont typeface="Wingdings" panose="05000000000000000000" pitchFamily="2" charset="2"/>
              <a:buChar char="ü"/>
            </a:pPr>
            <a:r>
              <a:rPr lang="en" smtClean="0">
                <a:solidFill>
                  <a:schemeClr val="bg1"/>
                </a:solidFill>
                <a:latin typeface="Courier New" panose="02070309020205020404" pitchFamily="49" charset="0"/>
                <a:cs typeface="Courier New" panose="02070309020205020404" pitchFamily="49" charset="0"/>
              </a:rPr>
              <a:t>Number of jobs created (for the full range of enterprises) - </a:t>
            </a:r>
            <a:r>
              <a:rPr lang="en" b="1" smtClean="0">
                <a:solidFill>
                  <a:schemeClr val="bg1"/>
                </a:solidFill>
                <a:latin typeface="Courier New" panose="02070309020205020404" pitchFamily="49" charset="0"/>
                <a:cs typeface="Courier New" panose="02070309020205020404" pitchFamily="49" charset="0"/>
              </a:rPr>
              <a:t>3,500 </a:t>
            </a:r>
            <a:r>
              <a:rPr lang="en" smtClean="0">
                <a:solidFill>
                  <a:schemeClr val="bg1"/>
                </a:solidFill>
                <a:latin typeface="Courier New" panose="02070309020205020404" pitchFamily="49" charset="0"/>
                <a:cs typeface="Courier New" panose="02070309020205020404" pitchFamily="49" charset="0"/>
              </a:rPr>
              <a:t>new jobs</a:t>
            </a:r>
            <a:endParaRPr lang="ru-RU">
              <a:solidFill>
                <a:schemeClr val="bg1"/>
              </a:solidFill>
              <a:latin typeface="Courier New" panose="02070309020205020404" pitchFamily="49" charset="0"/>
              <a:cs typeface="Courier New" panose="02070309020205020404" pitchFamily="49" charset="0"/>
            </a:endParaRPr>
          </a:p>
        </p:txBody>
      </p:sp>
      <p:pic>
        <p:nvPicPr>
          <p:cNvPr id="2" name="Рисунок 1"/>
          <p:cNvPicPr>
            <a:picLocks noChangeAspect="1"/>
          </p:cNvPicPr>
          <p:nvPr/>
        </p:nvPicPr>
        <p:blipFill>
          <a:blip r:embed="rId5"/>
          <a:stretch>
            <a:fillRect/>
          </a:stretch>
        </p:blipFill>
        <p:spPr>
          <a:xfrm>
            <a:off x="0" y="1866507"/>
            <a:ext cx="6655324" cy="4991493"/>
          </a:xfrm>
          <a:prstGeom prst="rect">
            <a:avLst/>
          </a:prstGeom>
        </p:spPr>
      </p:pic>
    </p:spTree>
    <p:extLst>
      <p:ext uri="{BB962C8B-B14F-4D97-AF65-F5344CB8AC3E}">
        <p14:creationId xmlns:p14="http://schemas.microsoft.com/office/powerpoint/2010/main" val="41730640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11171047"/>
              </p:ext>
            </p:extLst>
          </p:nvPr>
        </p:nvGraphicFramePr>
        <p:xfrm>
          <a:off x="197220" y="1275590"/>
          <a:ext cx="11557264" cy="5193140"/>
        </p:xfrm>
        <a:graphic>
          <a:graphicData uri="http://schemas.openxmlformats.org/drawingml/2006/table">
            <a:tbl>
              <a:tblPr firstRow="1" bandRow="1">
                <a:tableStyleId>{5C22544A-7EE6-4342-B048-85BDC9FD1C3A}</a:tableStyleId>
              </a:tblPr>
              <a:tblGrid>
                <a:gridCol w="479160"/>
                <a:gridCol w="1705798"/>
                <a:gridCol w="3358005"/>
                <a:gridCol w="6014301"/>
              </a:tblGrid>
              <a:tr h="0">
                <a:tc>
                  <a:txBody>
                    <a:bodyPr/>
                    <a:lstStyle/>
                    <a:p>
                      <a:r>
                        <a:rPr lang="en" sz="1500" smtClean="0">
                          <a:solidFill>
                            <a:schemeClr val="bg1"/>
                          </a:solidFill>
                          <a:latin typeface="Courier New" panose="02070309020205020404" pitchFamily="49" charset="0"/>
                          <a:cs typeface="Courier New" panose="02070309020205020404" pitchFamily="49" charset="0"/>
                        </a:rPr>
                        <a:t>No.</a:t>
                      </a:r>
                      <a:endParaRPr lang="ru-RU" sz="1500">
                        <a:solidFill>
                          <a:schemeClr val="bg1"/>
                        </a:solidFill>
                        <a:latin typeface="Courier New" panose="02070309020205020404" pitchFamily="49" charset="0"/>
                        <a:cs typeface="Courier New" panose="02070309020205020404" pitchFamily="49" charset="0"/>
                      </a:endParaRPr>
                    </a:p>
                  </a:txBody>
                  <a:tcPr>
                    <a:solidFill>
                      <a:srgbClr val="88C1F4"/>
                    </a:solidFill>
                  </a:tcPr>
                </a:tc>
                <a:tc>
                  <a:txBody>
                    <a:bodyPr/>
                    <a:lstStyle/>
                    <a:p>
                      <a:r>
                        <a:rPr lang="en" sz="1500" smtClean="0">
                          <a:solidFill>
                            <a:schemeClr val="bg1"/>
                          </a:solidFill>
                          <a:latin typeface="Courier New" panose="02070309020205020404" pitchFamily="49" charset="0"/>
                          <a:cs typeface="Courier New" panose="02070309020205020404" pitchFamily="49" charset="0"/>
                        </a:rPr>
                        <a:t>Name</a:t>
                      </a:r>
                      <a:endParaRPr lang="ru-RU" sz="1500">
                        <a:solidFill>
                          <a:schemeClr val="bg1"/>
                        </a:solidFill>
                        <a:latin typeface="Courier New" panose="02070309020205020404" pitchFamily="49" charset="0"/>
                        <a:cs typeface="Courier New" panose="02070309020205020404" pitchFamily="49" charset="0"/>
                      </a:endParaRPr>
                    </a:p>
                  </a:txBody>
                  <a:tcPr>
                    <a:solidFill>
                      <a:srgbClr val="88C1F4"/>
                    </a:solidFill>
                  </a:tcPr>
                </a:tc>
                <a:tc>
                  <a:txBody>
                    <a:bodyPr/>
                    <a:lstStyle/>
                    <a:p>
                      <a:r>
                        <a:rPr lang="en" sz="1500" smtClean="0">
                          <a:solidFill>
                            <a:schemeClr val="bg1"/>
                          </a:solidFill>
                          <a:latin typeface="Courier New" panose="02070309020205020404" pitchFamily="49" charset="0"/>
                          <a:cs typeface="Courier New" panose="02070309020205020404" pitchFamily="49" charset="0"/>
                        </a:rPr>
                        <a:t>Location</a:t>
                      </a:r>
                      <a:endParaRPr lang="ru-RU" sz="1500">
                        <a:solidFill>
                          <a:schemeClr val="bg1"/>
                        </a:solidFill>
                        <a:latin typeface="Courier New" panose="02070309020205020404" pitchFamily="49" charset="0"/>
                        <a:cs typeface="Courier New" panose="02070309020205020404" pitchFamily="49" charset="0"/>
                      </a:endParaRPr>
                    </a:p>
                  </a:txBody>
                  <a:tcPr>
                    <a:solidFill>
                      <a:srgbClr val="88C1F4"/>
                    </a:solidFill>
                  </a:tcPr>
                </a:tc>
                <a:tc>
                  <a:txBody>
                    <a:bodyPr/>
                    <a:lstStyle/>
                    <a:p>
                      <a:r>
                        <a:rPr lang="en" sz="1500" smtClean="0">
                          <a:solidFill>
                            <a:schemeClr val="bg1"/>
                          </a:solidFill>
                          <a:latin typeface="Courier New" panose="02070309020205020404" pitchFamily="49" charset="0"/>
                          <a:cs typeface="Courier New" panose="02070309020205020404" pitchFamily="49" charset="0"/>
                        </a:rPr>
                        <a:t>Description</a:t>
                      </a:r>
                      <a:endParaRPr lang="ru-RU" sz="1500">
                        <a:solidFill>
                          <a:schemeClr val="bg1"/>
                        </a:solidFill>
                        <a:latin typeface="Courier New" panose="02070309020205020404" pitchFamily="49" charset="0"/>
                        <a:cs typeface="Courier New" panose="02070309020205020404" pitchFamily="49" charset="0"/>
                      </a:endParaRPr>
                    </a:p>
                  </a:txBody>
                  <a:tcPr>
                    <a:solidFill>
                      <a:srgbClr val="88C1F4"/>
                    </a:solidFill>
                  </a:tcPr>
                </a:tc>
              </a:tr>
              <a:tr h="370840">
                <a:tc>
                  <a:txBody>
                    <a:bodyPr/>
                    <a:lstStyle/>
                    <a:p>
                      <a:r>
                        <a:rPr lang="en" sz="1100" smtClean="0">
                          <a:latin typeface="Courier New" panose="02070309020205020404" pitchFamily="49" charset="0"/>
                          <a:cs typeface="Courier New" panose="02070309020205020404" pitchFamily="49" charset="0"/>
                        </a:rPr>
                        <a:t>1</a:t>
                      </a:r>
                      <a:endParaRPr lang="ru-RU" sz="1100">
                        <a:latin typeface="Courier New" panose="02070309020205020404" pitchFamily="49" charset="0"/>
                        <a:cs typeface="Courier New" panose="02070309020205020404" pitchFamily="49" charset="0"/>
                      </a:endParaRPr>
                    </a:p>
                  </a:txBody>
                  <a:tcPr>
                    <a:solidFill>
                      <a:srgbClr val="CCEC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Research and development</a:t>
                      </a:r>
                    </a:p>
                  </a:txBody>
                  <a:tcPr>
                    <a:solidFill>
                      <a:srgbClr val="CCECFF"/>
                    </a:solidFill>
                  </a:tcPr>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Territories of scientific and technical sites:</a:t>
                      </a:r>
                    </a:p>
                    <a:p>
                      <a:pPr marL="0" marR="0" lvl="0" indent="0" algn="l" defTabSz="91440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MIPT, FSUE "SSC "NIOPIK", FSBI "CAO", </a:t>
                      </a:r>
                      <a:r>
                        <a:rPr lang="ru-RU"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a:r>
                      <a:br>
                        <a:rPr lang="ru-RU"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b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JSC DKBA", Technopark "Likhachevsky", Industrial Park "TOS"</a:t>
                      </a:r>
                    </a:p>
                  </a:txBody>
                  <a:tcPr>
                    <a:solidFill>
                      <a:srgbClr val="CCECFF"/>
                    </a:solidFill>
                  </a:tcPr>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 Dolgoprudny, fundamental and applied research is carried out in the field of radiophysics, radio engineering, physical and quantum electronics, biomedical radio electronics and computer science, radar research of the earth, ocean, and space.</a:t>
                      </a:r>
                    </a:p>
                    <a:p>
                      <a:pPr algn="l"/>
                      <a:endParaRPr lang="ru-RU"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High level of scientific and intellectual potential:</a:t>
                      </a:r>
                    </a:p>
                    <a:p>
                      <a:pPr marL="342900" indent="-342900" algn="l">
                        <a:buFontTx/>
                        <a:buChar cha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the country's largest defense enterprise PJSC DNPP (Almaz Antey concern)</a:t>
                      </a:r>
                    </a:p>
                    <a:p>
                      <a:pPr marL="342900" indent="-342900" algn="l">
                        <a:buFontTx/>
                        <a:buChar cha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MIPT</a:t>
                      </a:r>
                    </a:p>
                    <a:p>
                      <a:pPr marL="342900" indent="-342900" algn="l">
                        <a:buFontTx/>
                        <a:buChar cha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leading scientific center in the field of chemistry, technology for the production and use of fine organic synthesis products FSUE "SSC "NIOPIK"</a:t>
                      </a:r>
                    </a:p>
                    <a:p>
                      <a:pPr marL="342900" indent="-342900" algn="l">
                        <a:buFontTx/>
                        <a:buChar cha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leading research organization of Roshydromet, Federal State Budgetary Institution "Central Administrative District"</a:t>
                      </a:r>
                    </a:p>
                    <a:p>
                      <a:pPr marL="342900" indent="-342900" algn="l">
                        <a:buFontTx/>
                        <a:buChar cha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one of the main developers and creators of new types of aeronautical equipment (including airships, free and tethered balloons) JSC "DKBA"</a:t>
                      </a:r>
                    </a:p>
                    <a:p>
                      <a:pPr marL="0" indent="0" algn="l">
                        <a:buFontTx/>
                        <a:buNone/>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Availability of infrastructure for the creation of innovative projects: industrial park "TOS", technology park "Likhachevsky"</a:t>
                      </a:r>
                      <a:endParaRPr lang="ru-RU" sz="8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solidFill>
                      <a:srgbClr val="CCECFF"/>
                    </a:solidFill>
                  </a:tcPr>
                </a:tc>
              </a:tr>
              <a:tr h="1611740">
                <a:tc>
                  <a:txBody>
                    <a:bodyPr/>
                    <a:lstStyle/>
                    <a:p>
                      <a:r>
                        <a:rPr lang="en" sz="1100" smtClean="0">
                          <a:latin typeface="Courier New" panose="02070309020205020404" pitchFamily="49" charset="0"/>
                          <a:cs typeface="Courier New" panose="02070309020205020404" pitchFamily="49" charset="0"/>
                        </a:rPr>
                        <a:t>2</a:t>
                      </a:r>
                      <a:endParaRPr lang="ru-RU" sz="1100">
                        <a:latin typeface="Courier New" panose="02070309020205020404" pitchFamily="49" charset="0"/>
                        <a:cs typeface="Courier New" panose="02070309020205020404" pitchFamily="49" charset="0"/>
                      </a:endParaRPr>
                    </a:p>
                  </a:txBody>
                  <a:tcPr>
                    <a:solidFill>
                      <a:srgbClr val="CCEC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The sphere of education and the formation of a research and educational center</a:t>
                      </a:r>
                    </a:p>
                  </a:txBody>
                  <a:tcPr>
                    <a:solidFill>
                      <a:srgbClr val="CCEC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Creation of a unified educational, scientific and business space on the basis of MIPT for existing and newly created companies in the field of high technologies, focused on the personnel potential of Physics and Technology - “University City”. Southern part of the urban district</a:t>
                      </a:r>
                    </a:p>
                  </a:txBody>
                  <a:tcPr>
                    <a:solidFill>
                      <a:srgbClr val="CCEC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The presence of one of the best higher educational institutions in the Russian Federation - MIPT, a powerful research and production complex, a strong system of secondary and secondary specialized education: Physics and Technology College, Physics and Technology Lyceum named after P.L. Kapitsa, Dolgoprudnenskaya gymnasium, 11 schools. At the end of 2019, three schools in the city are included in the TOP 5 best schools in the region.</a:t>
                      </a:r>
                    </a:p>
                    <a:p>
                      <a:pPr marL="0" marR="0" lvl="0" indent="0" algn="l" defTabSz="914400" rtl="0" eaLnBrk="1" fontAlgn="auto" latinLnBrk="0" hangingPunct="1">
                        <a:lnSpc>
                          <a:spcPct val="100000"/>
                        </a:lnSpc>
                        <a:spcBef>
                          <a:spcPct val="0"/>
                        </a:spcBef>
                        <a:spcAft>
                          <a:spcPct val="0"/>
                        </a:spcAft>
                        <a:buClrTx/>
                        <a:buSzTx/>
                        <a:buFontTx/>
                        <a:buNone/>
                        <a:defRPr/>
                      </a:pPr>
                      <a:endParaRPr lang="ru-RU"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The presence of certain basic elements of the innovation structure: innovation and technology centers, technology transfer centers, business incubators, technology parks (Technopark of the P.L. Kapitsa Physics and Technology Lyceum - an international natural science school cluster), including at MIPT, foundations, specializing in supporting innovative entrepreneurship, including public and private, etc. The “education-science-production” chain has been introduced</a:t>
                      </a:r>
                    </a:p>
                    <a:p>
                      <a:pPr marL="0" marR="0" lvl="0" indent="0" algn="l" defTabSz="914400" rtl="0" eaLnBrk="1" fontAlgn="auto" latinLnBrk="0" hangingPunct="1">
                        <a:lnSpc>
                          <a:spcPct val="100000"/>
                        </a:lnSpc>
                        <a:spcBef>
                          <a:spcPct val="0"/>
                        </a:spcBef>
                        <a:spcAft>
                          <a:spcPct val="0"/>
                        </a:spcAft>
                        <a:buClrTx/>
                        <a:buSzTx/>
                        <a:buFontTx/>
                        <a:buNone/>
                        <a:defRP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Conditions have been created for the development of innovative entrepreneurship and support for small and medium-sized businesses.</a:t>
                      </a:r>
                      <a:endParaRPr lang="ru-RU" sz="8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solidFill>
                      <a:srgbClr val="CCECFF"/>
                    </a:solidFill>
                  </a:tcPr>
                </a:tc>
              </a:tr>
              <a:tr h="370840">
                <a:tc>
                  <a:txBody>
                    <a:bodyPr/>
                    <a:lstStyle/>
                    <a:p>
                      <a:r>
                        <a:rPr lang="en" sz="1100" smtClean="0">
                          <a:latin typeface="Courier New" panose="02070309020205020404" pitchFamily="49" charset="0"/>
                          <a:cs typeface="Courier New" panose="02070309020205020404" pitchFamily="49" charset="0"/>
                        </a:rPr>
                        <a:t>3</a:t>
                      </a:r>
                      <a:endParaRPr lang="ru-RU" sz="1100">
                        <a:latin typeface="Courier New" panose="02070309020205020404" pitchFamily="49" charset="0"/>
                        <a:cs typeface="Courier New" panose="02070309020205020404" pitchFamily="49" charset="0"/>
                      </a:endParaRPr>
                    </a:p>
                  </a:txBody>
                  <a:tcPr>
                    <a:solidFill>
                      <a:srgbClr val="CCEC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Pharmaceutical and chemical industry</a:t>
                      </a:r>
                    </a:p>
                  </a:txBody>
                  <a:tcPr>
                    <a:solidFill>
                      <a:srgbClr val="CCECFF"/>
                    </a:solidFill>
                  </a:tcPr>
                </a:tc>
                <a:tc>
                  <a:txBody>
                    <a:bodyPr/>
                    <a:lstStyle/>
                    <a:p>
                      <a:pPr marL="0" marR="0" lvl="0" indent="0" algn="l" defTabSz="91440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Territories of industrial sites:</a:t>
                      </a:r>
                    </a:p>
                    <a:p>
                      <a:pPr marL="0" marR="0" lvl="0" indent="0" algn="l" defTabSz="91440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FSUE "SSC "NIOPIK", Industrial Park "TOS" on the basis of the existing enterprise JSC "PA "TOS",</a:t>
                      </a:r>
                    </a:p>
                    <a:p>
                      <a:pPr marL="0" marR="0" lvl="0" indent="0" algn="l" defTabSz="914400" eaLnBrk="1" fontAlgn="auto" latinLnBrk="0" hangingPunct="1">
                        <a:lnSpc>
                          <a:spcPct val="100000"/>
                        </a:lnSpc>
                        <a:spcBef>
                          <a:spcPct val="0"/>
                        </a:spcBef>
                        <a:spcAft>
                          <a:spcPct val="0"/>
                        </a:spcAft>
                        <a:buClrTx/>
                        <a:buSzTx/>
                        <a:buFontTx/>
                        <a:buNone/>
                        <a:defRPr/>
                      </a:pPr>
                      <a:r>
                        <a:rPr lang="en" sz="11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Pharmstandard JSC, MIPT</a:t>
                      </a:r>
                    </a:p>
                    <a:p>
                      <a:pPr algn="l"/>
                      <a:endParaRPr lang="ru-RU" sz="11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solidFill>
                      <a:srgbClr val="CCECFF"/>
                    </a:solidFill>
                  </a:tcPr>
                </a:tc>
                <a:tc>
                  <a:txBody>
                    <a:bodyPr/>
                    <a:lstStyle/>
                    <a:p>
                      <a:pPr marL="0" indent="0"/>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The key factors of competitiveness of the pharmaceutical industry include: </a:t>
                      </a:r>
                      <a:r>
                        <a:rPr lang="ru-RU"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a:r>
                      <a:br>
                        <a:rPr lang="ru-RU"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b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developed production base; </a:t>
                      </a:r>
                      <a:r>
                        <a:rPr lang="ru-RU"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a:r>
                      <a:br>
                        <a:rPr lang="ru-RU"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b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a strong scientific and technical base, due to the presence of large research organizations and enterprises in the region.</a:t>
                      </a:r>
                    </a:p>
                    <a:p>
                      <a:pPr marL="0" marR="0" lvl="0" indent="355600" defTabSz="914400" eaLnBrk="1" fontAlgn="auto" latinLnBrk="0" hangingPunct="1">
                        <a:lnSpc>
                          <a:spcPct val="100000"/>
                        </a:lnSpc>
                        <a:spcBef>
                          <a:spcPct val="0"/>
                        </a:spcBef>
                        <a:spcAft>
                          <a:spcPct val="0"/>
                        </a:spcAft>
                        <a:buClrTx/>
                        <a:buSzTx/>
                        <a:buFontTx/>
                        <a:buNone/>
                        <a:defRP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Anchor enterprises and organizations operating in the city: FSUE “SSC “NIOPIK”, JSC “Pharmstandard”, JSC “PO TOS”,</a:t>
                      </a:r>
                    </a:p>
                    <a:p>
                      <a:pPr marL="0" marR="0" lvl="0" indent="355600" defTabSz="914400" eaLnBrk="1" fontAlgn="auto" latinLnBrk="0" hangingPunct="1">
                        <a:lnSpc>
                          <a:spcPct val="100000"/>
                        </a:lnSpc>
                        <a:spcBef>
                          <a:spcPct val="0"/>
                        </a:spcBef>
                        <a:spcAft>
                          <a:spcPct val="0"/>
                        </a:spcAft>
                        <a:buClrTx/>
                        <a:buSzTx/>
                        <a:buFontTx/>
                        <a:buNone/>
                        <a:defRPr/>
                      </a:pPr>
                      <a:r>
                        <a:rPr lang="en" sz="8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The presence of leading MIPT laboratories, where world-famous scientists work. They work on aging and age-related diseases, applied and fundamental physics, nano-optics, quantum computing, photonics and much more.</a:t>
                      </a:r>
                    </a:p>
                    <a:p>
                      <a:endParaRPr lang="ru-RU"/>
                    </a:p>
                  </a:txBody>
                  <a:tcPr>
                    <a:solidFill>
                      <a:srgbClr val="CCECFF"/>
                    </a:solidFill>
                  </a:tcPr>
                </a:tc>
              </a:tr>
            </a:tbl>
          </a:graphicData>
        </a:graphic>
      </p:graphicFrame>
      <p:sp>
        <p:nvSpPr>
          <p:cNvPr id="8" name="TextBox 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solidFill>
                  <a:schemeClr val="tx1"/>
                </a:solidFill>
              </a:rPr>
              <a:t>CITY DISTRICT DOLGOPRUDNY MOSCOW REGION</a:t>
            </a:r>
          </a:p>
        </p:txBody>
      </p:sp>
      <p:graphicFrame>
        <p:nvGraphicFramePr>
          <p:cNvPr id="9" name="Object 4"/>
          <p:cNvGraphicFramePr>
            <a:graphicFrameLocks noChangeAspect="1"/>
          </p:cNvGraphicFramePr>
          <p:nvPr>
            <p:extLst>
              <p:ext uri="{D42A27DB-BD31-4B8C-83A1-F6EECF244321}">
                <p14:modId xmlns:p14="http://schemas.microsoft.com/office/powerpoint/2010/main" val="541776290"/>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2292"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16" name="TextBox 15"/>
          <p:cNvSpPr txBox="1"/>
          <p:nvPr/>
        </p:nvSpPr>
        <p:spPr>
          <a:xfrm>
            <a:off x="1371122" y="539680"/>
            <a:ext cx="9677092" cy="477054"/>
          </a:xfrm>
          <a:prstGeom prst="rect">
            <a:avLst/>
          </a:prstGeom>
          <a:solidFill>
            <a:srgbClr val="429CEE"/>
          </a:solidFill>
        </p:spPr>
        <p:txBody>
          <a:bodyPr wrap="square" rtlCol="0">
            <a:spAutoFit/>
          </a:bodyPr>
          <a:lstStyle/>
          <a:p>
            <a:pPr algn="ctr"/>
            <a:r>
              <a:rPr lang="en" sz="2500" b="1" smtClean="0">
                <a:solidFill>
                  <a:schemeClr val="bg1"/>
                </a:solidFill>
                <a:latin typeface="Courier New" panose="02070309020205020404" pitchFamily="49" charset="0"/>
                <a:cs typeface="Courier New" panose="02070309020205020404" pitchFamily="49" charset="0"/>
              </a:rPr>
              <a:t>PROMISING INDUSTRIES FOR BUSINESS DEVELOPMENT</a:t>
            </a:r>
            <a:endParaRPr lang="en-US" sz="2500" b="1">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7312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 y="612781"/>
            <a:ext cx="12192000" cy="61059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560263"/>
            <a:ext cx="12191999" cy="707886"/>
          </a:xfrm>
          <a:prstGeom prst="rect">
            <a:avLst/>
          </a:prstGeom>
        </p:spPr>
        <p:txBody>
          <a:bodyPr wrap="square">
            <a:spAutoFit/>
          </a:bodyPr>
          <a:lstStyle/>
          <a:p>
            <a:pPr algn="ctr"/>
            <a:r>
              <a:rPr lang="en" sz="2000" b="1" smtClean="0">
                <a:solidFill>
                  <a:schemeClr val="bg1"/>
                </a:solidFill>
                <a:latin typeface="Courier New" panose="02070309020205020404" pitchFamily="49" charset="0"/>
                <a:cs typeface="Courier New" panose="02070309020205020404" pitchFamily="49" charset="0"/>
              </a:rPr>
              <a:t>LARGE </a:t>
            </a:r>
            <a:r>
              <a:rPr lang="en" sz="2000" b="1">
                <a:solidFill>
                  <a:schemeClr val="bg1"/>
                </a:solidFill>
                <a:latin typeface="Courier New" panose="02070309020205020404" pitchFamily="49" charset="0"/>
                <a:cs typeface="Courier New" panose="02070309020205020404" pitchFamily="49" charset="0"/>
              </a:rPr>
              <a:t>INVESTMENT PROJECTS ONGOING</a:t>
            </a:r>
            <a:r>
              <a:rPr lang="en" sz="2000" b="1" smtClean="0">
                <a:solidFill>
                  <a:schemeClr val="bg1"/>
                </a:solidFill>
                <a:latin typeface="Courier New" panose="02070309020205020404" pitchFamily="49" charset="0"/>
                <a:cs typeface="Courier New" panose="02070309020205020404" pitchFamily="49" charset="0"/>
              </a:rPr>
              <a:t> </a:t>
            </a:r>
          </a:p>
          <a:p>
            <a:pPr algn="ctr"/>
            <a:r>
              <a:rPr lang="en" sz="2000" b="1" smtClean="0">
                <a:solidFill>
                  <a:schemeClr val="bg1"/>
                </a:solidFill>
                <a:latin typeface="Courier New" panose="02070309020205020404" pitchFamily="49" charset="0"/>
                <a:cs typeface="Courier New" panose="02070309020205020404" pitchFamily="49" charset="0"/>
              </a:rPr>
              <a:t>in </a:t>
            </a:r>
            <a:r>
              <a:rPr lang="en" sz="2000" b="1">
                <a:solidFill>
                  <a:schemeClr val="bg1"/>
                </a:solidFill>
                <a:latin typeface="Courier New" panose="02070309020205020404" pitchFamily="49" charset="0"/>
                <a:cs typeface="Courier New" panose="02070309020205020404" pitchFamily="49" charset="0"/>
              </a:rPr>
              <a:t>the industrial sector</a:t>
            </a:r>
            <a:endParaRPr lang="en-US" sz="2000" b="1">
              <a:solidFill>
                <a:schemeClr val="bg1"/>
              </a:solidFill>
              <a:latin typeface="Courier New" panose="02070309020205020404" pitchFamily="49" charset="0"/>
              <a:cs typeface="Courier New" panose="02070309020205020404" pitchFamily="49" charset="0"/>
            </a:endParaRPr>
          </a:p>
        </p:txBody>
      </p:sp>
      <p:graphicFrame>
        <p:nvGraphicFramePr>
          <p:cNvPr id="37" name="Object 4"/>
          <p:cNvGraphicFramePr>
            <a:graphicFrameLocks noChangeAspect="1"/>
          </p:cNvGraphicFramePr>
          <p:nvPr>
            <p:extLst>
              <p:ext uri="{D42A27DB-BD31-4B8C-83A1-F6EECF244321}">
                <p14:modId xmlns:p14="http://schemas.microsoft.com/office/powerpoint/2010/main" val="277000687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3316"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8" name="TextBox 3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sp>
        <p:nvSpPr>
          <p:cNvPr id="40" name="Прямоугольник 39"/>
          <p:cNvSpPr/>
          <p:nvPr/>
        </p:nvSpPr>
        <p:spPr>
          <a:xfrm>
            <a:off x="10389131" y="146206"/>
            <a:ext cx="1354217" cy="323165"/>
          </a:xfrm>
          <a:prstGeom prst="rect">
            <a:avLst/>
          </a:prstGeom>
        </p:spPr>
        <p:txBody>
          <a:bodyPr wrap="none">
            <a:spAutoFit/>
          </a:bodyPr>
          <a:lstStyle/>
          <a:p>
            <a:pPr marL="243787" indent="0" algn="ctr">
              <a:buNone/>
              <a:defRPr/>
            </a:pPr>
            <a:r>
              <a:rPr lang="en" sz="1500" b="1" smtClean="0">
                <a:solidFill>
                  <a:srgbClr val="5B89C1"/>
                </a:solidFill>
                <a:latin typeface="Courier New" panose="02070309020205020404" pitchFamily="49" charset="0"/>
                <a:cs typeface="Courier New" panose="02070309020205020404" pitchFamily="49" charset="0"/>
              </a:rPr>
              <a:t>2023 </a:t>
            </a:r>
            <a:r>
              <a:rPr lang="en" sz="1500" b="1">
                <a:solidFill>
                  <a:srgbClr val="5B89C1"/>
                </a:solidFill>
                <a:latin typeface="Courier New" panose="02070309020205020404" pitchFamily="49" charset="0"/>
                <a:cs typeface="Courier New" panose="02070309020205020404" pitchFamily="49" charset="0"/>
              </a:rPr>
              <a:t>_</a:t>
            </a:r>
          </a:p>
        </p:txBody>
      </p:sp>
      <p:graphicFrame>
        <p:nvGraphicFramePr>
          <p:cNvPr id="33" name="Таблица 32"/>
          <p:cNvGraphicFramePr>
            <a:graphicFrameLocks noGrp="1"/>
          </p:cNvGraphicFramePr>
          <p:nvPr>
            <p:extLst>
              <p:ext uri="{D42A27DB-BD31-4B8C-83A1-F6EECF244321}">
                <p14:modId xmlns:p14="http://schemas.microsoft.com/office/powerpoint/2010/main" val="4141210639"/>
              </p:ext>
            </p:extLst>
          </p:nvPr>
        </p:nvGraphicFramePr>
        <p:xfrm>
          <a:off x="428373" y="4492789"/>
          <a:ext cx="3470350" cy="1785463"/>
        </p:xfrm>
        <a:graphic>
          <a:graphicData uri="http://schemas.openxmlformats.org/drawingml/2006/table">
            <a:tbl>
              <a:tblPr firstRow="1" bandRow="1">
                <a:tableStyleId>{5940675A-B579-460E-94D1-54222C63F5DA}</a:tableStyleId>
              </a:tblPr>
              <a:tblGrid>
                <a:gridCol w="1735175">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735175">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401213">
                <a:tc>
                  <a:txBody>
                    <a:bodyPr/>
                    <a:lstStyle/>
                    <a:p>
                      <a:pPr marL="0" marR="0" indent="0" algn="l" defTabSz="158008" rtl="0" latinLnBrk="0">
                        <a:lnSpc>
                          <a:spcPct val="100000"/>
                        </a:lnSpc>
                        <a:spcBef>
                          <a:spcPct val="0"/>
                        </a:spcBef>
                        <a:spcAft>
                          <a:spcPct val="0"/>
                        </a:spcAft>
                        <a:buClrTx/>
                        <a:buSzTx/>
                        <a:buFontTx/>
                        <a:buNone/>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158008" rtl="0" latinLnBrk="0">
                        <a:lnSpc>
                          <a:spcPct val="100000"/>
                        </a:lnSpc>
                        <a:spcBef>
                          <a:spcPct val="0"/>
                        </a:spcBef>
                        <a:spcAft>
                          <a:spcPct val="0"/>
                        </a:spcAft>
                        <a:buClrTx/>
                        <a:buSzTx/>
                        <a:buFontTx/>
                        <a:buNone/>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2017-2024</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273196">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158008"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3500 million rubles.</a:t>
                      </a: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555527">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109</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555527">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algn="l"/>
                      <a:r>
                        <a:rPr lang="en" sz="1000" smtClean="0">
                          <a:solidFill>
                            <a:schemeClr val="tx1">
                              <a:lumMod val="65000"/>
                              <a:lumOff val="35000"/>
                            </a:schemeClr>
                          </a:solidFill>
                          <a:latin typeface="Courier New" panose="02070309020205020404" pitchFamily="49" charset="0"/>
                          <a:cs typeface="Courier New" panose="02070309020205020404" pitchFamily="49" charset="0"/>
                          <a:sym typeface="Proxima Nova"/>
                        </a:rPr>
                        <a:t>Dolgoprudny, Likhachevsky pr-d, 7</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pic>
        <p:nvPicPr>
          <p:cNvPr id="41" name="Рисунок 40"/>
          <p:cNvPicPr>
            <a:picLocks noChangeAspect="1"/>
          </p:cNvPicPr>
          <p:nvPr/>
        </p:nvPicPr>
        <p:blipFill>
          <a:blip r:embed="rId6"/>
          <a:stretch>
            <a:fillRect/>
          </a:stretch>
        </p:blipFill>
        <p:spPr>
          <a:xfrm>
            <a:off x="428373" y="1319820"/>
            <a:ext cx="3470350" cy="1862262"/>
          </a:xfrm>
          <a:prstGeom prst="rect">
            <a:avLst/>
          </a:prstGeom>
        </p:spPr>
      </p:pic>
      <p:sp>
        <p:nvSpPr>
          <p:cNvPr id="42" name="Прямоугольник 41"/>
          <p:cNvSpPr/>
          <p:nvPr/>
        </p:nvSpPr>
        <p:spPr>
          <a:xfrm>
            <a:off x="428373" y="3321414"/>
            <a:ext cx="3470352" cy="900246"/>
          </a:xfrm>
          <a:prstGeom prst="rect">
            <a:avLst/>
          </a:prstGeom>
        </p:spPr>
        <p:txBody>
          <a:bodyPr wrap="square">
            <a:spAutoFit/>
          </a:bodyPr>
          <a:lstStyle/>
          <a:p>
            <a:pPr algn="just">
              <a:lnSpc>
                <a:spcPct val="125000"/>
              </a:lnSpc>
            </a:pPr>
            <a:r>
              <a:rPr lang="en" sz="1400">
                <a:solidFill>
                  <a:schemeClr val="tx1">
                    <a:lumMod val="65000"/>
                    <a:lumOff val="35000"/>
                  </a:schemeClr>
                </a:solidFill>
                <a:latin typeface="Courier New" panose="02070309020205020404" pitchFamily="49" charset="0"/>
                <a:cs typeface="Courier New" panose="02070309020205020404" pitchFamily="49" charset="0"/>
              </a:rPr>
              <a:t>Reconstruction, technical re-equipment of the building of the plant-research center </a:t>
            </a:r>
            <a:r>
              <a:rPr lang="en" sz="1400" b="1">
                <a:solidFill>
                  <a:schemeClr val="tx1">
                    <a:lumMod val="65000"/>
                    <a:lumOff val="35000"/>
                  </a:schemeClr>
                </a:solidFill>
                <a:latin typeface="Courier New" panose="02070309020205020404" pitchFamily="49" charset="0"/>
                <a:cs typeface="Courier New" panose="02070309020205020404" pitchFamily="49" charset="0"/>
              </a:rPr>
              <a:t>of JSC "NIOPIK </a:t>
            </a: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a:t>
            </a:r>
            <a:endParaRPr lang="ru-RU" sz="1400">
              <a:solidFill>
                <a:schemeClr val="tx1">
                  <a:lumMod val="65000"/>
                  <a:lumOff val="35000"/>
                </a:schemeClr>
              </a:solidFill>
              <a:latin typeface="Courier New" panose="02070309020205020404" pitchFamily="49" charset="0"/>
              <a:cs typeface="Courier New" panose="02070309020205020404" pitchFamily="49" charset="0"/>
            </a:endParaRPr>
          </a:p>
        </p:txBody>
      </p:sp>
      <p:graphicFrame>
        <p:nvGraphicFramePr>
          <p:cNvPr id="43" name="Таблица 42"/>
          <p:cNvGraphicFramePr>
            <a:graphicFrameLocks noGrp="1"/>
          </p:cNvGraphicFramePr>
          <p:nvPr>
            <p:extLst>
              <p:ext uri="{D42A27DB-BD31-4B8C-83A1-F6EECF244321}">
                <p14:modId xmlns:p14="http://schemas.microsoft.com/office/powerpoint/2010/main" val="1644798448"/>
              </p:ext>
            </p:extLst>
          </p:nvPr>
        </p:nvGraphicFramePr>
        <p:xfrm>
          <a:off x="4352203" y="4488992"/>
          <a:ext cx="3519342" cy="1824290"/>
        </p:xfrm>
        <a:graphic>
          <a:graphicData uri="http://schemas.openxmlformats.org/drawingml/2006/table">
            <a:tbl>
              <a:tblPr firstRow="1" bandRow="1">
                <a:tableStyleId>{5940675A-B579-460E-94D1-54222C63F5DA}</a:tableStyleId>
              </a:tblPr>
              <a:tblGrid>
                <a:gridCol w="1759671">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759671">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43042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914400" rtl="0" eaLnBrk="1" latinLnBrk="0" hangingPunct="1">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2023-2025</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300726">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2500 million rubles.</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597819">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500</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495316">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st. Eastern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graphicFrame>
        <p:nvGraphicFramePr>
          <p:cNvPr id="44" name="Таблица 43"/>
          <p:cNvGraphicFramePr>
            <a:graphicFrameLocks noGrp="1"/>
          </p:cNvGraphicFramePr>
          <p:nvPr>
            <p:extLst>
              <p:ext uri="{D42A27DB-BD31-4B8C-83A1-F6EECF244321}">
                <p14:modId xmlns:p14="http://schemas.microsoft.com/office/powerpoint/2010/main" val="3893913372"/>
              </p:ext>
            </p:extLst>
          </p:nvPr>
        </p:nvGraphicFramePr>
        <p:xfrm>
          <a:off x="8325023" y="4512423"/>
          <a:ext cx="3418325" cy="1785022"/>
        </p:xfrm>
        <a:graphic>
          <a:graphicData uri="http://schemas.openxmlformats.org/drawingml/2006/table">
            <a:tbl>
              <a:tblPr firstRow="1" bandRow="1">
                <a:tableStyleId>{5940675A-B579-460E-94D1-54222C63F5DA}</a:tableStyleId>
              </a:tblPr>
              <a:tblGrid>
                <a:gridCol w="1574938">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843387">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42816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2022-2023</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305326">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150 million rubles.</a:t>
                      </a: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305326">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15</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502892">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indent="0" algn="l" defTabSz="914400" rtl="0" eaLnBrk="1" latinLnBrk="0" hangingPunct="1">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Likhachevsky pr-d, 26</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pic>
        <p:nvPicPr>
          <p:cNvPr id="45" name="Рисунок 44" descr="https://avatars.mds.yandex.net/get-altay/1974402/2a0000016eff066d92b642855c071f074cfa/L"/>
          <p:cNvPicPr/>
          <p:nvPr/>
        </p:nvPicPr>
        <p:blipFill>
          <a:blip r:embed="rId7">
            <a:extLst>
              <a:ext uri="{28A0092B-C50C-407E-A947-70E740481C1C}">
                <a14:useLocalDpi xmlns:a14="http://schemas.microsoft.com/office/drawing/2010/main" val="0"/>
              </a:ext>
            </a:extLst>
          </a:blip>
          <a:stretch>
            <a:fillRect/>
          </a:stretch>
        </p:blipFill>
        <p:spPr bwMode="auto">
          <a:xfrm>
            <a:off x="8325023" y="1339377"/>
            <a:ext cx="3418325" cy="1823147"/>
          </a:xfrm>
          <a:prstGeom prst="rect">
            <a:avLst/>
          </a:prstGeom>
          <a:noFill/>
          <a:ln>
            <a:noFill/>
          </a:ln>
        </p:spPr>
      </p:pic>
      <p:pic>
        <p:nvPicPr>
          <p:cNvPr id="46" name="Picture 2"/>
          <p:cNvPicPr>
            <a:picLocks noChangeAspect="1" noChangeArrowheads="1"/>
          </p:cNvPicPr>
          <p:nvPr/>
        </p:nvPicPr>
        <p:blipFill>
          <a:blip r:embed="rId8"/>
          <a:srcRect l="17780" t="20481" b="13624"/>
          <a:stretch>
            <a:fillRect/>
          </a:stretch>
        </p:blipFill>
        <p:spPr bwMode="auto">
          <a:xfrm>
            <a:off x="4352202" y="1350302"/>
            <a:ext cx="3519342" cy="1860884"/>
          </a:xfrm>
          <a:prstGeom prst="rect">
            <a:avLst/>
          </a:prstGeom>
          <a:noFill/>
          <a:ln w="9525">
            <a:noFill/>
            <a:miter lim="800000"/>
          </a:ln>
        </p:spPr>
      </p:pic>
      <p:sp>
        <p:nvSpPr>
          <p:cNvPr id="47" name="Прямоугольник 46"/>
          <p:cNvSpPr/>
          <p:nvPr/>
        </p:nvSpPr>
        <p:spPr>
          <a:xfrm>
            <a:off x="4352202" y="3336624"/>
            <a:ext cx="3519342" cy="886781"/>
          </a:xfrm>
          <a:prstGeom prst="rect">
            <a:avLst/>
          </a:prstGeom>
        </p:spPr>
        <p:txBody>
          <a:bodyPr wrap="square">
            <a:spAutoFit/>
          </a:bodyPr>
          <a:lstStyle/>
          <a:p>
            <a:pPr algn="just">
              <a:lnSpc>
                <a:spcPct val="125000"/>
              </a:lnSpc>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Construction of a new high-tech milk processing plant, </a:t>
            </a: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LLC </a:t>
            </a:r>
            <a:r>
              <a:rPr lang="en" sz="1400" b="1">
                <a:solidFill>
                  <a:schemeClr val="tx1">
                    <a:lumMod val="65000"/>
                    <a:lumOff val="35000"/>
                  </a:schemeClr>
                </a:solidFill>
                <a:latin typeface="Courier New" panose="02070309020205020404" pitchFamily="49" charset="0"/>
                <a:cs typeface="Courier New" panose="02070309020205020404" pitchFamily="49" charset="0"/>
              </a:rPr>
              <a:t>"Clean Line </a:t>
            </a: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a:t>
            </a:r>
            <a:endParaRPr lang="ru-RU" sz="1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8" name="Прямоугольник 47"/>
          <p:cNvSpPr/>
          <p:nvPr/>
        </p:nvSpPr>
        <p:spPr>
          <a:xfrm>
            <a:off x="8325021" y="3270172"/>
            <a:ext cx="3418327" cy="1169551"/>
          </a:xfrm>
          <a:prstGeom prst="rect">
            <a:avLst/>
          </a:prstGeom>
        </p:spPr>
        <p:txBody>
          <a:bodyPr wrap="square">
            <a:spAutoFit/>
          </a:bodyPr>
          <a:lstStyle/>
          <a:p>
            <a:pPr algn="just">
              <a:lnSpc>
                <a:spcPct val="125000"/>
              </a:lnSpc>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Construction of a new production and warehouse building (pump production)</a:t>
            </a:r>
          </a:p>
          <a:p>
            <a:pPr algn="just">
              <a:lnSpc>
                <a:spcPct val="125000"/>
              </a:lnSpc>
            </a:pP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LLC "KURS-CONSULTING"</a:t>
            </a:r>
            <a:endParaRPr lang="ru-RU" sz="1400" b="1">
              <a:solidFill>
                <a:schemeClr val="tx1">
                  <a:lumMod val="65000"/>
                  <a:lumOff val="3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12970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618502"/>
            <a:ext cx="12192000" cy="61059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18502"/>
            <a:ext cx="12192000" cy="707886"/>
          </a:xfrm>
          <a:prstGeom prst="rect">
            <a:avLst/>
          </a:prstGeom>
        </p:spPr>
        <p:txBody>
          <a:bodyPr wrap="square">
            <a:spAutoFit/>
          </a:bodyPr>
          <a:lstStyle/>
          <a:p>
            <a:pPr algn="ctr"/>
            <a:r>
              <a:rPr lang="en" sz="2000" b="1">
                <a:solidFill>
                  <a:schemeClr val="bg1"/>
                </a:solidFill>
                <a:latin typeface="Courier New" panose="02070309020205020404" pitchFamily="49" charset="0"/>
                <a:cs typeface="Courier New" panose="02070309020205020404" pitchFamily="49" charset="0"/>
              </a:rPr>
              <a:t>INVESTMENT </a:t>
            </a:r>
            <a:r>
              <a:rPr lang="en" sz="2000" b="1" smtClean="0">
                <a:solidFill>
                  <a:schemeClr val="bg1"/>
                </a:solidFill>
                <a:latin typeface="Courier New" panose="02070309020205020404" pitchFamily="49" charset="0"/>
                <a:cs typeface="Courier New" panose="02070309020205020404" pitchFamily="49" charset="0"/>
              </a:rPr>
              <a:t>PROJECTS FOR IMPORT SUBSTITUTION</a:t>
            </a:r>
          </a:p>
          <a:p>
            <a:pPr algn="ctr"/>
            <a:r>
              <a:rPr lang="en" sz="2000" b="1" smtClean="0">
                <a:solidFill>
                  <a:schemeClr val="bg1"/>
                </a:solidFill>
                <a:latin typeface="Courier New" panose="02070309020205020404" pitchFamily="49" charset="0"/>
                <a:cs typeface="Courier New" panose="02070309020205020404" pitchFamily="49" charset="0"/>
              </a:rPr>
              <a:t>Land plots were provided under the “Land for 1 ruble” program</a:t>
            </a:r>
            <a:endParaRPr lang="en-US" sz="2000" b="1">
              <a:solidFill>
                <a:schemeClr val="bg1"/>
              </a:solidFill>
              <a:latin typeface="Courier New" panose="02070309020205020404" pitchFamily="49" charset="0"/>
              <a:cs typeface="Courier New" panose="02070309020205020404" pitchFamily="49" charset="0"/>
            </a:endParaRPr>
          </a:p>
        </p:txBody>
      </p:sp>
      <p:graphicFrame>
        <p:nvGraphicFramePr>
          <p:cNvPr id="37" name="Object 4"/>
          <p:cNvGraphicFramePr>
            <a:graphicFrameLocks noChangeAspect="1"/>
          </p:cNvGraphicFramePr>
          <p:nvPr>
            <p:extLst>
              <p:ext uri="{D42A27DB-BD31-4B8C-83A1-F6EECF244321}">
                <p14:modId xmlns:p14="http://schemas.microsoft.com/office/powerpoint/2010/main" val="277000687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4340"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8" name="TextBox 37"/>
          <p:cNvSpPr txBox="1"/>
          <p:nvPr/>
        </p:nvSpPr>
        <p:spPr>
          <a:xfrm>
            <a:off x="552776" y="48700"/>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sp>
        <p:nvSpPr>
          <p:cNvPr id="40" name="Прямоугольник 39"/>
          <p:cNvSpPr/>
          <p:nvPr/>
        </p:nvSpPr>
        <p:spPr>
          <a:xfrm>
            <a:off x="10075406" y="164324"/>
            <a:ext cx="1354217" cy="323165"/>
          </a:xfrm>
          <a:prstGeom prst="rect">
            <a:avLst/>
          </a:prstGeom>
        </p:spPr>
        <p:txBody>
          <a:bodyPr wrap="none">
            <a:spAutoFit/>
          </a:bodyPr>
          <a:lstStyle/>
          <a:p>
            <a:pPr marL="243787" indent="0" algn="ctr">
              <a:buNone/>
              <a:defRPr/>
            </a:pPr>
            <a:r>
              <a:rPr lang="en" sz="1500" b="1" smtClean="0">
                <a:solidFill>
                  <a:srgbClr val="5B89C1"/>
                </a:solidFill>
                <a:latin typeface="Courier New" panose="02070309020205020404" pitchFamily="49" charset="0"/>
                <a:cs typeface="Courier New" panose="02070309020205020404" pitchFamily="49" charset="0"/>
              </a:rPr>
              <a:t>2023 </a:t>
            </a:r>
            <a:r>
              <a:rPr lang="en" sz="1500" b="1">
                <a:solidFill>
                  <a:srgbClr val="5B89C1"/>
                </a:solidFill>
                <a:latin typeface="Courier New" panose="02070309020205020404" pitchFamily="49" charset="0"/>
                <a:cs typeface="Courier New" panose="02070309020205020404" pitchFamily="49" charset="0"/>
              </a:rPr>
              <a:t>_</a:t>
            </a:r>
          </a:p>
        </p:txBody>
      </p:sp>
      <p:graphicFrame>
        <p:nvGraphicFramePr>
          <p:cNvPr id="33" name="Таблица 32"/>
          <p:cNvGraphicFramePr>
            <a:graphicFrameLocks noGrp="1"/>
          </p:cNvGraphicFramePr>
          <p:nvPr>
            <p:extLst>
              <p:ext uri="{D42A27DB-BD31-4B8C-83A1-F6EECF244321}">
                <p14:modId xmlns:p14="http://schemas.microsoft.com/office/powerpoint/2010/main" val="1410248833"/>
              </p:ext>
            </p:extLst>
          </p:nvPr>
        </p:nvGraphicFramePr>
        <p:xfrm>
          <a:off x="552776" y="4563035"/>
          <a:ext cx="3387308" cy="1915730"/>
        </p:xfrm>
        <a:graphic>
          <a:graphicData uri="http://schemas.openxmlformats.org/drawingml/2006/table">
            <a:tbl>
              <a:tblPr firstRow="1" bandRow="1">
                <a:tableStyleId>{5940675A-B579-460E-94D1-54222C63F5DA}</a:tableStyleId>
              </a:tblPr>
              <a:tblGrid>
                <a:gridCol w="1580639">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806669">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341234">
                <a:tc>
                  <a:txBody>
                    <a:bodyPr/>
                    <a:lstStyle/>
                    <a:p>
                      <a:pPr marL="0" marR="0" indent="0" algn="l" defTabSz="158008" rtl="0" latinLnBrk="0">
                        <a:lnSpc>
                          <a:spcPct val="100000"/>
                        </a:lnSpc>
                        <a:spcBef>
                          <a:spcPct val="0"/>
                        </a:spcBef>
                        <a:spcAft>
                          <a:spcPct val="0"/>
                        </a:spcAft>
                        <a:buClrTx/>
                        <a:buSzTx/>
                        <a:buFontTx/>
                        <a:buNone/>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158008" rtl="0" latinLnBrk="0">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2021-2025</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269810">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158008"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135 million rub.</a:t>
                      </a: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286870">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51</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351331">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err="1"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Stroiteley passage, western side of LTU-94</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 </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sp>
        <p:nvSpPr>
          <p:cNvPr id="42" name="Прямоугольник 41"/>
          <p:cNvSpPr/>
          <p:nvPr/>
        </p:nvSpPr>
        <p:spPr>
          <a:xfrm>
            <a:off x="552776" y="3249909"/>
            <a:ext cx="3387308" cy="1234953"/>
          </a:xfrm>
          <a:prstGeom prst="rect">
            <a:avLst/>
          </a:prstGeom>
        </p:spPr>
        <p:txBody>
          <a:bodyPr wrap="square">
            <a:spAutoFit/>
          </a:bodyPr>
          <a:lstStyle/>
          <a:p>
            <a:pPr algn="just">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Construction of a production and warehouse complex for the production </a:t>
            </a:r>
            <a:r>
              <a:rPr lang="en" sz="1200">
                <a:solidFill>
                  <a:schemeClr val="tx1">
                    <a:lumMod val="65000"/>
                    <a:lumOff val="35000"/>
                  </a:schemeClr>
                </a:solidFill>
                <a:latin typeface="Courier New" panose="02070309020205020404" pitchFamily="49" charset="0"/>
                <a:cs typeface="Courier New" panose="02070309020205020404" pitchFamily="49" charset="0"/>
              </a:rPr>
              <a:t>of components for freight vehicles</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gn="just">
              <a:lnSpc>
                <a:spcPct val="125000"/>
              </a:lnSpc>
            </a:pP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LLC </a:t>
            </a:r>
            <a:r>
              <a:rPr lang="en" sz="1200" b="1">
                <a:solidFill>
                  <a:schemeClr val="tx1">
                    <a:lumMod val="65000"/>
                    <a:lumOff val="35000"/>
                  </a:schemeClr>
                </a:solidFill>
                <a:latin typeface="Courier New" panose="02070309020205020404" pitchFamily="49" charset="0"/>
                <a:cs typeface="Courier New" panose="02070309020205020404" pitchFamily="49" charset="0"/>
              </a:rPr>
              <a:t>"UDT-TEHNIKA"</a:t>
            </a:r>
          </a:p>
        </p:txBody>
      </p:sp>
      <p:graphicFrame>
        <p:nvGraphicFramePr>
          <p:cNvPr id="43" name="Таблица 42"/>
          <p:cNvGraphicFramePr>
            <a:graphicFrameLocks noGrp="1"/>
          </p:cNvGraphicFramePr>
          <p:nvPr>
            <p:extLst>
              <p:ext uri="{D42A27DB-BD31-4B8C-83A1-F6EECF244321}">
                <p14:modId xmlns:p14="http://schemas.microsoft.com/office/powerpoint/2010/main" val="2688111408"/>
              </p:ext>
            </p:extLst>
          </p:nvPr>
        </p:nvGraphicFramePr>
        <p:xfrm>
          <a:off x="4433136" y="4544643"/>
          <a:ext cx="3325380" cy="1965919"/>
        </p:xfrm>
        <a:graphic>
          <a:graphicData uri="http://schemas.openxmlformats.org/drawingml/2006/table">
            <a:tbl>
              <a:tblPr firstRow="1" bandRow="1">
                <a:tableStyleId>{5940675A-B579-460E-94D1-54222C63F5DA}</a:tableStyleId>
              </a:tblPr>
              <a:tblGrid>
                <a:gridCol w="1662690">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662690">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43102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914400" rtl="0" eaLnBrk="1" latinLnBrk="0" hangingPunct="1">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2022-2026</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313992">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751 million rub.</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624191">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120</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596711">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st. Eastern,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Stroiteley passage</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graphicFrame>
        <p:nvGraphicFramePr>
          <p:cNvPr id="44" name="Таблица 43"/>
          <p:cNvGraphicFramePr>
            <a:graphicFrameLocks noGrp="1"/>
          </p:cNvGraphicFramePr>
          <p:nvPr>
            <p:extLst>
              <p:ext uri="{D42A27DB-BD31-4B8C-83A1-F6EECF244321}">
                <p14:modId xmlns:p14="http://schemas.microsoft.com/office/powerpoint/2010/main" val="1451099211"/>
              </p:ext>
            </p:extLst>
          </p:nvPr>
        </p:nvGraphicFramePr>
        <p:xfrm>
          <a:off x="8390312" y="4563035"/>
          <a:ext cx="3370188" cy="1984310"/>
        </p:xfrm>
        <a:graphic>
          <a:graphicData uri="http://schemas.openxmlformats.org/drawingml/2006/table">
            <a:tbl>
              <a:tblPr firstRow="1" bandRow="1">
                <a:tableStyleId>{5940675A-B579-460E-94D1-54222C63F5DA}</a:tableStyleId>
              </a:tblPr>
              <a:tblGrid>
                <a:gridCol w="1828636">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541552">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46994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2022-2025</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335122">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500 million rubles.</a:t>
                      </a: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627272">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40</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551968">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indent="0" algn="l" defTabSz="914400" rtl="0" eaLnBrk="1" latinLnBrk="0" hangingPunct="1">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microdistrict Khlebnikovo</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sp>
        <p:nvSpPr>
          <p:cNvPr id="47" name="Прямоугольник 46"/>
          <p:cNvSpPr/>
          <p:nvPr/>
        </p:nvSpPr>
        <p:spPr>
          <a:xfrm>
            <a:off x="4433136" y="3321414"/>
            <a:ext cx="3325728" cy="1004121"/>
          </a:xfrm>
          <a:prstGeom prst="rect">
            <a:avLst/>
          </a:prstGeom>
        </p:spPr>
        <p:txBody>
          <a:bodyPr wrap="square">
            <a:spAutoFit/>
          </a:bodyPr>
          <a:lstStyle/>
          <a:p>
            <a:pPr algn="just">
              <a:lnSpc>
                <a:spcPct val="125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Organization of high-tech production of pharmaceutical substances for highly active drugs </a:t>
            </a:r>
            <a:r>
              <a:rPr lang="en" sz="1200" b="1" err="1">
                <a:solidFill>
                  <a:schemeClr val="tx1">
                    <a:lumMod val="65000"/>
                    <a:lumOff val="35000"/>
                  </a:schemeClr>
                </a:solidFill>
                <a:latin typeface="Courier New" panose="02070309020205020404" pitchFamily="49" charset="0"/>
                <a:cs typeface="Courier New" panose="02070309020205020404" pitchFamily="49" charset="0"/>
              </a:rPr>
              <a:t>Globalkhimpharm </a:t>
            </a:r>
            <a:endParaRPr lang="ru-RU" sz="12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8" name="Прямоугольник 47"/>
          <p:cNvSpPr/>
          <p:nvPr/>
        </p:nvSpPr>
        <p:spPr>
          <a:xfrm>
            <a:off x="8390312" y="3309872"/>
            <a:ext cx="3370188" cy="1246495"/>
          </a:xfrm>
          <a:prstGeom prst="rect">
            <a:avLst/>
          </a:prstGeom>
        </p:spPr>
        <p:txBody>
          <a:bodyPr wrap="square">
            <a:spAutoFit/>
          </a:bodyPr>
          <a:lstStyle/>
          <a:p>
            <a:pPr algn="just">
              <a:lnSpc>
                <a:spcPct val="125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Construction of a production and warehouse complex for processing sheet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glass for railway cars, aircraft, buildings</a:t>
            </a:r>
          </a:p>
          <a:p>
            <a:pPr algn="just">
              <a:lnSpc>
                <a:spcPct val="125000"/>
              </a:lnSpc>
            </a:pPr>
            <a:r>
              <a:rPr lang="en" sz="1200" b="1">
                <a:solidFill>
                  <a:schemeClr val="tx1">
                    <a:lumMod val="65000"/>
                    <a:lumOff val="35000"/>
                  </a:schemeClr>
                </a:solidFill>
                <a:latin typeface="Courier New" panose="02070309020205020404" pitchFamily="49" charset="0"/>
                <a:cs typeface="Courier New" panose="02070309020205020404" pitchFamily="49" charset="0"/>
              </a:rPr>
              <a:t>LLC "TD MOSAVTOSTEKLO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15" name="Рисунок 14"/>
          <p:cNvPicPr>
            <a:picLocks noChangeAspect="1"/>
          </p:cNvPicPr>
          <p:nvPr/>
        </p:nvPicPr>
        <p:blipFill>
          <a:blip r:embed="rId6"/>
          <a:stretch>
            <a:fillRect/>
          </a:stretch>
        </p:blipFill>
        <p:spPr>
          <a:xfrm>
            <a:off x="554518" y="1360105"/>
            <a:ext cx="3385566" cy="1842981"/>
          </a:xfrm>
          <a:prstGeom prst="rect">
            <a:avLst/>
          </a:prstGeom>
        </p:spPr>
      </p:pic>
      <p:pic>
        <p:nvPicPr>
          <p:cNvPr id="16" name="Picture 2" descr="Компания из Долгопрудного создаст импортозамещающее фармпроизводство на земле за рубль"/>
          <p:cNvPicPr>
            <a:picLocks noChangeAspect="1" noChangeArrowheads="1"/>
          </p:cNvPicPr>
          <p:nvPr/>
        </p:nvPicPr>
        <p:blipFill>
          <a:blip r:embed="rId7">
            <a:extLst>
              <a:ext uri="{28A0092B-C50C-407E-A947-70E740481C1C}">
                <a14:useLocalDpi xmlns:a14="http://schemas.microsoft.com/office/drawing/2010/main" val="0"/>
              </a:ext>
            </a:extLst>
          </a:blip>
          <a:srcRect l="15405" b="3715"/>
          <a:stretch>
            <a:fillRect/>
          </a:stretch>
        </p:blipFill>
        <p:spPr bwMode="auto">
          <a:xfrm>
            <a:off x="4433136" y="1321198"/>
            <a:ext cx="3325728" cy="1842981"/>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8"/>
          <a:srcRect r="13534"/>
          <a:stretch>
            <a:fillRect/>
          </a:stretch>
        </p:blipFill>
        <p:spPr>
          <a:xfrm>
            <a:off x="8390312" y="1326388"/>
            <a:ext cx="3370188" cy="1858690"/>
          </a:xfrm>
          <a:prstGeom prst="rect">
            <a:avLst/>
          </a:prstGeom>
        </p:spPr>
      </p:pic>
    </p:spTree>
    <p:extLst>
      <p:ext uri="{BB962C8B-B14F-4D97-AF65-F5344CB8AC3E}">
        <p14:creationId xmlns:p14="http://schemas.microsoft.com/office/powerpoint/2010/main" val="30104966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618502"/>
            <a:ext cx="12192000" cy="61059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990909" y="695130"/>
            <a:ext cx="5878532" cy="400110"/>
          </a:xfrm>
          <a:prstGeom prst="rect">
            <a:avLst/>
          </a:prstGeom>
        </p:spPr>
        <p:txBody>
          <a:bodyPr wrap="none">
            <a:spAutoFit/>
          </a:bodyPr>
          <a:lstStyle/>
          <a:p>
            <a:pPr algn="ctr"/>
            <a:r>
              <a:rPr lang="en" sz="2000" b="1" smtClean="0">
                <a:solidFill>
                  <a:schemeClr val="bg1"/>
                </a:solidFill>
                <a:latin typeface="Courier New" panose="02070309020205020404" pitchFamily="49" charset="0"/>
                <a:cs typeface="Courier New" panose="02070309020205020404" pitchFamily="49" charset="0"/>
              </a:rPr>
              <a:t>PROMISING INVESTMENT PROJECTS</a:t>
            </a:r>
            <a:endParaRPr lang="ru-RU" sz="2000" b="1">
              <a:solidFill>
                <a:schemeClr val="bg1"/>
              </a:solidFill>
              <a:latin typeface="Courier New" panose="02070309020205020404" pitchFamily="49" charset="0"/>
              <a:cs typeface="Courier New" panose="02070309020205020404" pitchFamily="49" charset="0"/>
            </a:endParaRPr>
          </a:p>
        </p:txBody>
      </p:sp>
      <p:graphicFrame>
        <p:nvGraphicFramePr>
          <p:cNvPr id="37" name="Object 4"/>
          <p:cNvGraphicFramePr>
            <a:graphicFrameLocks noChangeAspect="1"/>
          </p:cNvGraphicFramePr>
          <p:nvPr>
            <p:extLst>
              <p:ext uri="{D42A27DB-BD31-4B8C-83A1-F6EECF244321}">
                <p14:modId xmlns:p14="http://schemas.microsoft.com/office/powerpoint/2010/main" val="277000687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5364"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8" name="TextBox 37"/>
          <p:cNvSpPr txBox="1"/>
          <p:nvPr/>
        </p:nvSpPr>
        <p:spPr>
          <a:xfrm>
            <a:off x="552776" y="48700"/>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sp>
        <p:nvSpPr>
          <p:cNvPr id="40" name="Прямоугольник 39"/>
          <p:cNvSpPr/>
          <p:nvPr/>
        </p:nvSpPr>
        <p:spPr>
          <a:xfrm>
            <a:off x="10255075" y="164324"/>
            <a:ext cx="1354218" cy="323165"/>
          </a:xfrm>
          <a:prstGeom prst="rect">
            <a:avLst/>
          </a:prstGeom>
        </p:spPr>
        <p:txBody>
          <a:bodyPr wrap="none">
            <a:spAutoFit/>
          </a:bodyPr>
          <a:lstStyle/>
          <a:p>
            <a:pPr marL="243787" indent="0" algn="ctr">
              <a:buNone/>
              <a:defRPr/>
            </a:pPr>
            <a:r>
              <a:rPr lang="en" sz="1500" b="1" smtClean="0">
                <a:solidFill>
                  <a:srgbClr val="5B89C1"/>
                </a:solidFill>
                <a:latin typeface="Courier New" panose="02070309020205020404" pitchFamily="49" charset="0"/>
                <a:cs typeface="Courier New" panose="02070309020205020404" pitchFamily="49" charset="0"/>
              </a:rPr>
              <a:t>2023 </a:t>
            </a:r>
            <a:r>
              <a:rPr lang="en" sz="1500" b="1">
                <a:solidFill>
                  <a:srgbClr val="5B89C1"/>
                </a:solidFill>
                <a:latin typeface="Courier New" panose="02070309020205020404" pitchFamily="49" charset="0"/>
                <a:cs typeface="Courier New" panose="02070309020205020404" pitchFamily="49" charset="0"/>
              </a:rPr>
              <a:t>_</a:t>
            </a:r>
          </a:p>
        </p:txBody>
      </p:sp>
      <p:graphicFrame>
        <p:nvGraphicFramePr>
          <p:cNvPr id="33" name="Таблица 32"/>
          <p:cNvGraphicFramePr>
            <a:graphicFrameLocks noGrp="1"/>
          </p:cNvGraphicFramePr>
          <p:nvPr>
            <p:extLst>
              <p:ext uri="{D42A27DB-BD31-4B8C-83A1-F6EECF244321}">
                <p14:modId xmlns:p14="http://schemas.microsoft.com/office/powerpoint/2010/main" val="3803304258"/>
              </p:ext>
            </p:extLst>
          </p:nvPr>
        </p:nvGraphicFramePr>
        <p:xfrm>
          <a:off x="542016" y="4912658"/>
          <a:ext cx="7234963" cy="1249245"/>
        </p:xfrm>
        <a:graphic>
          <a:graphicData uri="http://schemas.openxmlformats.org/drawingml/2006/table">
            <a:tbl>
              <a:tblPr firstRow="1" bandRow="1">
                <a:tableStyleId>{5940675A-B579-460E-94D1-54222C63F5DA}</a:tableStyleId>
              </a:tblPr>
              <a:tblGrid>
                <a:gridCol w="3376092">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3858871">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341234">
                <a:tc>
                  <a:txBody>
                    <a:bodyPr/>
                    <a:lstStyle/>
                    <a:p>
                      <a:pPr marL="0" marR="0" indent="0" algn="l" defTabSz="158008" rtl="0" latinLnBrk="0">
                        <a:lnSpc>
                          <a:spcPct val="100000"/>
                        </a:lnSpc>
                        <a:spcBef>
                          <a:spcPct val="0"/>
                        </a:spcBef>
                        <a:spcAft>
                          <a:spcPct val="0"/>
                        </a:spcAft>
                        <a:buClrTx/>
                        <a:buSzTx/>
                        <a:buFontTx/>
                        <a:buNone/>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158008" rtl="0" latinLnBrk="0">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2023-2030.</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269810">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158008"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1513 million rubles.</a:t>
                      </a: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286870">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39</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351331">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err="1"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Likhachevsky Avenue</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sp>
        <p:nvSpPr>
          <p:cNvPr id="42" name="Прямоугольник 41"/>
          <p:cNvSpPr/>
          <p:nvPr/>
        </p:nvSpPr>
        <p:spPr>
          <a:xfrm>
            <a:off x="519507" y="3321414"/>
            <a:ext cx="7234964" cy="1477328"/>
          </a:xfrm>
          <a:prstGeom prst="rect">
            <a:avLst/>
          </a:prstGeom>
        </p:spPr>
        <p:txBody>
          <a:bodyPr wrap="square">
            <a:spAutoFit/>
          </a:bodyPr>
          <a:lstStyle/>
          <a:p>
            <a:pPr algn="just">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Large-scale </a:t>
            </a:r>
            <a:r>
              <a:rPr lang="en" sz="1200">
                <a:solidFill>
                  <a:schemeClr val="tx1">
                    <a:lumMod val="65000"/>
                    <a:lumOff val="35000"/>
                  </a:schemeClr>
                </a:solidFill>
                <a:latin typeface="Courier New" panose="02070309020205020404" pitchFamily="49" charset="0"/>
                <a:cs typeface="Courier New" panose="02070309020205020404" pitchFamily="49" charset="0"/>
              </a:rPr>
              <a:t>investment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project for the construction of </a:t>
            </a:r>
            <a:r>
              <a:rPr lang="en" sz="1200">
                <a:solidFill>
                  <a:schemeClr val="tx1">
                    <a:lumMod val="65000"/>
                    <a:lumOff val="35000"/>
                  </a:schemeClr>
                </a:solidFill>
                <a:latin typeface="Courier New" panose="02070309020205020404" pitchFamily="49" charset="0"/>
                <a:cs typeface="Courier New" panose="02070309020205020404" pitchFamily="49" charset="0"/>
              </a:rPr>
              <a:t>a hotel with an adjacent theme park with an area of about 15 </a:t>
            </a:r>
            <a:r>
              <a:rPr lang="en" sz="1200" err="1" smtClean="0">
                <a:solidFill>
                  <a:schemeClr val="tx1">
                    <a:lumMod val="65000"/>
                    <a:lumOff val="35000"/>
                  </a:schemeClr>
                </a:solidFill>
                <a:latin typeface="Courier New" panose="02070309020205020404" pitchFamily="49" charset="0"/>
                <a:cs typeface="Courier New" panose="02070309020205020404" pitchFamily="49" charset="0"/>
              </a:rPr>
              <a:t>thousand square meters </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landscaping of the park</a:t>
            </a:r>
          </a:p>
          <a:p>
            <a:pPr algn="just">
              <a:lnSpc>
                <a:spcPct val="125000"/>
              </a:lnSpc>
            </a:pPr>
            <a:r>
              <a:rPr lang="en" sz="1200" b="1">
                <a:solidFill>
                  <a:schemeClr val="tx1">
                    <a:lumMod val="65000"/>
                    <a:lumOff val="35000"/>
                  </a:schemeClr>
                </a:solidFill>
                <a:latin typeface="Courier New" panose="02070309020205020404" pitchFamily="49" charset="0"/>
                <a:cs typeface="Courier New" panose="02070309020205020404" pitchFamily="49" charset="0"/>
              </a:rPr>
              <a:t>Phystechland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LLC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(land </a:t>
            </a:r>
            <a:r>
              <a:rPr lang="en" sz="1200">
                <a:solidFill>
                  <a:schemeClr val="tx1">
                    <a:lumMod val="65000"/>
                    <a:lumOff val="35000"/>
                  </a:schemeClr>
                </a:solidFill>
                <a:latin typeface="Courier New" panose="02070309020205020404" pitchFamily="49" charset="0"/>
                <a:cs typeface="Courier New" panose="02070309020205020404" pitchFamily="49" charset="0"/>
              </a:rPr>
              <a:t>plot with an area of 4.2 hectares, provided as part of the support of large-scale investment projects for rent (without bidding). </a:t>
            </a:r>
            <a:r>
              <a:rPr lang="en" sz="1200" b="1" err="1" smtClean="0">
                <a:solidFill>
                  <a:schemeClr val="tx1">
                    <a:lumMod val="65000"/>
                    <a:lumOff val="35000"/>
                  </a:schemeClr>
                </a:solidFill>
                <a:latin typeface="Courier New" panose="02070309020205020404" pitchFamily="49" charset="0"/>
                <a:cs typeface="Courier New" panose="02070309020205020404" pitchFamily="49" charset="0"/>
              </a:rPr>
              <a:t>The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hotel </a:t>
            </a:r>
            <a:r>
              <a:rPr lang="en" sz="1200">
                <a:solidFill>
                  <a:schemeClr val="tx1">
                    <a:lumMod val="65000"/>
                    <a:lumOff val="35000"/>
                  </a:schemeClr>
                </a:solidFill>
                <a:latin typeface="Courier New" panose="02070309020205020404" pitchFamily="49" charset="0"/>
                <a:cs typeface="Courier New" panose="02070309020205020404" pitchFamily="49" charset="0"/>
              </a:rPr>
              <a:t>will be able to accommodate students and graduates of MIPT and PhystechLyceum, conference participants, residents and employees of technology parks, as well as all those who wish.</a:t>
            </a:r>
          </a:p>
        </p:txBody>
      </p:sp>
      <p:graphicFrame>
        <p:nvGraphicFramePr>
          <p:cNvPr id="43" name="Таблица 42"/>
          <p:cNvGraphicFramePr>
            <a:graphicFrameLocks noGrp="1"/>
          </p:cNvGraphicFramePr>
          <p:nvPr>
            <p:extLst>
              <p:ext uri="{D42A27DB-BD31-4B8C-83A1-F6EECF244321}">
                <p14:modId xmlns:p14="http://schemas.microsoft.com/office/powerpoint/2010/main" val="4196446294"/>
              </p:ext>
            </p:extLst>
          </p:nvPr>
        </p:nvGraphicFramePr>
        <p:xfrm>
          <a:off x="8146783" y="4377927"/>
          <a:ext cx="3485780" cy="1783976"/>
        </p:xfrm>
        <a:graphic>
          <a:graphicData uri="http://schemas.openxmlformats.org/drawingml/2006/table">
            <a:tbl>
              <a:tblPr firstRow="1" bandRow="1">
                <a:tableStyleId>{5940675A-B579-460E-94D1-54222C63F5DA}</a:tableStyleId>
              </a:tblPr>
              <a:tblGrid>
                <a:gridCol w="1742890">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742890">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40404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Project implementation timeframe</a:t>
                      </a:r>
                      <a:endParaRPr lang="ru-RU"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914400" rtl="0" eaLnBrk="1" latinLnBrk="0" hangingPunct="1">
                        <a:lnSpc>
                          <a:spcPct val="100000"/>
                        </a:lnSpc>
                        <a:spcBef>
                          <a:spcPct val="0"/>
                        </a:spcBef>
                        <a:spcAft>
                          <a:spcPct val="0"/>
                        </a:spcAft>
                        <a:buClrTx/>
                        <a:buSzTx/>
                        <a:buFontTx/>
                        <a:buNone/>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2023-2025</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282291">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Amount </a:t>
                      </a:r>
                      <a:r>
                        <a:rPr lang="en" sz="100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of </a:t>
                      </a: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investment</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250 million rubles.</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561173">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Number of new jobs created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60</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536468">
                <a:tc>
                  <a:txBody>
                    <a:bodyPr/>
                    <a:lstStyle/>
                    <a:p>
                      <a:pPr algn="l"/>
                      <a:r>
                        <a:rPr lang="en" sz="100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Location</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algn="l" defTabSz="914400" rtl="0" eaLnBrk="1" latinLnBrk="0" hangingPunct="1"/>
                      <a:r>
                        <a:rPr lang="en" sz="1000" kern="1200" err="1"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Dolgoprudny, Beregovoy proezd</a:t>
                      </a:r>
                      <a:endParaRPr lang="ru-RU" sz="100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sp>
        <p:nvSpPr>
          <p:cNvPr id="47" name="Прямоугольник 46"/>
          <p:cNvSpPr/>
          <p:nvPr/>
        </p:nvSpPr>
        <p:spPr>
          <a:xfrm>
            <a:off x="8113236" y="3321414"/>
            <a:ext cx="3496057" cy="784830"/>
          </a:xfrm>
          <a:prstGeom prst="rect">
            <a:avLst/>
          </a:prstGeom>
        </p:spPr>
        <p:txBody>
          <a:bodyPr wrap="square">
            <a:spAutoFit/>
          </a:bodyPr>
          <a:lstStyle/>
          <a:p>
            <a:pPr algn="just">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Construction of </a:t>
            </a:r>
            <a:r>
              <a:rPr lang="en" sz="1200">
                <a:solidFill>
                  <a:schemeClr val="tx1">
                    <a:lumMod val="65000"/>
                    <a:lumOff val="35000"/>
                  </a:schemeClr>
                </a:solidFill>
                <a:latin typeface="Courier New" panose="02070309020205020404" pitchFamily="49" charset="0"/>
                <a:cs typeface="Courier New" panose="02070309020205020404" pitchFamily="49" charset="0"/>
              </a:rPr>
              <a:t>a sports complex with ice and football arenas</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gn="just">
              <a:lnSpc>
                <a:spcPct val="125000"/>
              </a:lnSpc>
            </a:pPr>
            <a:r>
              <a:rPr lang="en" sz="1200" b="1">
                <a:solidFill>
                  <a:schemeClr val="tx1">
                    <a:lumMod val="65000"/>
                    <a:lumOff val="35000"/>
                  </a:schemeClr>
                </a:solidFill>
                <a:latin typeface="Courier New" panose="02070309020205020404" pitchFamily="49" charset="0"/>
                <a:cs typeface="Courier New" panose="02070309020205020404" pitchFamily="49" charset="0"/>
              </a:rPr>
              <a:t>Valdai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Tour </a:t>
            </a:r>
            <a:endParaRPr lang="ru-RU" sz="1200" b="1">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18" name="Рисунок 17"/>
          <p:cNvPicPr/>
          <p:nvPr/>
        </p:nvPicPr>
        <p:blipFill>
          <a:blip r:embed="rId6"/>
          <a:stretch>
            <a:fillRect/>
          </a:stretch>
        </p:blipFill>
        <p:spPr>
          <a:xfrm>
            <a:off x="552776" y="1321198"/>
            <a:ext cx="3387308" cy="1774258"/>
          </a:xfrm>
          <a:prstGeom prst="rect">
            <a:avLst/>
          </a:prstGeom>
        </p:spPr>
      </p:pic>
      <p:pic>
        <p:nvPicPr>
          <p:cNvPr id="2" name="Рисунок 1"/>
          <p:cNvPicPr>
            <a:picLocks noChangeAspect="1"/>
          </p:cNvPicPr>
          <p:nvPr/>
        </p:nvPicPr>
        <p:blipFill>
          <a:blip r:embed="rId7"/>
          <a:stretch>
            <a:fillRect/>
          </a:stretch>
        </p:blipFill>
        <p:spPr>
          <a:xfrm>
            <a:off x="8146783" y="1321198"/>
            <a:ext cx="3462510" cy="1774258"/>
          </a:xfrm>
          <a:prstGeom prst="rect">
            <a:avLst/>
          </a:prstGeom>
        </p:spPr>
      </p:pic>
      <p:pic>
        <p:nvPicPr>
          <p:cNvPr id="21" name="Рисунок 20"/>
          <p:cNvPicPr/>
          <p:nvPr/>
        </p:nvPicPr>
        <p:blipFill>
          <a:blip r:embed="rId8"/>
          <a:stretch>
            <a:fillRect/>
          </a:stretch>
        </p:blipFill>
        <p:spPr>
          <a:xfrm>
            <a:off x="4419132" y="1321198"/>
            <a:ext cx="3335339" cy="1774258"/>
          </a:xfrm>
          <a:prstGeom prst="rect">
            <a:avLst/>
          </a:prstGeom>
        </p:spPr>
      </p:pic>
    </p:spTree>
    <p:extLst>
      <p:ext uri="{BB962C8B-B14F-4D97-AF65-F5344CB8AC3E}">
        <p14:creationId xmlns:p14="http://schemas.microsoft.com/office/powerpoint/2010/main" val="42908223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618502"/>
            <a:ext cx="12192000" cy="61059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9444" y="544353"/>
            <a:ext cx="12191999" cy="707886"/>
          </a:xfrm>
          <a:prstGeom prst="rect">
            <a:avLst/>
          </a:prstGeom>
        </p:spPr>
        <p:txBody>
          <a:bodyPr wrap="square">
            <a:spAutoFit/>
          </a:bodyPr>
          <a:lstStyle/>
          <a:p>
            <a:pPr algn="ctr"/>
            <a:r>
              <a:rPr lang="en" sz="2000" b="1" smtClean="0">
                <a:solidFill>
                  <a:schemeClr val="bg1"/>
                </a:solidFill>
                <a:latin typeface="Courier New" panose="02070309020205020404" pitchFamily="49" charset="0"/>
                <a:cs typeface="Courier New" panose="02070309020205020404" pitchFamily="49" charset="0"/>
              </a:rPr>
              <a:t>INDUSTRIAL CHEMICAL PARK "TOS" (IP "TOS")</a:t>
            </a:r>
          </a:p>
          <a:p>
            <a:pPr algn="ctr"/>
            <a:r>
              <a:rPr lang="en" sz="2000" b="1" smtClean="0">
                <a:solidFill>
                  <a:schemeClr val="bg1"/>
                </a:solidFill>
                <a:latin typeface="Courier New" panose="02070309020205020404" pitchFamily="49" charset="0"/>
                <a:cs typeface="Courier New" panose="02070309020205020404" pitchFamily="49" charset="0"/>
              </a:rPr>
              <a:t>accredited by the Ministry of Industry and Trade of the Russian Federation in 2023</a:t>
            </a:r>
            <a:endParaRPr lang="en-US" sz="2000" b="1">
              <a:solidFill>
                <a:schemeClr val="bg1"/>
              </a:solidFill>
              <a:latin typeface="Courier New" panose="02070309020205020404" pitchFamily="49" charset="0"/>
              <a:cs typeface="Courier New" panose="02070309020205020404" pitchFamily="49" charset="0"/>
            </a:endParaRPr>
          </a:p>
        </p:txBody>
      </p:sp>
      <p:graphicFrame>
        <p:nvGraphicFramePr>
          <p:cNvPr id="37" name="Object 4"/>
          <p:cNvGraphicFramePr>
            <a:graphicFrameLocks noChangeAspect="1"/>
          </p:cNvGraphicFramePr>
          <p:nvPr>
            <p:extLst>
              <p:ext uri="{D42A27DB-BD31-4B8C-83A1-F6EECF244321}">
                <p14:modId xmlns:p14="http://schemas.microsoft.com/office/powerpoint/2010/main" val="277000687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6388"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8" name="TextBox 3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sp>
        <p:nvSpPr>
          <p:cNvPr id="47" name="Прямоугольник 46"/>
          <p:cNvSpPr/>
          <p:nvPr/>
        </p:nvSpPr>
        <p:spPr>
          <a:xfrm>
            <a:off x="329938" y="1289442"/>
            <a:ext cx="6248095" cy="1200329"/>
          </a:xfrm>
          <a:prstGeom prst="rect">
            <a:avLst/>
          </a:prstGeom>
        </p:spPr>
        <p:txBody>
          <a:bodyPr wrap="square">
            <a:spAutoFit/>
          </a:bodyPr>
          <a:lstStyle/>
          <a:p>
            <a:pPr lvl="0"/>
            <a:r>
              <a:rPr lang="en" sz="1200" b="1" smtClean="0">
                <a:solidFill>
                  <a:schemeClr val="tx1">
                    <a:lumMod val="65000"/>
                    <a:lumOff val="35000"/>
                  </a:schemeClr>
                </a:solidFill>
                <a:latin typeface="Courier New" panose="02070309020205020404" pitchFamily="49" charset="0"/>
                <a:cs typeface="Courier New" panose="02070309020205020404" pitchFamily="49" charset="0"/>
              </a:rPr>
              <a:t>IP </a:t>
            </a:r>
            <a:r>
              <a:rPr lang="en" sz="1200" b="1">
                <a:solidFill>
                  <a:schemeClr val="tx1">
                    <a:lumMod val="65000"/>
                    <a:lumOff val="35000"/>
                  </a:schemeClr>
                </a:solidFill>
                <a:latin typeface="Courier New" panose="02070309020205020404" pitchFamily="49" charset="0"/>
                <a:cs typeface="Courier New" panose="02070309020205020404" pitchFamily="49" charset="0"/>
              </a:rPr>
              <a:t>"TOS"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appeared </a:t>
            </a:r>
            <a:r>
              <a:rPr lang="en" sz="1200">
                <a:solidFill>
                  <a:schemeClr val="tx1">
                    <a:lumMod val="65000"/>
                    <a:lumOff val="35000"/>
                  </a:schemeClr>
                </a:solidFill>
                <a:latin typeface="Courier New" panose="02070309020205020404" pitchFamily="49" charset="0"/>
                <a:cs typeface="Courier New" panose="02070309020205020404" pitchFamily="49" charset="0"/>
              </a:rPr>
              <a:t>as a result of the renovation of the industrial site of a large enterprise of the Soviet chemical industry - OJSC PO "Tonkiy Organicheskiy Synthesis".</a:t>
            </a:r>
          </a:p>
          <a:p>
            <a:pPr lvl="0"/>
            <a:r>
              <a:rPr lang="en" sz="1200" i="1" u="sng">
                <a:solidFill>
                  <a:schemeClr val="tx1">
                    <a:lumMod val="65000"/>
                    <a:lumOff val="35000"/>
                  </a:schemeClr>
                </a:solidFill>
                <a:latin typeface="Courier New" panose="02070309020205020404" pitchFamily="49" charset="0"/>
                <a:cs typeface="Courier New" panose="02070309020205020404" pitchFamily="49" charset="0"/>
              </a:rPr>
              <a:t>For park residents</a:t>
            </a:r>
            <a:r>
              <a:rPr lang="en" sz="1200" i="1">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there are </a:t>
            </a:r>
            <a:r>
              <a:rPr lang="en" sz="1200">
                <a:solidFill>
                  <a:schemeClr val="tx1">
                    <a:lumMod val="65000"/>
                    <a:lumOff val="35000"/>
                  </a:schemeClr>
                </a:solidFill>
                <a:latin typeface="Courier New" panose="02070309020205020404" pitchFamily="49" charset="0"/>
                <a:cs typeface="Courier New" panose="02070309020205020404" pitchFamily="49" charset="0"/>
              </a:rPr>
              <a:t>premises for storing liquid chemical products, as well as a chemical laboratory and infrastructure for R&amp;D.</a:t>
            </a:r>
            <a:endParaRPr lang="ru-RU" sz="14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8" name="Прямоугольник 47"/>
          <p:cNvSpPr/>
          <p:nvPr/>
        </p:nvSpPr>
        <p:spPr>
          <a:xfrm>
            <a:off x="1091849" y="5753542"/>
            <a:ext cx="4827239" cy="830997"/>
          </a:xfrm>
          <a:prstGeom prst="rect">
            <a:avLst/>
          </a:prstGeom>
        </p:spPr>
        <p:txBody>
          <a:bodyPr wrap="square">
            <a:spAutoFit/>
          </a:bodyPr>
          <a:lstStyle/>
          <a:p>
            <a:r>
              <a:rPr lang="en" sz="1200" b="1">
                <a:solidFill>
                  <a:schemeClr val="tx1">
                    <a:lumMod val="65000"/>
                    <a:lumOff val="35000"/>
                  </a:schemeClr>
                </a:solidFill>
                <a:latin typeface="Courier New" panose="02070309020205020404" pitchFamily="49" charset="0"/>
                <a:cs typeface="Courier New" panose="02070309020205020404" pitchFamily="49" charset="0"/>
              </a:rPr>
              <a:t>LLC "TOS Management Company" </a:t>
            </a:r>
            <a:r>
              <a:rPr lang="ru-RU" sz="1200" b="1">
                <a:solidFill>
                  <a:schemeClr val="tx1">
                    <a:lumMod val="65000"/>
                    <a:lumOff val="35000"/>
                  </a:schemeClr>
                </a:solidFill>
                <a:latin typeface="Courier New" panose="02070309020205020404" pitchFamily="49" charset="0"/>
                <a:cs typeface="Courier New" panose="02070309020205020404" pitchFamily="49" charset="0"/>
              </a:rPr>
              <a:t/>
            </a:r>
            <a:br>
              <a:rPr lang="ru-RU" sz="1200" b="1">
                <a:solidFill>
                  <a:schemeClr val="tx1">
                    <a:lumMod val="65000"/>
                    <a:lumOff val="35000"/>
                  </a:schemeClr>
                </a:solidFill>
                <a:latin typeface="Courier New" panose="02070309020205020404" pitchFamily="49" charset="0"/>
                <a:cs typeface="Courier New" panose="02070309020205020404" pitchFamily="49" charset="0"/>
              </a:rPr>
            </a:br>
            <a:r>
              <a:rPr lang="en" sz="1200" smtClean="0">
                <a:solidFill>
                  <a:schemeClr val="tx1">
                    <a:lumMod val="65000"/>
                    <a:lumOff val="35000"/>
                  </a:schemeClr>
                </a:solidFill>
                <a:latin typeface="Courier New" panose="02070309020205020404" pitchFamily="49" charset="0"/>
                <a:cs typeface="Courier New" panose="02070309020205020404" pitchFamily="49" charset="0"/>
              </a:rPr>
              <a:t>Moscow </a:t>
            </a:r>
            <a:r>
              <a:rPr lang="en" sz="1200">
                <a:solidFill>
                  <a:schemeClr val="tx1">
                    <a:lumMod val="65000"/>
                    <a:lumOff val="35000"/>
                  </a:schemeClr>
                </a:solidFill>
                <a:latin typeface="Courier New" panose="02070309020205020404" pitchFamily="49" charset="0"/>
                <a:cs typeface="Courier New" panose="02070309020205020404" pitchFamily="49" charset="0"/>
              </a:rPr>
              <a:t>region, Dolgoprudny, Likhachevsky proezd, 5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tel.: </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7(499)557-05-35, short </a:t>
            </a:r>
            <a:r>
              <a:rPr lang="en" sz="1200">
                <a:solidFill>
                  <a:schemeClr val="tx1">
                    <a:lumMod val="65000"/>
                    <a:lumOff val="35000"/>
                  </a:schemeClr>
                </a:solidFill>
                <a:latin typeface="Courier New" panose="02070309020205020404" pitchFamily="49" charset="0"/>
                <a:cs typeface="Courier New" panose="02070309020205020404" pitchFamily="49" charset="0"/>
              </a:rPr>
              <a:t>number: *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0521,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6"/>
              </a:rPr>
              <a:t>E-mail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6"/>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7"/>
              </a:rPr>
              <a:t>arenda@toshim.ru</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18" name="Рисунок 17"/>
          <p:cNvPicPr/>
          <p:nvPr/>
        </p:nvPicPr>
        <p:blipFill>
          <a:blip r:embed="rId8"/>
          <a:stretch>
            <a:fillRect/>
          </a:stretch>
        </p:blipFill>
        <p:spPr>
          <a:xfrm>
            <a:off x="3692849" y="2330934"/>
            <a:ext cx="2513476" cy="1508981"/>
          </a:xfrm>
          <a:prstGeom prst="rect">
            <a:avLst/>
          </a:prstGeom>
        </p:spPr>
      </p:pic>
      <p:graphicFrame>
        <p:nvGraphicFramePr>
          <p:cNvPr id="19" name="Таблица 18"/>
          <p:cNvGraphicFramePr>
            <a:graphicFrameLocks noGrp="1"/>
          </p:cNvGraphicFramePr>
          <p:nvPr>
            <p:extLst>
              <p:ext uri="{D42A27DB-BD31-4B8C-83A1-F6EECF244321}">
                <p14:modId xmlns:p14="http://schemas.microsoft.com/office/powerpoint/2010/main" val="3868985011"/>
              </p:ext>
            </p:extLst>
          </p:nvPr>
        </p:nvGraphicFramePr>
        <p:xfrm>
          <a:off x="374998" y="2526974"/>
          <a:ext cx="3216614" cy="1052809"/>
        </p:xfrm>
        <a:graphic>
          <a:graphicData uri="http://schemas.openxmlformats.org/drawingml/2006/table">
            <a:tbl>
              <a:tblPr firstRow="1" bandRow="1">
                <a:tableStyleId>{5940675A-B579-460E-94D1-54222C63F5DA}</a:tableStyleId>
              </a:tblPr>
              <a:tblGrid>
                <a:gridCol w="2047234">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49896749"/>
                    </a:ext>
                  </a:extLst>
                </a:gridCol>
                <a:gridCol w="1169380">
                  <a:extLst>
                    <a:ext uri="{9D8B030D-6E8A-4147-A177-3AD203B41FA5}">
                      <a16:col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586121095"/>
                    </a:ext>
                  </a:extLst>
                </a:gridCol>
              </a:tblGrid>
              <a:tr h="228446">
                <a:tc>
                  <a:txBody>
                    <a:bodyPr/>
                    <a:lstStyle/>
                    <a:p>
                      <a:pPr marL="0" marR="0" indent="0" algn="l" defTabSz="158008" rtl="0" latinLnBrk="0">
                        <a:lnSpc>
                          <a:spcPct val="100000"/>
                        </a:lnSpc>
                        <a:spcBef>
                          <a:spcPct val="0"/>
                        </a:spcBef>
                        <a:spcAft>
                          <a:spcPct val="0"/>
                        </a:spcAft>
                        <a:buClrTx/>
                        <a:buSzTx/>
                        <a:buFontTx/>
                        <a:buNone/>
                      </a:pPr>
                      <a:r>
                        <a:rPr lang="en" sz="1050" smtClean="0">
                          <a:solidFill>
                            <a:schemeClr val="tx1">
                              <a:lumMod val="65000"/>
                              <a:lumOff val="35000"/>
                            </a:schemeClr>
                          </a:solidFill>
                          <a:latin typeface="Courier New" panose="02070309020205020404" pitchFamily="49" charset="0"/>
                          <a:cs typeface="Courier New" panose="02070309020205020404" pitchFamily="49" charset="0"/>
                        </a:rPr>
                        <a:t>Total </a:t>
                      </a:r>
                      <a:r>
                        <a:rPr lang="en" sz="1050" baseline="0" smtClean="0">
                          <a:solidFill>
                            <a:schemeClr val="tx1">
                              <a:lumMod val="65000"/>
                              <a:lumOff val="35000"/>
                            </a:schemeClr>
                          </a:solidFill>
                          <a:latin typeface="Courier New" panose="02070309020205020404" pitchFamily="49" charset="0"/>
                          <a:cs typeface="Courier New" panose="02070309020205020404" pitchFamily="49" charset="0"/>
                        </a:rPr>
                        <a:t>area of the park</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tc>
                  <a:txBody>
                    <a:bodyPr/>
                    <a:lstStyle/>
                    <a:p>
                      <a:pPr marL="0" marR="0" indent="0" algn="l" defTabSz="158008" rtl="0" latinLnBrk="0">
                        <a:lnSpc>
                          <a:spcPct val="100000"/>
                        </a:lnSpc>
                        <a:spcBef>
                          <a:spcPct val="0"/>
                        </a:spcBef>
                        <a:spcAft>
                          <a:spcPct val="0"/>
                        </a:spcAft>
                        <a:buClrTx/>
                        <a:buSzTx/>
                        <a:buFontTx/>
                        <a:buNone/>
                      </a:pPr>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rPr>
                        <a:t>17.82 ha</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sym typeface="Proxima Nova"/>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955893106"/>
                  </a:ext>
                </a:extLst>
              </a:tr>
              <a:tr h="229184">
                <a:tc>
                  <a:txBody>
                    <a:bodyPr/>
                    <a:lstStyle/>
                    <a:p>
                      <a:pPr algn="l"/>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Building area</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marL="0" marR="0" lvl="0" indent="0" algn="l" defTabSz="158008" rtl="0" eaLnBrk="1" fontAlgn="auto" latinLnBrk="0" hangingPunct="1">
                        <a:lnSpc>
                          <a:spcPct val="100000"/>
                        </a:lnSpc>
                        <a:spcBef>
                          <a:spcPct val="0"/>
                        </a:spcBef>
                        <a:spcAft>
                          <a:spcPct val="0"/>
                        </a:spcAft>
                        <a:buClrTx/>
                        <a:buSzTx/>
                        <a:buFontTx/>
                        <a:buNone/>
                        <a:defRPr/>
                      </a:pPr>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7.47 ha</a:t>
                      </a: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355292987"/>
                  </a:ext>
                </a:extLst>
              </a:tr>
              <a:tr h="243674">
                <a:tc>
                  <a:txBody>
                    <a:bodyPr/>
                    <a:lstStyle/>
                    <a:p>
                      <a:pPr algn="l"/>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Available area</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algn="l"/>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11,513 sq.m.</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112087506"/>
                  </a:ext>
                </a:extLst>
              </a:tr>
              <a:tr h="298429">
                <a:tc>
                  <a:txBody>
                    <a:bodyPr/>
                    <a:lstStyle/>
                    <a:p>
                      <a:pPr algn="l"/>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Occupied area</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tc>
                  <a:txBody>
                    <a:bodyPr/>
                    <a:lstStyle/>
                    <a:p>
                      <a:pPr algn="l"/>
                      <a:r>
                        <a:rPr lang="en" sz="105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9,534 sq.m.</a:t>
                      </a:r>
                      <a:endParaRPr lang="ru-RU" sz="105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a:tc>
                <a:extLst>
                  <a:ext uri="{0D108BD9-81ED-4DB2-BD59-A6C34878D82A}">
                    <a16:rowId xmlns="" xmlns:a16="http://schemas.microsoft.com/office/drawing/2014/main" xmlns:p159="http://schemas.microsoft.com/office/powerpoint/2015/09/main" xmlns:p15="http://schemas.microsoft.com/office/powerpoint/2012/main" xmlns:a14="http://schemas.microsoft.com/office/drawing/2010/main" xmlns:p14="http://schemas.microsoft.com/office/powerpoint/2010/main" val="2238205731"/>
                  </a:ext>
                </a:extLst>
              </a:tr>
            </a:tbl>
          </a:graphicData>
        </a:graphic>
      </p:graphicFrame>
      <p:pic>
        <p:nvPicPr>
          <p:cNvPr id="13" name="Рисунок 12"/>
          <p:cNvPicPr>
            <a:picLocks noChangeAspect="1"/>
          </p:cNvPicPr>
          <p:nvPr/>
        </p:nvPicPr>
        <p:blipFill>
          <a:blip r:embed="rId9"/>
          <a:stretch>
            <a:fillRect/>
          </a:stretch>
        </p:blipFill>
        <p:spPr>
          <a:xfrm>
            <a:off x="6682559" y="1252239"/>
            <a:ext cx="5355470" cy="2487144"/>
          </a:xfrm>
          <a:prstGeom prst="rect">
            <a:avLst/>
          </a:prstGeom>
        </p:spPr>
      </p:pic>
      <p:sp>
        <p:nvSpPr>
          <p:cNvPr id="14" name="Прямоугольник 13"/>
          <p:cNvSpPr/>
          <p:nvPr/>
        </p:nvSpPr>
        <p:spPr>
          <a:xfrm>
            <a:off x="347757" y="3808241"/>
            <a:ext cx="11397595" cy="1938992"/>
          </a:xfrm>
          <a:prstGeom prst="rect">
            <a:avLst/>
          </a:prstGeom>
        </p:spPr>
        <p:txBody>
          <a:bodyPr wrap="square">
            <a:spAutoFit/>
          </a:bodyPr>
          <a:lstStyle/>
          <a:p>
            <a:r>
              <a:rPr lang="en" sz="1000" smtClean="0">
                <a:solidFill>
                  <a:schemeClr val="tx1">
                    <a:lumMod val="65000"/>
                    <a:lumOff val="35000"/>
                  </a:schemeClr>
                </a:solidFill>
                <a:latin typeface="Courier New" panose="02070309020205020404" pitchFamily="49" charset="0"/>
                <a:cs typeface="Courier New" panose="02070309020205020404" pitchFamily="49" charset="0"/>
              </a:rPr>
              <a:t>Residents of the industrial park are offered both </a:t>
            </a:r>
            <a:r>
              <a:rPr lang="en" sz="1000">
                <a:solidFill>
                  <a:schemeClr val="tx1">
                    <a:lumMod val="65000"/>
                    <a:lumOff val="35000"/>
                  </a:schemeClr>
                </a:solidFill>
                <a:latin typeface="Courier New" panose="02070309020205020404" pitchFamily="49" charset="0"/>
                <a:cs typeface="Courier New" panose="02070309020205020404" pitchFamily="49" charset="0"/>
              </a:rPr>
              <a:t>existing space and the construction of new buildings on a turnkey basis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a:t>
            </a:r>
          </a:p>
          <a:p>
            <a:r>
              <a:rPr lang="en" sz="1000" smtClean="0">
                <a:solidFill>
                  <a:schemeClr val="tx1">
                    <a:lumMod val="65000"/>
                    <a:lumOff val="35000"/>
                  </a:schemeClr>
                </a:solidFill>
                <a:latin typeface="Courier New" panose="02070309020205020404" pitchFamily="49" charset="0"/>
                <a:cs typeface="Courier New" panose="02070309020205020404" pitchFamily="49" charset="0"/>
              </a:rPr>
              <a:t>Promising </a:t>
            </a:r>
            <a:r>
              <a:rPr lang="en" sz="1000">
                <a:solidFill>
                  <a:schemeClr val="tx1">
                    <a:lumMod val="65000"/>
                    <a:lumOff val="35000"/>
                  </a:schemeClr>
                </a:solidFill>
                <a:latin typeface="Courier New" panose="02070309020205020404" pitchFamily="49" charset="0"/>
                <a:cs typeface="Courier New" panose="02070309020205020404" pitchFamily="49" charset="0"/>
              </a:rPr>
              <a:t>sites for development: 2500 sq.m. and 3000 sq.m. </a:t>
            </a:r>
            <a:r>
              <a:rPr lang="ru-RU" sz="1000">
                <a:solidFill>
                  <a:schemeClr val="tx1">
                    <a:lumMod val="65000"/>
                    <a:lumOff val="35000"/>
                  </a:schemeClr>
                </a:solidFill>
                <a:latin typeface="Courier New" panose="02070309020205020404" pitchFamily="49" charset="0"/>
                <a:cs typeface="Courier New" panose="02070309020205020404" pitchFamily="49" charset="0"/>
              </a:rPr>
              <a:t/>
            </a:r>
            <a:br>
              <a:rPr lang="ru-RU" sz="1000">
                <a:solidFill>
                  <a:schemeClr val="tx1">
                    <a:lumMod val="65000"/>
                    <a:lumOff val="35000"/>
                  </a:schemeClr>
                </a:solidFill>
                <a:latin typeface="Courier New" panose="02070309020205020404" pitchFamily="49" charset="0"/>
                <a:cs typeface="Courier New" panose="02070309020205020404" pitchFamily="49" charset="0"/>
              </a:rPr>
            </a:br>
            <a:r>
              <a:rPr lang="en" sz="1000" smtClean="0">
                <a:solidFill>
                  <a:schemeClr val="tx1">
                    <a:lumMod val="65000"/>
                    <a:lumOff val="35000"/>
                  </a:schemeClr>
                </a:solidFill>
                <a:latin typeface="Courier New" panose="02070309020205020404" pitchFamily="49" charset="0"/>
                <a:cs typeface="Courier New" panose="02070309020205020404" pitchFamily="49" charset="0"/>
              </a:rPr>
              <a:t>Companies </a:t>
            </a:r>
            <a:r>
              <a:rPr lang="en" sz="1000">
                <a:solidFill>
                  <a:schemeClr val="tx1">
                    <a:lumMod val="65000"/>
                    <a:lumOff val="35000"/>
                  </a:schemeClr>
                </a:solidFill>
                <a:latin typeface="Courier New" panose="02070309020205020404" pitchFamily="49" charset="0"/>
                <a:cs typeface="Courier New" panose="02070309020205020404" pitchFamily="49" charset="0"/>
              </a:rPr>
              <a:t>can accommodate in buildings with a free area of more than 15 thousand square meters, there are open spaces of 4.21 hectares.</a:t>
            </a:r>
            <a:endParaRPr lang="ru-RU" sz="1000" smtClean="0">
              <a:solidFill>
                <a:schemeClr val="tx1">
                  <a:lumMod val="65000"/>
                  <a:lumOff val="35000"/>
                </a:schemeClr>
              </a:solidFill>
              <a:latin typeface="Courier New" panose="02070309020205020404" pitchFamily="49" charset="0"/>
              <a:cs typeface="Courier New" panose="02070309020205020404" pitchFamily="49" charset="0"/>
            </a:endParaRPr>
          </a:p>
          <a:p>
            <a:endParaRPr lang="ru-RU" sz="1000" b="1" smtClean="0">
              <a:solidFill>
                <a:schemeClr val="tx1">
                  <a:lumMod val="65000"/>
                  <a:lumOff val="35000"/>
                </a:schemeClr>
              </a:solidFill>
              <a:latin typeface="Courier New" panose="02070309020205020404" pitchFamily="49" charset="0"/>
              <a:cs typeface="Courier New" panose="02070309020205020404" pitchFamily="49" charset="0"/>
            </a:endParaRPr>
          </a:p>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Advantages of the park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 good </a:t>
            </a:r>
            <a:r>
              <a:rPr lang="en" sz="1000">
                <a:solidFill>
                  <a:schemeClr val="tx1">
                    <a:lumMod val="65000"/>
                    <a:lumOff val="35000"/>
                  </a:schemeClr>
                </a:solidFill>
                <a:latin typeface="Courier New" panose="02070309020205020404" pitchFamily="49" charset="0"/>
                <a:cs typeface="Courier New" panose="02070309020205020404" pitchFamily="49" charset="0"/>
              </a:rPr>
              <a:t>infrastructure, transport accessibility,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including</a:t>
            </a:r>
          </a:p>
          <a:p>
            <a:r>
              <a:rPr lang="en" sz="1000" smtClean="0">
                <a:solidFill>
                  <a:schemeClr val="tx1">
                    <a:lumMod val="65000"/>
                    <a:lumOff val="35000"/>
                  </a:schemeClr>
                </a:solidFill>
                <a:latin typeface="Courier New" panose="02070309020205020404" pitchFamily="49" charset="0"/>
                <a:cs typeface="Courier New" panose="02070309020205020404" pitchFamily="49" charset="0"/>
              </a:rPr>
              <a:t>railway </a:t>
            </a:r>
            <a:r>
              <a:rPr lang="en" sz="1000">
                <a:solidFill>
                  <a:schemeClr val="tx1">
                    <a:lumMod val="65000"/>
                    <a:lumOff val="35000"/>
                  </a:schemeClr>
                </a:solidFill>
                <a:latin typeface="Courier New" panose="02070309020205020404" pitchFamily="49" charset="0"/>
                <a:cs typeface="Courier New" panose="02070309020205020404" pitchFamily="49" charset="0"/>
              </a:rPr>
              <a:t>tracks, strong scientific and technical base.</a:t>
            </a:r>
          </a:p>
          <a:p>
            <a:r>
              <a:rPr lang="en" sz="1000" smtClean="0">
                <a:solidFill>
                  <a:schemeClr val="tx1">
                    <a:lumMod val="65000"/>
                    <a:lumOff val="35000"/>
                  </a:schemeClr>
                </a:solidFill>
                <a:latin typeface="Courier New" panose="02070309020205020404" pitchFamily="49" charset="0"/>
                <a:cs typeface="Courier New" panose="02070309020205020404" pitchFamily="49" charset="0"/>
              </a:rPr>
              <a:t>It is possible to accommodate </a:t>
            </a:r>
            <a:r>
              <a:rPr lang="en" sz="1000">
                <a:solidFill>
                  <a:schemeClr val="tx1">
                    <a:lumMod val="65000"/>
                    <a:lumOff val="35000"/>
                  </a:schemeClr>
                </a:solidFill>
                <a:latin typeface="Courier New" panose="02070309020205020404" pitchFamily="49" charset="0"/>
                <a:cs typeface="Courier New" panose="02070309020205020404" pitchFamily="49" charset="0"/>
              </a:rPr>
              <a:t>residents according to the </a:t>
            </a:r>
            <a:r>
              <a:rPr lang="en" sz="1000" b="1">
                <a:solidFill>
                  <a:schemeClr val="tx1">
                    <a:lumMod val="65000"/>
                    <a:lumOff val="35000"/>
                  </a:schemeClr>
                </a:solidFill>
                <a:latin typeface="Courier New" panose="02070309020205020404" pitchFamily="49" charset="0"/>
                <a:cs typeface="Courier New" panose="02070309020205020404" pitchFamily="49" charset="0"/>
              </a:rPr>
              <a:t>“build-to-suit” scheme</a:t>
            </a:r>
            <a:r>
              <a:rPr lang="ru-RU" sz="1000" b="1">
                <a:solidFill>
                  <a:schemeClr val="tx1">
                    <a:lumMod val="65000"/>
                    <a:lumOff val="35000"/>
                  </a:schemeClr>
                </a:solidFill>
                <a:latin typeface="Courier New" panose="02070309020205020404" pitchFamily="49" charset="0"/>
                <a:cs typeface="Courier New" panose="02070309020205020404" pitchFamily="49" charset="0"/>
              </a:rPr>
              <a:t/>
            </a:r>
            <a:br>
              <a:rPr lang="ru-RU" sz="1000" b="1">
                <a:solidFill>
                  <a:schemeClr val="tx1">
                    <a:lumMod val="65000"/>
                    <a:lumOff val="35000"/>
                  </a:schemeClr>
                </a:solidFill>
                <a:latin typeface="Courier New" panose="02070309020205020404" pitchFamily="49" charset="0"/>
                <a:cs typeface="Courier New" panose="02070309020205020404" pitchFamily="49" charset="0"/>
              </a:rPr>
            </a:br>
            <a:endParaRPr lang="ru-RU" sz="1000" b="1" smtClean="0">
              <a:solidFill>
                <a:schemeClr val="tx1">
                  <a:lumMod val="65000"/>
                  <a:lumOff val="35000"/>
                </a:schemeClr>
              </a:solidFill>
              <a:latin typeface="Courier New" panose="02070309020205020404" pitchFamily="49" charset="0"/>
              <a:cs typeface="Courier New" panose="02070309020205020404" pitchFamily="49" charset="0"/>
            </a:endParaRPr>
          </a:p>
          <a:p>
            <a:r>
              <a:rPr lang="en" sz="1000" smtClean="0">
                <a:solidFill>
                  <a:schemeClr val="tx1">
                    <a:lumMod val="65000"/>
                    <a:lumOff val="35000"/>
                  </a:schemeClr>
                </a:solidFill>
                <a:latin typeface="Courier New" panose="02070309020205020404" pitchFamily="49" charset="0"/>
                <a:cs typeface="Courier New" panose="02070309020205020404" pitchFamily="49" charset="0"/>
              </a:rPr>
              <a:t>To </a:t>
            </a:r>
            <a:r>
              <a:rPr lang="en" sz="1000">
                <a:solidFill>
                  <a:schemeClr val="tx1">
                    <a:lumMod val="65000"/>
                    <a:lumOff val="35000"/>
                  </a:schemeClr>
                </a:solidFill>
                <a:latin typeface="Courier New" panose="02070309020205020404" pitchFamily="49" charset="0"/>
                <a:cs typeface="Courier New" panose="02070309020205020404" pitchFamily="49" charset="0"/>
              </a:rPr>
              <a:t>the project under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the “ </a:t>
            </a:r>
            <a:r>
              <a:rPr lang="en" sz="1000" b="1" err="1" smtClean="0">
                <a:solidFill>
                  <a:schemeClr val="tx1">
                    <a:lumMod val="65000"/>
                    <a:lumOff val="35000"/>
                  </a:schemeClr>
                </a:solidFill>
                <a:latin typeface="Courier New" panose="02070309020205020404" pitchFamily="49" charset="0"/>
                <a:cs typeface="Courier New" panose="02070309020205020404" pitchFamily="49" charset="0"/>
              </a:rPr>
              <a:t>build-to-suit” program</a:t>
            </a:r>
            <a:r>
              <a:rPr lang="en" sz="1000" b="1">
                <a:solidFill>
                  <a:schemeClr val="tx1">
                    <a:lumMod val="65000"/>
                    <a:lumOff val="35000"/>
                  </a:schemeClr>
                </a:solidFill>
                <a:latin typeface="Courier New" panose="02070309020205020404" pitchFamily="49" charset="0"/>
                <a:cs typeface="Courier New" panose="02070309020205020404" pitchFamily="49" charset="0"/>
              </a:rPr>
              <a:t> </a:t>
            </a:r>
            <a:r>
              <a:rPr lang="en" sz="1000">
                <a:solidFill>
                  <a:schemeClr val="tx1">
                    <a:lumMod val="65000"/>
                    <a:lumOff val="35000"/>
                  </a:schemeClr>
                </a:solidFill>
                <a:latin typeface="Courier New" panose="02070309020205020404" pitchFamily="49" charset="0"/>
                <a:cs typeface="Courier New" panose="02070309020205020404" pitchFamily="49" charset="0"/>
              </a:rPr>
              <a:t>includes: site preparation,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design</a:t>
            </a:r>
          </a:p>
          <a:p>
            <a:r>
              <a:rPr lang="en" sz="1000" smtClean="0">
                <a:solidFill>
                  <a:schemeClr val="tx1">
                    <a:lumMod val="65000"/>
                    <a:lumOff val="35000"/>
                  </a:schemeClr>
                </a:solidFill>
                <a:latin typeface="Courier New" panose="02070309020205020404" pitchFamily="49" charset="0"/>
                <a:cs typeface="Courier New" panose="02070309020205020404" pitchFamily="49" charset="0"/>
              </a:rPr>
              <a:t>and </a:t>
            </a:r>
            <a:r>
              <a:rPr lang="en" sz="1000">
                <a:solidFill>
                  <a:schemeClr val="tx1">
                    <a:lumMod val="65000"/>
                    <a:lumOff val="35000"/>
                  </a:schemeClr>
                </a:solidFill>
                <a:latin typeface="Courier New" panose="02070309020205020404" pitchFamily="49" charset="0"/>
                <a:cs typeface="Courier New" panose="02070309020205020404" pitchFamily="49" charset="0"/>
              </a:rPr>
              <a:t>construction of the building, installation of communications taking into account the wishes of the customer. </a:t>
            </a:r>
            <a:r>
              <a:rPr lang="ru-RU" sz="1000">
                <a:solidFill>
                  <a:schemeClr val="tx1">
                    <a:lumMod val="65000"/>
                    <a:lumOff val="35000"/>
                  </a:schemeClr>
                </a:solidFill>
                <a:latin typeface="Courier New" panose="02070309020205020404" pitchFamily="49" charset="0"/>
                <a:cs typeface="Courier New" panose="02070309020205020404" pitchFamily="49" charset="0"/>
              </a:rPr>
              <a:t/>
            </a:r>
            <a:br>
              <a:rPr lang="ru-RU" sz="1000">
                <a:solidFill>
                  <a:schemeClr val="tx1">
                    <a:lumMod val="65000"/>
                    <a:lumOff val="35000"/>
                  </a:schemeClr>
                </a:solidFill>
                <a:latin typeface="Courier New" panose="02070309020205020404" pitchFamily="49" charset="0"/>
                <a:cs typeface="Courier New" panose="02070309020205020404" pitchFamily="49" charset="0"/>
              </a:rPr>
            </a:br>
            <a:r>
              <a:rPr lang="en" sz="1000" smtClean="0">
                <a:solidFill>
                  <a:schemeClr val="tx1">
                    <a:lumMod val="65000"/>
                    <a:lumOff val="35000"/>
                  </a:schemeClr>
                </a:solidFill>
                <a:latin typeface="Courier New" panose="02070309020205020404" pitchFamily="49" charset="0"/>
                <a:cs typeface="Courier New" panose="02070309020205020404" pitchFamily="49" charset="0"/>
              </a:rPr>
              <a:t>More details </a:t>
            </a:r>
            <a:r>
              <a:rPr lang="en" sz="1000">
                <a:solidFill>
                  <a:schemeClr val="tx1">
                    <a:lumMod val="65000"/>
                    <a:lumOff val="35000"/>
                  </a:schemeClr>
                </a:solidFill>
                <a:latin typeface="Courier New" panose="02070309020205020404" pitchFamily="49" charset="0"/>
                <a:cs typeface="Courier New" panose="02070309020205020404" pitchFamily="49" charset="0"/>
              </a:rPr>
              <a:t>by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phone: 8(499)557-05-35 (short </a:t>
            </a:r>
            <a:r>
              <a:rPr lang="en" sz="1000">
                <a:solidFill>
                  <a:schemeClr val="tx1">
                    <a:lumMod val="65000"/>
                    <a:lumOff val="35000"/>
                  </a:schemeClr>
                </a:solidFill>
                <a:latin typeface="Courier New" panose="02070309020205020404" pitchFamily="49" charset="0"/>
                <a:cs typeface="Courier New" panose="02070309020205020404" pitchFamily="49" charset="0"/>
              </a:rPr>
              <a:t>number 0521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a:t>
            </a:r>
          </a:p>
          <a:p>
            <a:r>
              <a:rPr lang="en" sz="1000" smtClean="0">
                <a:solidFill>
                  <a:schemeClr val="tx1">
                    <a:lumMod val="65000"/>
                    <a:lumOff val="35000"/>
                  </a:schemeClr>
                </a:solidFill>
                <a:latin typeface="Courier New" panose="02070309020205020404" pitchFamily="49" charset="0"/>
                <a:cs typeface="Courier New" panose="02070309020205020404" pitchFamily="49" charset="0"/>
              </a:rPr>
              <a:t>or </a:t>
            </a:r>
            <a:r>
              <a:rPr lang="en" sz="1000">
                <a:solidFill>
                  <a:schemeClr val="tx1">
                    <a:lumMod val="65000"/>
                    <a:lumOff val="35000"/>
                  </a:schemeClr>
                </a:solidFill>
                <a:latin typeface="Courier New" panose="02070309020205020404" pitchFamily="49" charset="0"/>
                <a:cs typeface="Courier New" panose="02070309020205020404" pitchFamily="49" charset="0"/>
              </a:rPr>
              <a:t>by filling out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an application on the </a:t>
            </a:r>
            <a:r>
              <a:rPr lang="en" sz="1000" b="1" smtClean="0">
                <a:solidFill>
                  <a:schemeClr val="tx1">
                    <a:lumMod val="65000"/>
                    <a:lumOff val="35000"/>
                  </a:schemeClr>
                </a:solidFill>
                <a:latin typeface="Courier New" panose="02070309020205020404" pitchFamily="49" charset="0"/>
                <a:cs typeface="Courier New" panose="02070309020205020404" pitchFamily="49" charset="0"/>
                <a:hlinkClick r:id="rId10"/>
              </a:rPr>
              <a:t>website </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2" name="Рисунок 1"/>
          <p:cNvPicPr>
            <a:picLocks noChangeAspect="1"/>
          </p:cNvPicPr>
          <p:nvPr/>
        </p:nvPicPr>
        <p:blipFill>
          <a:blip r:embed="rId11"/>
          <a:stretch>
            <a:fillRect/>
          </a:stretch>
        </p:blipFill>
        <p:spPr>
          <a:xfrm>
            <a:off x="6663179" y="4430598"/>
            <a:ext cx="5374850" cy="2287102"/>
          </a:xfrm>
          <a:prstGeom prst="rect">
            <a:avLst/>
          </a:prstGeom>
        </p:spPr>
      </p:pic>
    </p:spTree>
    <p:extLst>
      <p:ext uri="{BB962C8B-B14F-4D97-AF65-F5344CB8AC3E}">
        <p14:creationId xmlns:p14="http://schemas.microsoft.com/office/powerpoint/2010/main" val="31910900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 y="658036"/>
            <a:ext cx="12171529" cy="726287"/>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000" b="1">
                <a:solidFill>
                  <a:schemeClr val="bg1"/>
                </a:solidFill>
                <a:latin typeface="Courier New" panose="02070309020205020404" pitchFamily="49" charset="0"/>
                <a:cs typeface="Courier New" panose="02070309020205020404" pitchFamily="49" charset="0"/>
              </a:rPr>
              <a:t>RENTAL PREMISES IN THE LIKHACHEVSKY TECHNOPARK</a:t>
            </a:r>
            <a:endParaRPr lang="ru-RU" sz="2000" b="1" smtClean="0">
              <a:solidFill>
                <a:schemeClr val="bg1"/>
              </a:solidFill>
              <a:latin typeface="Courier New" panose="02070309020205020404" pitchFamily="49" charset="0"/>
              <a:cs typeface="Courier New" panose="02070309020205020404" pitchFamily="49" charset="0"/>
            </a:endParaRPr>
          </a:p>
          <a:p>
            <a:pPr algn="ctr"/>
            <a:r>
              <a:rPr lang="en" sz="2000" b="1" smtClean="0">
                <a:solidFill>
                  <a:schemeClr val="bg1"/>
                </a:solidFill>
                <a:latin typeface="Courier New" panose="02070309020205020404" pitchFamily="49" charset="0"/>
                <a:cs typeface="Courier New" panose="02070309020205020404" pitchFamily="49" charset="0"/>
              </a:rPr>
              <a:t>G </a:t>
            </a:r>
            <a:r>
              <a:rPr lang="en" sz="2000" b="1">
                <a:solidFill>
                  <a:schemeClr val="bg1"/>
                </a:solidFill>
                <a:latin typeface="Courier New" panose="02070309020205020404" pitchFamily="49" charset="0"/>
                <a:cs typeface="Courier New" panose="02070309020205020404" pitchFamily="49" charset="0"/>
              </a:rPr>
              <a:t>. Dolgoprudny, Moscow region</a:t>
            </a:r>
          </a:p>
        </p:txBody>
      </p:sp>
      <p:pic>
        <p:nvPicPr>
          <p:cNvPr id="13" name="Рисунок 12"/>
          <p:cNvPicPr/>
          <p:nvPr/>
        </p:nvPicPr>
        <p:blipFill>
          <a:blip r:embed="rId4">
            <a:extLst>
              <a:ext uri="{28A0092B-C50C-407E-A947-70E740481C1C}">
                <a14:useLocalDpi xmlns:a14="http://schemas.microsoft.com/office/drawing/2010/main"/>
              </a:ext>
            </a:extLst>
          </a:blip>
          <a:stretch>
            <a:fillRect/>
          </a:stretch>
        </p:blipFill>
        <p:spPr bwMode="auto">
          <a:xfrm>
            <a:off x="301040" y="1485900"/>
            <a:ext cx="3863644" cy="3934512"/>
          </a:xfrm>
          <a:prstGeom prst="rect">
            <a:avLst/>
          </a:prstGeom>
          <a:noFill/>
          <a:ln>
            <a:noFill/>
          </a:ln>
        </p:spPr>
      </p:pic>
      <p:sp>
        <p:nvSpPr>
          <p:cNvPr id="29" name="Прямоугольник 28"/>
          <p:cNvSpPr/>
          <p:nvPr/>
        </p:nvSpPr>
        <p:spPr>
          <a:xfrm>
            <a:off x="4221933" y="4860469"/>
            <a:ext cx="3986564" cy="1867691"/>
          </a:xfrm>
          <a:prstGeom prst="rect">
            <a:avLst/>
          </a:prstGeom>
        </p:spPr>
        <p:txBody>
          <a:bodyPr wrap="square">
            <a:spAutoFit/>
          </a:bodyPr>
          <a:lstStyle/>
          <a:p>
            <a:pPr>
              <a:lnSpc>
                <a:spcPct val="107000"/>
              </a:lnSpc>
            </a:pPr>
            <a:r>
              <a:rPr lang="en" sz="1200" b="1">
                <a:solidFill>
                  <a:schemeClr val="tx1">
                    <a:lumMod val="65000"/>
                    <a:lumOff val="35000"/>
                  </a:schemeClr>
                </a:solidFill>
                <a:latin typeface="Courier New" panose="02070309020205020404" pitchFamily="49" charset="0"/>
                <a:cs typeface="Courier New" panose="02070309020205020404" pitchFamily="49" charset="0"/>
              </a:rPr>
              <a:t>Management Company:</a:t>
            </a:r>
          </a:p>
          <a:p>
            <a:pPr>
              <a:lnSpc>
                <a:spcPct val="107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Technopark LLC, Vladimir Shalomeev</a:t>
            </a:r>
          </a:p>
          <a:p>
            <a:pPr>
              <a:lnSpc>
                <a:spcPct val="107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Phone: +7 (495) 579-96-70 </a:t>
            </a:r>
            <a:r>
              <a:rPr lang="ru-RU" sz="1200">
                <a:solidFill>
                  <a:schemeClr val="tx1">
                    <a:lumMod val="65000"/>
                    <a:lumOff val="35000"/>
                  </a:schemeClr>
                </a:solidFill>
                <a:latin typeface="Courier New" panose="02070309020205020404" pitchFamily="49" charset="0"/>
                <a:cs typeface="Courier New" panose="02070309020205020404" pitchFamily="49" charset="0"/>
              </a:rPr>
              <a:t/>
            </a:r>
            <a:br>
              <a:rPr lang="ru-RU" sz="1200">
                <a:solidFill>
                  <a:schemeClr val="tx1">
                    <a:lumMod val="65000"/>
                    <a:lumOff val="35000"/>
                  </a:schemeClr>
                </a:solidFill>
                <a:latin typeface="Courier New" panose="02070309020205020404" pitchFamily="49" charset="0"/>
                <a:cs typeface="Courier New" panose="02070309020205020404" pitchFamily="49" charset="0"/>
              </a:rPr>
            </a:br>
            <a:r>
              <a:rPr lang="en" sz="1200">
                <a:solidFill>
                  <a:schemeClr val="tx1">
                    <a:lumMod val="65000"/>
                    <a:lumOff val="35000"/>
                  </a:schemeClr>
                </a:solidFill>
                <a:latin typeface="Courier New" panose="02070309020205020404" pitchFamily="49" charset="0"/>
                <a:cs typeface="Courier New" panose="02070309020205020404" pitchFamily="49" charset="0"/>
              </a:rPr>
              <a:t>E-mail: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5"/>
              </a:rPr>
              <a:t>dolservice@list.ru</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07000"/>
              </a:lnSpc>
            </a:pPr>
            <a:r>
              <a:rPr lang="en" sz="1200" b="1">
                <a:solidFill>
                  <a:schemeClr val="tx1">
                    <a:lumMod val="65000"/>
                    <a:lumOff val="35000"/>
                  </a:schemeClr>
                </a:solidFill>
                <a:latin typeface="Courier New" panose="02070309020205020404" pitchFamily="49" charset="0"/>
                <a:cs typeface="Courier New" panose="02070309020205020404" pitchFamily="49" charset="0"/>
              </a:rPr>
              <a:t>Rental and sales department: </a:t>
            </a:r>
            <a:r>
              <a:rPr lang="ru-RU" sz="1200" b="1">
                <a:solidFill>
                  <a:schemeClr val="tx1">
                    <a:lumMod val="65000"/>
                    <a:lumOff val="35000"/>
                  </a:schemeClr>
                </a:solidFill>
                <a:latin typeface="Courier New" panose="02070309020205020404" pitchFamily="49" charset="0"/>
                <a:cs typeface="Courier New" panose="02070309020205020404" pitchFamily="49" charset="0"/>
              </a:rPr>
              <a:t/>
            </a:r>
            <a:br>
              <a:rPr lang="ru-RU" sz="1200" b="1">
                <a:solidFill>
                  <a:schemeClr val="tx1">
                    <a:lumMod val="65000"/>
                    <a:lumOff val="35000"/>
                  </a:schemeClr>
                </a:solidFill>
                <a:latin typeface="Courier New" panose="02070309020205020404" pitchFamily="49" charset="0"/>
                <a:cs typeface="Courier New" panose="02070309020205020404" pitchFamily="49" charset="0"/>
              </a:rPr>
            </a:br>
            <a:r>
              <a:rPr lang="en" sz="1200" smtClean="0">
                <a:solidFill>
                  <a:schemeClr val="tx1">
                    <a:lumMod val="65000"/>
                    <a:lumOff val="35000"/>
                  </a:schemeClr>
                </a:solidFill>
                <a:latin typeface="Courier New" panose="02070309020205020404" pitchFamily="49" charset="0"/>
                <a:cs typeface="Courier New" panose="02070309020205020404" pitchFamily="49" charset="0"/>
              </a:rPr>
              <a:t>Olga </a:t>
            </a:r>
            <a:r>
              <a:rPr lang="en" sz="1200" err="1">
                <a:solidFill>
                  <a:schemeClr val="tx1">
                    <a:lumMod val="65000"/>
                    <a:lumOff val="35000"/>
                  </a:schemeClr>
                </a:solidFill>
                <a:latin typeface="Courier New" panose="02070309020205020404" pitchFamily="49" charset="0"/>
                <a:cs typeface="Courier New" panose="02070309020205020404" pitchFamily="49" charset="0"/>
              </a:rPr>
              <a:t>Likhosherst, +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7(495)765-05-79 </a:t>
            </a:r>
            <a:r>
              <a:rPr lang="en" sz="1200">
                <a:solidFill>
                  <a:schemeClr val="tx1">
                    <a:lumMod val="65000"/>
                    <a:lumOff val="35000"/>
                  </a:schemeClr>
                </a:solidFill>
                <a:latin typeface="Courier New" panose="02070309020205020404" pitchFamily="49" charset="0"/>
                <a:cs typeface="Courier New" panose="02070309020205020404" pitchFamily="49" charset="0"/>
              </a:rPr>
              <a:t>,</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07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+7(985)765-05-79, ​linkinproject@yandex.ru</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6"/>
              </a:rPr>
              <a:t> </a:t>
            </a:r>
            <a:r>
              <a:rPr lang="ru-RU" sz="1200">
                <a:solidFill>
                  <a:schemeClr val="tx1">
                    <a:lumMod val="65000"/>
                    <a:lumOff val="35000"/>
                  </a:schemeClr>
                </a:solidFill>
                <a:latin typeface="Courier New" panose="02070309020205020404" pitchFamily="49" charset="0"/>
                <a:cs typeface="Courier New" panose="02070309020205020404" pitchFamily="49" charset="0"/>
                <a:hlinkClick r:id="rId6"/>
              </a:rPr>
              <a:t/>
            </a:r>
            <a:br>
              <a:rPr lang="ru-RU" sz="1200">
                <a:solidFill>
                  <a:schemeClr val="tx1">
                    <a:lumMod val="65000"/>
                    <a:lumOff val="35000"/>
                  </a:schemeClr>
                </a:solidFill>
                <a:latin typeface="Courier New" panose="02070309020205020404" pitchFamily="49" charset="0"/>
                <a:cs typeface="Courier New" panose="02070309020205020404" pitchFamily="49" charset="0"/>
                <a:hlinkClick r:id="rId6"/>
              </a:rPr>
            </a:br>
            <a:r>
              <a:rPr lang="en" sz="1200">
                <a:solidFill>
                  <a:schemeClr val="tx1">
                    <a:lumMod val="65000"/>
                    <a:lumOff val="35000"/>
                  </a:schemeClr>
                </a:solidFill>
                <a:latin typeface="Courier New" panose="02070309020205020404" pitchFamily="49" charset="0"/>
                <a:cs typeface="Courier New" panose="02070309020205020404" pitchFamily="49" charset="0"/>
              </a:rPr>
              <a:t>Elena Romanovskaya +7 (916) 060-61-53,</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6"/>
              </a:rPr>
              <a:t> </a:t>
            </a:r>
            <a:r>
              <a:rPr lang="ru-RU" sz="1200">
                <a:solidFill>
                  <a:schemeClr val="tx1">
                    <a:lumMod val="65000"/>
                    <a:lumOff val="35000"/>
                  </a:schemeClr>
                </a:solidFill>
                <a:latin typeface="Courier New" panose="02070309020205020404" pitchFamily="49" charset="0"/>
                <a:cs typeface="Courier New" panose="02070309020205020404" pitchFamily="49" charset="0"/>
                <a:hlinkClick r:id="rId6"/>
              </a:rPr>
              <a:t/>
            </a:r>
            <a:br>
              <a:rPr lang="ru-RU" sz="1200">
                <a:solidFill>
                  <a:schemeClr val="tx1">
                    <a:lumMod val="65000"/>
                    <a:lumOff val="35000"/>
                  </a:schemeClr>
                </a:solidFill>
                <a:latin typeface="Courier New" panose="02070309020205020404" pitchFamily="49" charset="0"/>
                <a:cs typeface="Courier New" panose="02070309020205020404" pitchFamily="49" charset="0"/>
                <a:hlinkClick r:id="rId6"/>
              </a:rPr>
            </a:br>
            <a:r>
              <a:rPr lang="en" sz="1200">
                <a:solidFill>
                  <a:schemeClr val="tx1">
                    <a:lumMod val="65000"/>
                    <a:lumOff val="35000"/>
                  </a:schemeClr>
                </a:solidFill>
                <a:latin typeface="Courier New" panose="02070309020205020404" pitchFamily="49" charset="0"/>
                <a:cs typeface="Courier New" panose="02070309020205020404" pitchFamily="49" charset="0"/>
                <a:hlinkClick r:id="rId7"/>
              </a:rPr>
              <a:t>elena_r181@mail.ru</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3" name="Прямоугольник 2"/>
          <p:cNvSpPr/>
          <p:nvPr/>
        </p:nvSpPr>
        <p:spPr>
          <a:xfrm>
            <a:off x="4191152" y="1489558"/>
            <a:ext cx="4048125" cy="3498843"/>
          </a:xfrm>
          <a:prstGeom prst="rect">
            <a:avLst/>
          </a:prstGeom>
        </p:spPr>
        <p:txBody>
          <a:bodyPr wrap="square">
            <a:spAutoFit/>
          </a:bodyPr>
          <a:lstStyle/>
          <a:p>
            <a:pPr>
              <a:lnSpc>
                <a:spcPct val="107000"/>
              </a:lnSpc>
              <a:defRPr/>
            </a:pPr>
            <a:r>
              <a:rPr lang="en" sz="1200" b="1">
                <a:solidFill>
                  <a:schemeClr val="tx1">
                    <a:lumMod val="65000"/>
                    <a:lumOff val="35000"/>
                  </a:schemeClr>
                </a:solidFill>
                <a:latin typeface="Courier New" panose="02070309020205020404" pitchFamily="49" charset="0"/>
                <a:cs typeface="Courier New" panose="02070309020205020404" pitchFamily="49" charset="0"/>
              </a:rPr>
              <a:t>TECHNOPARK "LIKHACHEVSKY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07000"/>
              </a:lnSpc>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large </a:t>
            </a:r>
            <a:r>
              <a:rPr lang="en" sz="1200">
                <a:solidFill>
                  <a:schemeClr val="tx1">
                    <a:lumMod val="65000"/>
                    <a:lumOff val="35000"/>
                  </a:schemeClr>
                </a:solidFill>
                <a:latin typeface="Courier New" panose="02070309020205020404" pitchFamily="49" charset="0"/>
                <a:cs typeface="Courier New" panose="02070309020205020404" pitchFamily="49" charset="0"/>
              </a:rPr>
              <a:t>business complex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in which:</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35,000 sq.m. area of ​​premises;</a:t>
            </a:r>
          </a:p>
          <a:p>
            <a:pPr marL="171450" indent="-171450" algn="just">
              <a:lnSpc>
                <a:spcPct val="107000"/>
              </a:lnSpc>
              <a:spcBef>
                <a:spcPct val="0"/>
              </a:spcBef>
              <a:spcAft>
                <a:spcPts val="300"/>
              </a:spcAft>
              <a:buFont typeface="Wingdings" panose="05000000000000000000" pitchFamily="2" charset="2"/>
              <a:buChar char="ü"/>
              <a:defRPr/>
            </a:pPr>
            <a:r>
              <a:rPr lang="en" sz="1200">
                <a:solidFill>
                  <a:schemeClr val="tx1">
                    <a:lumMod val="65000"/>
                    <a:lumOff val="35000"/>
                  </a:schemeClr>
                </a:solidFill>
                <a:latin typeface="Courier New" panose="02070309020205020404" pitchFamily="49" charset="0"/>
                <a:cs typeface="Courier New" panose="02070309020205020404" pitchFamily="49" charset="0"/>
              </a:rPr>
              <a:t>2000 jobs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200 residents;</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marL="171450" indent="-171450" algn="just">
              <a:lnSpc>
                <a:spcPct val="107000"/>
              </a:lnSpc>
              <a:spcBef>
                <a:spcPct val="0"/>
              </a:spcBef>
              <a:spcAft>
                <a:spcPts val="300"/>
              </a:spcAft>
              <a:buFont typeface="Wingdings" panose="05000000000000000000" pitchFamily="2" charset="2"/>
              <a:buChar char="ü"/>
              <a:defRPr/>
            </a:pPr>
            <a:r>
              <a:rPr lang="en" sz="1200">
                <a:solidFill>
                  <a:schemeClr val="tx1">
                    <a:lumMod val="65000"/>
                    <a:lumOff val="35000"/>
                  </a:schemeClr>
                </a:solidFill>
                <a:latin typeface="Courier New" panose="02070309020205020404" pitchFamily="49" charset="0"/>
                <a:cs typeface="Courier New" panose="02070309020205020404" pitchFamily="49" charset="0"/>
              </a:rPr>
              <a:t>300 parking spaces, 2 checkpoints,</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gn="just">
              <a:lnSpc>
                <a:spcPct val="107000"/>
              </a:lnSpc>
              <a:spcBef>
                <a:spcPct val="0"/>
              </a:spcBef>
              <a:spcAft>
                <a:spcPts val="300"/>
              </a:spcAft>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cafe </a:t>
            </a:r>
            <a:r>
              <a:rPr lang="en" sz="1200">
                <a:solidFill>
                  <a:schemeClr val="tx1">
                    <a:lumMod val="65000"/>
                    <a:lumOff val="35000"/>
                  </a:schemeClr>
                </a:solidFill>
                <a:latin typeface="Courier New" panose="02070309020205020404" pitchFamily="49" charset="0"/>
                <a:cs typeface="Courier New" panose="02070309020205020404" pitchFamily="49" charset="0"/>
              </a:rPr>
              <a:t>, car charging station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4 </a:t>
            </a:r>
            <a:r>
              <a:rPr lang="en" sz="1200">
                <a:solidFill>
                  <a:schemeClr val="tx1">
                    <a:lumMod val="65000"/>
                    <a:lumOff val="35000"/>
                  </a:schemeClr>
                </a:solidFill>
                <a:latin typeface="Courier New" panose="02070309020205020404" pitchFamily="49" charset="0"/>
                <a:cs typeface="Courier New" panose="02070309020205020404" pitchFamily="49" charset="0"/>
              </a:rPr>
              <a:t>hectares of landscaped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territory.</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marL="171450" indent="-171450" algn="just">
              <a:lnSpc>
                <a:spcPct val="107000"/>
              </a:lnSpc>
              <a:spcBef>
                <a:spcPct val="0"/>
              </a:spcBef>
              <a:spcAft>
                <a:spcPts val="300"/>
              </a:spcAft>
              <a:buFont typeface="Wingdings" panose="05000000000000000000" pitchFamily="2" charset="2"/>
              <a:buChar char="ü"/>
              <a:defRPr/>
            </a:pP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algn="just">
              <a:lnSpc>
                <a:spcPct val="107000"/>
              </a:lnSpc>
              <a:spcBef>
                <a:spcPct val="0"/>
              </a:spcBef>
              <a:spcAft>
                <a:spcPts val="300"/>
              </a:spcAft>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Advantages:</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100 meters to MIPT;</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1.25 sq. to the MCD station "Novodachnaya";</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7.5 sq. to Leningradskoe highway;</a:t>
            </a:r>
          </a:p>
          <a:p>
            <a:pPr marL="171450" indent="-171450" algn="just">
              <a:lnSpc>
                <a:spcPct val="107000"/>
              </a:lnSpc>
              <a:spcBef>
                <a:spcPct val="0"/>
              </a:spcBef>
              <a:spcAft>
                <a:spcPts val="30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8 kilometers. To the Khovrino metro station.</a:t>
            </a:r>
          </a:p>
          <a:p>
            <a:pPr marL="171450" indent="-171450" algn="just">
              <a:lnSpc>
                <a:spcPct val="107000"/>
              </a:lnSpc>
              <a:spcBef>
                <a:spcPct val="0"/>
              </a:spcBef>
              <a:spcAft>
                <a:spcPts val="300"/>
              </a:spcAft>
              <a:buFont typeface="Wingdings" panose="05000000000000000000" pitchFamily="2" charset="2"/>
              <a:buChar char="ü"/>
              <a:defRPr/>
            </a:pPr>
            <a:endParaRPr lang="ru-RU" sz="1100" smtClean="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1" name="TextBox 10"/>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4" name="Object 4"/>
          <p:cNvGraphicFramePr>
            <a:graphicFrameLocks noChangeAspect="1"/>
          </p:cNvGraphicFramePr>
          <p:nvPr>
            <p:extLst>
              <p:ext uri="{D42A27DB-BD31-4B8C-83A1-F6EECF244321}">
                <p14:modId xmlns:p14="http://schemas.microsoft.com/office/powerpoint/2010/main" val="2667995238"/>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7412" name="CorelDRAW" r:id="rId8" imgW="2231280" imgH="2775960" progId="">
                  <p:embed/>
                </p:oleObj>
              </mc:Choice>
              <mc:Fallback>
                <p:oleObj name="CorelDRAW" r:id="rId8" imgW="2231280" imgH="2775960" progId="">
                  <p:embed/>
                  <p:pic>
                    <p:nvPicPr>
                      <p:cNvPr id="0" name="OLE substitute image"/>
                      <p:cNvPicPr/>
                      <p:nvPr/>
                    </p:nvPicPr>
                    <p:blipFill>
                      <a:blip r:embed="rId9">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pic>
        <p:nvPicPr>
          <p:cNvPr id="6" name="Рисунок 5"/>
          <p:cNvPicPr>
            <a:picLocks noChangeAspect="1"/>
          </p:cNvPicPr>
          <p:nvPr/>
        </p:nvPicPr>
        <p:blipFill>
          <a:blip r:embed="rId10"/>
          <a:stretch>
            <a:fillRect/>
          </a:stretch>
        </p:blipFill>
        <p:spPr>
          <a:xfrm>
            <a:off x="7948170" y="1549654"/>
            <a:ext cx="3477116" cy="2169720"/>
          </a:xfrm>
          <a:prstGeom prst="rect">
            <a:avLst/>
          </a:prstGeom>
        </p:spPr>
      </p:pic>
      <p:pic>
        <p:nvPicPr>
          <p:cNvPr id="49225" name="Picture 73" descr="https://cdn-p.cian.site/images/78/824/001/1004288738-6.jpg"/>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9529913" y="4826595"/>
            <a:ext cx="2641616" cy="1609106"/>
          </a:xfrm>
          <a:prstGeom prst="rect">
            <a:avLst/>
          </a:prstGeom>
          <a:noFill/>
          <a:extLst>
            <a:ext uri="{909E8E84-426E-40DD-AFC4-6F175D3DCCD1}">
              <a14:hiddenFill xmlns:a14="http://schemas.microsoft.com/office/drawing/2010/main">
                <a:solidFill>
                  <a:srgbClr val="FFFFFF"/>
                </a:solidFill>
              </a14:hiddenFill>
            </a:ext>
          </a:extLst>
        </p:spPr>
      </p:pic>
      <p:pic>
        <p:nvPicPr>
          <p:cNvPr id="49227" name="Picture 75" descr="https://cdn-p.cian.site/images/68/824/001/1004288632-6.jpg"/>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9529913" y="3181322"/>
            <a:ext cx="2641616" cy="160910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13"/>
          <a:stretch>
            <a:fillRect/>
          </a:stretch>
        </p:blipFill>
        <p:spPr>
          <a:xfrm>
            <a:off x="7948170" y="3752868"/>
            <a:ext cx="2168615" cy="1626462"/>
          </a:xfrm>
          <a:prstGeom prst="rect">
            <a:avLst/>
          </a:prstGeom>
        </p:spPr>
      </p:pic>
      <p:sp>
        <p:nvSpPr>
          <p:cNvPr id="46" name="Прямоугольник 45"/>
          <p:cNvSpPr/>
          <p:nvPr/>
        </p:nvSpPr>
        <p:spPr>
          <a:xfrm>
            <a:off x="301040" y="5420412"/>
            <a:ext cx="3859331" cy="1278042"/>
          </a:xfrm>
          <a:prstGeom prst="rect">
            <a:avLst/>
          </a:prstGeom>
        </p:spPr>
        <p:txBody>
          <a:bodyPr wrap="square">
            <a:spAutoFit/>
          </a:bodyPr>
          <a:lstStyle/>
          <a:p>
            <a:pPr>
              <a:lnSpc>
                <a:spcPct val="107000"/>
              </a:lnSpc>
            </a:pPr>
            <a:r>
              <a:rPr lang="en" sz="1200" b="1">
                <a:solidFill>
                  <a:schemeClr val="tx1">
                    <a:lumMod val="65000"/>
                    <a:lumOff val="35000"/>
                  </a:schemeClr>
                </a:solidFill>
                <a:latin typeface="Courier New" panose="02070309020205020404" pitchFamily="49" charset="0"/>
                <a:cs typeface="Courier New" panose="02070309020205020404" pitchFamily="49" charset="0"/>
              </a:rPr>
              <a:t>TECHNOPARK "Likhachevsky"</a:t>
            </a:r>
          </a:p>
          <a:p>
            <a:pPr>
              <a:lnSpc>
                <a:spcPct val="107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Address </a:t>
            </a:r>
            <a:r>
              <a:rPr lang="en" sz="1200">
                <a:solidFill>
                  <a:schemeClr val="tx1">
                    <a:lumMod val="65000"/>
                    <a:lumOff val="35000"/>
                  </a:schemeClr>
                </a:solidFill>
                <a:latin typeface="Courier New" panose="02070309020205020404" pitchFamily="49" charset="0"/>
                <a:cs typeface="Courier New" panose="02070309020205020404" pitchFamily="49" charset="0"/>
              </a:rPr>
              <a:t>: 141700, Moscow region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Likha-</a:t>
            </a:r>
          </a:p>
          <a:p>
            <a:pPr>
              <a:lnSpc>
                <a:spcPct val="107000"/>
              </a:lnSpc>
            </a:pPr>
            <a:r>
              <a:rPr lang="en" sz="1200" err="1" smtClean="0">
                <a:solidFill>
                  <a:schemeClr val="tx1">
                    <a:lumMod val="65000"/>
                    <a:lumOff val="35000"/>
                  </a:schemeClr>
                </a:solidFill>
                <a:latin typeface="Courier New" panose="02070309020205020404" pitchFamily="49" charset="0"/>
                <a:cs typeface="Courier New" panose="02070309020205020404" pitchFamily="49" charset="0"/>
              </a:rPr>
              <a:t>Chevsky </a:t>
            </a:r>
            <a:r>
              <a:rPr lang="en" sz="1200">
                <a:solidFill>
                  <a:schemeClr val="tx1">
                    <a:lumMod val="65000"/>
                    <a:lumOff val="35000"/>
                  </a:schemeClr>
                </a:solidFill>
                <a:latin typeface="Courier New" panose="02070309020205020404" pitchFamily="49" charset="0"/>
                <a:cs typeface="Courier New" panose="02070309020205020404" pitchFamily="49" charset="0"/>
              </a:rPr>
              <a:t>proezd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4 </a:t>
            </a:r>
            <a:r>
              <a:rPr lang="en" sz="1200">
                <a:solidFill>
                  <a:schemeClr val="tx1">
                    <a:lumMod val="65000"/>
                    <a:lumOff val="35000"/>
                  </a:schemeClr>
                </a:solidFill>
                <a:latin typeface="Courier New" panose="02070309020205020404" pitchFamily="49" charset="0"/>
                <a:cs typeface="Courier New" panose="02070309020205020404" pitchFamily="49" charset="0"/>
              </a:rPr>
              <a:t>, building 1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d.6 </a:t>
            </a:r>
            <a:r>
              <a:rPr lang="en" sz="1200">
                <a:solidFill>
                  <a:schemeClr val="tx1">
                    <a:lumMod val="65000"/>
                    <a:lumOff val="35000"/>
                  </a:schemeClr>
                </a:solidFill>
                <a:latin typeface="Courier New" panose="02070309020205020404" pitchFamily="49" charset="0"/>
                <a:cs typeface="Courier New" panose="02070309020205020404" pitchFamily="49" charset="0"/>
              </a:rPr>
              <a:t>, p. 1;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d.8. Phone </a:t>
            </a:r>
            <a:r>
              <a:rPr lang="en" sz="1200">
                <a:solidFill>
                  <a:schemeClr val="tx1">
                    <a:lumMod val="65000"/>
                    <a:lumOff val="35000"/>
                  </a:schemeClr>
                </a:solidFill>
                <a:latin typeface="Courier New" panose="02070309020205020404" pitchFamily="49" charset="0"/>
                <a:cs typeface="Courier New" panose="02070309020205020404" pitchFamily="49" charset="0"/>
              </a:rPr>
              <a:t>: +7 (495) 765-05-79</a:t>
            </a:r>
          </a:p>
          <a:p>
            <a:pPr>
              <a:lnSpc>
                <a:spcPct val="107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E-mail: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6"/>
              </a:rPr>
              <a:t>linkinproject@yandex.ru</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07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Website: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14"/>
              </a:rPr>
              <a:t>http://lihachevsky.com/</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b="1">
                <a:solidFill>
                  <a:schemeClr val="tx1">
                    <a:lumMod val="65000"/>
                    <a:lumOff val="35000"/>
                  </a:schemeClr>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731562326"/>
      </p:ext>
    </p:extLst>
  </p:cSld>
  <p:clrMapOvr>
    <a:masterClrMapping/>
  </p:clrMapOvr>
  <mc:AlternateContent xmlns:mc="http://schemas.openxmlformats.org/markup-compatibility/2006" xmlns:p14="http://schemas.microsoft.com/office/powerpoint/2010/main">
    <mc:Choice Requires="p14">
      <p:transition p14:dur="0"/>
    </mc:Choice>
    <mc:Fallback xmlns:p159="http://schemas.microsoft.com/office/powerpoint/2015/09/main" xmlns:p15="http://schemas.microsoft.com/office/powerpoint/2012/main" xmlns:a14="http://schemas.microsoft.com/office/drawing/2010/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588874"/>
            <a:ext cx="12192000" cy="495855"/>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400" b="1">
                <a:solidFill>
                  <a:schemeClr val="bg1"/>
                </a:solidFill>
                <a:latin typeface="Courier New" panose="02070309020205020404" pitchFamily="49" charset="0"/>
                <a:cs typeface="Courier New" panose="02070309020205020404" pitchFamily="49" charset="0"/>
              </a:rPr>
              <a:t>Organizations of SME support infrastructure in the Moscow </a:t>
            </a:r>
            <a:r>
              <a:rPr lang="en" sz="2400" b="1" smtClean="0">
                <a:solidFill>
                  <a:schemeClr val="bg1"/>
                </a:solidFill>
                <a:latin typeface="Courier New" panose="02070309020205020404" pitchFamily="49" charset="0"/>
                <a:cs typeface="Courier New" panose="02070309020205020404" pitchFamily="49" charset="0"/>
              </a:rPr>
              <a:t>region</a:t>
            </a:r>
            <a:endParaRPr lang="ru-RU" sz="2400" b="1">
              <a:solidFill>
                <a:schemeClr val="bg1"/>
              </a:solidFill>
              <a:latin typeface="Courier New" panose="02070309020205020404" pitchFamily="49" charset="0"/>
              <a:cs typeface="Courier New" panose="02070309020205020404" pitchFamily="49" charset="0"/>
            </a:endParaRPr>
          </a:p>
        </p:txBody>
      </p:sp>
      <p:cxnSp>
        <p:nvCxnSpPr>
          <p:cNvPr id="17" name="Прямая соединительная линия 16"/>
          <p:cNvCxnSpPr/>
          <p:nvPr/>
        </p:nvCxnSpPr>
        <p:spPr>
          <a:xfrm>
            <a:off x="741927" y="5810060"/>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9" name="Object 4"/>
          <p:cNvGraphicFramePr>
            <a:graphicFrameLocks noChangeAspect="1"/>
          </p:cNvGraphicFramePr>
          <p:nvPr>
            <p:extLst>
              <p:ext uri="{D42A27DB-BD31-4B8C-83A1-F6EECF244321}">
                <p14:modId xmlns:p14="http://schemas.microsoft.com/office/powerpoint/2010/main" val="2150217094"/>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8436"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829466479"/>
              </p:ext>
            </p:extLst>
          </p:nvPr>
        </p:nvGraphicFramePr>
        <p:xfrm>
          <a:off x="374998" y="1084729"/>
          <a:ext cx="11710165" cy="5323616"/>
        </p:xfrm>
        <a:graphic>
          <a:graphicData uri="http://schemas.openxmlformats.org/drawingml/2006/table">
            <a:tbl>
              <a:tblPr>
                <a:tableStyleId>{5C22544A-7EE6-4342-B048-85BDC9FD1C3A}</a:tableStyleId>
              </a:tblPr>
              <a:tblGrid>
                <a:gridCol w="2651006">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0"/>
                    </a:ext>
                  </a:extLst>
                </a:gridCol>
                <a:gridCol w="1731513">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1"/>
                    </a:ext>
                  </a:extLst>
                </a:gridCol>
                <a:gridCol w="7327646">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2"/>
                    </a:ext>
                  </a:extLst>
                </a:gridCol>
              </a:tblGrid>
              <a:tr h="282158">
                <a:tc>
                  <a:txBody>
                    <a:bodyPr/>
                    <a:lstStyle/>
                    <a:p>
                      <a:pPr algn="ctr">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Name</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Contacts</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Functions</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0"/>
                  </a:ext>
                </a:extLst>
              </a:tr>
              <a:tr h="975626">
                <a:tc>
                  <a:txBody>
                    <a:bodyPr/>
                    <a:lstStyle/>
                    <a:p>
                      <a:pPr marL="0" indent="0">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1. Ministry of Investment, Industry and Science of the Moscow Region</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5"/>
                        </a:rPr>
                        <a:t>https://mii.mosreg.ru/kontakty</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 sz="1200" b="0" u="sng"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Formation and implementation of mechanisms of state support for SMEs:</a:t>
                      </a:r>
                    </a:p>
                    <a:p>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organizing competitions for state support for SMEs - subsidies for entrepreneurs;</a:t>
                      </a:r>
                    </a:p>
                    <a:p>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 informing entrepreneurs about the implementation of state support programs;</a:t>
                      </a:r>
                    </a:p>
                    <a:p>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popularization of entrepreneurship.</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1"/>
                  </a:ext>
                </a:extLst>
              </a:tr>
              <a:tr h="630033">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2. ANO "Investment Development Agency of the Moscow Region"</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6"/>
                        </a:rPr>
                        <a:t>https://invest.mosreg.ru/</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information and advice on state support for SMEs</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2"/>
                  </a:ext>
                </a:extLst>
              </a:tr>
              <a:tr h="526637">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3. Moscow Regional Microfinance Development Fund</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7"/>
                        </a:rPr>
                        <a:t>https://www.mofmicro.ru/</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spcAft>
                          <a:spcPct val="0"/>
                        </a:spcAft>
                      </a:pPr>
                      <a:r>
                        <a:rPr lang="en" sz="1200" b="0" u="none"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provision of microloans to SMEs of Moscow region</a:t>
                      </a:r>
                      <a:endParaRPr lang="ru-RU" sz="1200" b="0" u="none"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3"/>
                  </a:ext>
                </a:extLst>
              </a:tr>
              <a:tr h="526637">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4. Moscow Regional Guarantee Fund</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8"/>
                        </a:rPr>
                        <a:t>https://www.mosreg-garant.ru/ru/</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provision of guarantees for the obligations of SMEs and SME support infrastructure organizations of the Moscow Region</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4"/>
                  </a:ext>
                </a:extLst>
              </a:tr>
              <a:tr h="589399">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5. Ombudsman of the Moscow Region</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9"/>
                        </a:rPr>
                        <a:t>https://www.golovnev.ru/</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protection of the rights and legitimate interests of entrepreneurs.</a:t>
                      </a:r>
                    </a:p>
                    <a:p>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Commissioner for the Protection of the Rights of Entrepreneurs of the Moscow Region - Vladimir Golovnev, </a:t>
                      </a:r>
                      <a:r>
                        <a:rPr lang="en" sz="1200" b="0" kern="1200" err="1" smtClean="0">
                          <a:solidFill>
                            <a:schemeClr val="tx1">
                              <a:lumMod val="65000"/>
                              <a:lumOff val="35000"/>
                            </a:schemeClr>
                          </a:solidFill>
                          <a:latin typeface="Courier New" panose="02070309020205020404" pitchFamily="49" charset="0"/>
                          <a:ea typeface="+mn-ea"/>
                          <a:cs typeface="Courier New" panose="02070309020205020404" pitchFamily="49" charset="0"/>
                        </a:rPr>
                        <a:t>e-mail: </a:t>
                      </a:r>
                      <a:r>
                        <a:rPr lang="en" sz="1200" b="0" kern="1200" err="1"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10"/>
                        </a:rPr>
                        <a:t>ombudsmenmo@ya.ru</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5"/>
                  </a:ext>
                </a:extLst>
              </a:tr>
              <a:tr h="805193">
                <a:tc>
                  <a:txBody>
                    <a:bodyPr/>
                    <a:lstStyle/>
                    <a:p>
                      <a:pPr marL="0" indent="0"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6. Fund for Support of Foreign Economic Activity of the Moscow Region</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11"/>
                        </a:rPr>
                        <a:t>https://exportmo.ru/</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180975" algn="l" defTabSz="914400" rtl="0" eaLnBrk="1" latinLnBrk="0" hangingPunct="1">
                        <a:lnSpc>
                          <a:spcPct val="107000"/>
                        </a:lnSpc>
                        <a:spcAft>
                          <a:spcPct val="0"/>
                        </a:spcAft>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facilitating the entry of Moscow region enterprises into foreign markets for goods, services and technologies;</a:t>
                      </a:r>
                    </a:p>
                    <a:p>
                      <a:pPr marL="0" marR="0" lvl="0" indent="180975" algn="l" defTabSz="914400" rtl="0" eaLnBrk="1" fontAlgn="auto" latinLnBrk="0" hangingPunct="1">
                        <a:lnSpc>
                          <a:spcPct val="107000"/>
                        </a:lnSpc>
                        <a:spcBef>
                          <a:spcPct val="0"/>
                        </a:spcBef>
                        <a:spcAft>
                          <a:spcPct val="0"/>
                        </a:spcAft>
                        <a:buClrTx/>
                        <a:buSzTx/>
                        <a:buFontTx/>
                        <a:buNone/>
                        <a:defRPr/>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stimulation and involvement of business entities in export activities;</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6"/>
                  </a:ext>
                </a:extLst>
              </a:tr>
              <a:tr h="833339">
                <a:tc>
                  <a:txBody>
                    <a:bodyPr/>
                    <a:lstStyle/>
                    <a:p>
                      <a:pPr marL="0" marR="0" lvl="0" indent="0" algn="l" defTabSz="914400" rtl="0" eaLnBrk="1" fontAlgn="auto" latinLnBrk="0" hangingPunct="1">
                        <a:lnSpc>
                          <a:spcPct val="107000"/>
                        </a:lnSpc>
                        <a:spcBef>
                          <a:spcPct val="0"/>
                        </a:spcBef>
                        <a:spcAft>
                          <a:spcPct val="0"/>
                        </a:spcAft>
                        <a:buClrTx/>
                        <a:buSzTx/>
                        <a:buFontTx/>
                        <a:buNone/>
                        <a:defRPr/>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7. Center “My </a:t>
                      </a:r>
                      <a:r>
                        <a:rPr lang="en" sz="1200" b="0" kern="1200" baseline="0" smtClean="0">
                          <a:solidFill>
                            <a:schemeClr val="tx1">
                              <a:lumMod val="65000"/>
                              <a:lumOff val="35000"/>
                            </a:schemeClr>
                          </a:solidFill>
                          <a:latin typeface="Courier New" panose="02070309020205020404" pitchFamily="49" charset="0"/>
                          <a:ea typeface="+mn-ea"/>
                          <a:cs typeface="Courier New" panose="02070309020205020404" pitchFamily="49" charset="0"/>
                        </a:rPr>
                        <a:t>Business” (Dolgoprudny, </a:t>
                      </a: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Sobina Square, 3, 1st floor, room 105, tel. +7 (495) 4080518)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ct val="107000"/>
                        </a:lnSpc>
                        <a:spcAft>
                          <a:spcPct val="0"/>
                        </a:spcAft>
                      </a:pPr>
                      <a:r>
                        <a:rPr lang="en"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hlinkClick r:id="rId12"/>
                        </a:rPr>
                        <a:t>https://mb.mosreg.ru/content Center-"My-business"</a:t>
                      </a:r>
                      <a:endParaRPr lang="ru-RU" sz="1000" b="0" kern="120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marL="0" indent="0" algn="l" defTabSz="914400" rtl="0" eaLnBrk="1" latinLnBrk="0" hangingPunct="1">
                        <a:lnSpc>
                          <a:spcPct val="107000"/>
                        </a:lnSpc>
                        <a:spcAft>
                          <a:spcPct val="0"/>
                        </a:spcAft>
                      </a:pPr>
                      <a:endParaRPr lang="ru-RU" sz="10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ct val="0"/>
                        </a:spcBef>
                        <a:spcAft>
                          <a:spcPct val="0"/>
                        </a:spcAft>
                        <a:buClrTx/>
                        <a:buSzTx/>
                        <a:buFontTx/>
                        <a:buNone/>
                        <a:defRPr/>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Providing information, analytical, consulting support and a wide range of services to entrepreneurs in the Moscow region, as well as individuals planning to carry out business activities in the Moscow region and the self-employed.</a:t>
                      </a:r>
                    </a:p>
                    <a:p>
                      <a:pPr marL="0" marR="0" lvl="0" indent="0" algn="l" defTabSz="914400" rtl="0" eaLnBrk="1" fontAlgn="auto" latinLnBrk="0" hangingPunct="1">
                        <a:lnSpc>
                          <a:spcPct val="107000"/>
                        </a:lnSpc>
                        <a:spcBef>
                          <a:spcPct val="0"/>
                        </a:spcBef>
                        <a:spcAft>
                          <a:spcPct val="0"/>
                        </a:spcAft>
                        <a:buClrTx/>
                        <a:buSzTx/>
                        <a:buFontTx/>
                        <a:buNone/>
                        <a:defRPr/>
                      </a:pPr>
                      <a:r>
                        <a:rPr lang="en" sz="1200" b="0" kern="1200" smtClean="0">
                          <a:solidFill>
                            <a:schemeClr val="tx1">
                              <a:lumMod val="65000"/>
                              <a:lumOff val="35000"/>
                            </a:schemeClr>
                          </a:solidFill>
                          <a:latin typeface="Courier New" panose="02070309020205020404" pitchFamily="49" charset="0"/>
                          <a:ea typeface="+mn-ea"/>
                          <a:cs typeface="Courier New" panose="02070309020205020404" pitchFamily="49" charset="0"/>
                        </a:rPr>
                        <a:t>Assistance in obtaining government support measures.</a:t>
                      </a:r>
                      <a:endParaRPr lang="ru-RU" sz="1200" b="0" kern="1200">
                        <a:solidFill>
                          <a:schemeClr val="tx1">
                            <a:lumMod val="65000"/>
                            <a:lumOff val="35000"/>
                          </a:schemeClr>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7"/>
                  </a:ext>
                </a:extLst>
              </a:tr>
            </a:tbl>
          </a:graphicData>
        </a:graphic>
      </p:graphicFrame>
    </p:spTree>
    <p:extLst>
      <p:ext uri="{BB962C8B-B14F-4D97-AF65-F5344CB8AC3E}">
        <p14:creationId xmlns:p14="http://schemas.microsoft.com/office/powerpoint/2010/main" val="3873536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5835192"/>
          </a:xfrm>
          <a:prstGeom prst="rect">
            <a:avLst/>
          </a:prstGeom>
        </p:spPr>
      </p:pic>
      <p:sp>
        <p:nvSpPr>
          <p:cNvPr id="8" name="Прямоугольник 7"/>
          <p:cNvSpPr/>
          <p:nvPr/>
        </p:nvSpPr>
        <p:spPr>
          <a:xfrm>
            <a:off x="216773" y="178872"/>
            <a:ext cx="266803" cy="29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5835192"/>
            <a:ext cx="12192000" cy="1013236"/>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74998" y="5954664"/>
            <a:ext cx="11262947" cy="707886"/>
          </a:xfrm>
          <a:prstGeom prst="rect">
            <a:avLst/>
          </a:prstGeom>
          <a:noFill/>
        </p:spPr>
        <p:txBody>
          <a:bodyPr wrap="square" rtlCol="0">
            <a:spAutoFit/>
          </a:bodyPr>
          <a:lstStyle/>
          <a:p>
            <a:pPr algn="ctr"/>
            <a:r>
              <a:rPr lang="en" sz="4000" b="1" smtClean="0">
                <a:solidFill>
                  <a:schemeClr val="bg1"/>
                </a:solidFill>
                <a:latin typeface="Courier New" panose="02070309020205020404" pitchFamily="49" charset="0"/>
                <a:cs typeface="Courier New" panose="02070309020205020404" pitchFamily="49" charset="0"/>
              </a:rPr>
              <a:t>Offers for investors</a:t>
            </a:r>
            <a:endParaRPr lang="ru-RU" sz="4000" b="1">
              <a:solidFill>
                <a:schemeClr val="bg1"/>
              </a:solidFill>
              <a:latin typeface="Courier New" panose="02070309020205020404" pitchFamily="49" charset="0"/>
              <a:cs typeface="Courier New" panose="02070309020205020404" pitchFamily="49" charset="0"/>
            </a:endParaRPr>
          </a:p>
        </p:txBody>
      </p:sp>
      <p:sp>
        <p:nvSpPr>
          <p:cNvPr id="4" name="TextBox 3"/>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solidFill>
                  <a:schemeClr val="bg1"/>
                </a:solidFill>
              </a:rPr>
              <a:t>CITY DISTRICT DOLGOPRUDNY MOSCOW REGION</a:t>
            </a:r>
          </a:p>
        </p:txBody>
      </p:sp>
      <p:graphicFrame>
        <p:nvGraphicFramePr>
          <p:cNvPr id="5" name="Object 4"/>
          <p:cNvGraphicFramePr>
            <a:graphicFrameLocks noChangeAspect="1"/>
          </p:cNvGraphicFramePr>
          <p:nvPr>
            <p:extLst>
              <p:ext uri="{D42A27DB-BD31-4B8C-83A1-F6EECF244321}">
                <p14:modId xmlns:p14="http://schemas.microsoft.com/office/powerpoint/2010/main" val="4032585495"/>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19460"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Tree>
    <p:extLst>
      <p:ext uri="{BB962C8B-B14F-4D97-AF65-F5344CB8AC3E}">
        <p14:creationId xmlns:p14="http://schemas.microsoft.com/office/powerpoint/2010/main" val="16290733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998" y="588874"/>
            <a:ext cx="5219444" cy="654025"/>
          </a:xfrm>
          <a:prstGeom prst="rect">
            <a:avLst/>
          </a:prstGeom>
          <a:noFill/>
        </p:spPr>
        <p:txBody>
          <a:bodyPr wrap="square" rtlCol="0">
            <a:spAutoFit/>
          </a:bodyPr>
          <a:lstStyle/>
          <a:p>
            <a:pPr algn="ctr">
              <a:lnSpc>
                <a:spcPct val="90000"/>
              </a:lnSpc>
            </a:pPr>
            <a:r>
              <a:rPr lang="en" sz="2000" b="1" smtClean="0">
                <a:solidFill>
                  <a:schemeClr val="tx1">
                    <a:lumMod val="65000"/>
                    <a:lumOff val="35000"/>
                  </a:schemeClr>
                </a:solidFill>
                <a:latin typeface="Courier New" panose="02070309020205020404" pitchFamily="49" charset="0"/>
                <a:cs typeface="Courier New" panose="02070309020205020404" pitchFamily="49" charset="0"/>
              </a:rPr>
              <a:t>TRANSPORT</a:t>
            </a:r>
          </a:p>
          <a:p>
            <a:pPr algn="ctr">
              <a:lnSpc>
                <a:spcPct val="90000"/>
              </a:lnSpc>
            </a:pPr>
            <a:r>
              <a:rPr lang="en" sz="2000" b="1" smtClean="0">
                <a:solidFill>
                  <a:schemeClr val="tx1">
                    <a:lumMod val="65000"/>
                    <a:lumOff val="35000"/>
                  </a:schemeClr>
                </a:solidFill>
                <a:latin typeface="Courier New" panose="02070309020205020404" pitchFamily="49" charset="0"/>
                <a:cs typeface="Courier New" panose="02070309020205020404" pitchFamily="49" charset="0"/>
              </a:rPr>
              <a:t>AVAILABILITY</a:t>
            </a:r>
            <a:endParaRPr lang="en-US" sz="2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5" name="TextBox 4"/>
          <p:cNvSpPr txBox="1"/>
          <p:nvPr/>
        </p:nvSpPr>
        <p:spPr>
          <a:xfrm>
            <a:off x="6534656" y="1278109"/>
            <a:ext cx="5463574" cy="4717061"/>
          </a:xfrm>
          <a:prstGeom prst="rect">
            <a:avLst/>
          </a:prstGeom>
          <a:noFill/>
        </p:spPr>
        <p:txBody>
          <a:bodyPr wrap="square" rtlCol="0">
            <a:spAutoFit/>
          </a:bodyPr>
          <a:lstStyle/>
          <a:p>
            <a:pPr>
              <a:lnSpc>
                <a:spcPct val="114000"/>
              </a:lnSpc>
            </a:pP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Dolgoprudny urban district</a:t>
            </a:r>
          </a:p>
          <a:p>
            <a:pPr>
              <a:lnSpc>
                <a:spcPct val="114000"/>
              </a:lnSpc>
            </a:pPr>
            <a:endParaRPr lang="ru-RU" sz="1200" b="1">
              <a:solidFill>
                <a:schemeClr val="tx1">
                  <a:lumMod val="65000"/>
                  <a:lumOff val="35000"/>
                </a:schemeClr>
              </a:solidFill>
              <a:latin typeface="Courier New" panose="02070309020205020404" pitchFamily="49" charset="0"/>
              <a:cs typeface="Courier New" panose="02070309020205020404" pitchFamily="49" charset="0"/>
            </a:endParaRPr>
          </a:p>
          <a:p>
            <a:pPr indent="-285750">
              <a:lnSpc>
                <a:spcPct val="114000"/>
              </a:lnSpc>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located </a:t>
            </a:r>
            <a:r>
              <a:rPr lang="en" sz="1200">
                <a:solidFill>
                  <a:schemeClr val="tx1">
                    <a:lumMod val="65000"/>
                    <a:lumOff val="35000"/>
                  </a:schemeClr>
                </a:solidFill>
                <a:latin typeface="Courier New" panose="02070309020205020404" pitchFamily="49" charset="0"/>
                <a:cs typeface="Courier New" panose="02070309020205020404" pitchFamily="49" charset="0"/>
              </a:rPr>
              <a:t>18 km north by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rail </a:t>
            </a:r>
            <a:r>
              <a:rPr lang="en" sz="1200">
                <a:solidFill>
                  <a:schemeClr val="tx1">
                    <a:lumMod val="65000"/>
                    <a:lumOff val="35000"/>
                  </a:schemeClr>
                </a:solidFill>
                <a:latin typeface="Courier New" panose="02070309020205020404" pitchFamily="49" charset="0"/>
                <a:cs typeface="Courier New" panose="02070309020205020404" pitchFamily="49" charset="0"/>
              </a:rPr>
              <a:t>from Savyolovsky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station</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indent="-285750">
              <a:lnSpc>
                <a:spcPct val="114000"/>
              </a:lnSpc>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proximity </a:t>
            </a:r>
            <a:r>
              <a:rPr lang="en" sz="1200">
                <a:solidFill>
                  <a:schemeClr val="tx1">
                    <a:lumMod val="65000"/>
                    <a:lumOff val="35000"/>
                  </a:schemeClr>
                </a:solidFill>
                <a:latin typeface="Courier New" panose="02070309020205020404" pitchFamily="49" charset="0"/>
                <a:cs typeface="Courier New" panose="02070309020205020404" pitchFamily="49" charset="0"/>
              </a:rPr>
              <a:t>to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Moscow -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3 </a:t>
            </a:r>
            <a:r>
              <a:rPr lang="en" sz="1200" b="1">
                <a:solidFill>
                  <a:schemeClr val="tx1">
                    <a:lumMod val="65000"/>
                    <a:lumOff val="35000"/>
                  </a:schemeClr>
                </a:solidFill>
                <a:latin typeface="Courier New" panose="02070309020205020404" pitchFamily="49" charset="0"/>
                <a:cs typeface="Courier New" panose="02070309020205020404" pitchFamily="49" charset="0"/>
              </a:rPr>
              <a:t>km from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MKAD</a:t>
            </a:r>
            <a:endParaRPr lang="ru-RU" sz="1200" b="1">
              <a:solidFill>
                <a:schemeClr val="tx1">
                  <a:lumMod val="65000"/>
                  <a:lumOff val="35000"/>
                </a:schemeClr>
              </a:solidFill>
              <a:latin typeface="Courier New" panose="02070309020205020404" pitchFamily="49" charset="0"/>
              <a:cs typeface="Courier New" panose="02070309020205020404" pitchFamily="49" charset="0"/>
            </a:endParaRPr>
          </a:p>
          <a:p>
            <a:pPr indent="-285750">
              <a:lnSpc>
                <a:spcPct val="114000"/>
              </a:lnSpc>
              <a:buFont typeface="Wingdings" panose="05000000000000000000" pitchFamily="2" charset="2"/>
              <a:buChar char="ü"/>
            </a:pPr>
            <a:r>
              <a:rPr lang="en" sz="1200">
                <a:solidFill>
                  <a:schemeClr val="tx1">
                    <a:lumMod val="65000"/>
                    <a:lumOff val="35000"/>
                  </a:schemeClr>
                </a:solidFill>
                <a:latin typeface="Courier New" panose="02070309020205020404" pitchFamily="49" charset="0"/>
                <a:cs typeface="Courier New" panose="02070309020205020404" pitchFamily="49" charset="0"/>
              </a:rPr>
              <a:t>proximity to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SHEREMETYEVO AIRPORT - 7.5 km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t>
            </a:r>
          </a:p>
          <a:p>
            <a:pPr indent="-285750">
              <a:lnSpc>
                <a:spcPct val="114000"/>
              </a:lnSpc>
              <a:buFont typeface="Wingdings" panose="05000000000000000000" pitchFamily="2" charset="2"/>
              <a:buChar char="ü"/>
            </a:pPr>
            <a:r>
              <a:rPr lang="en" sz="1200">
                <a:solidFill>
                  <a:schemeClr val="tx1">
                    <a:lumMod val="65000"/>
                    <a:lumOff val="35000"/>
                  </a:schemeClr>
                </a:solidFill>
                <a:latin typeface="Courier New" panose="02070309020205020404" pitchFamily="49" charset="0"/>
                <a:cs typeface="Courier New" panose="02070309020205020404" pitchFamily="49" charset="0"/>
              </a:rPr>
              <a:t>proximity to the Lobnya railway </a:t>
            </a:r>
            <a:r>
              <a:rPr lang="en" sz="1200" b="1">
                <a:solidFill>
                  <a:schemeClr val="tx1">
                    <a:lumMod val="65000"/>
                    <a:lumOff val="35000"/>
                  </a:schemeClr>
                </a:solidFill>
                <a:latin typeface="Courier New" panose="02070309020205020404" pitchFamily="49" charset="0"/>
                <a:cs typeface="Courier New" panose="02070309020205020404" pitchFamily="49" charset="0"/>
              </a:rPr>
              <a:t>depot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(up to </a:t>
            </a:r>
            <a:r>
              <a:rPr lang="en" sz="1200" b="1">
                <a:solidFill>
                  <a:schemeClr val="tx1">
                    <a:lumMod val="65000"/>
                    <a:lumOff val="35000"/>
                  </a:schemeClr>
                </a:solidFill>
                <a:latin typeface="Courier New" panose="02070309020205020404" pitchFamily="49" charset="0"/>
                <a:cs typeface="Courier New" panose="02070309020205020404" pitchFamily="49" charset="0"/>
              </a:rPr>
              <a:t>10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km)</a:t>
            </a:r>
          </a:p>
          <a:p>
            <a:pPr marL="285750" indent="-285750">
              <a:lnSpc>
                <a:spcPct val="114000"/>
              </a:lnSpc>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proximity to </a:t>
            </a:r>
            <a:r>
              <a:rPr lang="en" sz="1200" b="1">
                <a:solidFill>
                  <a:schemeClr val="tx1">
                    <a:lumMod val="65000"/>
                    <a:lumOff val="35000"/>
                  </a:schemeClr>
                </a:solidFill>
                <a:latin typeface="Courier New" panose="02070309020205020404" pitchFamily="49" charset="0"/>
                <a:cs typeface="Courier New" panose="02070309020205020404" pitchFamily="49" charset="0"/>
              </a:rPr>
              <a:t>the waterway - Canal named after. Moscow</a:t>
            </a:r>
          </a:p>
          <a:p>
            <a:pPr indent="-285750">
              <a:lnSpc>
                <a:spcPct val="114000"/>
              </a:lnSpc>
              <a:buFont typeface="Wingdings" panose="05000000000000000000" pitchFamily="2" charset="2"/>
              <a:buChar char="ü"/>
            </a:pPr>
            <a:r>
              <a:rPr lang="en" sz="1200">
                <a:solidFill>
                  <a:schemeClr val="tx1">
                    <a:lumMod val="65000"/>
                    <a:lumOff val="35000"/>
                  </a:schemeClr>
                </a:solidFill>
                <a:latin typeface="Courier New" panose="02070309020205020404" pitchFamily="49" charset="0"/>
                <a:cs typeface="Courier New" panose="02070309020205020404" pitchFamily="49" charset="0"/>
              </a:rPr>
              <a:t>Dolgoprudny borders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the municipal districts of </a:t>
            </a:r>
            <a:r>
              <a:rPr lang="en" sz="1200">
                <a:solidFill>
                  <a:schemeClr val="tx1">
                    <a:lumMod val="65000"/>
                    <a:lumOff val="35000"/>
                  </a:schemeClr>
                </a:solidFill>
                <a:latin typeface="Courier New" panose="02070309020205020404" pitchFamily="49" charset="0"/>
                <a:cs typeface="Courier New" panose="02070309020205020404" pitchFamily="49" charset="0"/>
              </a:rPr>
              <a:t>Mytishchi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Lobnya </a:t>
            </a:r>
            <a:r>
              <a:rPr lang="en" sz="1200">
                <a:solidFill>
                  <a:schemeClr val="tx1">
                    <a:lumMod val="65000"/>
                    <a:lumOff val="35000"/>
                  </a:schemeClr>
                </a:solidFill>
                <a:latin typeface="Courier New" panose="02070309020205020404" pitchFamily="49" charset="0"/>
                <a:cs typeface="Courier New" panose="02070309020205020404" pitchFamily="49" charset="0"/>
              </a:rPr>
              <a:t>and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Khimki, adjacent </a:t>
            </a:r>
            <a:r>
              <a:rPr lang="en" sz="1200">
                <a:solidFill>
                  <a:schemeClr val="tx1">
                    <a:lumMod val="65000"/>
                    <a:lumOff val="35000"/>
                  </a:schemeClr>
                </a:solidFill>
                <a:latin typeface="Courier New" panose="02070309020205020404" pitchFamily="49" charset="0"/>
                <a:cs typeface="Courier New" panose="02070309020205020404" pitchFamily="49" charset="0"/>
              </a:rPr>
              <a:t>to the Moscow Federal Ring Road (MKAD)</a:t>
            </a:r>
          </a:p>
          <a:p>
            <a:pPr indent="-285750">
              <a:lnSpc>
                <a:spcPct val="114000"/>
              </a:lnSpc>
              <a:buFont typeface="Wingdings" panose="05000000000000000000" pitchFamily="2" charset="2"/>
              <a:buChar char="ü"/>
            </a:pPr>
            <a:r>
              <a:rPr lang="en" sz="1200" b="1">
                <a:solidFill>
                  <a:schemeClr val="tx1">
                    <a:lumMod val="65000"/>
                    <a:lumOff val="35000"/>
                  </a:schemeClr>
                </a:solidFill>
                <a:latin typeface="Courier New" panose="02070309020205020404" pitchFamily="49" charset="0"/>
                <a:cs typeface="Courier New" panose="02070309020205020404" pitchFamily="49" charset="0"/>
              </a:rPr>
              <a:t>access to Leningradskoe and Dmitrovskoe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highways </a:t>
            </a:r>
            <a:r>
              <a:rPr lang="en" sz="1200">
                <a:solidFill>
                  <a:schemeClr val="tx1">
                    <a:lumMod val="65000"/>
                    <a:lumOff val="35000"/>
                  </a:schemeClr>
                </a:solidFill>
                <a:latin typeface="Courier New" panose="02070309020205020404" pitchFamily="49" charset="0"/>
                <a:cs typeface="Courier New" panose="02070309020205020404" pitchFamily="49" charset="0"/>
              </a:rPr>
              <a:t>is provided</a:t>
            </a:r>
          </a:p>
          <a:p>
            <a:pPr indent="-285750">
              <a:lnSpc>
                <a:spcPct val="114000"/>
              </a:lnSpc>
              <a:buFont typeface="Wingdings" panose="05000000000000000000" pitchFamily="2" charset="2"/>
              <a:buChar char="ü"/>
            </a:pPr>
            <a:r>
              <a:rPr lang="en" sz="1200">
                <a:solidFill>
                  <a:schemeClr val="tx1">
                    <a:lumMod val="65000"/>
                    <a:lumOff val="35000"/>
                  </a:schemeClr>
                </a:solidFill>
                <a:latin typeface="Courier New" panose="02070309020205020404" pitchFamily="49" charset="0"/>
                <a:cs typeface="Courier New" panose="02070309020205020404" pitchFamily="49" charset="0"/>
              </a:rPr>
              <a:t>There are 5 MCD stations available on the territory of the Dolgoprudny district - Sheremetyevskaya, Khlebnikovo, Vodniki, Dolgoprudnaya ,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Novodachnaya</a:t>
            </a:r>
          </a:p>
          <a:p>
            <a:pPr indent="-285750">
              <a:lnSpc>
                <a:spcPct val="114000"/>
              </a:lnSpc>
              <a:buFont typeface="Wingdings" panose="05000000000000000000" pitchFamily="2" charset="2"/>
              <a:buChar char="ü"/>
            </a:pPr>
            <a:r>
              <a:rPr lang="en" sz="1200">
                <a:solidFill>
                  <a:schemeClr val="tx1">
                    <a:lumMod val="65000"/>
                    <a:lumOff val="35000"/>
                  </a:schemeClr>
                </a:solidFill>
                <a:latin typeface="Courier New" panose="02070309020205020404" pitchFamily="49" charset="0"/>
                <a:cs typeface="Courier New" panose="02070309020205020404" pitchFamily="49" charset="0"/>
              </a:rPr>
              <a:t>In 2023, the </a:t>
            </a:r>
            <a:r>
              <a:rPr lang="en" sz="1200" b="1">
                <a:solidFill>
                  <a:schemeClr val="tx1">
                    <a:lumMod val="65000"/>
                    <a:lumOff val="35000"/>
                  </a:schemeClr>
                </a:solidFill>
                <a:latin typeface="Courier New" panose="02070309020205020404" pitchFamily="49" charset="0"/>
                <a:cs typeface="Courier New" panose="02070309020205020404" pitchFamily="49" charset="0"/>
              </a:rPr>
              <a:t>Fiztekh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metro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station was opened in Dolgoprudny </a:t>
            </a:r>
            <a:r>
              <a:rPr lang="en" sz="1200">
                <a:solidFill>
                  <a:schemeClr val="tx1">
                    <a:lumMod val="65000"/>
                    <a:lumOff val="35000"/>
                  </a:schemeClr>
                </a:solidFill>
                <a:latin typeface="Courier New" panose="02070309020205020404" pitchFamily="49" charset="0"/>
                <a:cs typeface="Courier New" panose="02070309020205020404" pitchFamily="49" charset="0"/>
              </a:rPr>
              <a:t>(the final station of the Lyublinsko-Dmitrovskaya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line </a:t>
            </a:r>
            <a:r>
              <a:rPr lang="en" sz="1200">
                <a:solidFill>
                  <a:schemeClr val="tx1">
                    <a:lumMod val="65000"/>
                    <a:lumOff val="35000"/>
                  </a:schemeClr>
                </a:solidFill>
                <a:latin typeface="Courier New" panose="02070309020205020404" pitchFamily="49" charset="0"/>
                <a:cs typeface="Courier New" panose="02070309020205020404" pitchFamily="49" charset="0"/>
              </a:rPr>
              <a:t>). “Fiztekh” has become the fifth station of the Moscow metro, which residents of our city can reach by public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transport</a:t>
            </a:r>
          </a:p>
          <a:p>
            <a:pPr indent="-285750">
              <a:lnSpc>
                <a:spcPct val="114000"/>
              </a:lnSpc>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Developed research and production complex, high level of scientific and intellectual potential</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7" name="TextBox 6"/>
          <p:cNvSpPr txBox="1"/>
          <p:nvPr/>
        </p:nvSpPr>
        <p:spPr>
          <a:xfrm>
            <a:off x="6612286" y="429487"/>
            <a:ext cx="5114658" cy="477054"/>
          </a:xfrm>
          <a:prstGeom prst="rect">
            <a:avLst/>
          </a:prstGeom>
          <a:solidFill>
            <a:srgbClr val="429CEE"/>
          </a:solidFill>
        </p:spPr>
        <p:txBody>
          <a:bodyPr wrap="square" rtlCol="0">
            <a:spAutoFit/>
          </a:bodyPr>
          <a:lstStyle/>
          <a:p>
            <a:pPr algn="ctr"/>
            <a:r>
              <a:rPr lang="en" sz="2500" b="1" smtClean="0">
                <a:solidFill>
                  <a:schemeClr val="bg1"/>
                </a:solidFill>
                <a:latin typeface="Courier New" panose="02070309020205020404" pitchFamily="49" charset="0"/>
                <a:cs typeface="Courier New" panose="02070309020205020404" pitchFamily="49" charset="0"/>
              </a:rPr>
              <a:t>COMPETITIVE </a:t>
            </a:r>
            <a:r>
              <a:rPr lang="en" sz="2500" b="1">
                <a:solidFill>
                  <a:schemeClr val="bg1"/>
                </a:solidFill>
                <a:latin typeface="Courier New" panose="02070309020205020404" pitchFamily="49" charset="0"/>
                <a:cs typeface="Courier New" panose="02070309020205020404" pitchFamily="49" charset="0"/>
              </a:rPr>
              <a:t>ADVANTAGES</a:t>
            </a:r>
            <a:endParaRPr lang="en-US" sz="2500" b="1">
              <a:solidFill>
                <a:schemeClr val="bg1"/>
              </a:solidFill>
              <a:latin typeface="Courier New" panose="02070309020205020404" pitchFamily="49" charset="0"/>
              <a:cs typeface="Courier New" panose="02070309020205020404" pitchFamily="49" charset="0"/>
            </a:endParaRPr>
          </a:p>
        </p:txBody>
      </p:sp>
      <p:sp>
        <p:nvSpPr>
          <p:cNvPr id="9" name="Прямоугольник 8"/>
          <p:cNvSpPr/>
          <p:nvPr/>
        </p:nvSpPr>
        <p:spPr>
          <a:xfrm>
            <a:off x="7090508" y="4729393"/>
            <a:ext cx="4431814" cy="618631"/>
          </a:xfrm>
          <a:prstGeom prst="rect">
            <a:avLst/>
          </a:prstGeom>
        </p:spPr>
        <p:txBody>
          <a:bodyPr wrap="square">
            <a:spAutoFit/>
          </a:bodyPr>
          <a:lstStyle/>
          <a:p>
            <a:pPr>
              <a:lnSpc>
                <a:spcPct val="114000"/>
              </a:lnSpc>
            </a:pPr>
            <a:endParaRPr lang="ru-RU" sz="8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4000"/>
              </a:lnSpc>
            </a:pPr>
            <a:endParaRPr lang="en-US" sz="14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4000"/>
              </a:lnSpc>
            </a:pPr>
            <a:endParaRPr lang="ru-RU" sz="8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1" name="TextBox 10"/>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2" name="Object 4"/>
          <p:cNvGraphicFramePr>
            <a:graphicFrameLocks noChangeAspect="1"/>
          </p:cNvGraphicFramePr>
          <p:nvPr>
            <p:extLst>
              <p:ext uri="{D42A27DB-BD31-4B8C-83A1-F6EECF244321}">
                <p14:modId xmlns:p14="http://schemas.microsoft.com/office/powerpoint/2010/main" val="70906473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052"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pic>
        <p:nvPicPr>
          <p:cNvPr id="6" name="Рисунок 5"/>
          <p:cNvPicPr>
            <a:picLocks noChangeAspect="1"/>
          </p:cNvPicPr>
          <p:nvPr/>
        </p:nvPicPr>
        <p:blipFill>
          <a:blip r:embed="rId6"/>
          <a:stretch>
            <a:fillRect/>
          </a:stretch>
        </p:blipFill>
        <p:spPr>
          <a:xfrm>
            <a:off x="496827" y="1275314"/>
            <a:ext cx="5759903" cy="4988271"/>
          </a:xfrm>
          <a:prstGeom prst="rect">
            <a:avLst/>
          </a:prstGeom>
        </p:spPr>
      </p:pic>
      <p:sp>
        <p:nvSpPr>
          <p:cNvPr id="13" name="TextBox 12"/>
          <p:cNvSpPr txBox="1"/>
          <p:nvPr/>
        </p:nvSpPr>
        <p:spPr>
          <a:xfrm>
            <a:off x="4320159" y="5987602"/>
            <a:ext cx="1081400" cy="215444"/>
          </a:xfrm>
          <a:prstGeom prst="rect">
            <a:avLst/>
          </a:prstGeom>
          <a:solidFill>
            <a:srgbClr val="FFFFCC"/>
          </a:solidFill>
        </p:spPr>
        <p:txBody>
          <a:bodyPr wrap="square" rtlCol="0">
            <a:spAutoFit/>
          </a:bodyPr>
          <a:lstStyle/>
          <a:p>
            <a:pPr algn="ctr"/>
            <a:r>
              <a:rPr lang="en" sz="800" b="1" smtClean="0">
                <a:latin typeface="Courier New" panose="02070309020205020404" pitchFamily="49" charset="0"/>
                <a:cs typeface="Courier New" panose="02070309020205020404" pitchFamily="49" charset="0"/>
              </a:rPr>
              <a:t>MKAD</a:t>
            </a:r>
            <a:endParaRPr lang="en-US" sz="800" b="1">
              <a:latin typeface="Courier New" panose="02070309020205020404" pitchFamily="49" charset="0"/>
              <a:cs typeface="Courier New" panose="02070309020205020404" pitchFamily="49" charset="0"/>
            </a:endParaRPr>
          </a:p>
        </p:txBody>
      </p:sp>
      <p:cxnSp>
        <p:nvCxnSpPr>
          <p:cNvPr id="14" name="Прямая со стрелкой 13"/>
          <p:cNvCxnSpPr>
            <a:stCxn id="13" idx="1"/>
          </p:cNvCxnSpPr>
          <p:nvPr/>
        </p:nvCxnSpPr>
        <p:spPr>
          <a:xfrm flipH="1" flipV="1">
            <a:off x="3594847" y="6087036"/>
            <a:ext cx="725312" cy="8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89755" y="3321387"/>
            <a:ext cx="1211804" cy="338554"/>
          </a:xfrm>
          <a:prstGeom prst="rect">
            <a:avLst/>
          </a:prstGeom>
          <a:solidFill>
            <a:srgbClr val="FFFFCC"/>
          </a:solidFill>
        </p:spPr>
        <p:txBody>
          <a:bodyPr wrap="square" rtlCol="0">
            <a:spAutoFit/>
          </a:bodyPr>
          <a:lstStyle/>
          <a:p>
            <a:pPr algn="ctr"/>
            <a:r>
              <a:rPr lang="en" sz="800" b="1" smtClean="0">
                <a:latin typeface="Courier New" panose="02070309020205020404" pitchFamily="49" charset="0"/>
                <a:cs typeface="Courier New" panose="02070309020205020404" pitchFamily="49" charset="0"/>
              </a:rPr>
              <a:t>Highway A-104 (Moscow-Dubna)</a:t>
            </a:r>
            <a:endParaRPr lang="en-US" sz="800" b="1">
              <a:latin typeface="Courier New" panose="02070309020205020404" pitchFamily="49" charset="0"/>
              <a:cs typeface="Courier New" panose="02070309020205020404" pitchFamily="49" charset="0"/>
            </a:endParaRPr>
          </a:p>
        </p:txBody>
      </p:sp>
      <p:cxnSp>
        <p:nvCxnSpPr>
          <p:cNvPr id="19" name="Прямая со стрелкой 18"/>
          <p:cNvCxnSpPr/>
          <p:nvPr/>
        </p:nvCxnSpPr>
        <p:spPr>
          <a:xfrm flipH="1" flipV="1">
            <a:off x="3827099" y="3468252"/>
            <a:ext cx="362656" cy="22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1027337" y="4993884"/>
            <a:ext cx="702573" cy="184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4765" y="5178747"/>
            <a:ext cx="1405145" cy="338554"/>
          </a:xfrm>
          <a:prstGeom prst="rect">
            <a:avLst/>
          </a:prstGeom>
          <a:solidFill>
            <a:srgbClr val="FFFFCC"/>
          </a:solidFill>
        </p:spPr>
        <p:txBody>
          <a:bodyPr wrap="square" rtlCol="0">
            <a:spAutoFit/>
          </a:bodyPr>
          <a:lstStyle/>
          <a:p>
            <a:pPr algn="ctr"/>
            <a:r>
              <a:rPr lang="en" sz="800" b="1" smtClean="0">
                <a:latin typeface="Courier New" panose="02070309020205020404" pitchFamily="49" charset="0"/>
                <a:cs typeface="Courier New" panose="02070309020205020404" pitchFamily="49" charset="0"/>
              </a:rPr>
              <a:t>Highway M-11 (Moscow-St. Petersburg </a:t>
            </a:r>
            <a:r>
              <a:rPr lang="en" sz="800" b="1" smtClean="0">
                <a:solidFill>
                  <a:schemeClr val="bg1"/>
                </a:solidFill>
                <a:latin typeface="Courier New" panose="02070309020205020404" pitchFamily="49" charset="0"/>
                <a:cs typeface="Courier New" panose="02070309020205020404" pitchFamily="49" charset="0"/>
              </a:rPr>
              <a:t>)</a:t>
            </a:r>
            <a:endParaRPr lang="en-US" sz="800" b="1">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28473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77418" y="5660617"/>
            <a:ext cx="4743341" cy="1244956"/>
          </a:xfrm>
          <a:prstGeom prst="rect">
            <a:avLst/>
          </a:prstGeom>
        </p:spPr>
        <p:txBody>
          <a:bodyPr wrap="square">
            <a:spAutoFit/>
          </a:bodyPr>
          <a:lstStyle/>
          <a:p>
            <a:pPr>
              <a:lnSpc>
                <a:spcPct val="107000"/>
              </a:lnSpc>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*The list of property intended to be provided to SMEs was approved by </a:t>
            </a:r>
            <a:r>
              <a:rPr lang="en" sz="1000">
                <a:solidFill>
                  <a:schemeClr val="tx1">
                    <a:lumMod val="65000"/>
                    <a:lumOff val="35000"/>
                  </a:schemeClr>
                </a:solidFill>
                <a:latin typeface="Courier New" panose="02070309020205020404" pitchFamily="49" charset="0"/>
                <a:cs typeface="Courier New" panose="02070309020205020404" pitchFamily="49" charset="0"/>
              </a:rPr>
              <a:t>Resolution of the Administration of the Dolgoprudny City District No.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499-PA dated August 25, 2023 (posted on the website:</a:t>
            </a:r>
          </a:p>
          <a:p>
            <a:pPr>
              <a:lnSpc>
                <a:spcPct val="107000"/>
              </a:lnSpc>
            </a:pPr>
            <a:r>
              <a:rPr lang="en" sz="1000">
                <a:solidFill>
                  <a:schemeClr val="tx1">
                    <a:lumMod val="65000"/>
                    <a:lumOff val="35000"/>
                  </a:schemeClr>
                </a:solidFill>
                <a:latin typeface="Courier New" panose="02070309020205020404" pitchFamily="49" charset="0"/>
                <a:cs typeface="Courier New" panose="02070309020205020404" pitchFamily="49" charset="0"/>
                <a:hlinkClick r:id="rId3"/>
              </a:rPr>
              <a:t>https </a:t>
            </a:r>
            <a:r>
              <a:rPr lang="en" sz="1000" smtClean="0">
                <a:solidFill>
                  <a:schemeClr val="tx1">
                    <a:lumMod val="65000"/>
                    <a:lumOff val="35000"/>
                  </a:schemeClr>
                </a:solidFill>
                <a:latin typeface="Courier New" panose="02070309020205020404" pitchFamily="49" charset="0"/>
                <a:cs typeface="Courier New" panose="02070309020205020404" pitchFamily="49" charset="0"/>
                <a:hlinkClick r:id="rId3"/>
              </a:rPr>
              <a:t>: //of-dolgoprudny.rf/dokumenty/normativnye-akty-2020/ </a:t>
            </a:r>
            <a:r>
              <a:rPr lang="en" sz="1000" err="1">
                <a:solidFill>
                  <a:schemeClr val="tx1">
                    <a:lumMod val="65000"/>
                    <a:lumOff val="35000"/>
                  </a:schemeClr>
                </a:solidFill>
                <a:latin typeface="Courier New" panose="02070309020205020404" pitchFamily="49" charset="0"/>
                <a:cs typeface="Courier New" panose="02070309020205020404" pitchFamily="49" charset="0"/>
                <a:hlinkClick r:id="rId3"/>
              </a:rPr>
              <a:t>_ </a:t>
            </a:r>
            <a:r>
              <a:rPr lang="en" sz="1000" smtClean="0">
                <a:solidFill>
                  <a:schemeClr val="tx1">
                    <a:lumMod val="65000"/>
                    <a:lumOff val="35000"/>
                  </a:schemeClr>
                </a:solidFill>
                <a:latin typeface="Courier New" panose="02070309020205020404" pitchFamily="49" charset="0"/>
                <a:cs typeface="Courier New" panose="02070309020205020404" pitchFamily="49" charset="0"/>
                <a:hlinkClick r:id="rId3"/>
              </a:rPr>
              <a:t>_</a:t>
            </a:r>
            <a:endParaRPr lang="ru-RU" sz="10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07000"/>
              </a:lnSpc>
            </a:pPr>
            <a:endParaRPr lang="ru-RU" sz="10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07000"/>
              </a:lnSpc>
            </a:pPr>
            <a:endParaRPr lang="ru-RU" sz="1000" smtClean="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8" name="TextBox 1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9" name="Object 4"/>
          <p:cNvGraphicFramePr>
            <a:graphicFrameLocks noChangeAspect="1"/>
          </p:cNvGraphicFramePr>
          <p:nvPr>
            <p:extLst>
              <p:ext uri="{D42A27DB-BD31-4B8C-83A1-F6EECF244321}">
                <p14:modId xmlns:p14="http://schemas.microsoft.com/office/powerpoint/2010/main" val="2150217094"/>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0484"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8" name="Прямоугольник 7"/>
          <p:cNvSpPr/>
          <p:nvPr/>
        </p:nvSpPr>
        <p:spPr>
          <a:xfrm>
            <a:off x="77418" y="556459"/>
            <a:ext cx="4915923" cy="1545806"/>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000" b="1" smtClean="0">
                <a:solidFill>
                  <a:schemeClr val="bg1"/>
                </a:solidFill>
                <a:latin typeface="Courier New" panose="02070309020205020404" pitchFamily="49" charset="0"/>
                <a:cs typeface="Courier New" panose="02070309020205020404" pitchFamily="49" charset="0"/>
              </a:rPr>
              <a:t>Register of vacant real estate in </a:t>
            </a:r>
            <a:r>
              <a:rPr lang="en" sz="2000" b="1">
                <a:solidFill>
                  <a:schemeClr val="bg1"/>
                </a:solidFill>
                <a:latin typeface="Courier New" panose="02070309020205020404" pitchFamily="49" charset="0"/>
                <a:cs typeface="Courier New" panose="02070309020205020404" pitchFamily="49" charset="0"/>
              </a:rPr>
              <a:t>municipal ownership </a:t>
            </a:r>
            <a:r>
              <a:rPr lang="en" sz="2000" b="1" smtClean="0">
                <a:solidFill>
                  <a:schemeClr val="bg1"/>
                </a:solidFill>
                <a:latin typeface="Courier New" panose="02070309020205020404" pitchFamily="49" charset="0"/>
                <a:cs typeface="Courier New" panose="02070309020205020404" pitchFamily="49" charset="0"/>
              </a:rPr>
              <a:t>*</a:t>
            </a:r>
            <a:endParaRPr lang="ru-RU" sz="2000" b="1">
              <a:solidFill>
                <a:schemeClr val="bg1"/>
              </a:solidFill>
              <a:latin typeface="Courier New" panose="02070309020205020404" pitchFamily="49" charset="0"/>
              <a:cs typeface="Courier New" panose="02070309020205020404" pitchFamily="49"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68273207"/>
              </p:ext>
            </p:extLst>
          </p:nvPr>
        </p:nvGraphicFramePr>
        <p:xfrm>
          <a:off x="4993341" y="556455"/>
          <a:ext cx="7082117" cy="6167073"/>
        </p:xfrm>
        <a:graphic>
          <a:graphicData uri="http://schemas.openxmlformats.org/drawingml/2006/table">
            <a:tbl>
              <a:tblPr>
                <a:tableStyleId>{5C22544A-7EE6-4342-B048-85BDC9FD1C3A}</a:tableStyleId>
              </a:tblPr>
              <a:tblGrid>
                <a:gridCol w="350004"/>
                <a:gridCol w="1765667"/>
                <a:gridCol w="430306"/>
                <a:gridCol w="1084729"/>
                <a:gridCol w="2445148"/>
                <a:gridCol w="1006263"/>
              </a:tblGrid>
              <a:tr h="336651">
                <a:tc gridSpan="6">
                  <a:txBody>
                    <a:bodyPr/>
                    <a:lstStyle/>
                    <a:p>
                      <a:pPr algn="ctr" fontAlgn="ctr"/>
                      <a:r>
                        <a:rPr lang="en" sz="800" u="none" strike="noStrike">
                          <a:effectLst/>
                          <a:latin typeface="Courier New" panose="02070309020205020404" pitchFamily="49" charset="0"/>
                          <a:cs typeface="Courier New" panose="02070309020205020404" pitchFamily="49" charset="0"/>
                        </a:rPr>
                        <a:t>List of non-residential premises in municipal ownership of the city. Dolgoprudny and not involved in economic turnover, posted on the investment portal of the Moscow region as of 12/06/2023</a:t>
                      </a:r>
                      <a:endParaRPr lang="ru-RU" sz="800" b="1"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0" i="0" u="none" strike="noStrike">
                        <a:solidFill>
                          <a:srgbClr val="000000"/>
                        </a:solidFill>
                        <a:effectLst/>
                        <a:latin typeface="Calibri" panose="020F0502020204030204" pitchFamily="34" charset="0"/>
                      </a:endParaRPr>
                    </a:p>
                  </a:txBody>
                  <a:tcPr marL="3443" marR="3443" marT="3443" marB="0" anchor="b"/>
                </a:tc>
              </a:tr>
              <a:tr h="336651">
                <a:tc>
                  <a:txBody>
                    <a:bodyPr/>
                    <a:lstStyle/>
                    <a:p>
                      <a:pPr algn="ctr" fontAlgn="ctr"/>
                      <a:r>
                        <a:rPr lang="en" sz="800" u="none" strike="noStrike">
                          <a:effectLst/>
                          <a:latin typeface="Courier New" panose="02070309020205020404" pitchFamily="49" charset="0"/>
                          <a:cs typeface="Courier New" panose="02070309020205020404" pitchFamily="49" charset="0"/>
                        </a:rPr>
                        <a:t>No.</a:t>
                      </a:r>
                      <a:endParaRPr lang="ru-RU" sz="800" b="1"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Address</a:t>
                      </a:r>
                      <a:endParaRPr lang="ru-RU" sz="700" b="1"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Area, sq.m.</a:t>
                      </a:r>
                      <a:endParaRPr lang="ru-RU" sz="700" b="1"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Cadastral number</a:t>
                      </a:r>
                      <a:endParaRPr lang="ru-RU" sz="700" b="1"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Link to investment portal</a:t>
                      </a:r>
                      <a:endParaRPr lang="ru-RU" sz="700" b="1"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Note</a:t>
                      </a:r>
                      <a:endParaRPr lang="ru-RU" sz="700" b="1"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1</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Vostochnaya, 48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166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50:42:0010104:617</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6"/>
                        </a:rPr>
                        <a:t>https://invest.mosreg.ru/investor/catalog/bd3c500a-fe5e-41d1-9c82-23927c4282d0</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l" fontAlgn="b"/>
                      <a:r>
                        <a:rPr lang="en" sz="700" u="none" strike="noStrike">
                          <a:effectLst/>
                          <a:latin typeface="+mj-lt"/>
                          <a:cs typeface="Courier New" panose="02070309020205020404" pitchFamily="49" charset="0"/>
                        </a:rPr>
                        <a:t>-</a:t>
                      </a:r>
                      <a:endParaRPr lang="ru-RU" sz="700" b="0" i="0" u="none" strike="noStrike">
                        <a:solidFill>
                          <a:srgbClr val="000000"/>
                        </a:solidFill>
                        <a:effectLst/>
                        <a:latin typeface="+mj-lt"/>
                        <a:cs typeface="Courier New" panose="02070309020205020404" pitchFamily="49" charset="0"/>
                      </a:endParaRPr>
                    </a:p>
                  </a:txBody>
                  <a:tcPr marL="3443" marR="3443" marT="3443" marB="0" anchor="b"/>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2</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Vostochnaya, 50</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110</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50:42:0010104:619</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7"/>
                        </a:rPr>
                        <a:t>https://invest.mosreg.ru/investor/catalog/2037a42c-95a7-47cb-9c2b-afd54922b8dd</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l" fontAlgn="b"/>
                      <a:r>
                        <a:rPr lang="en" sz="700" u="none" strike="noStrike">
                          <a:effectLst/>
                          <a:latin typeface="+mj-lt"/>
                          <a:cs typeface="Courier New" panose="02070309020205020404" pitchFamily="49" charset="0"/>
                        </a:rPr>
                        <a:t>-</a:t>
                      </a:r>
                      <a:endParaRPr lang="ru-RU" sz="700" b="0" i="0" u="none" strike="noStrike">
                        <a:solidFill>
                          <a:srgbClr val="000000"/>
                        </a:solidFill>
                        <a:effectLst/>
                        <a:latin typeface="+mj-lt"/>
                        <a:cs typeface="Courier New" panose="02070309020205020404" pitchFamily="49" charset="0"/>
                      </a:endParaRPr>
                    </a:p>
                  </a:txBody>
                  <a:tcPr marL="3443" marR="3443" marT="3443" marB="0" anchor="b"/>
                </a:tc>
              </a:tr>
              <a:tr h="390321">
                <a:tc>
                  <a:txBody>
                    <a:bodyPr/>
                    <a:lstStyle/>
                    <a:p>
                      <a:pPr algn="ctr" fontAlgn="ctr"/>
                      <a:r>
                        <a:rPr lang="en" sz="800" u="none" strike="noStrike">
                          <a:effectLst/>
                          <a:latin typeface="Courier New" panose="02070309020205020404" pitchFamily="49" charset="0"/>
                          <a:cs typeface="Courier New" panose="02070309020205020404" pitchFamily="49" charset="0"/>
                        </a:rPr>
                        <a:t>3</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Oktyabrskaya. 16/8, room 14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54.4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50:42:0000000:67248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8"/>
                        </a:rPr>
                        <a:t>https://invest.mosreg.ru/investor/catalog/1ca2a1cd-25e7-4a8d-ad5b-12f6d8c7e8fd</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l" fontAlgn="b"/>
                      <a:r>
                        <a:rPr lang="en" sz="700" u="none" strike="noStrike">
                          <a:effectLst/>
                          <a:latin typeface="+mj-lt"/>
                          <a:cs typeface="Courier New" panose="02070309020205020404" pitchFamily="49" charset="0"/>
                        </a:rPr>
                        <a:t>-</a:t>
                      </a:r>
                      <a:endParaRPr lang="ru-RU" sz="700" b="0" i="0" u="none" strike="noStrike">
                        <a:solidFill>
                          <a:srgbClr val="000000"/>
                        </a:solidFill>
                        <a:effectLst/>
                        <a:latin typeface="+mj-lt"/>
                        <a:cs typeface="Courier New" panose="02070309020205020404" pitchFamily="49" charset="0"/>
                      </a:endParaRPr>
                    </a:p>
                  </a:txBody>
                  <a:tcPr marL="3443" marR="3443" marT="3443" marB="0" anchor="b"/>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4</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Pervomaiskaya, 15</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514.6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50:42:0000000:84496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9"/>
                        </a:rPr>
                        <a:t>https://invest.mosreg.ru/investor/catalog/5b062586-aba1-49da-a212-394f867ae8d6</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5</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Moskovskoe sh.. D. 27a</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8.6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50:42:0000000:68403</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0"/>
                        </a:rPr>
                        <a:t>https://invest.mosreg.ru/investor/catalog/2ce8423b-f320-4176-958c-1dcb46a20fa0</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6</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Pavlova str., 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14.2</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50:42:0000000:62505</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1"/>
                        </a:rPr>
                        <a:t>https://invest.mosreg.ru/investor/catalog/e97b6d66-6d02-4bc5-a4aa-c252ca2383cb</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7</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Dirizhabelnaya, 4, room. 5</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32.5</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50:42:0000000:80158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2"/>
                        </a:rPr>
                        <a:t>https://invest.mosreg.ru/investor/catalog/57541301-e81b-49dd-ae27-0e4008ebe9eb</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8</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Dirizhabelnaya, 4, room. 5-8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63.4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50:42:0000000:77145</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3"/>
                        </a:rPr>
                        <a:t>https://invest.mosreg.ru/investor/catalog/e4c65396-36d6-48aa-88bd-e94ca6664977</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9</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Tsiolkovskogo, 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154.7</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50:42:0000000:79653</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4"/>
                        </a:rPr>
                        <a:t>https://invest.mosreg.ru/investor/catalog/ef212a7b-4f35-44c8-80d8-604e01b1b0cd in the list</a:t>
                      </a:r>
                      <a:endParaRPr lang="ru-RU"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7619">
                <a:tc>
                  <a:txBody>
                    <a:bodyPr/>
                    <a:lstStyle/>
                    <a:p>
                      <a:pPr algn="ctr" fontAlgn="ctr"/>
                      <a:r>
                        <a:rPr lang="en" sz="800" u="none" strike="noStrike">
                          <a:effectLst/>
                          <a:latin typeface="Courier New" panose="02070309020205020404" pitchFamily="49" charset="0"/>
                          <a:cs typeface="Courier New" panose="02070309020205020404" pitchFamily="49" charset="0"/>
                        </a:rPr>
                        <a:t>10</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Vodniki, 15</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412.2</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50:42:0010104:309</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5"/>
                        </a:rPr>
                        <a:t>https://invest.mosreg.ru/investor/catalog/ce3498c7-f07e-4194-9900-2d14d032a6df</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414717">
                <a:tc>
                  <a:txBody>
                    <a:bodyPr/>
                    <a:lstStyle/>
                    <a:p>
                      <a:pPr algn="ctr" fontAlgn="ctr"/>
                      <a:r>
                        <a:rPr lang="en" sz="800" u="none" strike="noStrike">
                          <a:effectLst/>
                          <a:latin typeface="Courier New" panose="02070309020205020404" pitchFamily="49" charset="0"/>
                          <a:cs typeface="Courier New" panose="02070309020205020404" pitchFamily="49" charset="0"/>
                        </a:rPr>
                        <a:t>eleven</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Likhachevskoe highway, 13, bldg. 1</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381.1</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50:42:0000000:76803</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6"/>
                        </a:rPr>
                        <a:t>https://invest.mosreg.ru/investor/catalog/675bef90-2661-47b0-986b-aac0dc24f84e</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390321">
                <a:tc>
                  <a:txBody>
                    <a:bodyPr/>
                    <a:lstStyle/>
                    <a:p>
                      <a:pPr algn="ctr" fontAlgn="ctr"/>
                      <a:r>
                        <a:rPr lang="en" sz="800" u="none" strike="noStrike">
                          <a:effectLst/>
                          <a:latin typeface="Courier New" panose="02070309020205020404" pitchFamily="49" charset="0"/>
                          <a:cs typeface="Courier New" panose="02070309020205020404" pitchFamily="49" charset="0"/>
                        </a:rPr>
                        <a:t>12</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Akademika Lavrentieva, 29</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1312.4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50:42:0010310:10896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7"/>
                        </a:rPr>
                        <a:t>https://invest.mosreg.ru/investor/catalog/357c0581-3e5d-40c5-8860-6407a81866e8</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13</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Institutsky lane, 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207.3</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50:42:0000000:77664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8"/>
                        </a:rPr>
                        <a:t>https://invest.mosreg.ru/investor/catalog/63a2db29-da4e-46c1-9fc1-bfa272654cc0</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14</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Tsiolkovskogo, 4</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184.7</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19"/>
                        </a:rPr>
                        <a:t>https://invest.mosreg.ru/investor/catalog/07e8e02e-dfeb-447c-a79a-ff77e3ce7b8d</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292741">
                <a:tc>
                  <a:txBody>
                    <a:bodyPr/>
                    <a:lstStyle/>
                    <a:p>
                      <a:pPr algn="ctr" fontAlgn="ctr"/>
                      <a:r>
                        <a:rPr lang="en" sz="800" u="none" strike="noStrike">
                          <a:effectLst/>
                          <a:latin typeface="Courier New" panose="02070309020205020404" pitchFamily="49" charset="0"/>
                          <a:cs typeface="Courier New" panose="02070309020205020404" pitchFamily="49" charset="0"/>
                        </a:rPr>
                        <a:t>15</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Tsiolkovskogo, 6</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384.8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50:42:0010230:379</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20"/>
                        </a:rPr>
                        <a:t>https://invest.mosreg.ru/investor/catalog/610a193e-83e9-491d-9714-847174bd9e1b</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390321">
                <a:tc>
                  <a:txBody>
                    <a:bodyPr/>
                    <a:lstStyle/>
                    <a:p>
                      <a:pPr algn="ctr" fontAlgn="ctr"/>
                      <a:r>
                        <a:rPr lang="en" sz="800" u="none" strike="noStrike">
                          <a:effectLst/>
                          <a:latin typeface="Courier New" panose="02070309020205020404" pitchFamily="49" charset="0"/>
                          <a:cs typeface="Courier New" panose="02070309020205020404" pitchFamily="49" charset="0"/>
                        </a:rPr>
                        <a:t>16</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st. Dirigabelnaya, 6, bldg. 3, No. 1-No. 11 (5th floor), No. 1 (technical floor)</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300.8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50:42:0000000:78031</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21"/>
                        </a:rPr>
                        <a:t>https://invest.mosreg.ru/investor/catalog/32531b4d-66c8-45b2-9524-8ebb1e260b85</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Included in the List for SMP</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r>
              <a:tr h="390321">
                <a:tc>
                  <a:txBody>
                    <a:bodyPr/>
                    <a:lstStyle/>
                    <a:p>
                      <a:pPr algn="ctr" fontAlgn="ctr"/>
                      <a:r>
                        <a:rPr lang="en" sz="800" u="none" strike="noStrike">
                          <a:effectLst/>
                          <a:latin typeface="Courier New" panose="02070309020205020404" pitchFamily="49" charset="0"/>
                          <a:cs typeface="Courier New" panose="02070309020205020404" pitchFamily="49" charset="0"/>
                        </a:rPr>
                        <a:t>17</a:t>
                      </a:r>
                      <a:endParaRPr lang="ru-RU" sz="800" b="0" i="0" u="none" strike="noStrike">
                        <a:solidFill>
                          <a:srgbClr val="000000"/>
                        </a:solidFill>
                        <a:effectLst/>
                        <a:latin typeface="Courier New" panose="02070309020205020404" pitchFamily="49" charset="0"/>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Moscow region, Dolgoprudny, Likhachevskoe highway, 13, bldg. 1, room 1</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78.3</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none" strike="noStrike">
                          <a:effectLst/>
                          <a:latin typeface="+mj-lt"/>
                          <a:cs typeface="Courier New" panose="02070309020205020404" pitchFamily="49" charset="0"/>
                        </a:rPr>
                        <a:t>50:42:0000000:57318</a:t>
                      </a:r>
                      <a:endParaRPr lang="ru-RU" sz="700" b="0" i="0" u="none" strike="noStrike">
                        <a:solidFill>
                          <a:srgbClr val="000000"/>
                        </a:solidFill>
                        <a:effectLst/>
                        <a:latin typeface="+mj-lt"/>
                        <a:cs typeface="Courier New" panose="02070309020205020404" pitchFamily="49" charset="0"/>
                      </a:endParaRPr>
                    </a:p>
                  </a:txBody>
                  <a:tcPr marL="3443" marR="3443" marT="3443" marB="0" anchor="ctr"/>
                </a:tc>
                <a:tc>
                  <a:txBody>
                    <a:bodyPr/>
                    <a:lstStyle/>
                    <a:p>
                      <a:pPr algn="ctr" fontAlgn="ctr"/>
                      <a:r>
                        <a:rPr lang="en" sz="700" u="sng" strike="noStrike">
                          <a:effectLst/>
                          <a:latin typeface="+mj-lt"/>
                          <a:cs typeface="Courier New" panose="02070309020205020404" pitchFamily="49" charset="0"/>
                          <a:hlinkClick r:id="rId22"/>
                        </a:rPr>
                        <a:t>https://invest.mosreg.ru/investor/catalog/0bbb4158-bbbb-4aae-bb0e-31735154d314</a:t>
                      </a:r>
                      <a:endParaRPr lang="en-US" sz="700" b="0" i="0" u="sng" strike="noStrike">
                        <a:solidFill>
                          <a:srgbClr val="0563C1"/>
                        </a:solidFill>
                        <a:effectLst/>
                        <a:latin typeface="+mj-lt"/>
                        <a:cs typeface="Courier New" panose="02070309020205020404" pitchFamily="49" charset="0"/>
                      </a:endParaRPr>
                    </a:p>
                  </a:txBody>
                  <a:tcPr marL="3443" marR="3443" marT="3443" marB="0" anchor="ctr"/>
                </a:tc>
                <a:tc>
                  <a:txBody>
                    <a:bodyPr/>
                    <a:lstStyle/>
                    <a:p>
                      <a:pPr algn="l" fontAlgn="b"/>
                      <a:r>
                        <a:rPr lang="en" sz="700" u="none" strike="noStrike">
                          <a:effectLst/>
                          <a:latin typeface="+mj-lt"/>
                          <a:cs typeface="Courier New" panose="02070309020205020404" pitchFamily="49" charset="0"/>
                        </a:rPr>
                        <a:t>-</a:t>
                      </a:r>
                      <a:endParaRPr lang="ru-RU" sz="700" b="0" i="0" u="none" strike="noStrike">
                        <a:solidFill>
                          <a:srgbClr val="000000"/>
                        </a:solidFill>
                        <a:effectLst/>
                        <a:latin typeface="+mj-lt"/>
                        <a:cs typeface="Courier New" panose="02070309020205020404" pitchFamily="49" charset="0"/>
                      </a:endParaRPr>
                    </a:p>
                  </a:txBody>
                  <a:tcPr marL="3443" marR="3443" marT="3443" marB="0" anchor="b"/>
                </a:tc>
              </a:tr>
            </a:tbl>
          </a:graphicData>
        </a:graphic>
      </p:graphicFrame>
      <p:sp>
        <p:nvSpPr>
          <p:cNvPr id="11" name="Прямоугольник 10"/>
          <p:cNvSpPr/>
          <p:nvPr/>
        </p:nvSpPr>
        <p:spPr>
          <a:xfrm>
            <a:off x="197220" y="2224093"/>
            <a:ext cx="4623540" cy="2862322"/>
          </a:xfrm>
          <a:prstGeom prst="rect">
            <a:avLst/>
          </a:prstGeom>
        </p:spPr>
        <p:txBody>
          <a:bodyPr wrap="square">
            <a:spAutoFit/>
          </a:bodyPr>
          <a:lstStyle/>
          <a:p>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r>
              <a:rPr lang="en" sz="1200" smtClean="0">
                <a:solidFill>
                  <a:schemeClr val="tx1">
                    <a:lumMod val="65000"/>
                    <a:lumOff val="35000"/>
                  </a:schemeClr>
                </a:solidFill>
                <a:latin typeface="Courier New" panose="02070309020205020404" pitchFamily="49" charset="0"/>
                <a:cs typeface="Courier New" panose="02070309020205020404" pitchFamily="49" charset="0"/>
              </a:rPr>
              <a:t>Electronic services </a:t>
            </a:r>
            <a:r>
              <a:rPr lang="en" sz="1200">
                <a:solidFill>
                  <a:schemeClr val="tx1">
                    <a:lumMod val="65000"/>
                    <a:lumOff val="35000"/>
                  </a:schemeClr>
                </a:solidFill>
                <a:latin typeface="Courier New" panose="02070309020205020404" pitchFamily="49" charset="0"/>
                <a:cs typeface="Courier New" panose="02070309020205020404" pitchFamily="49" charset="0"/>
              </a:rPr>
              <a:t>for business </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marL="171450" indent="-171450">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Land for 1 ruble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t>
            </a:r>
          </a:p>
          <a:p>
            <a:pPr marL="171450" indent="-171450">
              <a:buFont typeface="Wingdings" panose="05000000000000000000" pitchFamily="2" charset="2"/>
              <a:buChar char="ü"/>
            </a:pPr>
            <a:r>
              <a:rPr lang="en" sz="1200">
                <a:solidFill>
                  <a:schemeClr val="tx1">
                    <a:lumMod val="65000"/>
                    <a:lumOff val="35000"/>
                  </a:schemeClr>
                </a:solidFill>
                <a:latin typeface="Courier New" panose="02070309020205020404" pitchFamily="49" charset="0"/>
                <a:cs typeface="Courier New" panose="02070309020205020404" pitchFamily="49" charset="0"/>
              </a:rPr>
              <a:t>“Real estate for 1 ruble”</a:t>
            </a:r>
          </a:p>
          <a:p>
            <a:pPr marL="171450" indent="-171450">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Land Without Bidding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t>
            </a:r>
          </a:p>
          <a:p>
            <a:pPr marL="171450" indent="-171450">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Real estate on the 1st-2nd floors of an apartment building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a:t>
            </a:r>
          </a:p>
          <a:p>
            <a:pPr marL="171450" indent="-171450">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Start a business in the industrial park of the Moscow region."</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endParaRPr lang="ru-RU" sz="1200" smtClean="0"/>
          </a:p>
          <a:p>
            <a:r>
              <a:rPr lang="en" sz="1200">
                <a:solidFill>
                  <a:schemeClr val="tx1">
                    <a:lumMod val="65000"/>
                    <a:lumOff val="35000"/>
                  </a:schemeClr>
                </a:solidFill>
                <a:latin typeface="Courier New" panose="02070309020205020404" pitchFamily="49" charset="0"/>
                <a:cs typeface="Courier New" panose="02070309020205020404" pitchFamily="49" charset="0"/>
              </a:rPr>
              <a:t>You can select a land plot on the investment map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23"/>
              </a:rPr>
              <a:t>(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23"/>
              </a:rPr>
              <a:t>https://invest.mosreg.ru/investor/map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23"/>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It was created within the framework of the regional investment standard introduced in the Moscow region.</a:t>
            </a:r>
          </a:p>
        </p:txBody>
      </p:sp>
    </p:spTree>
    <p:extLst>
      <p:ext uri="{BB962C8B-B14F-4D97-AF65-F5344CB8AC3E}">
        <p14:creationId xmlns:p14="http://schemas.microsoft.com/office/powerpoint/2010/main" val="26333915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574978"/>
            <a:ext cx="6655324" cy="428302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1168400"/>
            <a:r>
              <a:rPr lang="en" sz="1400" b="1">
                <a:solidFill>
                  <a:schemeClr val="tx1">
                    <a:lumMod val="85000"/>
                    <a:lumOff val="15000"/>
                  </a:schemeClr>
                </a:solidFill>
              </a:rPr>
              <a:t>ENGINEERING AND TECHNICAL SUPPORT</a:t>
            </a:r>
          </a:p>
          <a:p>
            <a:pPr marL="0" lvl="2"/>
            <a:endParaRPr lang="ru-RU" sz="1400">
              <a:solidFill>
                <a:schemeClr val="tx1">
                  <a:lumMod val="85000"/>
                  <a:lumOff val="15000"/>
                </a:schemeClr>
              </a:solidFill>
            </a:endParaRPr>
          </a:p>
          <a:p>
            <a:pPr marL="358775" lvl="2"/>
            <a:r>
              <a:rPr lang="en" sz="1400" b="1">
                <a:solidFill>
                  <a:schemeClr val="tx1">
                    <a:lumMod val="85000"/>
                    <a:lumOff val="15000"/>
                  </a:schemeClr>
                </a:solidFill>
              </a:rPr>
              <a:t>Gas supply: </a:t>
            </a:r>
            <a:r>
              <a:rPr lang="en" sz="1400">
                <a:solidFill>
                  <a:schemeClr val="tx1">
                    <a:lumMod val="85000"/>
                    <a:lumOff val="15000"/>
                  </a:schemeClr>
                </a:solidFill>
              </a:rPr>
              <a:t>15 cubic meters m/hour. Gas pipeline JSC "Flint-K" connection point on the street. Industrial passage. Connection period is 1 year. The cost of connection is in accordance with Order No. 451-r dated December 20, 2019.</a:t>
            </a:r>
            <a:endParaRPr lang="ru-RU" sz="1400" smtClean="0">
              <a:solidFill>
                <a:schemeClr val="tx1">
                  <a:lumMod val="85000"/>
                  <a:lumOff val="15000"/>
                </a:schemeClr>
              </a:solidFill>
            </a:endParaRP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Water supply: </a:t>
            </a:r>
            <a:r>
              <a:rPr lang="en" sz="1400">
                <a:solidFill>
                  <a:schemeClr val="tx1">
                    <a:lumMod val="85000"/>
                    <a:lumOff val="15000"/>
                  </a:schemeClr>
                </a:solidFill>
              </a:rPr>
              <a:t>5 cubic meters m/hour connection point In the area of Likhacheskoye Highway or Promyshlenny Proezd. Connection period is 18 months. The amount of the connection fee, see order No. 315-r dated December 20, 2017</a:t>
            </a:r>
            <a:endParaRPr lang="ru-RU" sz="1400" smtClean="0">
              <a:solidFill>
                <a:schemeClr val="tx1">
                  <a:lumMod val="85000"/>
                  <a:lumOff val="15000"/>
                </a:schemeClr>
              </a:solidFill>
            </a:endParaRP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Drainage: </a:t>
            </a:r>
            <a:r>
              <a:rPr lang="en" sz="1400">
                <a:solidFill>
                  <a:schemeClr val="tx1">
                    <a:lumMod val="85000"/>
                    <a:lumOff val="15000"/>
                  </a:schemeClr>
                </a:solidFill>
              </a:rPr>
              <a:t>5 cubic meters m/hour connection point In the area of Industrial passage. Connection period is 18 months. For the connection fee, see order No. 316-r dated December 20, 2017.</a:t>
            </a:r>
            <a:endParaRPr lang="ru-RU" sz="1400" smtClean="0">
              <a:solidFill>
                <a:schemeClr val="tx1">
                  <a:lumMod val="85000"/>
                  <a:lumOff val="15000"/>
                </a:schemeClr>
              </a:solidFill>
            </a:endParaRP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Heat supply: </a:t>
            </a:r>
            <a:r>
              <a:rPr lang="en" sz="1400">
                <a:solidFill>
                  <a:schemeClr val="tx1">
                    <a:lumMod val="85000"/>
                    <a:lumOff val="15000"/>
                  </a:schemeClr>
                </a:solidFill>
              </a:rPr>
              <a:t>0 Gcal/hour It is necessary to build your own boiler house</a:t>
            </a:r>
          </a:p>
          <a:p>
            <a:pPr marL="358775" lvl="2"/>
            <a:endParaRPr lang="ru-RU" sz="1400" smtClean="0">
              <a:solidFill>
                <a:schemeClr val="tx1">
                  <a:lumMod val="85000"/>
                  <a:lumOff val="15000"/>
                </a:schemeClr>
              </a:solidFill>
            </a:endParaRPr>
          </a:p>
          <a:p>
            <a:pPr marL="358775" lvl="2"/>
            <a:r>
              <a:rPr lang="en" sz="1400" b="1" smtClean="0">
                <a:solidFill>
                  <a:schemeClr val="tx1">
                    <a:lumMod val="85000"/>
                    <a:lumOff val="15000"/>
                  </a:schemeClr>
                </a:solidFill>
              </a:rPr>
              <a:t>Electric </a:t>
            </a:r>
            <a:r>
              <a:rPr lang="en" sz="1400" b="1">
                <a:solidFill>
                  <a:schemeClr val="tx1">
                    <a:lumMod val="85000"/>
                    <a:lumOff val="15000"/>
                  </a:schemeClr>
                </a:solidFill>
              </a:rPr>
              <a:t>power </a:t>
            </a:r>
            <a:r>
              <a:rPr lang="en" sz="1400">
                <a:solidFill>
                  <a:schemeClr val="tx1">
                    <a:lumMod val="85000"/>
                    <a:lumOff val="15000"/>
                  </a:schemeClr>
                </a:solidFill>
              </a:rPr>
              <a:t>: 670 kW Substation-Dolgoprudnaya, Connection period from 4 months. -1 year. For the amount of connection fees, see order No. 347-r dated December 27, 2017</a:t>
            </a:r>
          </a:p>
        </p:txBody>
      </p:sp>
      <p:sp>
        <p:nvSpPr>
          <p:cNvPr id="9" name="TextBox 8"/>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0" name="Object 4"/>
          <p:cNvGraphicFramePr>
            <a:graphicFrameLocks noChangeAspect="1"/>
          </p:cNvGraphicFramePr>
          <p:nvPr>
            <p:extLst>
              <p:ext uri="{D42A27DB-BD31-4B8C-83A1-F6EECF244321}">
                <p14:modId xmlns:p14="http://schemas.microsoft.com/office/powerpoint/2010/main" val="636983407"/>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1508"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5" name="Прямоугольник 34"/>
          <p:cNvSpPr/>
          <p:nvPr/>
        </p:nvSpPr>
        <p:spPr>
          <a:xfrm>
            <a:off x="374998" y="1631880"/>
            <a:ext cx="4940001" cy="591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b="1">
                <a:solidFill>
                  <a:schemeClr val="tx1">
                    <a:lumMod val="65000"/>
                    <a:lumOff val="35000"/>
                  </a:schemeClr>
                </a:solidFill>
                <a:latin typeface="Arial" panose="020B0604020202020204" pitchFamily="34" charset="0"/>
                <a:cs typeface="Arial" panose="020B0604020202020204" pitchFamily="34" charset="0"/>
              </a:rPr>
              <a:t>Offer for investors</a:t>
            </a:r>
            <a:endParaRPr lang="ru-RU" i="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LAND</a:t>
            </a:r>
          </a:p>
          <a:p>
            <a:pPr algn="ctr"/>
            <a:r>
              <a:rPr lang="en" b="1">
                <a:solidFill>
                  <a:schemeClr val="tx1">
                    <a:lumMod val="65000"/>
                    <a:lumOff val="35000"/>
                  </a:schemeClr>
                </a:solidFill>
                <a:latin typeface="Arial" panose="020B0604020202020204" pitchFamily="34" charset="0"/>
                <a:cs typeface="Arial" panose="020B0604020202020204" pitchFamily="34" charset="0"/>
              </a:rPr>
              <a:t>Cadastral number: 50:42:0020104:211</a:t>
            </a: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Прямоугольник 35"/>
          <p:cNvSpPr/>
          <p:nvPr/>
        </p:nvSpPr>
        <p:spPr>
          <a:xfrm>
            <a:off x="6773871" y="3239369"/>
            <a:ext cx="5265491" cy="3539430"/>
          </a:xfrm>
          <a:prstGeom prst="rect">
            <a:avLst/>
          </a:prstGeom>
        </p:spPr>
        <p:txBody>
          <a:bodyPr wrap="square">
            <a:spAutoFit/>
          </a:bodyPr>
          <a:lstStyle/>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a:t>
            </a:r>
            <a:r>
              <a:rPr lang="en" sz="1400" b="1">
                <a:solidFill>
                  <a:schemeClr val="tx1">
                    <a:lumMod val="65000"/>
                    <a:lumOff val="35000"/>
                  </a:schemeClr>
                </a:solidFill>
                <a:latin typeface="Arial" panose="020B0604020202020204" pitchFamily="34" charset="0"/>
                <a:cs typeface="Arial" panose="020B0604020202020204" pitchFamily="34" charset="0"/>
              </a:rPr>
              <a:t>number: 50:42:0020104:211</a:t>
            </a:r>
            <a:endParaRPr lang="ru-RU" sz="1400" b="1"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a:solidFill>
                  <a:schemeClr val="tx1">
                    <a:lumMod val="65000"/>
                    <a:lumOff val="35000"/>
                  </a:schemeClr>
                </a:solidFill>
                <a:latin typeface="Arial" panose="020B0604020202020204" pitchFamily="34" charset="0"/>
                <a:cs typeface="Arial" panose="020B0604020202020204" pitchFamily="34" charset="0"/>
                <a:hlinkClick r:id="rId5"/>
              </a:rPr>
              <a:t>https:// </a:t>
            </a:r>
            <a:r>
              <a:rPr lang="en" sz="1400" b="1" smtClean="0">
                <a:solidFill>
                  <a:schemeClr val="tx1">
                    <a:lumMod val="65000"/>
                    <a:lumOff val="35000"/>
                  </a:schemeClr>
                </a:solidFill>
                <a:latin typeface="Arial" panose="020B0604020202020204" pitchFamily="34" charset="0"/>
                <a:cs typeface="Arial" panose="020B0604020202020204" pitchFamily="34" charset="0"/>
                <a:hlinkClick r:id="rId5"/>
              </a:rPr>
              <a:t>invest.mosreg.ru/investor/catalog/e670e154-6373-4bfe-9e19-86583d819106</a:t>
            </a:r>
            <a:endParaRPr lang="ru-RU" sz="1400" b="1" smtClean="0">
              <a:solidFill>
                <a:schemeClr val="tx1">
                  <a:lumMod val="65000"/>
                  <a:lumOff val="35000"/>
                </a:schemeClr>
              </a:solidFill>
              <a:latin typeface="Arial" panose="020B0604020202020204" pitchFamily="34" charset="0"/>
              <a:cs typeface="Arial" panose="020B0604020202020204" pitchFamily="34" charset="0"/>
            </a:endParaRPr>
          </a:p>
          <a:p>
            <a:pPr>
              <a:defRPr/>
            </a:pPr>
            <a:endParaRPr lang="ru-RU" sz="1400" b="1">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a:solidFill>
                  <a:schemeClr val="tx1">
                    <a:lumMod val="65000"/>
                    <a:lumOff val="35000"/>
                  </a:schemeClr>
                </a:solidFill>
                <a:latin typeface="Arial" panose="020B0604020202020204" pitchFamily="34" charset="0"/>
                <a:cs typeface="Arial" panose="020B0604020202020204" pitchFamily="34" charset="0"/>
              </a:rPr>
              <a:t>Address: </a:t>
            </a:r>
            <a:r>
              <a:rPr lang="en" sz="1400">
                <a:solidFill>
                  <a:schemeClr val="tx1">
                    <a:lumMod val="65000"/>
                    <a:lumOff val="35000"/>
                  </a:schemeClr>
                </a:solidFill>
                <a:latin typeface="Arial" panose="020B0604020202020204" pitchFamily="34" charset="0"/>
                <a:cs typeface="Arial" panose="020B0604020202020204" pitchFamily="34" charset="0"/>
              </a:rPr>
              <a:t>Moscow region, Dolgoprudny, intersection of Likhachevskoye highway and Promyshlenny passage</a:t>
            </a:r>
          </a:p>
          <a:p>
            <a:pPr>
              <a:defRPr/>
            </a:pPr>
            <a:endParaRPr lang="ru-RU" sz="1400" b="1"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Area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0.34 hectares</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category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Lands of populated areas</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of </a:t>
            </a:r>
            <a:r>
              <a:rPr lang="en" sz="1400" b="1">
                <a:solidFill>
                  <a:schemeClr val="tx1">
                    <a:lumMod val="65000"/>
                    <a:lumOff val="35000"/>
                  </a:schemeClr>
                </a:solidFill>
                <a:latin typeface="Arial" panose="020B0604020202020204" pitchFamily="34" charset="0"/>
                <a:cs typeface="Arial" panose="020B0604020202020204" pitchFamily="34" charset="0"/>
              </a:rPr>
              <a:t>permitted use: </a:t>
            </a:r>
            <a:r>
              <a:rPr lang="en" sz="1400">
                <a:solidFill>
                  <a:schemeClr val="tx1">
                    <a:lumMod val="65000"/>
                    <a:lumOff val="35000"/>
                  </a:schemeClr>
                </a:solidFill>
                <a:latin typeface="Arial" panose="020B0604020202020204" pitchFamily="34" charset="0"/>
                <a:cs typeface="Arial" panose="020B0604020202020204" pitchFamily="34" charset="0"/>
              </a:rPr>
              <a:t>Roadside service facilities</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a:t>
            </a:r>
            <a:r>
              <a:rPr lang="en" sz="1400" b="1">
                <a:solidFill>
                  <a:schemeClr val="tx1">
                    <a:lumMod val="65000"/>
                    <a:lumOff val="35000"/>
                  </a:schemeClr>
                </a:solidFill>
                <a:latin typeface="Arial" panose="020B0604020202020204" pitchFamily="34" charset="0"/>
                <a:cs typeface="Arial" panose="020B0604020202020204" pitchFamily="34" charset="0"/>
              </a:rPr>
              <a:t>of ownership: </a:t>
            </a:r>
            <a:r>
              <a:rPr lang="en" sz="1400" smtClean="0">
                <a:solidFill>
                  <a:schemeClr val="tx1">
                    <a:lumMod val="65000"/>
                    <a:lumOff val="35000"/>
                  </a:schemeClr>
                </a:solidFill>
                <a:latin typeface="Arial" panose="020B0604020202020204" pitchFamily="34" charset="0"/>
                <a:cs typeface="Arial" panose="020B0604020202020204" pitchFamily="34" charset="0"/>
              </a:rPr>
              <a:t>Municipal</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SPZ: </a:t>
            </a:r>
            <a:r>
              <a:rPr lang="en" sz="1400" smtClean="0">
                <a:solidFill>
                  <a:schemeClr val="tx1">
                    <a:lumMod val="65000"/>
                    <a:lumOff val="35000"/>
                  </a:schemeClr>
                </a:solidFill>
                <a:latin typeface="Arial" panose="020B0604020202020204" pitchFamily="34" charset="0"/>
                <a:cs typeface="Arial" panose="020B0604020202020204" pitchFamily="34" charset="0"/>
              </a:rPr>
              <a:t>50 m</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a:t>
            </a:r>
            <a:r>
              <a:rPr lang="en" sz="1400" b="1">
                <a:solidFill>
                  <a:schemeClr val="tx1">
                    <a:lumMod val="65000"/>
                    <a:lumOff val="35000"/>
                  </a:schemeClr>
                </a:solidFill>
                <a:latin typeface="Arial" panose="020B0604020202020204" pitchFamily="34" charset="0"/>
                <a:cs typeface="Arial" panose="020B0604020202020204" pitchFamily="34" charset="0"/>
              </a:rPr>
              <a:t>value: </a:t>
            </a:r>
            <a:r>
              <a:rPr lang="en" sz="1400">
                <a:solidFill>
                  <a:schemeClr val="tx1">
                    <a:lumMod val="65000"/>
                    <a:lumOff val="35000"/>
                  </a:schemeClr>
                </a:solidFill>
                <a:latin typeface="Arial" panose="020B0604020202020204" pitchFamily="34" charset="0"/>
                <a:cs typeface="Arial" panose="020B0604020202020204" pitchFamily="34" charset="0"/>
              </a:rPr>
              <a:t>RUB 27,611,094.00.</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r>
              <a:rPr lang="en" sz="1400" b="1">
                <a:solidFill>
                  <a:schemeClr val="tx1">
                    <a:lumMod val="65000"/>
                    <a:lumOff val="35000"/>
                  </a:schemeClr>
                </a:solidFill>
                <a:latin typeface="Arial" panose="020B0604020202020204" pitchFamily="34" charset="0"/>
                <a:cs typeface="Arial" panose="020B0604020202020204" pitchFamily="34" charset="0"/>
              </a:rPr>
              <a:t>Transport </a:t>
            </a:r>
            <a:r>
              <a:rPr lang="en" sz="1400" b="1" smtClean="0">
                <a:solidFill>
                  <a:schemeClr val="tx1">
                    <a:lumMod val="65000"/>
                    <a:lumOff val="35000"/>
                  </a:schemeClr>
                </a:solidFill>
                <a:latin typeface="Arial" panose="020B0604020202020204" pitchFamily="34" charset="0"/>
                <a:cs typeface="Arial" panose="020B0604020202020204" pitchFamily="34" charset="0"/>
              </a:rPr>
              <a:t>accessibility: </a:t>
            </a:r>
            <a:r>
              <a:rPr lang="en" sz="1400" smtClean="0">
                <a:solidFill>
                  <a:schemeClr val="tx1">
                    <a:lumMod val="65000"/>
                    <a:lumOff val="35000"/>
                  </a:schemeClr>
                </a:solidFill>
                <a:latin typeface="Arial" panose="020B0604020202020204" pitchFamily="34" charset="0"/>
                <a:cs typeface="Arial" panose="020B0604020202020204" pitchFamily="34" charset="0"/>
              </a:rPr>
              <a:t>distance </a:t>
            </a:r>
            <a:r>
              <a:rPr lang="en" sz="1400">
                <a:solidFill>
                  <a:schemeClr val="tx1">
                    <a:lumMod val="65000"/>
                    <a:lumOff val="35000"/>
                  </a:schemeClr>
                </a:solidFill>
                <a:latin typeface="Arial" panose="020B0604020202020204" pitchFamily="34" charset="0"/>
                <a:cs typeface="Arial" panose="020B0604020202020204" pitchFamily="34" charset="0"/>
              </a:rPr>
              <a:t>to MKAD: 4 km </a:t>
            </a:r>
            <a:r>
              <a:rPr lang="en" sz="1400" smtClean="0">
                <a:solidFill>
                  <a:schemeClr val="tx1">
                    <a:lumMod val="65000"/>
                    <a:lumOff val="35000"/>
                  </a:schemeClr>
                </a:solidFill>
                <a:latin typeface="Arial" panose="020B0604020202020204" pitchFamily="34" charset="0"/>
                <a:cs typeface="Arial" panose="020B0604020202020204" pitchFamily="34" charset="0"/>
              </a:rPr>
              <a:t>;</a:t>
            </a:r>
          </a:p>
          <a:p>
            <a:r>
              <a:rPr lang="en" sz="1400">
                <a:solidFill>
                  <a:schemeClr val="tx1">
                    <a:lumMod val="65000"/>
                    <a:lumOff val="35000"/>
                  </a:schemeClr>
                </a:solidFill>
                <a:latin typeface="Arial" panose="020B0604020202020204" pitchFamily="34" charset="0"/>
                <a:cs typeface="Arial" panose="020B0604020202020204" pitchFamily="34" charset="0"/>
              </a:rPr>
              <a:t>to the Central Ring Road </a:t>
            </a:r>
            <a:r>
              <a:rPr lang="en" sz="1400" smtClean="0">
                <a:solidFill>
                  <a:schemeClr val="tx1">
                    <a:lumMod val="65000"/>
                    <a:lumOff val="35000"/>
                  </a:schemeClr>
                </a:solidFill>
                <a:latin typeface="Arial" panose="020B0604020202020204" pitchFamily="34" charset="0"/>
                <a:cs typeface="Arial" panose="020B0604020202020204" pitchFamily="34" charset="0"/>
              </a:rPr>
              <a:t>: 28</a:t>
            </a:r>
            <a:r>
              <a:rPr lang="en" sz="1400">
                <a:solidFill>
                  <a:schemeClr val="tx1">
                    <a:lumMod val="65000"/>
                    <a:lumOff val="35000"/>
                  </a:schemeClr>
                </a:solidFill>
                <a:latin typeface="Arial" panose="020B0604020202020204" pitchFamily="34" charset="0"/>
                <a:cs typeface="Arial" panose="020B0604020202020204" pitchFamily="34" charset="0"/>
              </a:rPr>
              <a:t> </a:t>
            </a:r>
            <a:r>
              <a:rPr lang="en" sz="1400" smtClean="0">
                <a:solidFill>
                  <a:schemeClr val="tx1">
                    <a:lumMod val="65000"/>
                    <a:lumOff val="35000"/>
                  </a:schemeClr>
                </a:solidFill>
                <a:latin typeface="Arial" panose="020B0604020202020204" pitchFamily="34" charset="0"/>
                <a:cs typeface="Arial" panose="020B0604020202020204" pitchFamily="34" charset="0"/>
              </a:rPr>
              <a:t>km</a:t>
            </a:r>
          </a:p>
        </p:txBody>
      </p:sp>
      <p:sp>
        <p:nvSpPr>
          <p:cNvPr id="11" name="Прямоугольник 10"/>
          <p:cNvSpPr/>
          <p:nvPr/>
        </p:nvSpPr>
        <p:spPr>
          <a:xfrm>
            <a:off x="0" y="639631"/>
            <a:ext cx="12180394" cy="4494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139885" y="651204"/>
            <a:ext cx="10291040" cy="400110"/>
          </a:xfrm>
          <a:prstGeom prst="rect">
            <a:avLst/>
          </a:prstGeom>
        </p:spPr>
        <p:txBody>
          <a:bodyPr wrap="square">
            <a:spAutoFit/>
          </a:bodyPr>
          <a:lstStyle/>
          <a:p>
            <a:pPr fontAlgn="base">
              <a:spcBef>
                <a:spcPct val="0"/>
              </a:spcBef>
              <a:spcAft>
                <a:spcPct val="0"/>
              </a:spcAft>
              <a:defRPr/>
            </a:pPr>
            <a:r>
              <a:rPr lang="en" sz="2000" b="1" smtClean="0">
                <a:solidFill>
                  <a:schemeClr val="bg1"/>
                </a:solidFill>
                <a:latin typeface="Courier New" panose="02070309020205020404" pitchFamily="49" charset="0"/>
                <a:cs typeface="Courier New" panose="02070309020205020404" pitchFamily="49" charset="0"/>
              </a:rPr>
              <a:t>Promising land plots for investment</a:t>
            </a:r>
            <a:endParaRPr lang="ru-RU" sz="2000" b="1">
              <a:solidFill>
                <a:schemeClr val="bg1"/>
              </a:solidFill>
              <a:latin typeface="Courier New" panose="02070309020205020404" pitchFamily="49" charset="0"/>
              <a:cs typeface="Courier New" panose="02070309020205020404" pitchFamily="49" charset="0"/>
            </a:endParaRPr>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8520" y="1089111"/>
            <a:ext cx="3281874" cy="1989636"/>
          </a:xfrm>
          <a:prstGeom prst="rect">
            <a:avLst/>
          </a:prstGeom>
        </p:spPr>
      </p:pic>
    </p:spTree>
    <p:extLst>
      <p:ext uri="{BB962C8B-B14F-4D97-AF65-F5344CB8AC3E}">
        <p14:creationId xmlns:p14="http://schemas.microsoft.com/office/powerpoint/2010/main" val="21129184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574978"/>
            <a:ext cx="6655324" cy="428302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1168400"/>
            <a:r>
              <a:rPr lang="en" sz="1400" b="1">
                <a:solidFill>
                  <a:schemeClr val="tx1">
                    <a:lumMod val="85000"/>
                    <a:lumOff val="15000"/>
                  </a:schemeClr>
                </a:solidFill>
              </a:rPr>
              <a:t>ENGINEERING AND TECHNICAL SUPPORT</a:t>
            </a:r>
          </a:p>
          <a:p>
            <a:pPr marL="0" lvl="2"/>
            <a:endParaRPr lang="ru-RU" sz="1400">
              <a:solidFill>
                <a:schemeClr val="tx1">
                  <a:lumMod val="85000"/>
                  <a:lumOff val="15000"/>
                </a:schemeClr>
              </a:solidFill>
            </a:endParaRPr>
          </a:p>
          <a:p>
            <a:pPr marL="358775" lvl="2"/>
            <a:r>
              <a:rPr lang="en" sz="1400" b="1">
                <a:solidFill>
                  <a:schemeClr val="tx1">
                    <a:lumMod val="85000"/>
                    <a:lumOff val="15000"/>
                  </a:schemeClr>
                </a:solidFill>
              </a:rPr>
              <a:t>Gas supply: </a:t>
            </a:r>
            <a:r>
              <a:rPr lang="en" sz="1400">
                <a:solidFill>
                  <a:schemeClr val="tx1">
                    <a:lumMod val="85000"/>
                    <a:lumOff val="15000"/>
                  </a:schemeClr>
                </a:solidFill>
              </a:rPr>
              <a:t>15 cubic meters m/hour GDS “KRP-13 (CHP-21)” Connection period from 4 months. -1 year. The cost of connection is in accordance with Order No. 451-r dated December 20, 2019.</a:t>
            </a:r>
            <a:endParaRPr lang="ru-RU" sz="1400" smtClean="0">
              <a:solidFill>
                <a:schemeClr val="tx1">
                  <a:lumMod val="85000"/>
                  <a:lumOff val="15000"/>
                </a:schemeClr>
              </a:solidFill>
            </a:endParaRP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Water supply: </a:t>
            </a:r>
            <a:r>
              <a:rPr lang="en" sz="1400">
                <a:solidFill>
                  <a:schemeClr val="tx1">
                    <a:lumMod val="85000"/>
                    <a:lumOff val="15000"/>
                  </a:schemeClr>
                </a:solidFill>
              </a:rPr>
              <a:t>5 cubic meters m/hour connection point In the area of Likhacheskoye Highway or Promyshlenny Proezd. Connection period is 18 months. The amount of the connection fee, see order No. </a:t>
            </a:r>
            <a:r>
              <a:rPr lang="en" sz="1400" smtClean="0">
                <a:solidFill>
                  <a:schemeClr val="tx1">
                    <a:lumMod val="85000"/>
                    <a:lumOff val="15000"/>
                  </a:schemeClr>
                </a:solidFill>
              </a:rPr>
              <a:t>315-r dated December 20, 2017</a:t>
            </a: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Drainage: </a:t>
            </a:r>
            <a:r>
              <a:rPr lang="en" sz="1400">
                <a:solidFill>
                  <a:schemeClr val="tx1">
                    <a:lumMod val="85000"/>
                    <a:lumOff val="15000"/>
                  </a:schemeClr>
                </a:solidFill>
              </a:rPr>
              <a:t>5 cubic meters m/hour connection point In the area of Industrial passage. Connection period is 18 months. For the connection fee, see order No. 316-r dated December 20, 2017 </a:t>
            </a:r>
            <a:r>
              <a:rPr lang="en" sz="1400" smtClean="0">
                <a:solidFill>
                  <a:schemeClr val="tx1">
                    <a:lumMod val="85000"/>
                    <a:lumOff val="15000"/>
                  </a:schemeClr>
                </a:solidFill>
              </a:rPr>
              <a:t>.</a:t>
            </a: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Heat supply: </a:t>
            </a:r>
            <a:r>
              <a:rPr lang="en" sz="1400">
                <a:solidFill>
                  <a:schemeClr val="tx1">
                    <a:lumMod val="85000"/>
                    <a:lumOff val="15000"/>
                  </a:schemeClr>
                </a:solidFill>
              </a:rPr>
              <a:t>0 Gcal/hour It is necessary to build your own boiler house</a:t>
            </a:r>
          </a:p>
          <a:p>
            <a:pPr marL="358775" lvl="2"/>
            <a:endParaRPr lang="ru-RU" sz="1400" smtClean="0">
              <a:solidFill>
                <a:schemeClr val="tx1">
                  <a:lumMod val="85000"/>
                  <a:lumOff val="15000"/>
                </a:schemeClr>
              </a:solidFill>
            </a:endParaRPr>
          </a:p>
          <a:p>
            <a:pPr marL="358775" lvl="2"/>
            <a:r>
              <a:rPr lang="en" sz="1400" b="1" smtClean="0">
                <a:solidFill>
                  <a:schemeClr val="tx1">
                    <a:lumMod val="85000"/>
                    <a:lumOff val="15000"/>
                  </a:schemeClr>
                </a:solidFill>
              </a:rPr>
              <a:t>Electric </a:t>
            </a:r>
            <a:r>
              <a:rPr lang="en" sz="1400" b="1">
                <a:solidFill>
                  <a:schemeClr val="tx1">
                    <a:lumMod val="85000"/>
                    <a:lumOff val="15000"/>
                  </a:schemeClr>
                </a:solidFill>
              </a:rPr>
              <a:t>power </a:t>
            </a:r>
            <a:r>
              <a:rPr lang="en" sz="1400">
                <a:solidFill>
                  <a:schemeClr val="tx1">
                    <a:lumMod val="85000"/>
                    <a:lumOff val="15000"/>
                  </a:schemeClr>
                </a:solidFill>
              </a:rPr>
              <a:t>: 670 kW Substation-Dolgoprudnaya, Connection period from 4 months. -1 year. For the amount of connection fees, see order No. 347-r dated December 27, 2017</a:t>
            </a:r>
          </a:p>
        </p:txBody>
      </p:sp>
      <p:sp>
        <p:nvSpPr>
          <p:cNvPr id="9" name="TextBox 8"/>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0" name="Object 4"/>
          <p:cNvGraphicFramePr>
            <a:graphicFrameLocks noChangeAspect="1"/>
          </p:cNvGraphicFramePr>
          <p:nvPr>
            <p:extLst>
              <p:ext uri="{D42A27DB-BD31-4B8C-83A1-F6EECF244321}">
                <p14:modId xmlns:p14="http://schemas.microsoft.com/office/powerpoint/2010/main" val="636983407"/>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2532"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5" name="Прямоугольник 34"/>
          <p:cNvSpPr/>
          <p:nvPr/>
        </p:nvSpPr>
        <p:spPr>
          <a:xfrm>
            <a:off x="374998" y="1687398"/>
            <a:ext cx="5658157" cy="536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Offer </a:t>
            </a:r>
            <a:r>
              <a:rPr lang="en" b="1">
                <a:solidFill>
                  <a:schemeClr val="tx1">
                    <a:lumMod val="65000"/>
                    <a:lumOff val="35000"/>
                  </a:schemeClr>
                </a:solidFill>
                <a:latin typeface="Arial" panose="020B0604020202020204" pitchFamily="34" charset="0"/>
                <a:cs typeface="Arial" panose="020B0604020202020204" pitchFamily="34" charset="0"/>
              </a:rPr>
              <a:t>for investors</a:t>
            </a:r>
            <a:endParaRPr lang="ru-RU" i="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LAND</a:t>
            </a:r>
          </a:p>
          <a:p>
            <a:pPr algn="ctr"/>
            <a:r>
              <a:rPr lang="en" b="1">
                <a:solidFill>
                  <a:schemeClr val="tx1">
                    <a:lumMod val="65000"/>
                    <a:lumOff val="35000"/>
                  </a:schemeClr>
                </a:solidFill>
                <a:latin typeface="Arial" panose="020B0604020202020204" pitchFamily="34" charset="0"/>
                <a:cs typeface="Arial" panose="020B0604020202020204" pitchFamily="34" charset="0"/>
              </a:rPr>
              <a:t>Cadastral number: 50:42:0020104:74</a:t>
            </a: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Прямоугольник 35"/>
          <p:cNvSpPr/>
          <p:nvPr/>
        </p:nvSpPr>
        <p:spPr>
          <a:xfrm>
            <a:off x="6773871" y="3239369"/>
            <a:ext cx="5265491" cy="3539430"/>
          </a:xfrm>
          <a:prstGeom prst="rect">
            <a:avLst/>
          </a:prstGeom>
        </p:spPr>
        <p:txBody>
          <a:bodyPr wrap="square">
            <a:spAutoFit/>
          </a:bodyPr>
          <a:lstStyle/>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number: </a:t>
            </a:r>
            <a:r>
              <a:rPr lang="en" sz="1400" b="1" smtClean="0">
                <a:solidFill>
                  <a:schemeClr val="tx1">
                    <a:lumMod val="65000"/>
                    <a:lumOff val="35000"/>
                  </a:schemeClr>
                </a:solidFill>
                <a:latin typeface="Arial" panose="020B0604020202020204" pitchFamily="34" charset="0"/>
                <a:cs typeface="Arial" panose="020B0604020202020204" pitchFamily="34" charset="0"/>
                <a:hlinkClick r:id="rId5"/>
              </a:rPr>
              <a:t>50 </a:t>
            </a:r>
            <a:endParaRPr lang="ru-RU" sz="1400" b="1" smtClean="0">
              <a:solidFill>
                <a:schemeClr val="tx1">
                  <a:lumMod val="65000"/>
                  <a:lumOff val="35000"/>
                </a:schemeClr>
              </a:solidFill>
              <a:latin typeface="Arial" panose="020B0604020202020204" pitchFamily="34" charset="0"/>
              <a:cs typeface="Arial" panose="020B0604020202020204" pitchFamily="34" charset="0"/>
            </a:endParaRPr>
          </a:p>
          <a:p>
            <a:pPr>
              <a:defRPr/>
            </a:pPr>
            <a:endParaRPr lang="ru-RU" sz="1400" b="1">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a:solidFill>
                  <a:schemeClr val="tx1">
                    <a:lumMod val="65000"/>
                    <a:lumOff val="35000"/>
                  </a:schemeClr>
                </a:solidFill>
                <a:latin typeface="Arial" panose="020B0604020202020204" pitchFamily="34" charset="0"/>
                <a:cs typeface="Arial" panose="020B0604020202020204" pitchFamily="34" charset="0"/>
              </a:rPr>
              <a:t>Address: </a:t>
            </a:r>
            <a:r>
              <a:rPr lang="en" sz="1400">
                <a:solidFill>
                  <a:schemeClr val="tx1">
                    <a:lumMod val="65000"/>
                    <a:lumOff val="35000"/>
                  </a:schemeClr>
                </a:solidFill>
                <a:latin typeface="Arial" panose="020B0604020202020204" pitchFamily="34" charset="0"/>
                <a:cs typeface="Arial" panose="020B0604020202020204" pitchFamily="34" charset="0"/>
              </a:rPr>
              <a:t>Moscow region, Dolgoprudny, </a:t>
            </a:r>
            <a:r>
              <a:rPr lang="en" sz="1400" err="1" smtClean="0">
                <a:solidFill>
                  <a:schemeClr val="tx1">
                    <a:lumMod val="65000"/>
                    <a:lumOff val="35000"/>
                  </a:schemeClr>
                </a:solidFill>
                <a:latin typeface="Arial" panose="020B0604020202020204" pitchFamily="34" charset="0"/>
                <a:cs typeface="Arial" panose="020B0604020202020204" pitchFamily="34" charset="0"/>
              </a:rPr>
              <a:t>Likhachevsky Ave. </a:t>
            </a:r>
            <a:r>
              <a:rPr lang="en" sz="1400">
                <a:solidFill>
                  <a:schemeClr val="tx1">
                    <a:lumMod val="65000"/>
                    <a:lumOff val="35000"/>
                  </a:schemeClr>
                </a:solidFill>
                <a:latin typeface="Arial" panose="020B0604020202020204" pitchFamily="34" charset="0"/>
                <a:cs typeface="Arial" panose="020B0604020202020204" pitchFamily="34" charset="0"/>
              </a:rPr>
              <a:t>, near </a:t>
            </a:r>
            <a:r>
              <a:rPr lang="en" sz="1400" smtClean="0">
                <a:solidFill>
                  <a:schemeClr val="tx1">
                    <a:lumMod val="65000"/>
                    <a:lumOff val="35000"/>
                  </a:schemeClr>
                </a:solidFill>
                <a:latin typeface="Arial" panose="020B0604020202020204" pitchFamily="34" charset="0"/>
                <a:cs typeface="Arial" panose="020B0604020202020204" pitchFamily="34" charset="0"/>
              </a:rPr>
              <a:t>46a</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Area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smtClean="0">
                <a:solidFill>
                  <a:schemeClr val="tx1">
                    <a:lumMod val="65000"/>
                    <a:lumOff val="35000"/>
                  </a:schemeClr>
                </a:solidFill>
                <a:latin typeface="Arial" panose="020B0604020202020204" pitchFamily="34" charset="0"/>
                <a:cs typeface="Arial" panose="020B0604020202020204" pitchFamily="34" charset="0"/>
              </a:rPr>
              <a:t>0.15 </a:t>
            </a:r>
            <a:r>
              <a:rPr lang="en" sz="1400">
                <a:solidFill>
                  <a:schemeClr val="tx1">
                    <a:lumMod val="65000"/>
                    <a:lumOff val="35000"/>
                  </a:schemeClr>
                </a:solidFill>
                <a:latin typeface="Arial" panose="020B0604020202020204" pitchFamily="34" charset="0"/>
                <a:cs typeface="Arial" panose="020B0604020202020204" pitchFamily="34" charset="0"/>
              </a:rPr>
              <a:t>ha</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category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Lands of populated areas</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a:t>
            </a:r>
            <a:r>
              <a:rPr lang="en" sz="1400" b="1">
                <a:solidFill>
                  <a:schemeClr val="tx1">
                    <a:lumMod val="65000"/>
                    <a:lumOff val="35000"/>
                  </a:schemeClr>
                </a:solidFill>
                <a:latin typeface="Arial" panose="020B0604020202020204" pitchFamily="34" charset="0"/>
                <a:cs typeface="Arial" panose="020B0604020202020204" pitchFamily="34" charset="0"/>
              </a:rPr>
              <a:t>of permitted use: </a:t>
            </a:r>
            <a:r>
              <a:rPr lang="en" sz="1400">
                <a:solidFill>
                  <a:schemeClr val="tx1">
                    <a:lumMod val="65000"/>
                    <a:lumOff val="35000"/>
                  </a:schemeClr>
                </a:solidFill>
                <a:latin typeface="Arial" panose="020B0604020202020204" pitchFamily="34" charset="0"/>
                <a:cs typeface="Arial" panose="020B0604020202020204" pitchFamily="34" charset="0"/>
              </a:rPr>
              <a:t>For the placement of a non-capital trade pavilion (without a foundation) for trade in hardware </a:t>
            </a:r>
            <a:r>
              <a:rPr lang="en" sz="1400" b="1" smtClean="0">
                <a:solidFill>
                  <a:schemeClr val="tx1">
                    <a:lumMod val="65000"/>
                    <a:lumOff val="35000"/>
                  </a:schemeClr>
                </a:solidFill>
                <a:latin typeface="Arial" panose="020B0604020202020204" pitchFamily="34" charset="0"/>
                <a:cs typeface="Arial" panose="020B0604020202020204" pitchFamily="34" charset="0"/>
              </a:rPr>
              <a:t>Type </a:t>
            </a:r>
            <a:r>
              <a:rPr lang="en" sz="1400" b="1">
                <a:solidFill>
                  <a:schemeClr val="tx1">
                    <a:lumMod val="65000"/>
                    <a:lumOff val="35000"/>
                  </a:schemeClr>
                </a:solidFill>
                <a:latin typeface="Arial" panose="020B0604020202020204" pitchFamily="34" charset="0"/>
                <a:cs typeface="Arial" panose="020B0604020202020204" pitchFamily="34" charset="0"/>
              </a:rPr>
              <a:t>of ownership: </a:t>
            </a:r>
            <a:r>
              <a:rPr lang="en" sz="1400" smtClean="0">
                <a:solidFill>
                  <a:schemeClr val="tx1">
                    <a:lumMod val="65000"/>
                    <a:lumOff val="35000"/>
                  </a:schemeClr>
                </a:solidFill>
                <a:latin typeface="Arial" panose="020B0604020202020204" pitchFamily="34" charset="0"/>
                <a:cs typeface="Arial" panose="020B0604020202020204" pitchFamily="34" charset="0"/>
              </a:rPr>
              <a:t>Municipal</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SPZ: </a:t>
            </a:r>
            <a:r>
              <a:rPr lang="en" sz="1400" smtClean="0">
                <a:solidFill>
                  <a:schemeClr val="tx1">
                    <a:lumMod val="65000"/>
                    <a:lumOff val="35000"/>
                  </a:schemeClr>
                </a:solidFill>
                <a:latin typeface="Arial" panose="020B0604020202020204" pitchFamily="34" charset="0"/>
                <a:cs typeface="Arial" panose="020B0604020202020204" pitchFamily="34" charset="0"/>
              </a:rPr>
              <a:t>50 m</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a:t>
            </a:r>
            <a:r>
              <a:rPr lang="en" sz="1400" b="1">
                <a:solidFill>
                  <a:schemeClr val="tx1">
                    <a:lumMod val="65000"/>
                    <a:lumOff val="35000"/>
                  </a:schemeClr>
                </a:solidFill>
                <a:latin typeface="Arial" panose="020B0604020202020204" pitchFamily="34" charset="0"/>
                <a:cs typeface="Arial" panose="020B0604020202020204" pitchFamily="34" charset="0"/>
              </a:rPr>
              <a:t>value: </a:t>
            </a:r>
            <a:r>
              <a:rPr lang="en" sz="1400" smtClean="0">
                <a:solidFill>
                  <a:schemeClr val="tx1">
                    <a:lumMod val="65000"/>
                    <a:lumOff val="35000"/>
                  </a:schemeClr>
                </a:solidFill>
                <a:latin typeface="Arial" panose="020B0604020202020204" pitchFamily="34" charset="0"/>
                <a:cs typeface="Arial" panose="020B0604020202020204" pitchFamily="34" charset="0"/>
              </a:rPr>
              <a:t>RUB </a:t>
            </a:r>
            <a:r>
              <a:rPr lang="en" sz="1400">
                <a:solidFill>
                  <a:schemeClr val="tx1">
                    <a:lumMod val="65000"/>
                    <a:lumOff val="35000"/>
                  </a:schemeClr>
                </a:solidFill>
                <a:latin typeface="Arial" panose="020B0604020202020204" pitchFamily="34" charset="0"/>
                <a:cs typeface="Arial" panose="020B0604020202020204" pitchFamily="34" charset="0"/>
              </a:rPr>
              <a:t>16,150,230.00 .</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r>
              <a:rPr lang="en" sz="1400" b="1">
                <a:solidFill>
                  <a:schemeClr val="tx1">
                    <a:lumMod val="65000"/>
                    <a:lumOff val="35000"/>
                  </a:schemeClr>
                </a:solidFill>
                <a:latin typeface="Arial" panose="020B0604020202020204" pitchFamily="34" charset="0"/>
                <a:cs typeface="Arial" panose="020B0604020202020204" pitchFamily="34" charset="0"/>
              </a:rPr>
              <a:t>Transport </a:t>
            </a:r>
            <a:r>
              <a:rPr lang="en" sz="1400" b="1" smtClean="0">
                <a:solidFill>
                  <a:schemeClr val="tx1">
                    <a:lumMod val="65000"/>
                    <a:lumOff val="35000"/>
                  </a:schemeClr>
                </a:solidFill>
                <a:latin typeface="Arial" panose="020B0604020202020204" pitchFamily="34" charset="0"/>
                <a:cs typeface="Arial" panose="020B0604020202020204" pitchFamily="34" charset="0"/>
              </a:rPr>
              <a:t>accessibility: </a:t>
            </a:r>
            <a:r>
              <a:rPr lang="en" sz="1400" smtClean="0">
                <a:solidFill>
                  <a:schemeClr val="tx1">
                    <a:lumMod val="65000"/>
                    <a:lumOff val="35000"/>
                  </a:schemeClr>
                </a:solidFill>
                <a:latin typeface="Arial" panose="020B0604020202020204" pitchFamily="34" charset="0"/>
                <a:cs typeface="Arial" panose="020B0604020202020204" pitchFamily="34" charset="0"/>
              </a:rPr>
              <a:t>distance </a:t>
            </a:r>
            <a:r>
              <a:rPr lang="en" sz="1400">
                <a:solidFill>
                  <a:schemeClr val="tx1">
                    <a:lumMod val="65000"/>
                    <a:lumOff val="35000"/>
                  </a:schemeClr>
                </a:solidFill>
                <a:latin typeface="Arial" panose="020B0604020202020204" pitchFamily="34" charset="0"/>
                <a:cs typeface="Arial" panose="020B0604020202020204" pitchFamily="34" charset="0"/>
              </a:rPr>
              <a:t>to MKAD: 4 km </a:t>
            </a:r>
            <a:r>
              <a:rPr lang="en" sz="1400" smtClean="0">
                <a:solidFill>
                  <a:schemeClr val="tx1">
                    <a:lumMod val="65000"/>
                    <a:lumOff val="35000"/>
                  </a:schemeClr>
                </a:solidFill>
                <a:latin typeface="Arial" panose="020B0604020202020204" pitchFamily="34" charset="0"/>
                <a:cs typeface="Arial" panose="020B0604020202020204" pitchFamily="34" charset="0"/>
              </a:rPr>
              <a:t>;</a:t>
            </a:r>
          </a:p>
          <a:p>
            <a:r>
              <a:rPr lang="en" sz="1400">
                <a:solidFill>
                  <a:schemeClr val="tx1">
                    <a:lumMod val="65000"/>
                    <a:lumOff val="35000"/>
                  </a:schemeClr>
                </a:solidFill>
                <a:latin typeface="Arial" panose="020B0604020202020204" pitchFamily="34" charset="0"/>
                <a:cs typeface="Arial" panose="020B0604020202020204" pitchFamily="34" charset="0"/>
              </a:rPr>
              <a:t>to the Central Ring Road </a:t>
            </a:r>
            <a:r>
              <a:rPr lang="en" sz="1400" smtClean="0">
                <a:solidFill>
                  <a:schemeClr val="tx1">
                    <a:lumMod val="65000"/>
                    <a:lumOff val="35000"/>
                  </a:schemeClr>
                </a:solidFill>
                <a:latin typeface="Arial" panose="020B0604020202020204" pitchFamily="34" charset="0"/>
                <a:cs typeface="Arial" panose="020B0604020202020204" pitchFamily="34" charset="0"/>
              </a:rPr>
              <a:t>: 28</a:t>
            </a:r>
            <a:r>
              <a:rPr lang="en" sz="1400">
                <a:solidFill>
                  <a:schemeClr val="tx1">
                    <a:lumMod val="65000"/>
                    <a:lumOff val="35000"/>
                  </a:schemeClr>
                </a:solidFill>
                <a:latin typeface="Arial" panose="020B0604020202020204" pitchFamily="34" charset="0"/>
                <a:cs typeface="Arial" panose="020B0604020202020204" pitchFamily="34" charset="0"/>
              </a:rPr>
              <a:t> </a:t>
            </a:r>
            <a:r>
              <a:rPr lang="en" sz="1400" smtClean="0">
                <a:solidFill>
                  <a:schemeClr val="tx1">
                    <a:lumMod val="65000"/>
                    <a:lumOff val="35000"/>
                  </a:schemeClr>
                </a:solidFill>
                <a:latin typeface="Arial" panose="020B0604020202020204" pitchFamily="34" charset="0"/>
                <a:cs typeface="Arial" panose="020B0604020202020204" pitchFamily="34" charset="0"/>
              </a:rPr>
              <a:t>km</a:t>
            </a:r>
          </a:p>
        </p:txBody>
      </p:sp>
      <p:sp>
        <p:nvSpPr>
          <p:cNvPr id="11" name="Прямоугольник 10"/>
          <p:cNvSpPr/>
          <p:nvPr/>
        </p:nvSpPr>
        <p:spPr>
          <a:xfrm>
            <a:off x="0" y="639631"/>
            <a:ext cx="12180394" cy="4494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139885" y="651204"/>
            <a:ext cx="10291040" cy="400110"/>
          </a:xfrm>
          <a:prstGeom prst="rect">
            <a:avLst/>
          </a:prstGeom>
        </p:spPr>
        <p:txBody>
          <a:bodyPr wrap="square">
            <a:spAutoFit/>
          </a:bodyPr>
          <a:lstStyle/>
          <a:p>
            <a:pPr fontAlgn="base">
              <a:spcBef>
                <a:spcPct val="0"/>
              </a:spcBef>
              <a:spcAft>
                <a:spcPct val="0"/>
              </a:spcAft>
              <a:defRPr/>
            </a:pPr>
            <a:r>
              <a:rPr lang="en" sz="2000" b="1" smtClean="0">
                <a:solidFill>
                  <a:schemeClr val="bg1"/>
                </a:solidFill>
                <a:latin typeface="Courier New" panose="02070309020205020404" pitchFamily="49" charset="0"/>
                <a:cs typeface="Courier New" panose="02070309020205020404" pitchFamily="49" charset="0"/>
              </a:rPr>
              <a:t>Promising land plots for investment</a:t>
            </a:r>
            <a:endParaRPr lang="ru-RU" sz="2000" b="1">
              <a:solidFill>
                <a:schemeClr val="bg1"/>
              </a:solidFill>
              <a:latin typeface="Courier New" panose="02070309020205020404" pitchFamily="49" charset="0"/>
              <a:cs typeface="Courier New" panose="02070309020205020404" pitchFamily="49" charset="0"/>
            </a:endParaRPr>
          </a:p>
        </p:txBody>
      </p:sp>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1769" y="1100684"/>
            <a:ext cx="3328625" cy="2083700"/>
          </a:xfrm>
          <a:prstGeom prst="rect">
            <a:avLst/>
          </a:prstGeom>
        </p:spPr>
      </p:pic>
    </p:spTree>
    <p:extLst>
      <p:ext uri="{BB962C8B-B14F-4D97-AF65-F5344CB8AC3E}">
        <p14:creationId xmlns:p14="http://schemas.microsoft.com/office/powerpoint/2010/main" val="13446156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574978"/>
            <a:ext cx="6655324" cy="428302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1168400"/>
            <a:r>
              <a:rPr lang="en" sz="1400" b="1">
                <a:solidFill>
                  <a:schemeClr val="tx1">
                    <a:lumMod val="85000"/>
                    <a:lumOff val="15000"/>
                  </a:schemeClr>
                </a:solidFill>
              </a:rPr>
              <a:t>ENGINEERING AND TECHNICAL SUPPORT</a:t>
            </a:r>
          </a:p>
          <a:p>
            <a:pPr marL="0" lvl="2"/>
            <a:endParaRPr lang="ru-RU" sz="1400">
              <a:solidFill>
                <a:schemeClr val="tx1">
                  <a:lumMod val="85000"/>
                  <a:lumOff val="15000"/>
                </a:schemeClr>
              </a:solidFill>
            </a:endParaRPr>
          </a:p>
          <a:p>
            <a:pPr marL="358775" lvl="2"/>
            <a:r>
              <a:rPr lang="en" sz="1400" b="1">
                <a:solidFill>
                  <a:schemeClr val="tx1">
                    <a:lumMod val="85000"/>
                    <a:lumOff val="15000"/>
                  </a:schemeClr>
                </a:solidFill>
              </a:rPr>
              <a:t>Gas supply: </a:t>
            </a:r>
            <a:r>
              <a:rPr lang="en" sz="1400">
                <a:solidFill>
                  <a:schemeClr val="tx1">
                    <a:lumMod val="85000"/>
                    <a:lumOff val="15000"/>
                  </a:schemeClr>
                </a:solidFill>
              </a:rPr>
              <a:t>15 cubic meters m/hour GDS “KRP-13 (CHP-21)” Connection period from 4 months. -1 year. The cost of connection is in accordance with Order No. 451-r dated December 20, 2019.</a:t>
            </a:r>
            <a:endParaRPr lang="ru-RU" sz="1400" smtClean="0">
              <a:solidFill>
                <a:schemeClr val="tx1">
                  <a:lumMod val="85000"/>
                  <a:lumOff val="15000"/>
                </a:schemeClr>
              </a:solidFill>
            </a:endParaRP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Water supply: </a:t>
            </a:r>
            <a:r>
              <a:rPr lang="en" sz="1400">
                <a:solidFill>
                  <a:schemeClr val="tx1">
                    <a:lumMod val="85000"/>
                    <a:lumOff val="15000"/>
                  </a:schemeClr>
                </a:solidFill>
              </a:rPr>
              <a:t>5 cubic meters m/hour connection point In the area of Likhacheskoye Highway or Promyshlenny Proezd. Connection period is 18 months. The amount of the connection fee, see order No. </a:t>
            </a:r>
            <a:r>
              <a:rPr lang="en" sz="1400" smtClean="0">
                <a:solidFill>
                  <a:schemeClr val="tx1">
                    <a:lumMod val="85000"/>
                    <a:lumOff val="15000"/>
                  </a:schemeClr>
                </a:solidFill>
              </a:rPr>
              <a:t>315-r dated December 20, 2017</a:t>
            </a: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Drainage: </a:t>
            </a:r>
            <a:r>
              <a:rPr lang="en" sz="1400">
                <a:solidFill>
                  <a:schemeClr val="tx1">
                    <a:lumMod val="85000"/>
                    <a:lumOff val="15000"/>
                  </a:schemeClr>
                </a:solidFill>
              </a:rPr>
              <a:t>5 cubic meters m/hour connection point In the area of Industrial passage. Connection period is 18 months. For the connection fee, see order No. 316-r dated December 20, 2017 </a:t>
            </a:r>
            <a:r>
              <a:rPr lang="en" sz="1400" smtClean="0">
                <a:solidFill>
                  <a:schemeClr val="tx1">
                    <a:lumMod val="85000"/>
                    <a:lumOff val="15000"/>
                  </a:schemeClr>
                </a:solidFill>
              </a:rPr>
              <a:t>.</a:t>
            </a: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Heat supply: </a:t>
            </a:r>
            <a:r>
              <a:rPr lang="en" sz="1400">
                <a:solidFill>
                  <a:schemeClr val="tx1">
                    <a:lumMod val="85000"/>
                    <a:lumOff val="15000"/>
                  </a:schemeClr>
                </a:solidFill>
              </a:rPr>
              <a:t>0 Gcal/hour It is necessary to build your own boiler house</a:t>
            </a:r>
          </a:p>
          <a:p>
            <a:pPr marL="358775" lvl="2"/>
            <a:endParaRPr lang="ru-RU" sz="1400" smtClean="0">
              <a:solidFill>
                <a:schemeClr val="tx1">
                  <a:lumMod val="85000"/>
                  <a:lumOff val="15000"/>
                </a:schemeClr>
              </a:solidFill>
            </a:endParaRPr>
          </a:p>
          <a:p>
            <a:pPr marL="358775" lvl="2"/>
            <a:r>
              <a:rPr lang="en" sz="1400" b="1" smtClean="0">
                <a:solidFill>
                  <a:schemeClr val="tx1">
                    <a:lumMod val="85000"/>
                    <a:lumOff val="15000"/>
                  </a:schemeClr>
                </a:solidFill>
              </a:rPr>
              <a:t>Electric </a:t>
            </a:r>
            <a:r>
              <a:rPr lang="en" sz="1400" b="1">
                <a:solidFill>
                  <a:schemeClr val="tx1">
                    <a:lumMod val="85000"/>
                    <a:lumOff val="15000"/>
                  </a:schemeClr>
                </a:solidFill>
              </a:rPr>
              <a:t>power </a:t>
            </a:r>
            <a:r>
              <a:rPr lang="en" sz="1400">
                <a:solidFill>
                  <a:schemeClr val="tx1">
                    <a:lumMod val="85000"/>
                    <a:lumOff val="15000"/>
                  </a:schemeClr>
                </a:solidFill>
              </a:rPr>
              <a:t>: 670 kW Substation-Dolgoprudnaya, Connection period from 4 months. -1 year. For the amount of connection fees, see order No. 347-r dated December 27, 2017</a:t>
            </a:r>
          </a:p>
        </p:txBody>
      </p:sp>
      <p:sp>
        <p:nvSpPr>
          <p:cNvPr id="9" name="TextBox 8"/>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0" name="Object 4"/>
          <p:cNvGraphicFramePr>
            <a:graphicFrameLocks noChangeAspect="1"/>
          </p:cNvGraphicFramePr>
          <p:nvPr>
            <p:extLst>
              <p:ext uri="{D42A27DB-BD31-4B8C-83A1-F6EECF244321}">
                <p14:modId xmlns:p14="http://schemas.microsoft.com/office/powerpoint/2010/main" val="636983407"/>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3556"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5" name="Прямоугольник 34"/>
          <p:cNvSpPr/>
          <p:nvPr/>
        </p:nvSpPr>
        <p:spPr>
          <a:xfrm>
            <a:off x="374998" y="1687398"/>
            <a:ext cx="5658157" cy="536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Offer </a:t>
            </a:r>
            <a:r>
              <a:rPr lang="en" b="1">
                <a:solidFill>
                  <a:schemeClr val="tx1">
                    <a:lumMod val="65000"/>
                    <a:lumOff val="35000"/>
                  </a:schemeClr>
                </a:solidFill>
                <a:latin typeface="Arial" panose="020B0604020202020204" pitchFamily="34" charset="0"/>
                <a:cs typeface="Arial" panose="020B0604020202020204" pitchFamily="34" charset="0"/>
              </a:rPr>
              <a:t>for investors</a:t>
            </a:r>
            <a:endParaRPr lang="ru-RU" i="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LAND</a:t>
            </a:r>
          </a:p>
          <a:p>
            <a:pPr algn="ctr"/>
            <a:r>
              <a:rPr lang="en" b="1">
                <a:solidFill>
                  <a:schemeClr val="tx1">
                    <a:lumMod val="65000"/>
                    <a:lumOff val="35000"/>
                  </a:schemeClr>
                </a:solidFill>
                <a:latin typeface="Arial" panose="020B0604020202020204" pitchFamily="34" charset="0"/>
                <a:cs typeface="Arial" panose="020B0604020202020204" pitchFamily="34" charset="0"/>
              </a:rPr>
              <a:t>Cadastral number: 50:42:0020104:25</a:t>
            </a: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Прямоугольник 35"/>
          <p:cNvSpPr/>
          <p:nvPr/>
        </p:nvSpPr>
        <p:spPr>
          <a:xfrm>
            <a:off x="6773871" y="3239369"/>
            <a:ext cx="5265491" cy="3323987"/>
          </a:xfrm>
          <a:prstGeom prst="rect">
            <a:avLst/>
          </a:prstGeom>
        </p:spPr>
        <p:txBody>
          <a:bodyPr wrap="square">
            <a:spAutoFit/>
          </a:bodyPr>
          <a:lstStyle/>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a:t>
            </a:r>
            <a:r>
              <a:rPr lang="en" sz="1400" b="1">
                <a:solidFill>
                  <a:schemeClr val="tx1">
                    <a:lumMod val="65000"/>
                    <a:lumOff val="35000"/>
                  </a:schemeClr>
                </a:solidFill>
                <a:latin typeface="Arial" panose="020B0604020202020204" pitchFamily="34" charset="0"/>
                <a:cs typeface="Arial" panose="020B0604020202020204" pitchFamily="34" charset="0"/>
              </a:rPr>
              <a:t>number: 50:42:0020104:25 </a:t>
            </a:r>
            <a:r>
              <a:rPr lang="en" sz="1400" b="1">
                <a:solidFill>
                  <a:schemeClr val="tx1">
                    <a:lumMod val="65000"/>
                    <a:lumOff val="35000"/>
                  </a:schemeClr>
                </a:solidFill>
                <a:latin typeface="Arial" panose="020B0604020202020204" pitchFamily="34" charset="0"/>
                <a:cs typeface="Arial" panose="020B0604020202020204" pitchFamily="34" charset="0"/>
                <a:hlinkClick r:id="rId5"/>
              </a:rPr>
              <a:t>https:// </a:t>
            </a:r>
            <a:r>
              <a:rPr lang="en" sz="1400" b="1" smtClean="0">
                <a:solidFill>
                  <a:schemeClr val="tx1">
                    <a:lumMod val="65000"/>
                    <a:lumOff val="35000"/>
                  </a:schemeClr>
                </a:solidFill>
                <a:latin typeface="Arial" panose="020B0604020202020204" pitchFamily="34" charset="0"/>
                <a:cs typeface="Arial" panose="020B0604020202020204" pitchFamily="34" charset="0"/>
                <a:hlinkClick r:id="rId5"/>
              </a:rPr>
              <a:t>invest.mosreg.ru/investor/catalog/9e9a8af8-7d36-4efb-a43a-e8eca6b88dd7</a:t>
            </a:r>
            <a:endParaRPr lang="ru-RU" sz="1400" b="1" smtClean="0">
              <a:solidFill>
                <a:schemeClr val="tx1">
                  <a:lumMod val="65000"/>
                  <a:lumOff val="35000"/>
                </a:schemeClr>
              </a:solidFill>
              <a:latin typeface="Arial" panose="020B0604020202020204" pitchFamily="34" charset="0"/>
              <a:cs typeface="Arial" panose="020B0604020202020204" pitchFamily="34" charset="0"/>
            </a:endParaRPr>
          </a:p>
          <a:p>
            <a:pPr>
              <a:defRPr/>
            </a:pPr>
            <a:endParaRPr lang="ru-RU" sz="1400" b="1">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a:solidFill>
                  <a:schemeClr val="tx1">
                    <a:lumMod val="65000"/>
                    <a:lumOff val="35000"/>
                  </a:schemeClr>
                </a:solidFill>
                <a:latin typeface="Arial" panose="020B0604020202020204" pitchFamily="34" charset="0"/>
                <a:cs typeface="Arial" panose="020B0604020202020204" pitchFamily="34" charset="0"/>
              </a:rPr>
              <a:t>Address: </a:t>
            </a:r>
            <a:r>
              <a:rPr lang="en" sz="1400">
                <a:solidFill>
                  <a:schemeClr val="tx1">
                    <a:lumMod val="65000"/>
                    <a:lumOff val="35000"/>
                  </a:schemeClr>
                </a:solidFill>
                <a:latin typeface="Arial" panose="020B0604020202020204" pitchFamily="34" charset="0"/>
                <a:cs typeface="Arial" panose="020B0604020202020204" pitchFamily="34" charset="0"/>
              </a:rPr>
              <a:t>Moscow region, Dolgoprudny,</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err="1" smtClean="0">
                <a:solidFill>
                  <a:schemeClr val="tx1">
                    <a:lumMod val="65000"/>
                    <a:lumOff val="35000"/>
                  </a:schemeClr>
                </a:solidFill>
                <a:latin typeface="Arial" panose="020B0604020202020204" pitchFamily="34" charset="0"/>
                <a:cs typeface="Arial" panose="020B0604020202020204" pitchFamily="34" charset="0"/>
              </a:rPr>
              <a:t>Likhachevsky Ave.</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Area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0.1534 ha</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category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Lands of populated areas</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a:t>
            </a:r>
            <a:r>
              <a:rPr lang="en" sz="1400" b="1">
                <a:solidFill>
                  <a:schemeClr val="tx1">
                    <a:lumMod val="65000"/>
                    <a:lumOff val="35000"/>
                  </a:schemeClr>
                </a:solidFill>
                <a:latin typeface="Arial" panose="020B0604020202020204" pitchFamily="34" charset="0"/>
                <a:cs typeface="Arial" panose="020B0604020202020204" pitchFamily="34" charset="0"/>
              </a:rPr>
              <a:t>of permitted use: </a:t>
            </a:r>
            <a:r>
              <a:rPr lang="en" sz="1400">
                <a:solidFill>
                  <a:schemeClr val="tx1">
                    <a:lumMod val="65000"/>
                    <a:lumOff val="35000"/>
                  </a:schemeClr>
                </a:solidFill>
                <a:latin typeface="Arial" panose="020B0604020202020204" pitchFamily="34" charset="0"/>
                <a:cs typeface="Arial" panose="020B0604020202020204" pitchFamily="34" charset="0"/>
              </a:rPr>
              <a:t>For the construction and placement of a shopping complex</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a:t>
            </a:r>
            <a:r>
              <a:rPr lang="en" sz="1400" b="1">
                <a:solidFill>
                  <a:schemeClr val="tx1">
                    <a:lumMod val="65000"/>
                    <a:lumOff val="35000"/>
                  </a:schemeClr>
                </a:solidFill>
                <a:latin typeface="Arial" panose="020B0604020202020204" pitchFamily="34" charset="0"/>
                <a:cs typeface="Arial" panose="020B0604020202020204" pitchFamily="34" charset="0"/>
              </a:rPr>
              <a:t>of ownership: </a:t>
            </a:r>
            <a:r>
              <a:rPr lang="en" sz="1400" smtClean="0">
                <a:solidFill>
                  <a:schemeClr val="tx1">
                    <a:lumMod val="65000"/>
                    <a:lumOff val="35000"/>
                  </a:schemeClr>
                </a:solidFill>
                <a:latin typeface="Arial" panose="020B0604020202020204" pitchFamily="34" charset="0"/>
                <a:cs typeface="Arial" panose="020B0604020202020204" pitchFamily="34" charset="0"/>
              </a:rPr>
              <a:t>Municipal</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SPZ: </a:t>
            </a:r>
            <a:r>
              <a:rPr lang="en" sz="1400" smtClean="0">
                <a:solidFill>
                  <a:schemeClr val="tx1">
                    <a:lumMod val="65000"/>
                    <a:lumOff val="35000"/>
                  </a:schemeClr>
                </a:solidFill>
                <a:latin typeface="Arial" panose="020B0604020202020204" pitchFamily="34" charset="0"/>
                <a:cs typeface="Arial" panose="020B0604020202020204" pitchFamily="34" charset="0"/>
              </a:rPr>
              <a:t>50 m</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a:t>
            </a:r>
            <a:r>
              <a:rPr lang="en" sz="1400" b="1">
                <a:solidFill>
                  <a:schemeClr val="tx1">
                    <a:lumMod val="65000"/>
                    <a:lumOff val="35000"/>
                  </a:schemeClr>
                </a:solidFill>
                <a:latin typeface="Arial" panose="020B0604020202020204" pitchFamily="34" charset="0"/>
                <a:cs typeface="Arial" panose="020B0604020202020204" pitchFamily="34" charset="0"/>
              </a:rPr>
              <a:t>value: </a:t>
            </a:r>
            <a:r>
              <a:rPr lang="en" sz="1400">
                <a:solidFill>
                  <a:schemeClr val="tx1">
                    <a:lumMod val="65000"/>
                    <a:lumOff val="35000"/>
                  </a:schemeClr>
                </a:solidFill>
                <a:latin typeface="Arial" panose="020B0604020202020204" pitchFamily="34" charset="0"/>
                <a:cs typeface="Arial" panose="020B0604020202020204" pitchFamily="34" charset="0"/>
              </a:rPr>
              <a:t>RUB 16,639,436.06.</a:t>
            </a:r>
          </a:p>
          <a:p>
            <a:r>
              <a:rPr lang="en" sz="1400" b="1">
                <a:solidFill>
                  <a:schemeClr val="tx1">
                    <a:lumMod val="65000"/>
                    <a:lumOff val="35000"/>
                  </a:schemeClr>
                </a:solidFill>
                <a:latin typeface="Arial" panose="020B0604020202020204" pitchFamily="34" charset="0"/>
                <a:cs typeface="Arial" panose="020B0604020202020204" pitchFamily="34" charset="0"/>
              </a:rPr>
              <a:t>Transport </a:t>
            </a:r>
            <a:r>
              <a:rPr lang="en" sz="1400" b="1" smtClean="0">
                <a:solidFill>
                  <a:schemeClr val="tx1">
                    <a:lumMod val="65000"/>
                    <a:lumOff val="35000"/>
                  </a:schemeClr>
                </a:solidFill>
                <a:latin typeface="Arial" panose="020B0604020202020204" pitchFamily="34" charset="0"/>
                <a:cs typeface="Arial" panose="020B0604020202020204" pitchFamily="34" charset="0"/>
              </a:rPr>
              <a:t>accessibility: </a:t>
            </a:r>
            <a:r>
              <a:rPr lang="en" sz="1400">
                <a:solidFill>
                  <a:schemeClr val="tx1">
                    <a:lumMod val="65000"/>
                    <a:lumOff val="35000"/>
                  </a:schemeClr>
                </a:solidFill>
                <a:latin typeface="Arial" panose="020B0604020202020204" pitchFamily="34" charset="0"/>
                <a:cs typeface="Arial" panose="020B0604020202020204" pitchFamily="34" charset="0"/>
              </a:rPr>
              <a:t>distance to </a:t>
            </a:r>
            <a:r>
              <a:rPr lang="en" sz="1400" smtClean="0">
                <a:solidFill>
                  <a:schemeClr val="tx1">
                    <a:lumMod val="65000"/>
                    <a:lumOff val="35000"/>
                  </a:schemeClr>
                </a:solidFill>
                <a:latin typeface="Arial" panose="020B0604020202020204" pitchFamily="34" charset="0"/>
                <a:cs typeface="Arial" panose="020B0604020202020204" pitchFamily="34" charset="0"/>
              </a:rPr>
              <a:t>the </a:t>
            </a:r>
            <a:r>
              <a:rPr lang="en" sz="1400">
                <a:solidFill>
                  <a:schemeClr val="tx1">
                    <a:lumMod val="65000"/>
                    <a:lumOff val="35000"/>
                  </a:schemeClr>
                </a:solidFill>
                <a:latin typeface="Arial" panose="020B0604020202020204" pitchFamily="34" charset="0"/>
                <a:cs typeface="Arial" panose="020B0604020202020204" pitchFamily="34" charset="0"/>
              </a:rPr>
              <a:t>nearest federal highway: 4 km</a:t>
            </a:r>
          </a:p>
        </p:txBody>
      </p:sp>
      <p:sp>
        <p:nvSpPr>
          <p:cNvPr id="11" name="Прямоугольник 10"/>
          <p:cNvSpPr/>
          <p:nvPr/>
        </p:nvSpPr>
        <p:spPr>
          <a:xfrm>
            <a:off x="0" y="639631"/>
            <a:ext cx="12180394" cy="4494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139885" y="651204"/>
            <a:ext cx="10291040" cy="400110"/>
          </a:xfrm>
          <a:prstGeom prst="rect">
            <a:avLst/>
          </a:prstGeom>
        </p:spPr>
        <p:txBody>
          <a:bodyPr wrap="square">
            <a:spAutoFit/>
          </a:bodyPr>
          <a:lstStyle/>
          <a:p>
            <a:pPr fontAlgn="base">
              <a:spcBef>
                <a:spcPct val="0"/>
              </a:spcBef>
              <a:spcAft>
                <a:spcPct val="0"/>
              </a:spcAft>
              <a:defRPr/>
            </a:pPr>
            <a:r>
              <a:rPr lang="en" sz="2000" b="1" smtClean="0">
                <a:solidFill>
                  <a:schemeClr val="bg1"/>
                </a:solidFill>
                <a:latin typeface="Courier New" panose="02070309020205020404" pitchFamily="49" charset="0"/>
                <a:cs typeface="Courier New" panose="02070309020205020404" pitchFamily="49" charset="0"/>
              </a:rPr>
              <a:t>Promising land plots for investment</a:t>
            </a:r>
            <a:endParaRPr lang="ru-RU" sz="2000" b="1">
              <a:solidFill>
                <a:schemeClr val="bg1"/>
              </a:solidFill>
              <a:latin typeface="Courier New" panose="02070309020205020404" pitchFamily="49" charset="0"/>
              <a:cs typeface="Courier New" panose="02070309020205020404" pitchFamily="49" charset="0"/>
            </a:endParaRPr>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1760" y="1087444"/>
            <a:ext cx="2890240" cy="2114128"/>
          </a:xfrm>
          <a:prstGeom prst="rect">
            <a:avLst/>
          </a:prstGeom>
        </p:spPr>
      </p:pic>
    </p:spTree>
    <p:extLst>
      <p:ext uri="{BB962C8B-B14F-4D97-AF65-F5344CB8AC3E}">
        <p14:creationId xmlns:p14="http://schemas.microsoft.com/office/powerpoint/2010/main" val="3894460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574978"/>
            <a:ext cx="6655324" cy="428302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1168400"/>
            <a:r>
              <a:rPr lang="en" sz="1400" b="1">
                <a:solidFill>
                  <a:schemeClr val="tx1">
                    <a:lumMod val="85000"/>
                    <a:lumOff val="15000"/>
                  </a:schemeClr>
                </a:solidFill>
              </a:rPr>
              <a:t>ENGINEERING AND TECHNICAL SUPPORT</a:t>
            </a:r>
          </a:p>
          <a:p>
            <a:pPr marL="0" lvl="2"/>
            <a:endParaRPr lang="ru-RU" sz="1400">
              <a:solidFill>
                <a:schemeClr val="tx1">
                  <a:lumMod val="85000"/>
                  <a:lumOff val="15000"/>
                </a:schemeClr>
              </a:solidFill>
            </a:endParaRPr>
          </a:p>
          <a:p>
            <a:pPr marL="358775" lvl="2"/>
            <a:r>
              <a:rPr lang="en" sz="1400" b="1">
                <a:solidFill>
                  <a:schemeClr val="tx1">
                    <a:lumMod val="85000"/>
                    <a:lumOff val="15000"/>
                  </a:schemeClr>
                </a:solidFill>
              </a:rPr>
              <a:t>Gas supply: </a:t>
            </a:r>
            <a:r>
              <a:rPr lang="en" sz="1400">
                <a:solidFill>
                  <a:schemeClr val="tx1">
                    <a:lumMod val="85000"/>
                    <a:lumOff val="15000"/>
                  </a:schemeClr>
                </a:solidFill>
              </a:rPr>
              <a:t>15 cubic meters m/hour GDS “KRP-13 (CHP-21)” Connection period from 4 months. -1 year. The cost of connection is in accordance with Order No. 451-r dated December 20, 2019.</a:t>
            </a:r>
            <a:endParaRPr lang="ru-RU" sz="1400" smtClean="0">
              <a:solidFill>
                <a:schemeClr val="tx1">
                  <a:lumMod val="85000"/>
                  <a:lumOff val="15000"/>
                </a:schemeClr>
              </a:solidFill>
            </a:endParaRP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Water supply: </a:t>
            </a:r>
            <a:r>
              <a:rPr lang="en" sz="1400">
                <a:solidFill>
                  <a:schemeClr val="tx1">
                    <a:lumMod val="85000"/>
                    <a:lumOff val="15000"/>
                  </a:schemeClr>
                </a:solidFill>
              </a:rPr>
              <a:t>5 cubic meters m/hour connection point In the area of Likhacheskoye Highway or Promyshlenny Proezd. Connection period is 18 months. The amount of the connection fee, see order No. </a:t>
            </a:r>
            <a:r>
              <a:rPr lang="en" sz="1400" smtClean="0">
                <a:solidFill>
                  <a:schemeClr val="tx1">
                    <a:lumMod val="85000"/>
                    <a:lumOff val="15000"/>
                  </a:schemeClr>
                </a:solidFill>
              </a:rPr>
              <a:t>315-r dated December 20, 2017</a:t>
            </a: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Drainage: </a:t>
            </a:r>
            <a:r>
              <a:rPr lang="en" sz="1400">
                <a:solidFill>
                  <a:schemeClr val="tx1">
                    <a:lumMod val="85000"/>
                    <a:lumOff val="15000"/>
                  </a:schemeClr>
                </a:solidFill>
              </a:rPr>
              <a:t>5 cubic meters m/hour connection point In the area of Industrial passage. Connection period is 18 months. For the connection fee, see order No. 316-r dated December 20, 2017 </a:t>
            </a:r>
            <a:r>
              <a:rPr lang="en" sz="1400" smtClean="0">
                <a:solidFill>
                  <a:schemeClr val="tx1">
                    <a:lumMod val="85000"/>
                    <a:lumOff val="15000"/>
                  </a:schemeClr>
                </a:solidFill>
              </a:rPr>
              <a:t>.</a:t>
            </a:r>
          </a:p>
          <a:p>
            <a:pPr marL="358775" lvl="2"/>
            <a:endParaRPr lang="ru-RU" sz="1400">
              <a:solidFill>
                <a:schemeClr val="tx1">
                  <a:lumMod val="85000"/>
                  <a:lumOff val="15000"/>
                </a:schemeClr>
              </a:solidFill>
            </a:endParaRPr>
          </a:p>
          <a:p>
            <a:pPr marL="358775" lvl="2"/>
            <a:r>
              <a:rPr lang="en" sz="1400" b="1">
                <a:solidFill>
                  <a:schemeClr val="tx1">
                    <a:lumMod val="85000"/>
                    <a:lumOff val="15000"/>
                  </a:schemeClr>
                </a:solidFill>
              </a:rPr>
              <a:t>Heat supply: </a:t>
            </a:r>
            <a:r>
              <a:rPr lang="en" sz="1400">
                <a:solidFill>
                  <a:schemeClr val="tx1">
                    <a:lumMod val="85000"/>
                    <a:lumOff val="15000"/>
                  </a:schemeClr>
                </a:solidFill>
              </a:rPr>
              <a:t>0 Gcal/hour It is necessary to build your own boiler house</a:t>
            </a:r>
          </a:p>
          <a:p>
            <a:pPr marL="358775" lvl="2"/>
            <a:endParaRPr lang="ru-RU" sz="1400" smtClean="0">
              <a:solidFill>
                <a:schemeClr val="tx1">
                  <a:lumMod val="85000"/>
                  <a:lumOff val="15000"/>
                </a:schemeClr>
              </a:solidFill>
            </a:endParaRPr>
          </a:p>
          <a:p>
            <a:pPr marL="358775" lvl="2"/>
            <a:r>
              <a:rPr lang="en" sz="1400" b="1" smtClean="0">
                <a:solidFill>
                  <a:schemeClr val="tx1">
                    <a:lumMod val="85000"/>
                    <a:lumOff val="15000"/>
                  </a:schemeClr>
                </a:solidFill>
              </a:rPr>
              <a:t>Electric </a:t>
            </a:r>
            <a:r>
              <a:rPr lang="en" sz="1400" b="1">
                <a:solidFill>
                  <a:schemeClr val="tx1">
                    <a:lumMod val="85000"/>
                    <a:lumOff val="15000"/>
                  </a:schemeClr>
                </a:solidFill>
              </a:rPr>
              <a:t>power </a:t>
            </a:r>
            <a:r>
              <a:rPr lang="en" sz="1400">
                <a:solidFill>
                  <a:schemeClr val="tx1">
                    <a:lumMod val="85000"/>
                    <a:lumOff val="15000"/>
                  </a:schemeClr>
                </a:solidFill>
              </a:rPr>
              <a:t>: 670 kW Substation-Dolgoprudnaya, Connection period from 4 months. -1 year. For the amount of connection fees, see order No. 347-r dated December 27, 2017</a:t>
            </a:r>
          </a:p>
        </p:txBody>
      </p:sp>
      <p:sp>
        <p:nvSpPr>
          <p:cNvPr id="9" name="TextBox 8"/>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0" name="Object 4"/>
          <p:cNvGraphicFramePr>
            <a:graphicFrameLocks noChangeAspect="1"/>
          </p:cNvGraphicFramePr>
          <p:nvPr>
            <p:extLst>
              <p:ext uri="{D42A27DB-BD31-4B8C-83A1-F6EECF244321}">
                <p14:modId xmlns:p14="http://schemas.microsoft.com/office/powerpoint/2010/main" val="636983407"/>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4580" name="CorelDRAW" r:id="rId3" imgW="2231280" imgH="2775960" progId="">
                  <p:embed/>
                </p:oleObj>
              </mc:Choice>
              <mc:Fallback>
                <p:oleObj name="CorelDRAW" r:id="rId3" imgW="2231280" imgH="2775960"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5" name="Прямоугольник 34"/>
          <p:cNvSpPr/>
          <p:nvPr/>
        </p:nvSpPr>
        <p:spPr>
          <a:xfrm>
            <a:off x="374998" y="1687398"/>
            <a:ext cx="5658157" cy="536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Offer </a:t>
            </a:r>
            <a:r>
              <a:rPr lang="en" b="1">
                <a:solidFill>
                  <a:schemeClr val="tx1">
                    <a:lumMod val="65000"/>
                    <a:lumOff val="35000"/>
                  </a:schemeClr>
                </a:solidFill>
                <a:latin typeface="Arial" panose="020B0604020202020204" pitchFamily="34" charset="0"/>
                <a:cs typeface="Arial" panose="020B0604020202020204" pitchFamily="34" charset="0"/>
              </a:rPr>
              <a:t>for investors</a:t>
            </a:r>
            <a:endParaRPr lang="ru-RU" i="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 b="1" smtClean="0">
                <a:solidFill>
                  <a:schemeClr val="tx1">
                    <a:lumMod val="65000"/>
                    <a:lumOff val="35000"/>
                  </a:schemeClr>
                </a:solidFill>
                <a:latin typeface="Arial" panose="020B0604020202020204" pitchFamily="34" charset="0"/>
                <a:cs typeface="Arial" panose="020B0604020202020204" pitchFamily="34" charset="0"/>
              </a:rPr>
              <a:t>LAND</a:t>
            </a:r>
          </a:p>
          <a:p>
            <a:pPr algn="ctr"/>
            <a:r>
              <a:rPr lang="en" b="1">
                <a:solidFill>
                  <a:schemeClr val="tx1">
                    <a:lumMod val="65000"/>
                    <a:lumOff val="35000"/>
                  </a:schemeClr>
                </a:solidFill>
                <a:latin typeface="Arial" panose="020B0604020202020204" pitchFamily="34" charset="0"/>
                <a:cs typeface="Arial" panose="020B0604020202020204" pitchFamily="34" charset="0"/>
              </a:rPr>
              <a:t>Cadastral number: 50:42:0020201:847</a:t>
            </a: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ru-RU" b="1"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Прямоугольник 35"/>
          <p:cNvSpPr/>
          <p:nvPr/>
        </p:nvSpPr>
        <p:spPr>
          <a:xfrm>
            <a:off x="6773871" y="3239369"/>
            <a:ext cx="5265491" cy="3539430"/>
          </a:xfrm>
          <a:prstGeom prst="rect">
            <a:avLst/>
          </a:prstGeom>
        </p:spPr>
        <p:txBody>
          <a:bodyPr wrap="square">
            <a:spAutoFit/>
          </a:bodyPr>
          <a:lstStyle/>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a:t>
            </a:r>
            <a:r>
              <a:rPr lang="en" sz="1400" b="1">
                <a:solidFill>
                  <a:schemeClr val="tx1">
                    <a:lumMod val="65000"/>
                    <a:lumOff val="35000"/>
                  </a:schemeClr>
                </a:solidFill>
                <a:latin typeface="Arial" panose="020B0604020202020204" pitchFamily="34" charset="0"/>
                <a:cs typeface="Arial" panose="020B0604020202020204" pitchFamily="34" charset="0"/>
              </a:rPr>
              <a:t>number: </a:t>
            </a:r>
            <a:r>
              <a:rPr lang="en" sz="1400" b="1" smtClean="0">
                <a:solidFill>
                  <a:schemeClr val="tx1">
                    <a:lumMod val="65000"/>
                    <a:lumOff val="35000"/>
                  </a:schemeClr>
                </a:solidFill>
                <a:latin typeface="Arial" panose="020B0604020202020204" pitchFamily="34" charset="0"/>
                <a:cs typeface="Arial" panose="020B0604020202020204" pitchFamily="34" charset="0"/>
              </a:rPr>
              <a:t>50:42:0020201:847</a:t>
            </a:r>
          </a:p>
          <a:p>
            <a:pPr>
              <a:defRPr/>
            </a:pPr>
            <a:r>
              <a:rPr lang="en" sz="1400" b="1">
                <a:solidFill>
                  <a:schemeClr val="tx1">
                    <a:lumMod val="65000"/>
                    <a:lumOff val="35000"/>
                  </a:schemeClr>
                </a:solidFill>
                <a:latin typeface="Arial" panose="020B0604020202020204" pitchFamily="34" charset="0"/>
                <a:cs typeface="Arial" panose="020B0604020202020204" pitchFamily="34" charset="0"/>
                <a:hlinkClick r:id="rId5"/>
              </a:rPr>
              <a:t>https:// </a:t>
            </a:r>
            <a:r>
              <a:rPr lang="en" sz="1400" b="1" smtClean="0">
                <a:solidFill>
                  <a:schemeClr val="tx1">
                    <a:lumMod val="65000"/>
                    <a:lumOff val="35000"/>
                  </a:schemeClr>
                </a:solidFill>
                <a:latin typeface="Arial" panose="020B0604020202020204" pitchFamily="34" charset="0"/>
                <a:cs typeface="Arial" panose="020B0604020202020204" pitchFamily="34" charset="0"/>
                <a:hlinkClick r:id="rId5"/>
              </a:rPr>
              <a:t>invest.mosreg.ru/investor/catalog/027f3b3b-b1f4-4211-b4b4-8fe809681eee</a:t>
            </a:r>
            <a:endParaRPr lang="ru-RU" sz="1400" b="1" smtClean="0">
              <a:solidFill>
                <a:schemeClr val="tx1">
                  <a:lumMod val="65000"/>
                  <a:lumOff val="35000"/>
                </a:schemeClr>
              </a:solidFill>
              <a:latin typeface="Arial" panose="020B0604020202020204" pitchFamily="34" charset="0"/>
              <a:cs typeface="Arial" panose="020B0604020202020204" pitchFamily="34" charset="0"/>
            </a:endParaRPr>
          </a:p>
          <a:p>
            <a:pPr>
              <a:defRPr/>
            </a:pPr>
            <a:endParaRPr lang="ru-RU" sz="1400" b="1">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a:solidFill>
                  <a:schemeClr val="tx1">
                    <a:lumMod val="65000"/>
                    <a:lumOff val="35000"/>
                  </a:schemeClr>
                </a:solidFill>
                <a:latin typeface="Arial" panose="020B0604020202020204" pitchFamily="34" charset="0"/>
                <a:cs typeface="Arial" panose="020B0604020202020204" pitchFamily="34" charset="0"/>
              </a:rPr>
              <a:t>Address: </a:t>
            </a:r>
            <a:r>
              <a:rPr lang="en" sz="1400">
                <a:solidFill>
                  <a:schemeClr val="tx1">
                    <a:lumMod val="65000"/>
                    <a:lumOff val="35000"/>
                  </a:schemeClr>
                </a:solidFill>
                <a:latin typeface="Arial" panose="020B0604020202020204" pitchFamily="34" charset="0"/>
                <a:cs typeface="Arial" panose="020B0604020202020204" pitchFamily="34" charset="0"/>
              </a:rPr>
              <a:t>Moscow region, Dolgoprudny,</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smtClean="0">
                <a:solidFill>
                  <a:schemeClr val="tx1">
                    <a:lumMod val="65000"/>
                    <a:lumOff val="35000"/>
                  </a:schemeClr>
                </a:solidFill>
                <a:latin typeface="Arial" panose="020B0604020202020204" pitchFamily="34" charset="0"/>
                <a:cs typeface="Arial" panose="020B0604020202020204" pitchFamily="34" charset="0"/>
              </a:rPr>
              <a:t>Proezd Builders</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Area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0.2352</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category </a:t>
            </a:r>
            <a:r>
              <a:rPr lang="en" sz="1400" b="1">
                <a:solidFill>
                  <a:schemeClr val="tx1">
                    <a:lumMod val="65000"/>
                    <a:lumOff val="35000"/>
                  </a:schemeClr>
                </a:solidFill>
                <a:latin typeface="Arial" panose="020B0604020202020204" pitchFamily="34" charset="0"/>
                <a:cs typeface="Arial" panose="020B0604020202020204" pitchFamily="34" charset="0"/>
              </a:rPr>
              <a:t>: </a:t>
            </a:r>
            <a:r>
              <a:rPr lang="en" sz="1400">
                <a:solidFill>
                  <a:schemeClr val="tx1">
                    <a:lumMod val="65000"/>
                    <a:lumOff val="35000"/>
                  </a:schemeClr>
                </a:solidFill>
                <a:latin typeface="Arial" panose="020B0604020202020204" pitchFamily="34" charset="0"/>
                <a:cs typeface="Arial" panose="020B0604020202020204" pitchFamily="34" charset="0"/>
              </a:rPr>
              <a:t>Lands of populated areas</a:t>
            </a:r>
            <a:endParaRPr lang="ru-RU" sz="140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of </a:t>
            </a:r>
            <a:r>
              <a:rPr lang="en" sz="1400" b="1">
                <a:solidFill>
                  <a:schemeClr val="tx1">
                    <a:lumMod val="65000"/>
                    <a:lumOff val="35000"/>
                  </a:schemeClr>
                </a:solidFill>
                <a:latin typeface="Arial" panose="020B0604020202020204" pitchFamily="34" charset="0"/>
                <a:cs typeface="Arial" panose="020B0604020202020204" pitchFamily="34" charset="0"/>
              </a:rPr>
              <a:t>permitted use: </a:t>
            </a:r>
            <a:r>
              <a:rPr lang="en" sz="1400">
                <a:solidFill>
                  <a:schemeClr val="tx1">
                    <a:lumMod val="65000"/>
                    <a:lumOff val="35000"/>
                  </a:schemeClr>
                </a:solidFill>
                <a:latin typeface="Arial" panose="020B0604020202020204" pitchFamily="34" charset="0"/>
                <a:cs typeface="Arial" panose="020B0604020202020204" pitchFamily="34" charset="0"/>
              </a:rPr>
              <a:t>For housing and communal services facilities</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Type </a:t>
            </a:r>
            <a:r>
              <a:rPr lang="en" sz="1400" b="1">
                <a:solidFill>
                  <a:schemeClr val="tx1">
                    <a:lumMod val="65000"/>
                    <a:lumOff val="35000"/>
                  </a:schemeClr>
                </a:solidFill>
                <a:latin typeface="Arial" panose="020B0604020202020204" pitchFamily="34" charset="0"/>
                <a:cs typeface="Arial" panose="020B0604020202020204" pitchFamily="34" charset="0"/>
              </a:rPr>
              <a:t>of ownership: </a:t>
            </a:r>
            <a:r>
              <a:rPr lang="en" sz="1400">
                <a:solidFill>
                  <a:schemeClr val="tx1">
                    <a:lumMod val="65000"/>
                    <a:lumOff val="35000"/>
                  </a:schemeClr>
                </a:solidFill>
                <a:latin typeface="Arial" panose="020B0604020202020204" pitchFamily="34" charset="0"/>
                <a:cs typeface="Arial" panose="020B0604020202020204" pitchFamily="34" charset="0"/>
              </a:rPr>
              <a:t>Undelimited state property</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SPZ: </a:t>
            </a:r>
            <a:r>
              <a:rPr lang="en" sz="1400" smtClean="0">
                <a:solidFill>
                  <a:schemeClr val="tx1">
                    <a:lumMod val="65000"/>
                    <a:lumOff val="35000"/>
                  </a:schemeClr>
                </a:solidFill>
                <a:latin typeface="Arial" panose="020B0604020202020204" pitchFamily="34" charset="0"/>
                <a:cs typeface="Arial" panose="020B0604020202020204" pitchFamily="34" charset="0"/>
              </a:rPr>
              <a:t>50 m</a:t>
            </a:r>
          </a:p>
          <a:p>
            <a:pPr>
              <a:defRPr/>
            </a:pPr>
            <a:r>
              <a:rPr lang="en" sz="1400" b="1" smtClean="0">
                <a:solidFill>
                  <a:schemeClr val="tx1">
                    <a:lumMod val="65000"/>
                    <a:lumOff val="35000"/>
                  </a:schemeClr>
                </a:solidFill>
                <a:latin typeface="Arial" panose="020B0604020202020204" pitchFamily="34" charset="0"/>
                <a:cs typeface="Arial" panose="020B0604020202020204" pitchFamily="34" charset="0"/>
              </a:rPr>
              <a:t>Cadastral value: </a:t>
            </a:r>
            <a:r>
              <a:rPr lang="en" sz="1400" smtClean="0">
                <a:solidFill>
                  <a:schemeClr val="tx1">
                    <a:lumMod val="65000"/>
                    <a:lumOff val="35000"/>
                  </a:schemeClr>
                </a:solidFill>
                <a:latin typeface="Arial" panose="020B0604020202020204" pitchFamily="34" charset="0"/>
                <a:cs typeface="Arial" panose="020B0604020202020204" pitchFamily="34" charset="0"/>
              </a:rPr>
              <a:t>12,783,590.40 rubles.</a:t>
            </a:r>
          </a:p>
          <a:p>
            <a:r>
              <a:rPr lang="en" sz="1400" b="1" smtClean="0">
                <a:solidFill>
                  <a:schemeClr val="tx1">
                    <a:lumMod val="65000"/>
                    <a:lumOff val="35000"/>
                  </a:schemeClr>
                </a:solidFill>
                <a:latin typeface="Arial" panose="020B0604020202020204" pitchFamily="34" charset="0"/>
                <a:cs typeface="Arial" panose="020B0604020202020204" pitchFamily="34" charset="0"/>
              </a:rPr>
              <a:t>Transport accessibility: </a:t>
            </a:r>
            <a:r>
              <a:rPr lang="en" sz="1400">
                <a:solidFill>
                  <a:schemeClr val="tx1">
                    <a:lumMod val="65000"/>
                    <a:lumOff val="35000"/>
                  </a:schemeClr>
                </a:solidFill>
                <a:latin typeface="Arial" panose="020B0604020202020204" pitchFamily="34" charset="0"/>
                <a:cs typeface="Arial" panose="020B0604020202020204" pitchFamily="34" charset="0"/>
              </a:rPr>
              <a:t>distance to MKAD:</a:t>
            </a:r>
          </a:p>
          <a:p>
            <a:r>
              <a:rPr lang="en" sz="1400">
                <a:solidFill>
                  <a:schemeClr val="tx1">
                    <a:lumMod val="65000"/>
                    <a:lumOff val="35000"/>
                  </a:schemeClr>
                </a:solidFill>
                <a:latin typeface="Arial" panose="020B0604020202020204" pitchFamily="34" charset="0"/>
                <a:cs typeface="Arial" panose="020B0604020202020204" pitchFamily="34" charset="0"/>
              </a:rPr>
              <a:t>3 </a:t>
            </a:r>
            <a:r>
              <a:rPr lang="en" sz="1400" smtClean="0">
                <a:solidFill>
                  <a:schemeClr val="tx1">
                    <a:lumMod val="65000"/>
                    <a:lumOff val="35000"/>
                  </a:schemeClr>
                </a:solidFill>
                <a:latin typeface="Arial" panose="020B0604020202020204" pitchFamily="34" charset="0"/>
                <a:cs typeface="Arial" panose="020B0604020202020204" pitchFamily="34" charset="0"/>
              </a:rPr>
              <a:t>km; to </a:t>
            </a:r>
            <a:r>
              <a:rPr lang="en" sz="1400">
                <a:solidFill>
                  <a:schemeClr val="tx1">
                    <a:lumMod val="65000"/>
                    <a:lumOff val="35000"/>
                  </a:schemeClr>
                </a:solidFill>
                <a:latin typeface="Arial" panose="020B0604020202020204" pitchFamily="34" charset="0"/>
                <a:cs typeface="Arial" panose="020B0604020202020204" pitchFamily="34" charset="0"/>
              </a:rPr>
              <a:t>the Central Ring Road </a:t>
            </a:r>
            <a:r>
              <a:rPr lang="en" sz="1400" smtClean="0">
                <a:solidFill>
                  <a:schemeClr val="tx1">
                    <a:lumMod val="65000"/>
                    <a:lumOff val="35000"/>
                  </a:schemeClr>
                </a:solidFill>
                <a:latin typeface="Arial" panose="020B0604020202020204" pitchFamily="34" charset="0"/>
                <a:cs typeface="Arial" panose="020B0604020202020204" pitchFamily="34" charset="0"/>
              </a:rPr>
              <a:t>: 32 </a:t>
            </a:r>
            <a:r>
              <a:rPr lang="en" sz="1400">
                <a:solidFill>
                  <a:schemeClr val="tx1">
                    <a:lumMod val="65000"/>
                    <a:lumOff val="35000"/>
                  </a:schemeClr>
                </a:solidFill>
                <a:latin typeface="Arial" panose="020B0604020202020204" pitchFamily="34" charset="0"/>
                <a:cs typeface="Arial" panose="020B0604020202020204" pitchFamily="34" charset="0"/>
              </a:rPr>
              <a:t>km</a:t>
            </a:r>
          </a:p>
        </p:txBody>
      </p:sp>
      <p:sp>
        <p:nvSpPr>
          <p:cNvPr id="11" name="Прямоугольник 10"/>
          <p:cNvSpPr/>
          <p:nvPr/>
        </p:nvSpPr>
        <p:spPr>
          <a:xfrm>
            <a:off x="0" y="639631"/>
            <a:ext cx="12180394" cy="4494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139885" y="651204"/>
            <a:ext cx="10291040" cy="400110"/>
          </a:xfrm>
          <a:prstGeom prst="rect">
            <a:avLst/>
          </a:prstGeom>
        </p:spPr>
        <p:txBody>
          <a:bodyPr wrap="square">
            <a:spAutoFit/>
          </a:bodyPr>
          <a:lstStyle/>
          <a:p>
            <a:pPr fontAlgn="base">
              <a:spcBef>
                <a:spcPct val="0"/>
              </a:spcBef>
              <a:spcAft>
                <a:spcPct val="0"/>
              </a:spcAft>
              <a:defRPr/>
            </a:pPr>
            <a:r>
              <a:rPr lang="en" sz="2000" b="1" smtClean="0">
                <a:solidFill>
                  <a:schemeClr val="bg1"/>
                </a:solidFill>
                <a:latin typeface="Courier New" panose="02070309020205020404" pitchFamily="49" charset="0"/>
                <a:cs typeface="Courier New" panose="02070309020205020404" pitchFamily="49" charset="0"/>
              </a:rPr>
              <a:t>Promising land plots for investment</a:t>
            </a:r>
            <a:endParaRPr lang="ru-RU" sz="2000" b="1">
              <a:solidFill>
                <a:schemeClr val="bg1"/>
              </a:solidFill>
              <a:latin typeface="Courier New" panose="02070309020205020404" pitchFamily="49" charset="0"/>
              <a:cs typeface="Courier New" panose="02070309020205020404" pitchFamily="49" charset="0"/>
            </a:endParaRP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248" y="1100684"/>
            <a:ext cx="3392752" cy="2081845"/>
          </a:xfrm>
          <a:prstGeom prst="rect">
            <a:avLst/>
          </a:prstGeom>
        </p:spPr>
      </p:pic>
    </p:spTree>
    <p:extLst>
      <p:ext uri="{BB962C8B-B14F-4D97-AF65-F5344CB8AC3E}">
        <p14:creationId xmlns:p14="http://schemas.microsoft.com/office/powerpoint/2010/main" val="21826297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5809129" y="225249"/>
            <a:ext cx="6185647" cy="7070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9" name="Рисунок 8"/>
          <p:cNvPicPr>
            <a:picLocks noChangeAspect="1"/>
          </p:cNvPicPr>
          <p:nvPr/>
        </p:nvPicPr>
        <p:blipFill>
          <a:blip r:embed="rId3">
            <a:extLst>
              <a:ext uri="{28A0092B-C50C-407E-A947-70E740481C1C}">
                <a14:useLocalDpi xmlns:a14="http://schemas.microsoft.com/office/drawing/2010/main"/>
              </a:ext>
            </a:extLst>
          </a:blip>
          <a:srcRect l="18534" t="8528" r="16494" b="6201"/>
          <a:stretch>
            <a:fillRect/>
          </a:stretch>
        </p:blipFill>
        <p:spPr>
          <a:xfrm>
            <a:off x="95023" y="672393"/>
            <a:ext cx="5714106" cy="4199936"/>
          </a:xfrm>
          <a:prstGeom prst="rect">
            <a:avLst/>
          </a:prstGeom>
        </p:spPr>
      </p:pic>
      <p:sp>
        <p:nvSpPr>
          <p:cNvPr id="5" name="Прямоугольник 4"/>
          <p:cNvSpPr/>
          <p:nvPr/>
        </p:nvSpPr>
        <p:spPr>
          <a:xfrm>
            <a:off x="7011717" y="229022"/>
            <a:ext cx="4053765" cy="646331"/>
          </a:xfrm>
          <a:prstGeom prst="rect">
            <a:avLst/>
          </a:prstGeom>
        </p:spPr>
        <p:txBody>
          <a:bodyPr wrap="square">
            <a:spAutoFit/>
          </a:bodyPr>
          <a:lstStyle/>
          <a:p>
            <a:pPr fontAlgn="base">
              <a:spcBef>
                <a:spcPct val="0"/>
              </a:spcBef>
              <a:spcAft>
                <a:spcPct val="0"/>
              </a:spcAft>
              <a:defRPr/>
            </a:pPr>
            <a:r>
              <a:rPr lang="en" sz="3500" b="1" smtClean="0">
                <a:solidFill>
                  <a:schemeClr val="bg1"/>
                </a:solidFill>
                <a:latin typeface="Courier New" panose="02070309020205020404" pitchFamily="49" charset="0"/>
                <a:cs typeface="Courier New" panose="02070309020205020404" pitchFamily="49" charset="0"/>
              </a:rPr>
              <a:t>Dot</a:t>
            </a:r>
            <a:r>
              <a:rPr lang="en" sz="3500" b="1" smtClean="0">
                <a:solidFill>
                  <a:schemeClr val="tx1">
                    <a:lumMod val="65000"/>
                    <a:lumOff val="35000"/>
                  </a:schemeClr>
                </a:solidFill>
                <a:latin typeface="Courier New" panose="02070309020205020404" pitchFamily="49" charset="0"/>
                <a:cs typeface="Courier New" panose="02070309020205020404" pitchFamily="49" charset="0"/>
              </a:rPr>
              <a:t> </a:t>
            </a:r>
            <a:r>
              <a:rPr lang="en" sz="3500" b="1" smtClean="0">
                <a:solidFill>
                  <a:schemeClr val="bg1"/>
                </a:solidFill>
                <a:latin typeface="Courier New" panose="02070309020205020404" pitchFamily="49" charset="0"/>
                <a:cs typeface="Courier New" panose="02070309020205020404" pitchFamily="49" charset="0"/>
              </a:rPr>
              <a:t>height #1</a:t>
            </a:r>
            <a:endParaRPr lang="ru-RU" sz="3500" b="1">
              <a:solidFill>
                <a:schemeClr val="bg1"/>
              </a:solidFill>
              <a:latin typeface="Courier New" panose="02070309020205020404" pitchFamily="49" charset="0"/>
              <a:cs typeface="Courier New" panose="02070309020205020404" pitchFamily="49" charset="0"/>
            </a:endParaRPr>
          </a:p>
        </p:txBody>
      </p:sp>
      <p:sp>
        <p:nvSpPr>
          <p:cNvPr id="7" name="TextBox 6"/>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8" name="Object 4"/>
          <p:cNvGraphicFramePr>
            <a:graphicFrameLocks noChangeAspect="1"/>
          </p:cNvGraphicFramePr>
          <p:nvPr>
            <p:extLst>
              <p:ext uri="{D42A27DB-BD31-4B8C-83A1-F6EECF244321}">
                <p14:modId xmlns:p14="http://schemas.microsoft.com/office/powerpoint/2010/main" val="3525684305"/>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5604"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2" name="Прямоугольник 1"/>
          <p:cNvSpPr/>
          <p:nvPr/>
        </p:nvSpPr>
        <p:spPr>
          <a:xfrm>
            <a:off x="5809129" y="991287"/>
            <a:ext cx="6181076" cy="1569660"/>
          </a:xfrm>
          <a:prstGeom prst="rect">
            <a:avLst/>
          </a:prstGeom>
        </p:spPr>
        <p:txBody>
          <a:bodyPr wrap="square">
            <a:spAutoFit/>
          </a:bodyPr>
          <a:lstStyle/>
          <a:p>
            <a:pPr algn="ctr" fontAlgn="base">
              <a:spcBef>
                <a:spcPct val="0"/>
              </a:spcBef>
              <a:spcAft>
                <a:spcPct val="0"/>
              </a:spcAft>
              <a:defRPr/>
            </a:pPr>
            <a:r>
              <a:rPr lang="en" sz="1500" b="1">
                <a:solidFill>
                  <a:schemeClr val="tx1">
                    <a:lumMod val="65000"/>
                    <a:lumOff val="35000"/>
                  </a:schemeClr>
                </a:solidFill>
                <a:latin typeface="Courier New" panose="02070309020205020404" pitchFamily="49" charset="0"/>
                <a:cs typeface="Courier New" panose="02070309020205020404" pitchFamily="49" charset="0"/>
              </a:rPr>
              <a:t>DEVELOPMENT OF THE SOUTHERN PART OF THE CITY AS A “UNIVERSITY CITY </a:t>
            </a: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a:t>
            </a:r>
          </a:p>
          <a:p>
            <a:pPr algn="ctr" fontAlgn="base">
              <a:spcBef>
                <a:spcPct val="0"/>
              </a:spcBef>
              <a:spcAft>
                <a:spcPct val="0"/>
              </a:spcAft>
              <a:defRPr/>
            </a:pPr>
            <a:endParaRPr lang="ru-RU" sz="800" b="1">
              <a:solidFill>
                <a:schemeClr val="tx1">
                  <a:lumMod val="65000"/>
                  <a:lumOff val="35000"/>
                </a:schemeClr>
              </a:solidFill>
              <a:latin typeface="Courier New" panose="02070309020205020404" pitchFamily="49" charset="0"/>
              <a:cs typeface="Courier New" panose="02070309020205020404" pitchFamily="49" charset="0"/>
            </a:endParaRPr>
          </a:p>
          <a:p>
            <a:r>
              <a:rPr lang="en" sz="1400" b="1">
                <a:solidFill>
                  <a:schemeClr val="tx1">
                    <a:lumMod val="65000"/>
                    <a:lumOff val="35000"/>
                  </a:schemeClr>
                </a:solidFill>
                <a:latin typeface="Courier New" panose="02070309020205020404" pitchFamily="49" charset="0"/>
                <a:cs typeface="Courier New" panose="02070309020205020404" pitchFamily="49" charset="0"/>
              </a:rPr>
              <a:t>The goal of the “University City </a:t>
            </a: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 project based on MIPT</a:t>
            </a:r>
          </a:p>
          <a:p>
            <a:pPr indent="179388" algn="just"/>
            <a:r>
              <a:rPr lang="en" sz="1100" smtClean="0">
                <a:solidFill>
                  <a:schemeClr val="tx1">
                    <a:lumMod val="65000"/>
                    <a:lumOff val="35000"/>
                  </a:schemeClr>
                </a:solidFill>
                <a:latin typeface="Courier New" panose="02070309020205020404" pitchFamily="49" charset="0"/>
                <a:cs typeface="Courier New" panose="02070309020205020404" pitchFamily="49" charset="0"/>
              </a:rPr>
              <a:t>Involvement of unused land plots of federal, regional and municipal property into circulation in order to create </a:t>
            </a:r>
            <a:r>
              <a:rPr lang="en" sz="1100">
                <a:solidFill>
                  <a:schemeClr val="tx1">
                    <a:lumMod val="65000"/>
                    <a:lumOff val="35000"/>
                  </a:schemeClr>
                </a:solidFill>
                <a:latin typeface="Courier New" panose="02070309020205020404" pitchFamily="49" charset="0"/>
                <a:cs typeface="Courier New" panose="02070309020205020404" pitchFamily="49" charset="0"/>
              </a:rPr>
              <a:t>an educational, scientific and business space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for </a:t>
            </a:r>
            <a:r>
              <a:rPr lang="en" sz="1100">
                <a:solidFill>
                  <a:schemeClr val="tx1">
                    <a:lumMod val="65000"/>
                    <a:lumOff val="35000"/>
                  </a:schemeClr>
                </a:solidFill>
                <a:latin typeface="Courier New" panose="02070309020205020404" pitchFamily="49" charset="0"/>
                <a:cs typeface="Courier New" panose="02070309020205020404" pitchFamily="49" charset="0"/>
              </a:rPr>
              <a:t>companies in the field of high technologies, focused on the human resources potential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of Physics and Technology</a:t>
            </a:r>
            <a:endParaRPr lang="ru-RU" sz="1100" b="1" smtClean="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 name="Прямоугольник 3"/>
          <p:cNvSpPr/>
          <p:nvPr/>
        </p:nvSpPr>
        <p:spPr>
          <a:xfrm>
            <a:off x="6024282" y="2636840"/>
            <a:ext cx="5970494" cy="3139321"/>
          </a:xfrm>
          <a:prstGeom prst="rect">
            <a:avLst/>
          </a:prstGeom>
        </p:spPr>
        <p:txBody>
          <a:bodyPr wrap="square">
            <a:spAutoFit/>
          </a:bodyPr>
          <a:lstStyle/>
          <a:p>
            <a:r>
              <a:rPr lang="en" sz="1100" b="1">
                <a:solidFill>
                  <a:schemeClr val="tx1">
                    <a:lumMod val="65000"/>
                    <a:lumOff val="35000"/>
                  </a:schemeClr>
                </a:solidFill>
                <a:latin typeface="Courier New" panose="02070309020205020404" pitchFamily="49" charset="0"/>
                <a:cs typeface="Courier New" panose="02070309020205020404" pitchFamily="49" charset="0"/>
              </a:rPr>
              <a:t>By 2030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it is planned:</a:t>
            </a: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increase </a:t>
            </a:r>
            <a:r>
              <a:rPr lang="en" sz="1100">
                <a:solidFill>
                  <a:schemeClr val="tx1">
                    <a:lumMod val="65000"/>
                    <a:lumOff val="35000"/>
                  </a:schemeClr>
                </a:solidFill>
                <a:latin typeface="Courier New" panose="02070309020205020404" pitchFamily="49" charset="0"/>
                <a:cs typeface="Courier New" panose="02070309020205020404" pitchFamily="49" charset="0"/>
              </a:rPr>
              <a:t>the number of students from about 8 thousand to 9.9 thousand people,</a:t>
            </a:r>
            <a:endParaRPr lang="ru-RU" sz="1100" smtClean="0">
              <a:solidFill>
                <a:schemeClr val="tx1">
                  <a:lumMod val="65000"/>
                  <a:lumOff val="35000"/>
                </a:schemeClr>
              </a:solidFill>
              <a:latin typeface="Courier New" panose="02070309020205020404" pitchFamily="49" charset="0"/>
              <a:cs typeface="Courier New" panose="02070309020205020404" pitchFamily="49" charset="0"/>
            </a:endParaRP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funding </a:t>
            </a:r>
            <a:r>
              <a:rPr lang="en" sz="1100">
                <a:solidFill>
                  <a:schemeClr val="tx1">
                    <a:lumMod val="65000"/>
                    <a:lumOff val="35000"/>
                  </a:schemeClr>
                </a:solidFill>
                <a:latin typeface="Courier New" panose="02070309020205020404" pitchFamily="49" charset="0"/>
                <a:cs typeface="Courier New" panose="02070309020205020404" pitchFamily="49" charset="0"/>
              </a:rPr>
              <a:t>for research and development work (R&amp;D) is expected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to increase to 10 </a:t>
            </a:r>
            <a:r>
              <a:rPr lang="en" sz="1100">
                <a:solidFill>
                  <a:schemeClr val="tx1">
                    <a:lumMod val="65000"/>
                    <a:lumOff val="35000"/>
                  </a:schemeClr>
                </a:solidFill>
                <a:latin typeface="Courier New" panose="02070309020205020404" pitchFamily="49" charset="0"/>
                <a:cs typeface="Courier New" panose="02070309020205020404" pitchFamily="49" charset="0"/>
              </a:rPr>
              <a:t>billion rubles per year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(an increase of </a:t>
            </a:r>
            <a:r>
              <a:rPr lang="en" sz="1100">
                <a:solidFill>
                  <a:schemeClr val="tx1">
                    <a:lumMod val="65000"/>
                    <a:lumOff val="35000"/>
                  </a:schemeClr>
                </a:solidFill>
                <a:latin typeface="Courier New" panose="02070309020205020404" pitchFamily="49" charset="0"/>
                <a:cs typeface="Courier New" panose="02070309020205020404" pitchFamily="49" charset="0"/>
              </a:rPr>
              <a:t>2.5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times);</a:t>
            </a: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The university </a:t>
            </a:r>
            <a:r>
              <a:rPr lang="en" sz="1100">
                <a:solidFill>
                  <a:schemeClr val="tx1">
                    <a:lumMod val="65000"/>
                    <a:lumOff val="35000"/>
                  </a:schemeClr>
                </a:solidFill>
                <a:latin typeface="Courier New" panose="02070309020205020404" pitchFamily="49" charset="0"/>
                <a:cs typeface="Courier New" panose="02070309020205020404" pitchFamily="49" charset="0"/>
              </a:rPr>
              <a:t>intends to enter the top 10 of the world THE ranking for physical sciences, the top 25 for computer science and mathematics, and take a leading position in the ranking of “entrepreneurial” universities in Russia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marL="171450" indent="-171450">
              <a:buFont typeface="Wingdings" panose="05000000000000000000" pitchFamily="2" charset="2"/>
              <a:buChar char="ü"/>
            </a:pP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a:p>
            <a:r>
              <a:rPr lang="en" sz="1100" b="1">
                <a:solidFill>
                  <a:schemeClr val="tx1">
                    <a:lumMod val="65000"/>
                    <a:lumOff val="35000"/>
                  </a:schemeClr>
                </a:solidFill>
                <a:latin typeface="Courier New" panose="02070309020205020404" pitchFamily="49" charset="0"/>
                <a:cs typeface="Courier New" panose="02070309020205020404" pitchFamily="49" charset="0"/>
              </a:rPr>
              <a:t>to create </a:t>
            </a:r>
            <a:r>
              <a:rPr lang="en" sz="1100">
                <a:solidFill>
                  <a:schemeClr val="tx1">
                    <a:lumMod val="65000"/>
                    <a:lumOff val="35000"/>
                  </a:schemeClr>
                </a:solidFill>
                <a:latin typeface="Courier New" panose="02070309020205020404" pitchFamily="49" charset="0"/>
                <a:cs typeface="Courier New" panose="02070309020205020404" pitchFamily="49" charset="0"/>
              </a:rPr>
              <a:t>on the basis of MIPT </a:t>
            </a:r>
            <a:r>
              <a:rPr lang="en" sz="1100" i="1">
                <a:solidFill>
                  <a:schemeClr val="tx1">
                    <a:lumMod val="65000"/>
                    <a:lumOff val="35000"/>
                  </a:schemeClr>
                </a:solidFill>
                <a:latin typeface="Courier New" panose="02070309020205020404" pitchFamily="49" charset="0"/>
                <a:cs typeface="Courier New" panose="02070309020205020404" pitchFamily="49" charset="0"/>
              </a:rPr>
              <a:t>laboratories, specialized consortia and cooperation </a:t>
            </a:r>
            <a:r>
              <a:rPr lang="en" sz="1100">
                <a:solidFill>
                  <a:schemeClr val="tx1">
                    <a:lumMod val="65000"/>
                    <a:lumOff val="35000"/>
                  </a:schemeClr>
                </a:solidFill>
                <a:latin typeface="Courier New" panose="02070309020205020404" pitchFamily="49" charset="0"/>
                <a:cs typeface="Courier New" panose="02070309020205020404" pitchFamily="49" charset="0"/>
              </a:rPr>
              <a:t>, including with leading international universities and research centers.</a:t>
            </a:r>
          </a:p>
          <a:p>
            <a:r>
              <a:rPr lang="en" sz="1100">
                <a:solidFill>
                  <a:schemeClr val="tx1">
                    <a:lumMod val="65000"/>
                    <a:lumOff val="35000"/>
                  </a:schemeClr>
                </a:solidFill>
                <a:latin typeface="Courier New" panose="02070309020205020404" pitchFamily="49" charset="0"/>
                <a:cs typeface="Courier New" panose="02070309020205020404" pitchFamily="49" charset="0"/>
              </a:rPr>
              <a:t>In addition, the university intends to develop and implement at least </a:t>
            </a:r>
            <a:r>
              <a:rPr lang="en" sz="1100" i="1">
                <a:solidFill>
                  <a:schemeClr val="tx1">
                    <a:lumMod val="65000"/>
                    <a:lumOff val="35000"/>
                  </a:schemeClr>
                </a:solidFill>
                <a:latin typeface="Courier New" panose="02070309020205020404" pitchFamily="49" charset="0"/>
                <a:cs typeface="Courier New" panose="02070309020205020404" pitchFamily="49" charset="0"/>
              </a:rPr>
              <a:t>20 professional retraining programs </a:t>
            </a:r>
            <a:r>
              <a:rPr lang="en" sz="1100">
                <a:solidFill>
                  <a:schemeClr val="tx1">
                    <a:lumMod val="65000"/>
                    <a:lumOff val="35000"/>
                  </a:schemeClr>
                </a:solidFill>
                <a:latin typeface="Courier New" panose="02070309020205020404" pitchFamily="49" charset="0"/>
                <a:cs typeface="Courier New" panose="02070309020205020404" pitchFamily="49" charset="0"/>
              </a:rPr>
              <a:t>with leading companies in the digital economy in areas such as </a:t>
            </a:r>
            <a:r>
              <a:rPr lang="en" sz="1100" i="1">
                <a:solidFill>
                  <a:schemeClr val="tx1">
                    <a:lumMod val="65000"/>
                    <a:lumOff val="35000"/>
                  </a:schemeClr>
                </a:solidFill>
                <a:latin typeface="Courier New" panose="02070309020205020404" pitchFamily="49" charset="0"/>
                <a:cs typeface="Courier New" panose="02070309020205020404" pitchFamily="49" charset="0"/>
              </a:rPr>
              <a:t>artificial intelligence, data engineering, data analysis, machine learning, and programming </a:t>
            </a:r>
            <a:r>
              <a:rPr lang="en" sz="1100">
                <a:solidFill>
                  <a:schemeClr val="tx1">
                    <a:lumMod val="65000"/>
                    <a:lumOff val="35000"/>
                  </a:schemeClr>
                </a:solidFill>
                <a:latin typeface="Courier New" panose="02070309020205020404" pitchFamily="49" charset="0"/>
                <a:cs typeface="Courier New" panose="02070309020205020404" pitchFamily="49" charset="0"/>
              </a:rPr>
              <a:t>.</a:t>
            </a:r>
          </a:p>
        </p:txBody>
      </p:sp>
      <p:sp>
        <p:nvSpPr>
          <p:cNvPr id="10" name="Прямоугольник 9"/>
          <p:cNvSpPr/>
          <p:nvPr/>
        </p:nvSpPr>
        <p:spPr>
          <a:xfrm>
            <a:off x="95024" y="4988263"/>
            <a:ext cx="5714106" cy="1461939"/>
          </a:xfrm>
          <a:prstGeom prst="rect">
            <a:avLst/>
          </a:prstGeom>
        </p:spPr>
        <p:txBody>
          <a:bodyPr wrap="square">
            <a:spAutoFit/>
          </a:bodyPr>
          <a:lstStyle/>
          <a:p>
            <a:r>
              <a:rPr lang="en" sz="1200" b="1" u="sng" smtClean="0">
                <a:solidFill>
                  <a:schemeClr val="tx1">
                    <a:lumMod val="65000"/>
                    <a:lumOff val="35000"/>
                  </a:schemeClr>
                </a:solidFill>
                <a:latin typeface="Courier New" panose="02070309020205020404" pitchFamily="49" charset="0"/>
                <a:cs typeface="Courier New" panose="02070309020205020404" pitchFamily="49" charset="0"/>
              </a:rPr>
              <a:t>MIPT plans:</a:t>
            </a:r>
          </a:p>
          <a:p>
            <a:endParaRPr lang="ru-RU" sz="1100" b="1" u="sng" smtClean="0">
              <a:solidFill>
                <a:schemeClr val="tx1">
                  <a:lumMod val="65000"/>
                  <a:lumOff val="35000"/>
                </a:schemeClr>
              </a:solidFill>
              <a:latin typeface="Courier New" panose="02070309020205020404" pitchFamily="49" charset="0"/>
              <a:cs typeface="Courier New" panose="02070309020205020404" pitchFamily="49" charset="0"/>
            </a:endParaRP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launching educational startups;</a:t>
            </a: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creation of a student technology park and business incubator with international partners;</a:t>
            </a: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development of EdTech direction;</a:t>
            </a:r>
          </a:p>
          <a:p>
            <a:pPr marL="171450" indent="-171450">
              <a:buFont typeface="Wingdings" panose="05000000000000000000" pitchFamily="2" charset="2"/>
              <a:buChar char="ü"/>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Formation of a “Campus of the Future” on the campus in Dolgoprudny to support startups.</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29991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rcRect l="5160" r="5982" b="30274"/>
          <a:stretch>
            <a:fillRect/>
          </a:stretch>
        </p:blipFill>
        <p:spPr>
          <a:xfrm>
            <a:off x="135741" y="141201"/>
            <a:ext cx="7014758" cy="2763781"/>
          </a:xfrm>
          <a:prstGeom prst="rect">
            <a:avLst/>
          </a:prstGeom>
        </p:spPr>
      </p:pic>
      <p:sp>
        <p:nvSpPr>
          <p:cNvPr id="9" name="Прямоугольник 8"/>
          <p:cNvSpPr/>
          <p:nvPr/>
        </p:nvSpPr>
        <p:spPr>
          <a:xfrm>
            <a:off x="216773" y="178872"/>
            <a:ext cx="266803" cy="29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740577" y="238603"/>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solidFill>
                  <a:schemeClr val="bg1"/>
                </a:solidFill>
              </a:rPr>
              <a:t>CITY DISTRICT DOLGOPRUDNY MOSCOW REGION</a:t>
            </a:r>
          </a:p>
        </p:txBody>
      </p:sp>
      <p:graphicFrame>
        <p:nvGraphicFramePr>
          <p:cNvPr id="12" name="Object 4"/>
          <p:cNvGraphicFramePr>
            <a:graphicFrameLocks noChangeAspect="1"/>
          </p:cNvGraphicFramePr>
          <p:nvPr>
            <p:extLst>
              <p:ext uri="{D42A27DB-BD31-4B8C-83A1-F6EECF244321}">
                <p14:modId xmlns:p14="http://schemas.microsoft.com/office/powerpoint/2010/main" val="4072828460"/>
              </p:ext>
            </p:extLst>
          </p:nvPr>
        </p:nvGraphicFramePr>
        <p:xfrm>
          <a:off x="172396" y="151595"/>
          <a:ext cx="355556" cy="423236"/>
        </p:xfrm>
        <a:graphic>
          <a:graphicData uri="http://schemas.openxmlformats.org/presentationml/2006/ole">
            <mc:AlternateContent xmlns:mc="http://schemas.openxmlformats.org/markup-compatibility/2006">
              <mc:Choice xmlns:v="urn:schemas-microsoft-com:vml" Requires="v">
                <p:oleObj spid="_x0000_s26628"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72396" y="151595"/>
                        <a:ext cx="355556" cy="423236"/>
                      </a:xfrm>
                      <a:prstGeom prst="rect">
                        <a:avLst/>
                      </a:prstGeom>
                      <a:noFill/>
                    </p:spPr>
                  </p:pic>
                </p:oleObj>
              </mc:Fallback>
            </mc:AlternateContent>
          </a:graphicData>
        </a:graphic>
      </p:graphicFrame>
      <p:sp>
        <p:nvSpPr>
          <p:cNvPr id="2" name="Прямоугольник 1"/>
          <p:cNvSpPr/>
          <p:nvPr/>
        </p:nvSpPr>
        <p:spPr>
          <a:xfrm>
            <a:off x="179072" y="3101617"/>
            <a:ext cx="11610525" cy="2462213"/>
          </a:xfrm>
          <a:prstGeom prst="rect">
            <a:avLst/>
          </a:prstGeom>
        </p:spPr>
        <p:txBody>
          <a:bodyPr wrap="square">
            <a:spAutoFit/>
          </a:bodyPr>
          <a:lstStyle/>
          <a:p>
            <a:r>
              <a:rPr lang="en" sz="1400" b="1">
                <a:latin typeface="Courier New" panose="02070309020205020404" pitchFamily="49" charset="0"/>
                <a:cs typeface="Courier New" panose="02070309020205020404" pitchFamily="49" charset="0"/>
              </a:rPr>
              <a:t>The goal of the project </a:t>
            </a:r>
            <a:r>
              <a:rPr lang="en" sz="1400" b="1" smtClean="0">
                <a:latin typeface="Courier New" panose="02070309020205020404" pitchFamily="49" charset="0"/>
                <a:cs typeface="Courier New" panose="02070309020205020404" pitchFamily="49" charset="0"/>
              </a:rPr>
              <a:t>“Dolgoprudny is a high-flying city!”</a:t>
            </a:r>
          </a:p>
          <a:p>
            <a:r>
              <a:rPr lang="en" sz="1400">
                <a:latin typeface="Courier New" panose="02070309020205020404" pitchFamily="49" charset="0"/>
                <a:cs typeface="Courier New" panose="02070309020205020404" pitchFamily="49" charset="0"/>
              </a:rPr>
              <a:t>Creating conditions for recreation and health improvement for residents and guests of the city,</a:t>
            </a:r>
            <a:endParaRPr lang="ru-RU" sz="1400" smtClean="0">
              <a:latin typeface="Courier New" panose="02070309020205020404" pitchFamily="49" charset="0"/>
              <a:cs typeface="Courier New" panose="02070309020205020404" pitchFamily="49" charset="0"/>
            </a:endParaRPr>
          </a:p>
          <a:p>
            <a:r>
              <a:rPr lang="en" sz="1400" smtClean="0">
                <a:latin typeface="Courier New" panose="02070309020205020404" pitchFamily="49" charset="0"/>
                <a:cs typeface="Courier New" panose="02070309020205020404" pitchFamily="49" charset="0"/>
              </a:rPr>
              <a:t>creating </a:t>
            </a:r>
            <a:r>
              <a:rPr lang="en" sz="1400">
                <a:latin typeface="Courier New" panose="02070309020205020404" pitchFamily="49" charset="0"/>
                <a:cs typeface="Courier New" panose="02070309020205020404" pitchFamily="49" charset="0"/>
              </a:rPr>
              <a:t>jobs in tourism, trade and tourism services</a:t>
            </a:r>
          </a:p>
          <a:p>
            <a:r>
              <a:rPr lang="en" sz="1400" smtClean="0">
                <a:latin typeface="Courier New" panose="02070309020205020404" pitchFamily="49" charset="0"/>
                <a:cs typeface="Courier New" panose="02070309020205020404" pitchFamily="49" charset="0"/>
              </a:rPr>
              <a:t>Increasing the influx </a:t>
            </a:r>
            <a:r>
              <a:rPr lang="en" sz="1400">
                <a:latin typeface="Courier New" panose="02070309020205020404" pitchFamily="49" charset="0"/>
                <a:cs typeface="Courier New" panose="02070309020205020404" pitchFamily="49" charset="0"/>
              </a:rPr>
              <a:t>of tourists to the urban district and region </a:t>
            </a:r>
            <a:r>
              <a:rPr lang="en" sz="1400" smtClean="0">
                <a:latin typeface="Courier New" panose="02070309020205020404" pitchFamily="49" charset="0"/>
                <a:cs typeface="Courier New" panose="02070309020205020404" pitchFamily="49" charset="0"/>
              </a:rPr>
              <a:t>to 280 </a:t>
            </a:r>
            <a:r>
              <a:rPr lang="en" sz="1400">
                <a:latin typeface="Courier New" panose="02070309020205020404" pitchFamily="49" charset="0"/>
                <a:cs typeface="Courier New" panose="02070309020205020404" pitchFamily="49" charset="0"/>
              </a:rPr>
              <a:t>thousand people per </a:t>
            </a:r>
            <a:r>
              <a:rPr lang="en" sz="1400" smtClean="0">
                <a:latin typeface="Courier New" panose="02070309020205020404" pitchFamily="49" charset="0"/>
                <a:cs typeface="Courier New" panose="02070309020205020404" pitchFamily="49" charset="0"/>
              </a:rPr>
              <a:t>year</a:t>
            </a:r>
          </a:p>
          <a:p>
            <a:endParaRPr lang="ru-RU" sz="1400">
              <a:latin typeface="Courier New" panose="02070309020205020404" pitchFamily="49" charset="0"/>
              <a:cs typeface="Courier New" panose="02070309020205020404" pitchFamily="49" charset="0"/>
            </a:endParaRPr>
          </a:p>
          <a:p>
            <a:r>
              <a:rPr lang="en" sz="1400">
                <a:latin typeface="Courier New" panose="02070309020205020404" pitchFamily="49" charset="0"/>
                <a:cs typeface="Courier New" panose="02070309020205020404" pitchFamily="49" charset="0"/>
              </a:rPr>
              <a:t>In 2024, as part of the regional program for the development and improvement of the urban environment, the reconstruction of park areas is envisaged: repair of street lighting, installation of new recreational facilities, sports grounds, public catering pavilions, </a:t>
            </a:r>
            <a:r>
              <a:rPr lang="en" sz="1400" smtClean="0">
                <a:latin typeface="Courier New" panose="02070309020205020404" pitchFamily="49" charset="0"/>
                <a:cs typeface="Courier New" panose="02070309020205020404" pitchFamily="49" charset="0"/>
              </a:rPr>
              <a:t>landscaping. An eco-trail will appear along the Moscow Canal </a:t>
            </a:r>
            <a:r>
              <a:rPr lang="en" sz="1400">
                <a:latin typeface="Courier New" panose="02070309020205020404" pitchFamily="49" charset="0"/>
                <a:cs typeface="Courier New" panose="02070309020205020404" pitchFamily="49" charset="0"/>
              </a:rPr>
              <a:t>, a bicycle path will be equipped for cyclists, connected to the cycle track in Khimki, </a:t>
            </a:r>
            <a:r>
              <a:rPr lang="en" sz="1400" smtClean="0">
                <a:latin typeface="Courier New" panose="02070309020205020404" pitchFamily="49" charset="0"/>
                <a:cs typeface="Courier New" panose="02070309020205020404" pitchFamily="49" charset="0"/>
              </a:rPr>
              <a:t>and new </a:t>
            </a:r>
            <a:r>
              <a:rPr lang="en" sz="1400">
                <a:latin typeface="Courier New" panose="02070309020205020404" pitchFamily="49" charset="0"/>
                <a:cs typeface="Courier New" panose="02070309020205020404" pitchFamily="49" charset="0"/>
              </a:rPr>
              <a:t>functional </a:t>
            </a:r>
            <a:r>
              <a:rPr lang="en" sz="1400" smtClean="0">
                <a:latin typeface="Courier New" panose="02070309020205020404" pitchFamily="49" charset="0"/>
                <a:cs typeface="Courier New" panose="02070309020205020404" pitchFamily="49" charset="0"/>
              </a:rPr>
              <a:t>areas will appear, </a:t>
            </a:r>
            <a:r>
              <a:rPr lang="en" sz="1400" err="1">
                <a:latin typeface="Courier New" panose="02070309020205020404" pitchFamily="49" charset="0"/>
                <a:cs typeface="Courier New" panose="02070309020205020404" pitchFamily="49" charset="0"/>
              </a:rPr>
              <a:t>incl. for barbecue, </a:t>
            </a:r>
            <a:r>
              <a:rPr lang="en" sz="1400" smtClean="0">
                <a:latin typeface="Courier New" panose="02070309020205020404" pitchFamily="49" charset="0"/>
                <a:cs typeface="Courier New" panose="02070309020205020404" pitchFamily="49" charset="0"/>
              </a:rPr>
              <a:t>yoga. </a:t>
            </a:r>
            <a:r>
              <a:rPr lang="en" sz="1400">
                <a:latin typeface="Courier New" panose="02070309020205020404" pitchFamily="49" charset="0"/>
                <a:cs typeface="Courier New" panose="02070309020205020404" pitchFamily="49" charset="0"/>
              </a:rPr>
              <a:t>The entire territory of the park will be covered with video surveillance with integration into the “Safe Region </a:t>
            </a:r>
            <a:r>
              <a:rPr lang="en" sz="1400" smtClean="0">
                <a:latin typeface="Courier New" panose="02070309020205020404" pitchFamily="49" charset="0"/>
                <a:cs typeface="Courier New" panose="02070309020205020404" pitchFamily="49" charset="0"/>
              </a:rPr>
              <a:t>” system.</a:t>
            </a:r>
            <a:endParaRPr lang="ru-RU" sz="1600">
              <a:latin typeface="Courier New" panose="02070309020205020404" pitchFamily="49" charset="0"/>
              <a:cs typeface="Courier New" panose="02070309020205020404" pitchFamily="49" charset="0"/>
            </a:endParaRPr>
          </a:p>
        </p:txBody>
      </p:sp>
      <p:sp>
        <p:nvSpPr>
          <p:cNvPr id="6" name="Прямоугольник 5"/>
          <p:cNvSpPr/>
          <p:nvPr/>
        </p:nvSpPr>
        <p:spPr>
          <a:xfrm>
            <a:off x="-155944" y="2538083"/>
            <a:ext cx="5057236" cy="323165"/>
          </a:xfrm>
          <a:prstGeom prst="rect">
            <a:avLst/>
          </a:prstGeom>
        </p:spPr>
        <p:txBody>
          <a:bodyPr wrap="square">
            <a:spAutoFit/>
          </a:bodyPr>
          <a:lstStyle/>
          <a:p>
            <a:pPr algn="ctr" fontAlgn="base">
              <a:spcBef>
                <a:spcPct val="0"/>
              </a:spcBef>
              <a:spcAft>
                <a:spcPct val="0"/>
              </a:spcAft>
              <a:defRPr/>
            </a:pPr>
            <a:r>
              <a:rPr lang="en" sz="1500" b="1">
                <a:solidFill>
                  <a:schemeClr val="bg1"/>
                </a:solidFill>
                <a:latin typeface="Courier New" panose="02070309020205020404" pitchFamily="49" charset="0"/>
                <a:cs typeface="Courier New" panose="02070309020205020404" pitchFamily="49" charset="0"/>
              </a:rPr>
              <a:t>DEVELOPMENT OF TOURIST AND RECREATIONAL ZONE</a:t>
            </a:r>
          </a:p>
        </p:txBody>
      </p:sp>
      <p:sp>
        <p:nvSpPr>
          <p:cNvPr id="5" name="Прямоугольник 4"/>
          <p:cNvSpPr/>
          <p:nvPr/>
        </p:nvSpPr>
        <p:spPr>
          <a:xfrm>
            <a:off x="7251632" y="1070292"/>
            <a:ext cx="4575666" cy="2031325"/>
          </a:xfrm>
          <a:prstGeom prst="rect">
            <a:avLst/>
          </a:prstGeom>
        </p:spPr>
        <p:txBody>
          <a:bodyPr wrap="square">
            <a:spAutoFit/>
          </a:bodyPr>
          <a:lstStyle/>
          <a:p>
            <a:r>
              <a:rPr lang="en" sz="1400" b="1">
                <a:latin typeface="Courier New" panose="02070309020205020404" pitchFamily="49" charset="0"/>
                <a:cs typeface="Courier New" panose="02070309020205020404" pitchFamily="49" charset="0"/>
              </a:rPr>
              <a:t>Central Park</a:t>
            </a:r>
          </a:p>
          <a:p>
            <a:r>
              <a:rPr lang="en" sz="1400" b="1" smtClean="0">
                <a:latin typeface="Courier New" panose="02070309020205020404" pitchFamily="49" charset="0"/>
                <a:cs typeface="Courier New" panose="02070309020205020404" pitchFamily="49" charset="0"/>
              </a:rPr>
              <a:t>culture </a:t>
            </a:r>
            <a:r>
              <a:rPr lang="en" sz="1400" b="1">
                <a:latin typeface="Courier New" panose="02070309020205020404" pitchFamily="49" charset="0"/>
                <a:cs typeface="Courier New" panose="02070309020205020404" pitchFamily="49" charset="0"/>
              </a:rPr>
              <a:t>and recreation in the city of Dolgoprudny</a:t>
            </a:r>
          </a:p>
          <a:p>
            <a:r>
              <a:rPr lang="en" sz="1400">
                <a:latin typeface="Courier New" panose="02070309020205020404" pitchFamily="49" charset="0"/>
                <a:cs typeface="Courier New" panose="02070309020205020404" pitchFamily="49" charset="0"/>
              </a:rPr>
              <a:t>The park includes several separate park areas: central park, Mysovo park, Yusupovsky square, park on Molodezhnaya street, Kotovsky Bay embankment, New Vodniki park, Dolgov square, square on Dirizhabelnaya street, Stroiteley Square.</a:t>
            </a:r>
          </a:p>
        </p:txBody>
      </p:sp>
      <p:sp>
        <p:nvSpPr>
          <p:cNvPr id="7" name="Прямоугольник 6"/>
          <p:cNvSpPr/>
          <p:nvPr/>
        </p:nvSpPr>
        <p:spPr>
          <a:xfrm>
            <a:off x="216773" y="5606576"/>
            <a:ext cx="11535124" cy="307777"/>
          </a:xfrm>
          <a:prstGeom prst="rect">
            <a:avLst/>
          </a:prstGeom>
        </p:spPr>
        <p:txBody>
          <a:bodyPr wrap="square">
            <a:spAutoFit/>
          </a:bodyPr>
          <a:lstStyle/>
          <a:p>
            <a:r>
              <a:rPr lang="en" sz="1400">
                <a:latin typeface="Courier New" panose="02070309020205020404" pitchFamily="49" charset="0"/>
                <a:cs typeface="Courier New" panose="02070309020205020404" pitchFamily="49" charset="0"/>
              </a:rPr>
              <a:t>Picturesque area of 20 hectares, Distance 6 km from Moscow Website http://dolpark.ru </a:t>
            </a:r>
            <a:r>
              <a:rPr lang="en" sz="1400" smtClean="0">
                <a:latin typeface="Courier New" panose="02070309020205020404" pitchFamily="49" charset="0"/>
                <a:cs typeface="Courier New" panose="02070309020205020404" pitchFamily="49" charset="0"/>
              </a:rPr>
              <a:t>/</a:t>
            </a:r>
            <a:endParaRPr lang="ru-RU" sz="1600"/>
          </a:p>
        </p:txBody>
      </p:sp>
      <p:sp>
        <p:nvSpPr>
          <p:cNvPr id="11" name="Прямоугольник 10"/>
          <p:cNvSpPr/>
          <p:nvPr/>
        </p:nvSpPr>
        <p:spPr>
          <a:xfrm>
            <a:off x="7150498" y="209324"/>
            <a:ext cx="5029897" cy="7070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Прямоугольник 12"/>
          <p:cNvSpPr/>
          <p:nvPr/>
        </p:nvSpPr>
        <p:spPr>
          <a:xfrm>
            <a:off x="7540635" y="239698"/>
            <a:ext cx="4053765" cy="630942"/>
          </a:xfrm>
          <a:prstGeom prst="rect">
            <a:avLst/>
          </a:prstGeom>
        </p:spPr>
        <p:txBody>
          <a:bodyPr wrap="square">
            <a:spAutoFit/>
          </a:bodyPr>
          <a:lstStyle/>
          <a:p>
            <a:pPr fontAlgn="base">
              <a:spcBef>
                <a:spcPct val="0"/>
              </a:spcBef>
              <a:spcAft>
                <a:spcPct val="0"/>
              </a:spcAft>
              <a:defRPr/>
            </a:pPr>
            <a:r>
              <a:rPr lang="en" sz="3500" b="1" smtClean="0">
                <a:solidFill>
                  <a:schemeClr val="bg1"/>
                </a:solidFill>
                <a:latin typeface="Courier New" panose="02070309020205020404" pitchFamily="49" charset="0"/>
                <a:cs typeface="Courier New" panose="02070309020205020404" pitchFamily="49" charset="0"/>
              </a:rPr>
              <a:t>Dot</a:t>
            </a:r>
            <a:r>
              <a:rPr lang="en" sz="3500" b="1" smtClean="0">
                <a:solidFill>
                  <a:schemeClr val="tx1">
                    <a:lumMod val="65000"/>
                    <a:lumOff val="35000"/>
                  </a:schemeClr>
                </a:solidFill>
                <a:latin typeface="Courier New" panose="02070309020205020404" pitchFamily="49" charset="0"/>
                <a:cs typeface="Courier New" panose="02070309020205020404" pitchFamily="49" charset="0"/>
              </a:rPr>
              <a:t> </a:t>
            </a:r>
            <a:r>
              <a:rPr lang="en" sz="3500" b="1" smtClean="0">
                <a:solidFill>
                  <a:schemeClr val="bg1"/>
                </a:solidFill>
                <a:latin typeface="Courier New" panose="02070309020205020404" pitchFamily="49" charset="0"/>
                <a:cs typeface="Courier New" panose="02070309020205020404" pitchFamily="49" charset="0"/>
              </a:rPr>
              <a:t>growth # 2</a:t>
            </a:r>
            <a:endParaRPr lang="ru-RU" sz="3500" b="1">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19467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p:cNvPicPr>
            <a:picLocks noChangeAspect="1"/>
          </p:cNvPicPr>
          <p:nvPr/>
        </p:nvPicPr>
        <p:blipFill>
          <a:blip r:embed="rId3"/>
          <a:stretch>
            <a:fillRect/>
          </a:stretch>
        </p:blipFill>
        <p:spPr>
          <a:xfrm>
            <a:off x="8433683" y="1216085"/>
            <a:ext cx="1966990" cy="1475243"/>
          </a:xfrm>
          <a:prstGeom prst="rect">
            <a:avLst/>
          </a:prstGeom>
        </p:spPr>
      </p:pic>
      <p:pic>
        <p:nvPicPr>
          <p:cNvPr id="21" name="Рисунок 20"/>
          <p:cNvPicPr>
            <a:picLocks noChangeAspect="1"/>
          </p:cNvPicPr>
          <p:nvPr/>
        </p:nvPicPr>
        <p:blipFill>
          <a:blip r:embed="rId4">
            <a:extLst>
              <a:ext uri="{28A0092B-C50C-407E-A947-70E740481C1C}">
                <a14:useLocalDpi xmlns:a14="http://schemas.microsoft.com/office/drawing/2010/main"/>
              </a:ext>
            </a:extLst>
          </a:blip>
          <a:srcRect b="16119"/>
          <a:stretch>
            <a:fillRect/>
          </a:stretch>
        </p:blipFill>
        <p:spPr>
          <a:xfrm rot="21263484">
            <a:off x="3793135" y="690445"/>
            <a:ext cx="2800442" cy="1566027"/>
          </a:xfrm>
          <a:prstGeom prst="rect">
            <a:avLst/>
          </a:prstGeom>
        </p:spPr>
      </p:pic>
      <p:sp>
        <p:nvSpPr>
          <p:cNvPr id="5" name="Прямоугольник 4"/>
          <p:cNvSpPr/>
          <p:nvPr/>
        </p:nvSpPr>
        <p:spPr>
          <a:xfrm>
            <a:off x="17331" y="1003273"/>
            <a:ext cx="3562350" cy="1798306"/>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n" sz="3500" b="1" smtClean="0">
                <a:solidFill>
                  <a:schemeClr val="bg1"/>
                </a:solidFill>
                <a:latin typeface="Courier New" panose="02070309020205020404" pitchFamily="49" charset="0"/>
                <a:cs typeface="Courier New" panose="02070309020205020404" pitchFamily="49" charset="0"/>
              </a:rPr>
              <a:t>PARKS AND RECREATION AREAS</a:t>
            </a:r>
          </a:p>
        </p:txBody>
      </p:sp>
      <p:sp>
        <p:nvSpPr>
          <p:cNvPr id="6" name="TextBox 5"/>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7" name="Object 4"/>
          <p:cNvGraphicFramePr>
            <a:graphicFrameLocks noChangeAspect="1"/>
          </p:cNvGraphicFramePr>
          <p:nvPr>
            <p:extLst>
              <p:ext uri="{D42A27DB-BD31-4B8C-83A1-F6EECF244321}">
                <p14:modId xmlns:p14="http://schemas.microsoft.com/office/powerpoint/2010/main" val="173208655"/>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7652" name="CorelDRAW" r:id="rId5" imgW="2231280" imgH="2775960" progId="">
                  <p:embed/>
                </p:oleObj>
              </mc:Choice>
              <mc:Fallback>
                <p:oleObj name="CorelDRAW" r:id="rId5" imgW="2231280" imgH="2775960" progId="">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18" name="Прямоугольник 17"/>
          <p:cNvSpPr/>
          <p:nvPr/>
        </p:nvSpPr>
        <p:spPr>
          <a:xfrm>
            <a:off x="4086698" y="3213692"/>
            <a:ext cx="4179349" cy="276999"/>
          </a:xfrm>
          <a:prstGeom prst="rect">
            <a:avLst/>
          </a:prstGeom>
        </p:spPr>
        <p:txBody>
          <a:bodyPr wrap="none">
            <a:spAutoFit/>
          </a:bodyPr>
          <a:lstStyle/>
          <a:p>
            <a:pPr marL="180975"/>
            <a:r>
              <a:rPr lang="en" sz="1200" smtClean="0">
                <a:solidFill>
                  <a:schemeClr val="tx1">
                    <a:lumMod val="75000"/>
                    <a:lumOff val="25000"/>
                  </a:schemeClr>
                </a:solidFill>
                <a:latin typeface="Courier New" panose="02070309020205020404" pitchFamily="49" charset="0"/>
                <a:cs typeface="Courier New" panose="02070309020205020404" pitchFamily="49" charset="0"/>
              </a:rPr>
              <a:t>PARK microdistrict New Vodniki city Dolgoprudny</a:t>
            </a:r>
            <a:endParaRPr lang="ru-RU">
              <a:solidFill>
                <a:schemeClr val="tx1">
                  <a:lumMod val="75000"/>
                  <a:lumOff val="25000"/>
                </a:schemeClr>
              </a:solidFill>
              <a:latin typeface="Courier New" panose="02070309020205020404" pitchFamily="49" charset="0"/>
              <a:cs typeface="Courier New" panose="02070309020205020404" pitchFamily="49" charset="0"/>
            </a:endParaRPr>
          </a:p>
        </p:txBody>
      </p:sp>
      <p:sp>
        <p:nvSpPr>
          <p:cNvPr id="22" name="Прямоугольник 21"/>
          <p:cNvSpPr/>
          <p:nvPr/>
        </p:nvSpPr>
        <p:spPr>
          <a:xfrm>
            <a:off x="258383" y="6126005"/>
            <a:ext cx="3528530" cy="276999"/>
          </a:xfrm>
          <a:prstGeom prst="rect">
            <a:avLst/>
          </a:prstGeom>
        </p:spPr>
        <p:txBody>
          <a:bodyPr wrap="none">
            <a:spAutoFit/>
          </a:bodyPr>
          <a:lstStyle/>
          <a:p>
            <a:pPr marL="180975"/>
            <a:r>
              <a:rPr lang="en" sz="1200" smtClean="0">
                <a:solidFill>
                  <a:schemeClr val="tx1">
                    <a:lumMod val="75000"/>
                    <a:lumOff val="25000"/>
                  </a:schemeClr>
                </a:solidFill>
                <a:latin typeface="Courier New" panose="02070309020205020404" pitchFamily="49" charset="0"/>
                <a:cs typeface="Courier New" panose="02070309020205020404" pitchFamily="49" charset="0"/>
              </a:rPr>
              <a:t>Central PARK city Dolgoprudny</a:t>
            </a:r>
            <a:endParaRPr lang="ru-RU">
              <a:solidFill>
                <a:schemeClr val="tx1">
                  <a:lumMod val="75000"/>
                  <a:lumOff val="25000"/>
                </a:schemeClr>
              </a:solidFill>
              <a:latin typeface="Courier New" panose="02070309020205020404" pitchFamily="49" charset="0"/>
              <a:cs typeface="Courier New" panose="02070309020205020404" pitchFamily="49" charset="0"/>
            </a:endParaRPr>
          </a:p>
        </p:txBody>
      </p:sp>
      <p:sp>
        <p:nvSpPr>
          <p:cNvPr id="27" name="Прямоугольник 26"/>
          <p:cNvSpPr/>
          <p:nvPr/>
        </p:nvSpPr>
        <p:spPr>
          <a:xfrm>
            <a:off x="9351504" y="5756673"/>
            <a:ext cx="1828482" cy="646331"/>
          </a:xfrm>
          <a:prstGeom prst="rect">
            <a:avLst/>
          </a:prstGeom>
        </p:spPr>
        <p:txBody>
          <a:bodyPr wrap="square">
            <a:spAutoFit/>
          </a:bodyPr>
          <a:lstStyle/>
          <a:p>
            <a:pPr marL="180975"/>
            <a:r>
              <a:rPr lang="en" sz="1200">
                <a:solidFill>
                  <a:schemeClr val="tx1">
                    <a:lumMod val="75000"/>
                    <a:lumOff val="25000"/>
                  </a:schemeClr>
                </a:solidFill>
                <a:latin typeface="Courier New" panose="02070309020205020404" pitchFamily="49" charset="0"/>
                <a:cs typeface="Courier New" panose="02070309020205020404" pitchFamily="49" charset="0"/>
              </a:rPr>
              <a:t>Rotunda in the park of </a:t>
            </a:r>
            <a:r>
              <a:rPr lang="en" sz="1200" smtClean="0">
                <a:solidFill>
                  <a:schemeClr val="tx1">
                    <a:lumMod val="75000"/>
                    <a:lumOff val="25000"/>
                  </a:schemeClr>
                </a:solidFill>
                <a:latin typeface="Courier New" panose="02070309020205020404" pitchFamily="49" charset="0"/>
                <a:cs typeface="Courier New" panose="02070309020205020404" pitchFamily="49" charset="0"/>
              </a:rPr>
              <a:t>Dolgoprudny</a:t>
            </a:r>
            <a:endParaRPr lang="ru-RU" sz="1200">
              <a:solidFill>
                <a:schemeClr val="tx1">
                  <a:lumMod val="75000"/>
                  <a:lumOff val="25000"/>
                </a:schemeClr>
              </a:solidFill>
              <a:latin typeface="Courier New" panose="02070309020205020404" pitchFamily="49" charset="0"/>
              <a:cs typeface="Courier New" panose="02070309020205020404" pitchFamily="49" charset="0"/>
            </a:endParaRPr>
          </a:p>
        </p:txBody>
      </p:sp>
      <p:sp>
        <p:nvSpPr>
          <p:cNvPr id="28" name="Прямоугольник 27"/>
          <p:cNvSpPr/>
          <p:nvPr/>
        </p:nvSpPr>
        <p:spPr>
          <a:xfrm>
            <a:off x="8329200" y="2990431"/>
            <a:ext cx="3873093" cy="646331"/>
          </a:xfrm>
          <a:prstGeom prst="rect">
            <a:avLst/>
          </a:prstGeom>
        </p:spPr>
        <p:txBody>
          <a:bodyPr wrap="square">
            <a:spAutoFit/>
          </a:bodyPr>
          <a:lstStyle/>
          <a:p>
            <a:pPr marL="180975"/>
            <a:r>
              <a:rPr lang="en" sz="1200">
                <a:solidFill>
                  <a:schemeClr val="tx1">
                    <a:lumMod val="75000"/>
                    <a:lumOff val="25000"/>
                  </a:schemeClr>
                </a:solidFill>
                <a:latin typeface="Courier New" panose="02070309020205020404" pitchFamily="49" charset="0"/>
                <a:cs typeface="Courier New" panose="02070309020205020404" pitchFamily="49" charset="0"/>
              </a:rPr>
              <a:t>Dolgoprudny </a:t>
            </a:r>
            <a:r>
              <a:rPr lang="en" sz="1200" smtClean="0">
                <a:solidFill>
                  <a:schemeClr val="tx1">
                    <a:lumMod val="75000"/>
                    <a:lumOff val="25000"/>
                  </a:schemeClr>
                </a:solidFill>
                <a:latin typeface="Courier New" panose="02070309020205020404" pitchFamily="49" charset="0"/>
                <a:cs typeface="Courier New" panose="02070309020205020404" pitchFamily="49" charset="0"/>
              </a:rPr>
              <a:t>. Yusupovsky Square, Amphitheater </a:t>
            </a:r>
            <a:r>
              <a:rPr lang="en" sz="1200">
                <a:solidFill>
                  <a:schemeClr val="tx1">
                    <a:lumMod val="75000"/>
                    <a:lumOff val="25000"/>
                  </a:schemeClr>
                </a:solidFill>
                <a:latin typeface="Courier New" panose="02070309020205020404" pitchFamily="49" charset="0"/>
                <a:cs typeface="Courier New" panose="02070309020205020404" pitchFamily="49" charset="0"/>
              </a:rPr>
              <a:t>on Kotovsky </a:t>
            </a:r>
            <a:r>
              <a:rPr lang="en" sz="1200" smtClean="0">
                <a:solidFill>
                  <a:schemeClr val="tx1">
                    <a:lumMod val="75000"/>
                    <a:lumOff val="25000"/>
                  </a:schemeClr>
                </a:solidFill>
                <a:latin typeface="Courier New" panose="02070309020205020404" pitchFamily="49" charset="0"/>
                <a:cs typeface="Courier New" panose="02070309020205020404" pitchFamily="49" charset="0"/>
              </a:rPr>
              <a:t>Bay, parade of ships</a:t>
            </a:r>
            <a:endParaRPr lang="ru-RU" sz="1200">
              <a:solidFill>
                <a:schemeClr val="tx1">
                  <a:lumMod val="75000"/>
                  <a:lumOff val="25000"/>
                </a:schemeClr>
              </a:solidFill>
              <a:latin typeface="Courier New" panose="02070309020205020404" pitchFamily="49" charset="0"/>
              <a:cs typeface="Courier New" panose="02070309020205020404" pitchFamily="49" charset="0"/>
            </a:endParaRPr>
          </a:p>
        </p:txBody>
      </p:sp>
      <p:pic>
        <p:nvPicPr>
          <p:cNvPr id="16" name="Рисунок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2030" y="4604506"/>
            <a:ext cx="2183636" cy="1443927"/>
          </a:xfrm>
          <a:prstGeom prst="rect">
            <a:avLst/>
          </a:prstGeom>
        </p:spPr>
      </p:pic>
      <p:sp>
        <p:nvSpPr>
          <p:cNvPr id="31" name="Прямоугольник 30"/>
          <p:cNvSpPr/>
          <p:nvPr/>
        </p:nvSpPr>
        <p:spPr>
          <a:xfrm>
            <a:off x="4320069" y="6493238"/>
            <a:ext cx="3957538" cy="261610"/>
          </a:xfrm>
          <a:prstGeom prst="rect">
            <a:avLst/>
          </a:prstGeom>
        </p:spPr>
        <p:txBody>
          <a:bodyPr wrap="square">
            <a:spAutoFit/>
          </a:bodyPr>
          <a:lstStyle/>
          <a:p>
            <a:pPr marL="180975"/>
            <a:r>
              <a:rPr lang="en" sz="1100" smtClean="0">
                <a:solidFill>
                  <a:schemeClr val="tx1">
                    <a:lumMod val="75000"/>
                    <a:lumOff val="25000"/>
                  </a:schemeClr>
                </a:solidFill>
                <a:latin typeface="Courier New" panose="02070309020205020404" pitchFamily="49" charset="0"/>
                <a:cs typeface="Courier New" panose="02070309020205020404" pitchFamily="49" charset="0"/>
              </a:rPr>
              <a:t>PARK on the street Youth city </a:t>
            </a:r>
            <a:r>
              <a:rPr lang="en" sz="1100">
                <a:solidFill>
                  <a:schemeClr val="tx1">
                    <a:lumMod val="75000"/>
                    <a:lumOff val="25000"/>
                  </a:schemeClr>
                </a:solidFill>
                <a:latin typeface="Courier New" panose="02070309020205020404" pitchFamily="49" charset="0"/>
                <a:cs typeface="Courier New" panose="02070309020205020404" pitchFamily="49" charset="0"/>
              </a:rPr>
              <a:t>district </a:t>
            </a:r>
            <a:r>
              <a:rPr lang="en" sz="1100" smtClean="0">
                <a:solidFill>
                  <a:schemeClr val="tx1">
                    <a:lumMod val="75000"/>
                    <a:lumOff val="25000"/>
                  </a:schemeClr>
                </a:solidFill>
                <a:latin typeface="Courier New" panose="02070309020205020404" pitchFamily="49" charset="0"/>
                <a:cs typeface="Courier New" panose="02070309020205020404" pitchFamily="49" charset="0"/>
              </a:rPr>
              <a:t>Dolgoprudny</a:t>
            </a:r>
            <a:endParaRPr lang="ru-RU" sz="1100">
              <a:solidFill>
                <a:schemeClr val="tx1">
                  <a:lumMod val="75000"/>
                  <a:lumOff val="25000"/>
                </a:schemeClr>
              </a:solidFill>
              <a:latin typeface="Courier New" panose="02070309020205020404" pitchFamily="49" charset="0"/>
              <a:cs typeface="Courier New" panose="02070309020205020404" pitchFamily="49" charset="0"/>
            </a:endParaRPr>
          </a:p>
        </p:txBody>
      </p:sp>
      <p:pic>
        <p:nvPicPr>
          <p:cNvPr id="4" name="Рисунок 3"/>
          <p:cNvPicPr>
            <a:picLocks noChangeAspect="1"/>
          </p:cNvPicPr>
          <p:nvPr/>
        </p:nvPicPr>
        <p:blipFill>
          <a:blip r:embed="rId8"/>
          <a:stretch>
            <a:fillRect/>
          </a:stretch>
        </p:blipFill>
        <p:spPr>
          <a:xfrm>
            <a:off x="588902" y="2992353"/>
            <a:ext cx="2418229" cy="1612153"/>
          </a:xfrm>
          <a:prstGeom prst="rect">
            <a:avLst/>
          </a:prstGeom>
        </p:spPr>
      </p:pic>
      <p:sp>
        <p:nvSpPr>
          <p:cNvPr id="9" name="AutoShape 138" descr="blob:https://web.telegram.org/0fc2867e-9c1c-4e3c-ad82-5d076d732c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9"/>
          <a:stretch>
            <a:fillRect/>
          </a:stretch>
        </p:blipFill>
        <p:spPr>
          <a:xfrm>
            <a:off x="5674105" y="201889"/>
            <a:ext cx="2485642" cy="1657095"/>
          </a:xfrm>
          <a:prstGeom prst="rect">
            <a:avLst/>
          </a:prstGeom>
        </p:spPr>
      </p:pic>
      <p:pic>
        <p:nvPicPr>
          <p:cNvPr id="34" name="Рисунок 33"/>
          <p:cNvPicPr>
            <a:picLocks noChangeAspect="1"/>
          </p:cNvPicPr>
          <p:nvPr/>
        </p:nvPicPr>
        <p:blipFill>
          <a:blip r:embed="rId10"/>
          <a:stretch>
            <a:fillRect/>
          </a:stretch>
        </p:blipFill>
        <p:spPr>
          <a:xfrm>
            <a:off x="4554980" y="1659677"/>
            <a:ext cx="2560640" cy="1531984"/>
          </a:xfrm>
          <a:prstGeom prst="rect">
            <a:avLst/>
          </a:prstGeom>
        </p:spPr>
      </p:pic>
      <p:pic>
        <p:nvPicPr>
          <p:cNvPr id="45197" name="Picture 141" descr="http://podmb2500.narod.ru/dolgopr/IMG_0918.jp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695135" y="3512496"/>
            <a:ext cx="2023553" cy="1349035"/>
          </a:xfrm>
          <a:prstGeom prst="rect">
            <a:avLst/>
          </a:prstGeom>
          <a:noFill/>
          <a:extLst>
            <a:ext uri="{909E8E84-426E-40DD-AFC4-6F175D3DCCD1}">
              <a14:hiddenFill xmlns:a14="http://schemas.microsoft.com/office/drawing/2010/main">
                <a:solidFill>
                  <a:srgbClr val="FFFFFF"/>
                </a:solidFill>
              </a14:hiddenFill>
            </a:ext>
          </a:extLst>
        </p:spPr>
      </p:pic>
      <p:pic>
        <p:nvPicPr>
          <p:cNvPr id="37" name="Рисунок 36"/>
          <p:cNvPicPr>
            <a:picLocks noChangeAspect="1"/>
          </p:cNvPicPr>
          <p:nvPr/>
        </p:nvPicPr>
        <p:blipFill>
          <a:blip r:embed="rId12"/>
          <a:stretch>
            <a:fillRect/>
          </a:stretch>
        </p:blipFill>
        <p:spPr>
          <a:xfrm>
            <a:off x="5175080" y="4841595"/>
            <a:ext cx="1841348" cy="1381011"/>
          </a:xfrm>
          <a:prstGeom prst="rect">
            <a:avLst/>
          </a:prstGeom>
        </p:spPr>
      </p:pic>
      <p:pic>
        <p:nvPicPr>
          <p:cNvPr id="38" name="Рисунок 37"/>
          <p:cNvPicPr>
            <a:picLocks noChangeAspect="1"/>
          </p:cNvPicPr>
          <p:nvPr/>
        </p:nvPicPr>
        <p:blipFill>
          <a:blip r:embed="rId13"/>
          <a:stretch>
            <a:fillRect/>
          </a:stretch>
        </p:blipFill>
        <p:spPr>
          <a:xfrm>
            <a:off x="10024375" y="140622"/>
            <a:ext cx="2167625" cy="1497153"/>
          </a:xfrm>
          <a:prstGeom prst="rect">
            <a:avLst/>
          </a:prstGeom>
        </p:spPr>
      </p:pic>
      <p:pic>
        <p:nvPicPr>
          <p:cNvPr id="35" name="Рисунок 34"/>
          <p:cNvPicPr>
            <a:picLocks noChangeAspect="1"/>
          </p:cNvPicPr>
          <p:nvPr/>
        </p:nvPicPr>
        <p:blipFill>
          <a:blip r:embed="rId14"/>
          <a:stretch>
            <a:fillRect/>
          </a:stretch>
        </p:blipFill>
        <p:spPr>
          <a:xfrm>
            <a:off x="8277607" y="-13512"/>
            <a:ext cx="2053807" cy="1540355"/>
          </a:xfrm>
          <a:prstGeom prst="rect">
            <a:avLst/>
          </a:prstGeom>
        </p:spPr>
      </p:pic>
      <p:pic>
        <p:nvPicPr>
          <p:cNvPr id="39" name="Рисунок 38"/>
          <p:cNvPicPr>
            <a:picLocks noChangeAspect="1"/>
          </p:cNvPicPr>
          <p:nvPr/>
        </p:nvPicPr>
        <p:blipFill>
          <a:blip r:embed="rId15"/>
          <a:stretch>
            <a:fillRect/>
          </a:stretch>
        </p:blipFill>
        <p:spPr>
          <a:xfrm>
            <a:off x="9869398" y="1444473"/>
            <a:ext cx="1998927" cy="1499195"/>
          </a:xfrm>
          <a:prstGeom prst="rect">
            <a:avLst/>
          </a:prstGeom>
        </p:spPr>
      </p:pic>
      <p:pic>
        <p:nvPicPr>
          <p:cNvPr id="40" name="Рисунок 39"/>
          <p:cNvPicPr>
            <a:picLocks noChangeAspect="1"/>
          </p:cNvPicPr>
          <p:nvPr/>
        </p:nvPicPr>
        <p:blipFill>
          <a:blip r:embed="rId16"/>
          <a:stretch>
            <a:fillRect/>
          </a:stretch>
        </p:blipFill>
        <p:spPr>
          <a:xfrm>
            <a:off x="9744850" y="4164067"/>
            <a:ext cx="2123475" cy="1592606"/>
          </a:xfrm>
          <a:prstGeom prst="rect">
            <a:avLst/>
          </a:prstGeom>
        </p:spPr>
      </p:pic>
      <p:pic>
        <p:nvPicPr>
          <p:cNvPr id="3" name="Рисунок 2"/>
          <p:cNvPicPr>
            <a:picLocks noChangeAspect="1"/>
          </p:cNvPicPr>
          <p:nvPr/>
        </p:nvPicPr>
        <p:blipFill>
          <a:blip r:embed="rId17"/>
          <a:stretch>
            <a:fillRect/>
          </a:stretch>
        </p:blipFill>
        <p:spPr>
          <a:xfrm>
            <a:off x="6718688" y="3709095"/>
            <a:ext cx="2256244" cy="1503575"/>
          </a:xfrm>
          <a:prstGeom prst="rect">
            <a:avLst/>
          </a:prstGeom>
        </p:spPr>
      </p:pic>
      <p:pic>
        <p:nvPicPr>
          <p:cNvPr id="10" name="Рисунок 9"/>
          <p:cNvPicPr>
            <a:picLocks noChangeAspect="1"/>
          </p:cNvPicPr>
          <p:nvPr/>
        </p:nvPicPr>
        <p:blipFill>
          <a:blip r:embed="rId18"/>
          <a:stretch>
            <a:fillRect/>
          </a:stretch>
        </p:blipFill>
        <p:spPr>
          <a:xfrm>
            <a:off x="2285666" y="4463777"/>
            <a:ext cx="1997047" cy="1497785"/>
          </a:xfrm>
          <a:prstGeom prst="rect">
            <a:avLst/>
          </a:prstGeom>
        </p:spPr>
      </p:pic>
    </p:spTree>
    <p:extLst>
      <p:ext uri="{BB962C8B-B14F-4D97-AF65-F5344CB8AC3E}">
        <p14:creationId xmlns:p14="http://schemas.microsoft.com/office/powerpoint/2010/main" val="2168641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9355" y="783691"/>
            <a:ext cx="2068171" cy="2204680"/>
          </a:xfrm>
          <a:prstGeom prst="rect">
            <a:avLst/>
          </a:prstGeom>
        </p:spPr>
      </p:pic>
      <p:sp>
        <p:nvSpPr>
          <p:cNvPr id="3" name="Rectangle 9"/>
          <p:cNvSpPr>
            <a:spLocks noChangeArrowheads="1"/>
          </p:cNvSpPr>
          <p:nvPr/>
        </p:nvSpPr>
        <p:spPr bwMode="auto">
          <a:xfrm>
            <a:off x="314901" y="6448569"/>
            <a:ext cx="2410358" cy="42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pPr>
            <a:r>
              <a:rPr lang="en" altLang="ru-RU" sz="1100">
                <a:solidFill>
                  <a:schemeClr val="tx1">
                    <a:lumMod val="65000"/>
                    <a:lumOff val="35000"/>
                  </a:schemeClr>
                </a:solidFill>
                <a:latin typeface="Courier New" panose="02070309020205020404" pitchFamily="49" charset="0"/>
                <a:cs typeface="Courier New" panose="02070309020205020404" pitchFamily="49" charset="0"/>
              </a:rPr>
              <a:t>Church of the Transfiguration of the Lord</a:t>
            </a:r>
          </a:p>
          <a:p>
            <a:pPr marL="0" marR="0" lvl="0" indent="0" algn="l" defTabSz="914400" rtl="0" eaLnBrk="0" fontAlgn="base" latinLnBrk="0" hangingPunct="0">
              <a:lnSpc>
                <a:spcPct val="100000"/>
              </a:lnSpc>
              <a:spcBef>
                <a:spcPct val="0"/>
              </a:spcBef>
              <a:spcAft>
                <a:spcPct val="0"/>
              </a:spcAft>
              <a:buClrTx/>
              <a:buSzTx/>
              <a:buFontTx/>
              <a:buNone/>
            </a:pPr>
            <a:endParaRPr kumimoji="0" lang="ru-RU" altLang="ru-RU" sz="1000" b="0" i="0" u="none" strike="noStrike" cap="none" normalizeH="0" baseline="0" smtClean="0">
              <a:ln>
                <a:noFill/>
              </a:ln>
              <a:solidFill>
                <a:schemeClr val="tx1"/>
              </a:solidFill>
              <a:effectLst/>
              <a:latin typeface="Arial" panose="020B0604020202020204" pitchFamily="34" charset="0"/>
            </a:endParaRPr>
          </a:p>
        </p:txBody>
      </p:sp>
      <p:sp>
        <p:nvSpPr>
          <p:cNvPr id="5" name="Rectangle 10"/>
          <p:cNvSpPr>
            <a:spLocks noChangeArrowheads="1"/>
          </p:cNvSpPr>
          <p:nvPr/>
        </p:nvSpPr>
        <p:spPr bwMode="auto">
          <a:xfrm>
            <a:off x="4003700" y="3039591"/>
            <a:ext cx="2221608" cy="430887"/>
          </a:xfrm>
          <a:prstGeom prst="rect">
            <a:avLst/>
          </a:prstGeom>
          <a:extLst/>
        </p:spPr>
        <p:txBody>
          <a:bodyPr wrap="square">
            <a:spAutoFit/>
          </a:bodyPr>
          <a:lstStyle/>
          <a:p>
            <a:r>
              <a:rPr lang="en" sz="1100">
                <a:solidFill>
                  <a:schemeClr val="tx1">
                    <a:lumMod val="65000"/>
                    <a:lumOff val="35000"/>
                  </a:schemeClr>
                </a:solidFill>
                <a:latin typeface="Courier New" panose="02070309020205020404" pitchFamily="49" charset="0"/>
                <a:cs typeface="Courier New" panose="02070309020205020404" pitchFamily="49" charset="0"/>
              </a:rPr>
              <a:t>Temple of the Icon of the Mother of God of Kazan</a:t>
            </a:r>
          </a:p>
        </p:txBody>
      </p:sp>
      <p:pic>
        <p:nvPicPr>
          <p:cNvPr id="12" name="Рисунок 11"/>
          <p:cNvPicPr>
            <a:picLocks noChangeAspect="1"/>
          </p:cNvPicPr>
          <p:nvPr/>
        </p:nvPicPr>
        <p:blipFill>
          <a:blip r:embed="rId5">
            <a:extLst>
              <a:ext uri="{28A0092B-C50C-407E-A947-70E740481C1C}">
                <a14:useLocalDpi xmlns:a14="http://schemas.microsoft.com/office/drawing/2010/main"/>
              </a:ext>
            </a:extLst>
          </a:blip>
          <a:srcRect t="11711"/>
          <a:stretch>
            <a:fillRect/>
          </a:stretch>
        </p:blipFill>
        <p:spPr>
          <a:xfrm>
            <a:off x="2935161" y="4414072"/>
            <a:ext cx="1680293" cy="1940776"/>
          </a:xfrm>
          <a:prstGeom prst="rect">
            <a:avLst/>
          </a:prstGeom>
        </p:spPr>
      </p:pic>
      <p:sp>
        <p:nvSpPr>
          <p:cNvPr id="13" name="Прямоугольник 12"/>
          <p:cNvSpPr/>
          <p:nvPr/>
        </p:nvSpPr>
        <p:spPr>
          <a:xfrm>
            <a:off x="2950321" y="6354848"/>
            <a:ext cx="2008480" cy="430887"/>
          </a:xfrm>
          <a:prstGeom prst="rect">
            <a:avLst/>
          </a:prstGeom>
        </p:spPr>
        <p:txBody>
          <a:bodyPr wrap="square">
            <a:spAutoFit/>
          </a:bodyPr>
          <a:lstStyle/>
          <a:p>
            <a:r>
              <a:rPr lang="en" sz="1100">
                <a:solidFill>
                  <a:schemeClr val="tx1">
                    <a:lumMod val="65000"/>
                    <a:lumOff val="35000"/>
                  </a:schemeClr>
                </a:solidFill>
                <a:latin typeface="Courier New" panose="02070309020205020404" pitchFamily="49" charset="0"/>
                <a:cs typeface="Courier New" panose="02070309020205020404" pitchFamily="49" charset="0"/>
              </a:rPr>
              <a:t>Church of Sergei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of Radonezh, 1893</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14" name="Рисунок 13"/>
          <p:cNvPicPr>
            <a:picLocks noChangeAspect="1"/>
          </p:cNvPicPr>
          <p:nvPr/>
        </p:nvPicPr>
        <p:blipFill>
          <a:blip r:embed="rId6">
            <a:extLst>
              <a:ext uri="{28A0092B-C50C-407E-A947-70E740481C1C}">
                <a14:useLocalDpi xmlns:a14="http://schemas.microsoft.com/office/drawing/2010/main"/>
              </a:ext>
            </a:extLst>
          </a:blip>
          <a:srcRect b="3552"/>
          <a:stretch>
            <a:fillRect/>
          </a:stretch>
        </p:blipFill>
        <p:spPr>
          <a:xfrm>
            <a:off x="9249832" y="4414072"/>
            <a:ext cx="2575933" cy="1951373"/>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5260" y="4400117"/>
            <a:ext cx="2114625" cy="1953067"/>
          </a:xfrm>
          <a:prstGeom prst="rect">
            <a:avLst/>
          </a:prstGeom>
        </p:spPr>
      </p:pic>
      <p:pic>
        <p:nvPicPr>
          <p:cNvPr id="16" name="Рисунок 1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313593" y="783589"/>
            <a:ext cx="3699126" cy="2186787"/>
          </a:xfrm>
          <a:prstGeom prst="rect">
            <a:avLst/>
          </a:prstGeom>
        </p:spPr>
      </p:pic>
      <p:sp>
        <p:nvSpPr>
          <p:cNvPr id="17" name="Прямоугольник 16"/>
          <p:cNvSpPr/>
          <p:nvPr/>
        </p:nvSpPr>
        <p:spPr>
          <a:xfrm>
            <a:off x="8254126" y="3077332"/>
            <a:ext cx="3088128" cy="430887"/>
          </a:xfrm>
          <a:prstGeom prst="rect">
            <a:avLst/>
          </a:prstGeom>
        </p:spPr>
        <p:txBody>
          <a:bodyPr wrap="square">
            <a:spAutoFit/>
          </a:bodyPr>
          <a:lstStyle/>
          <a:p>
            <a:pPr fontAlgn="base">
              <a:spcBef>
                <a:spcPct val="0"/>
              </a:spcBef>
              <a:spcAft>
                <a:spcPct val="0"/>
              </a:spcAft>
            </a:pPr>
            <a:r>
              <a:rPr lang="en" sz="1100">
                <a:solidFill>
                  <a:schemeClr val="tx1">
                    <a:lumMod val="65000"/>
                    <a:lumOff val="35000"/>
                  </a:schemeClr>
                </a:solidFill>
                <a:latin typeface="Courier New" panose="02070309020205020404" pitchFamily="49" charset="0"/>
                <a:cs typeface="Courier New" panose="02070309020205020404" pitchFamily="49" charset="0"/>
              </a:rPr>
              <a:t>Temple of the Savior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Not Made by Hands, 1884</a:t>
            </a:r>
          </a:p>
          <a:p>
            <a:pPr fontAlgn="base">
              <a:spcBef>
                <a:spcPct val="0"/>
              </a:spcBef>
              <a:spcAft>
                <a:spcPct val="0"/>
              </a:spcAft>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Estate "Kotovo-Spasskoye"</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8" name="Прямоугольник 17"/>
          <p:cNvSpPr/>
          <p:nvPr/>
        </p:nvSpPr>
        <p:spPr>
          <a:xfrm>
            <a:off x="9337963" y="6393427"/>
            <a:ext cx="2228567" cy="400110"/>
          </a:xfrm>
          <a:prstGeom prst="rect">
            <a:avLst/>
          </a:prstGeom>
        </p:spPr>
        <p:txBody>
          <a:bodyPr wrap="square">
            <a:spAutoFit/>
          </a:bodyPr>
          <a:lstStyle/>
          <a:p>
            <a:r>
              <a:rPr lang="en" sz="1000" smtClean="0">
                <a:solidFill>
                  <a:schemeClr val="tx1">
                    <a:lumMod val="65000"/>
                    <a:lumOff val="35000"/>
                  </a:schemeClr>
                </a:solidFill>
                <a:latin typeface="Courier New" panose="02070309020205020404" pitchFamily="49" charset="0"/>
                <a:cs typeface="Courier New" panose="02070309020205020404" pitchFamily="49" charset="0"/>
              </a:rPr>
              <a:t>Estate "Kuznetsov </a:t>
            </a:r>
            <a:r>
              <a:rPr lang="en" sz="1000">
                <a:solidFill>
                  <a:schemeClr val="tx1">
                    <a:lumMod val="65000"/>
                    <a:lumOff val="35000"/>
                  </a:schemeClr>
                </a:solidFill>
                <a:latin typeface="Courier New" panose="02070309020205020404" pitchFamily="49" charset="0"/>
                <a:cs typeface="Courier New" panose="02070309020205020404" pitchFamily="49" charset="0"/>
              </a:rPr>
              <a:t>: main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house" </a:t>
            </a:r>
            <a:r>
              <a:rPr lang="en" sz="1000">
                <a:solidFill>
                  <a:schemeClr val="tx1">
                    <a:lumMod val="65000"/>
                    <a:lumOff val="35000"/>
                  </a:schemeClr>
                </a:solidFill>
                <a:latin typeface="Courier New" panose="02070309020205020404" pitchFamily="49" charset="0"/>
                <a:cs typeface="Courier New" panose="02070309020205020404" pitchFamily="49" charset="0"/>
              </a:rPr>
              <a:t>late 19th century.</a:t>
            </a:r>
          </a:p>
        </p:txBody>
      </p:sp>
      <p:pic>
        <p:nvPicPr>
          <p:cNvPr id="19" name="Рисунок 18"/>
          <p:cNvPicPr>
            <a:picLocks noChangeAspect="1"/>
          </p:cNvPicPr>
          <p:nvPr/>
        </p:nvPicPr>
        <p:blipFill>
          <a:blip r:embed="rId9">
            <a:extLst>
              <a:ext uri="{28A0092B-C50C-407E-A947-70E740481C1C}">
                <a14:useLocalDpi xmlns:a14="http://schemas.microsoft.com/office/drawing/2010/main"/>
              </a:ext>
            </a:extLst>
          </a:blip>
          <a:srcRect t="5943"/>
          <a:stretch>
            <a:fillRect/>
          </a:stretch>
        </p:blipFill>
        <p:spPr>
          <a:xfrm>
            <a:off x="314901" y="788151"/>
            <a:ext cx="3541331" cy="2179533"/>
          </a:xfrm>
          <a:prstGeom prst="rect">
            <a:avLst/>
          </a:prstGeom>
        </p:spPr>
      </p:pic>
      <p:sp>
        <p:nvSpPr>
          <p:cNvPr id="22" name="Прямоугольник 21"/>
          <p:cNvSpPr/>
          <p:nvPr/>
        </p:nvSpPr>
        <p:spPr>
          <a:xfrm>
            <a:off x="197220" y="3016833"/>
            <a:ext cx="3965054" cy="415498"/>
          </a:xfrm>
          <a:prstGeom prst="rect">
            <a:avLst/>
          </a:prstGeom>
        </p:spPr>
        <p:txBody>
          <a:bodyPr wrap="square">
            <a:spAutoFit/>
          </a:bodyPr>
          <a:lstStyle/>
          <a:p>
            <a:r>
              <a:rPr lang="en" sz="1050" smtClean="0">
                <a:solidFill>
                  <a:schemeClr val="tx1">
                    <a:lumMod val="65000"/>
                    <a:lumOff val="35000"/>
                  </a:schemeClr>
                </a:solidFill>
                <a:latin typeface="Courier New" panose="02070309020205020404" pitchFamily="49" charset="0"/>
                <a:cs typeface="Courier New" panose="02070309020205020404" pitchFamily="49" charset="0"/>
              </a:rPr>
              <a:t>St. George's </a:t>
            </a:r>
            <a:r>
              <a:rPr lang="en" sz="1050">
                <a:solidFill>
                  <a:schemeClr val="tx1">
                    <a:lumMod val="65000"/>
                    <a:lumOff val="35000"/>
                  </a:schemeClr>
                </a:solidFill>
                <a:latin typeface="Courier New" panose="02070309020205020404" pitchFamily="49" charset="0"/>
                <a:cs typeface="Courier New" panose="02070309020205020404" pitchFamily="49" charset="0"/>
              </a:rPr>
              <a:t>Church (wooden), 1774, microdistrict. Southern</a:t>
            </a:r>
          </a:p>
        </p:txBody>
      </p:sp>
      <p:sp>
        <p:nvSpPr>
          <p:cNvPr id="28" name="Прямоугольник 27"/>
          <p:cNvSpPr/>
          <p:nvPr/>
        </p:nvSpPr>
        <p:spPr>
          <a:xfrm>
            <a:off x="0" y="3622190"/>
            <a:ext cx="12192000" cy="597659"/>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29088"/>
            <a:r>
              <a:rPr lang="en" sz="3600" b="1" smtClean="0">
                <a:solidFill>
                  <a:schemeClr val="bg1"/>
                </a:solidFill>
                <a:latin typeface="Courier New" panose="02070309020205020404" pitchFamily="49" charset="0"/>
                <a:cs typeface="Courier New" panose="02070309020205020404" pitchFamily="49" charset="0"/>
              </a:rPr>
              <a:t>HISTORICAL AND CULTURAL HERITAGE</a:t>
            </a:r>
          </a:p>
        </p:txBody>
      </p:sp>
      <p:sp>
        <p:nvSpPr>
          <p:cNvPr id="29" name="TextBox 28"/>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30" name="Object 4"/>
          <p:cNvGraphicFramePr>
            <a:graphicFrameLocks noChangeAspect="1"/>
          </p:cNvGraphicFramePr>
          <p:nvPr>
            <p:extLst>
              <p:ext uri="{D42A27DB-BD31-4B8C-83A1-F6EECF244321}">
                <p14:modId xmlns:p14="http://schemas.microsoft.com/office/powerpoint/2010/main" val="303613547"/>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8676" name="CorelDRAW" r:id="rId10" imgW="2231280" imgH="2775960" progId="">
                  <p:embed/>
                </p:oleObj>
              </mc:Choice>
              <mc:Fallback>
                <p:oleObj name="CorelDRAW" r:id="rId10" imgW="2231280" imgH="2775960" progId="">
                  <p:embed/>
                  <p:pic>
                    <p:nvPicPr>
                      <p:cNvPr id="0" name="OLE substitute image"/>
                      <p:cNvPicPr/>
                      <p:nvPr/>
                    </p:nvPicPr>
                    <p:blipFill>
                      <a:blip r:embed="rId11">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23" name="Прямоугольник 22"/>
          <p:cNvSpPr/>
          <p:nvPr/>
        </p:nvSpPr>
        <p:spPr>
          <a:xfrm>
            <a:off x="4994237" y="6370950"/>
            <a:ext cx="1644176" cy="400110"/>
          </a:xfrm>
          <a:prstGeom prst="rect">
            <a:avLst/>
          </a:prstGeom>
        </p:spPr>
        <p:txBody>
          <a:bodyPr wrap="square">
            <a:spAutoFit/>
          </a:bodyPr>
          <a:lstStyle/>
          <a:p>
            <a:r>
              <a:rPr lang="en" sz="1000">
                <a:solidFill>
                  <a:schemeClr val="tx1">
                    <a:lumMod val="65000"/>
                    <a:lumOff val="35000"/>
                  </a:schemeClr>
                </a:solidFill>
                <a:latin typeface="Courier New" panose="02070309020205020404" pitchFamily="49" charset="0"/>
                <a:cs typeface="Courier New" panose="02070309020205020404" pitchFamily="49" charset="0"/>
              </a:rPr>
              <a:t>Temple of the Icon of the Mother of God of Kazan</a:t>
            </a:r>
          </a:p>
        </p:txBody>
      </p:sp>
      <p:pic>
        <p:nvPicPr>
          <p:cNvPr id="25" name="Рисунок 2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506462" y="780097"/>
            <a:ext cx="1624335" cy="2187587"/>
          </a:xfrm>
          <a:prstGeom prst="rect">
            <a:avLst/>
          </a:prstGeom>
        </p:spPr>
      </p:pic>
      <p:sp>
        <p:nvSpPr>
          <p:cNvPr id="26" name="Прямоугольник 25"/>
          <p:cNvSpPr/>
          <p:nvPr/>
        </p:nvSpPr>
        <p:spPr>
          <a:xfrm>
            <a:off x="6411182" y="2992694"/>
            <a:ext cx="1833398" cy="430887"/>
          </a:xfrm>
          <a:prstGeom prst="rect">
            <a:avLst/>
          </a:prstGeom>
        </p:spPr>
        <p:txBody>
          <a:bodyPr wrap="square">
            <a:spAutoFit/>
          </a:bodyPr>
          <a:lstStyle/>
          <a:p>
            <a:pPr fontAlgn="base">
              <a:spcBef>
                <a:spcPct val="0"/>
              </a:spcBef>
              <a:spcAft>
                <a:spcPct val="0"/>
              </a:spcAft>
            </a:pPr>
            <a:r>
              <a:rPr lang="en" sz="1100">
                <a:solidFill>
                  <a:schemeClr val="tx1">
                    <a:lumMod val="65000"/>
                    <a:lumOff val="35000"/>
                  </a:schemeClr>
                </a:solidFill>
                <a:latin typeface="Courier New" panose="02070309020205020404" pitchFamily="49" charset="0"/>
                <a:cs typeface="Courier New" panose="02070309020205020404" pitchFamily="49" charset="0"/>
              </a:rPr>
              <a:t>Chapel of St. George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the Victorious</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32" name="Рисунок 31"/>
          <p:cNvPicPr>
            <a:picLocks noChangeAspect="1"/>
          </p:cNvPicPr>
          <p:nvPr/>
        </p:nvPicPr>
        <p:blipFill>
          <a:blip r:embed="rId13">
            <a:extLst>
              <a:ext uri="{28A0092B-C50C-407E-A947-70E740481C1C}">
                <a14:useLocalDpi xmlns:a14="http://schemas.microsoft.com/office/drawing/2010/main"/>
              </a:ext>
            </a:extLst>
          </a:blip>
          <a:srcRect t="4892" b="3121"/>
          <a:stretch>
            <a:fillRect/>
          </a:stretch>
        </p:blipFill>
        <p:spPr>
          <a:xfrm>
            <a:off x="5114505" y="4414073"/>
            <a:ext cx="1403641" cy="1951372"/>
          </a:xfrm>
          <a:prstGeom prst="rect">
            <a:avLst/>
          </a:prstGeom>
        </p:spPr>
      </p:pic>
      <p:pic>
        <p:nvPicPr>
          <p:cNvPr id="33" name="Рисунок 32"/>
          <p:cNvPicPr>
            <a:picLocks noChangeAspect="1"/>
          </p:cNvPicPr>
          <p:nvPr/>
        </p:nvPicPr>
        <p:blipFill>
          <a:blip r:embed="rId14">
            <a:extLst>
              <a:ext uri="{28A0092B-C50C-407E-A947-70E740481C1C}">
                <a14:useLocalDpi xmlns:a14="http://schemas.microsoft.com/office/drawing/2010/main"/>
              </a:ext>
            </a:extLst>
          </a:blip>
          <a:srcRect l="12595" r="11834" b="3035"/>
          <a:stretch>
            <a:fillRect/>
          </a:stretch>
        </p:blipFill>
        <p:spPr>
          <a:xfrm>
            <a:off x="6924843" y="4433456"/>
            <a:ext cx="1968063" cy="1919728"/>
          </a:xfrm>
          <a:prstGeom prst="rect">
            <a:avLst/>
          </a:prstGeom>
        </p:spPr>
      </p:pic>
      <p:sp>
        <p:nvSpPr>
          <p:cNvPr id="34" name="Прямоугольник 33"/>
          <p:cNvSpPr/>
          <p:nvPr/>
        </p:nvSpPr>
        <p:spPr>
          <a:xfrm>
            <a:off x="6793869" y="6365445"/>
            <a:ext cx="2423827" cy="400110"/>
          </a:xfrm>
          <a:prstGeom prst="rect">
            <a:avLst/>
          </a:prstGeom>
        </p:spPr>
        <p:txBody>
          <a:bodyPr wrap="square">
            <a:spAutoFit/>
          </a:bodyPr>
          <a:lstStyle/>
          <a:p>
            <a:r>
              <a:rPr lang="en" sz="1000">
                <a:solidFill>
                  <a:schemeClr val="tx1">
                    <a:lumMod val="65000"/>
                    <a:lumOff val="35000"/>
                  </a:schemeClr>
                </a:solidFill>
                <a:latin typeface="Courier New" panose="02070309020205020404" pitchFamily="49" charset="0"/>
                <a:cs typeface="Courier New" panose="02070309020205020404" pitchFamily="49" charset="0"/>
              </a:rPr>
              <a:t>Temple of the Icon of the Mother of God Recovering the Lost</a:t>
            </a:r>
          </a:p>
        </p:txBody>
      </p:sp>
    </p:spTree>
    <p:extLst>
      <p:ext uri="{BB962C8B-B14F-4D97-AF65-F5344CB8AC3E}">
        <p14:creationId xmlns:p14="http://schemas.microsoft.com/office/powerpoint/2010/main" val="19836340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0718" y="322958"/>
            <a:ext cx="4553823" cy="1543618"/>
          </a:xfrm>
          <a:prstGeom prst="rect">
            <a:avLst/>
          </a:prstGeom>
          <a:solidFill>
            <a:srgbClr val="429CEE"/>
          </a:solidFill>
        </p:spPr>
        <p:txBody>
          <a:bodyPr wrap="square">
            <a:spAutoFit/>
          </a:bodyPr>
          <a:lstStyle/>
          <a:p>
            <a:pPr algn="ctr" fontAlgn="base">
              <a:spcBef>
                <a:spcPct val="0"/>
              </a:spcBef>
              <a:spcAft>
                <a:spcPct val="0"/>
              </a:spcAft>
              <a:defRPr/>
            </a:pPr>
            <a:r>
              <a:rPr lang="en" sz="2800" b="1" smtClean="0">
                <a:solidFill>
                  <a:schemeClr val="bg1"/>
                </a:solidFill>
                <a:latin typeface="Courier New" panose="02070309020205020404" pitchFamily="49" charset="0"/>
                <a:cs typeface="Courier New" panose="02070309020205020404" pitchFamily="49" charset="0"/>
              </a:rPr>
              <a:t>Industrial tourism</a:t>
            </a:r>
          </a:p>
          <a:p>
            <a:pPr algn="ctr" fontAlgn="base">
              <a:spcBef>
                <a:spcPct val="0"/>
              </a:spcBef>
              <a:spcAft>
                <a:spcPct val="0"/>
              </a:spcAft>
              <a:defRPr/>
            </a:pPr>
            <a:r>
              <a:rPr lang="en" sz="1600" smtClean="0">
                <a:solidFill>
                  <a:schemeClr val="bg1"/>
                </a:solidFill>
                <a:latin typeface="Courier New" panose="02070309020205020404" pitchFamily="49" charset="0"/>
                <a:cs typeface="Courier New" panose="02070309020205020404" pitchFamily="49" charset="0"/>
              </a:rPr>
              <a:t>Ice cream factory</a:t>
            </a:r>
          </a:p>
          <a:p>
            <a:pPr algn="ctr" fontAlgn="base">
              <a:spcBef>
                <a:spcPct val="0"/>
              </a:spcBef>
              <a:spcAft>
                <a:spcPct val="0"/>
              </a:spcAft>
              <a:defRPr/>
            </a:pPr>
            <a:r>
              <a:rPr lang="en" sz="1600" smtClean="0">
                <a:solidFill>
                  <a:schemeClr val="bg1"/>
                </a:solidFill>
                <a:latin typeface="Courier New" panose="02070309020205020404" pitchFamily="49" charset="0"/>
                <a:cs typeface="Courier New" panose="02070309020205020404" pitchFamily="49" charset="0"/>
              </a:rPr>
              <a:t>"Clean line"</a:t>
            </a:r>
          </a:p>
          <a:p>
            <a:pPr algn="ctr" fontAlgn="base">
              <a:spcBef>
                <a:spcPct val="0"/>
              </a:spcBef>
              <a:spcAft>
                <a:spcPct val="0"/>
              </a:spcAft>
              <a:defRPr/>
            </a:pPr>
            <a:r>
              <a:rPr lang="en" sz="1600">
                <a:solidFill>
                  <a:schemeClr val="bg1"/>
                </a:solidFill>
                <a:latin typeface="Courier New" panose="02070309020205020404" pitchFamily="49" charset="0"/>
                <a:cs typeface="Courier New" panose="02070309020205020404" pitchFamily="49" charset="0"/>
              </a:rPr>
              <a:t>on </a:t>
            </a:r>
            <a:r>
              <a:rPr lang="en" sz="1600" smtClean="0">
                <a:solidFill>
                  <a:schemeClr val="bg1"/>
                </a:solidFill>
                <a:latin typeface="Courier New" panose="02070309020205020404" pitchFamily="49" charset="0"/>
                <a:cs typeface="Courier New" panose="02070309020205020404" pitchFamily="49" charset="0"/>
              </a:rPr>
              <a:t>delicious educational excursions</a:t>
            </a:r>
          </a:p>
          <a:p>
            <a:pPr algn="ctr" fontAlgn="base">
              <a:spcBef>
                <a:spcPct val="0"/>
              </a:spcBef>
              <a:spcAft>
                <a:spcPct val="0"/>
              </a:spcAft>
              <a:defRPr/>
            </a:pPr>
            <a:r>
              <a:rPr lang="en" sz="1600" smtClean="0">
                <a:solidFill>
                  <a:schemeClr val="bg1"/>
                </a:solidFill>
                <a:latin typeface="Courier New" panose="02070309020205020404" pitchFamily="49" charset="0"/>
                <a:cs typeface="Courier New" panose="02070309020205020404" pitchFamily="49" charset="0"/>
              </a:rPr>
              <a:t>for children and adults</a:t>
            </a:r>
            <a:endParaRPr lang="ru-RU" sz="1400" b="1">
              <a:solidFill>
                <a:schemeClr val="bg1"/>
              </a:solidFill>
              <a:latin typeface="Courier New" panose="02070309020205020404" pitchFamily="49" charset="0"/>
              <a:cs typeface="Courier New" panose="02070309020205020404" pitchFamily="49"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717" y="3091185"/>
            <a:ext cx="1609069" cy="992328"/>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9670" y="1752320"/>
            <a:ext cx="1641865" cy="1135332"/>
          </a:xfrm>
          <a:prstGeom prst="rect">
            <a:avLst/>
          </a:prstGeom>
        </p:spPr>
      </p:pic>
      <p:grpSp>
        <p:nvGrpSpPr>
          <p:cNvPr id="19" name="Группа 18"/>
          <p:cNvGrpSpPr/>
          <p:nvPr/>
        </p:nvGrpSpPr>
        <p:grpSpPr>
          <a:xfrm>
            <a:off x="7742353" y="2103594"/>
            <a:ext cx="3897538" cy="3047979"/>
            <a:chOff x="6276975" y="2533650"/>
            <a:chExt cx="5131938" cy="3858754"/>
          </a:xfrm>
        </p:grpSpPr>
        <p:pic>
          <p:nvPicPr>
            <p:cNvPr id="11" name="Рисунок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45153" y="4797679"/>
              <a:ext cx="1760745" cy="1159611"/>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728045" y="3529018"/>
              <a:ext cx="1680868" cy="1110869"/>
            </a:xfrm>
            <a:prstGeom prst="rect">
              <a:avLst/>
            </a:prstGeom>
          </p:spPr>
        </p:pic>
        <p:pic>
          <p:nvPicPr>
            <p:cNvPr id="7" name="Рисунок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588007" y="2533650"/>
              <a:ext cx="1837518" cy="1258298"/>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a:ext>
              </a:extLst>
            </a:blip>
            <a:srcRect l="22859" t="-5072" r="-11628" b="5072"/>
            <a:stretch>
              <a:fillRect/>
            </a:stretch>
          </p:blipFill>
          <p:spPr>
            <a:xfrm>
              <a:off x="6276975" y="4188976"/>
              <a:ext cx="1908061" cy="1328284"/>
            </a:xfrm>
            <a:prstGeom prst="rect">
              <a:avLst/>
            </a:prstGeom>
          </p:spPr>
        </p:pic>
        <p:pic>
          <p:nvPicPr>
            <p:cNvPr id="9" name="Рисунок 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82654" y="4971909"/>
              <a:ext cx="1562499" cy="1420495"/>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593561" y="2776409"/>
              <a:ext cx="1949376" cy="1410079"/>
            </a:xfrm>
            <a:prstGeom prst="rect">
              <a:avLst/>
            </a:prstGeom>
          </p:spPr>
        </p:pic>
        <p:pic>
          <p:nvPicPr>
            <p:cNvPr id="17" name="Рисунок 1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710558" y="3469940"/>
              <a:ext cx="2394878" cy="1781555"/>
            </a:xfrm>
            <a:prstGeom prst="rect">
              <a:avLst/>
            </a:prstGeom>
          </p:spPr>
        </p:pic>
      </p:grpSp>
      <p:sp>
        <p:nvSpPr>
          <p:cNvPr id="20" name="TextBox 19"/>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21" name="Object 4"/>
          <p:cNvGraphicFramePr>
            <a:graphicFrameLocks noChangeAspect="1"/>
          </p:cNvGraphicFramePr>
          <p:nvPr>
            <p:extLst>
              <p:ext uri="{D42A27DB-BD31-4B8C-83A1-F6EECF244321}">
                <p14:modId xmlns:p14="http://schemas.microsoft.com/office/powerpoint/2010/main" val="3468877484"/>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29700" name="CorelDRAW" r:id="rId13" imgW="2231280" imgH="2775960" progId="">
                  <p:embed/>
                </p:oleObj>
              </mc:Choice>
              <mc:Fallback>
                <p:oleObj name="CorelDRAW" r:id="rId13" imgW="2231280" imgH="2775960" progId="">
                  <p:embed/>
                  <p:pic>
                    <p:nvPicPr>
                      <p:cNvPr id="0" name="OLE substitute image"/>
                      <p:cNvPicPr/>
                      <p:nvPr/>
                    </p:nvPicPr>
                    <p:blipFill>
                      <a:blip r:embed="rId14">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22" name="Прямоугольник 21"/>
          <p:cNvSpPr/>
          <p:nvPr/>
        </p:nvSpPr>
        <p:spPr>
          <a:xfrm>
            <a:off x="340327" y="588874"/>
            <a:ext cx="5930215" cy="954107"/>
          </a:xfrm>
          <a:prstGeom prst="rect">
            <a:avLst/>
          </a:prstGeom>
          <a:solidFill>
            <a:srgbClr val="429CEE"/>
          </a:solidFill>
        </p:spPr>
        <p:txBody>
          <a:bodyPr wrap="square">
            <a:spAutoFit/>
          </a:bodyPr>
          <a:lstStyle/>
          <a:p>
            <a:pPr algn="ctr" fontAlgn="base">
              <a:spcBef>
                <a:spcPct val="0"/>
              </a:spcBef>
              <a:spcAft>
                <a:spcPct val="0"/>
              </a:spcAft>
              <a:defRPr/>
            </a:pPr>
            <a:r>
              <a:rPr lang="en" sz="2800" b="1">
                <a:solidFill>
                  <a:schemeClr val="bg1"/>
                </a:solidFill>
                <a:latin typeface="Courier New" panose="02070309020205020404" pitchFamily="49" charset="0"/>
                <a:cs typeface="Courier New" panose="02070309020205020404" pitchFamily="49" charset="0"/>
              </a:rPr>
              <a:t>Dolgoprudny Historical and Art </a:t>
            </a:r>
            <a:r>
              <a:rPr lang="en" sz="2800" b="1" smtClean="0">
                <a:solidFill>
                  <a:schemeClr val="bg1"/>
                </a:solidFill>
                <a:latin typeface="Courier New" panose="02070309020205020404" pitchFamily="49" charset="0"/>
                <a:cs typeface="Courier New" panose="02070309020205020404" pitchFamily="49" charset="0"/>
              </a:rPr>
              <a:t>Museum</a:t>
            </a:r>
            <a:endParaRPr lang="ru-RU" sz="2800" b="1">
              <a:solidFill>
                <a:schemeClr val="bg1"/>
              </a:solidFill>
              <a:latin typeface="Courier New" panose="02070309020205020404" pitchFamily="49" charset="0"/>
              <a:cs typeface="Courier New" panose="02070309020205020404" pitchFamily="49" charset="0"/>
            </a:endParaRPr>
          </a:p>
        </p:txBody>
      </p:sp>
      <p:sp>
        <p:nvSpPr>
          <p:cNvPr id="24" name="Прямоугольник 23"/>
          <p:cNvSpPr/>
          <p:nvPr/>
        </p:nvSpPr>
        <p:spPr>
          <a:xfrm>
            <a:off x="2168994" y="1669740"/>
            <a:ext cx="5251724" cy="1957844"/>
          </a:xfrm>
          <a:prstGeom prst="rect">
            <a:avLst/>
          </a:prstGeom>
        </p:spPr>
        <p:txBody>
          <a:bodyPr wrap="square">
            <a:spAutoFit/>
          </a:bodyPr>
          <a:lstStyle/>
          <a:p>
            <a:pPr>
              <a:spcAft>
                <a:spcPts val="800"/>
              </a:spcAft>
            </a:pPr>
            <a:r>
              <a:rPr lang="en" b="1" smtClean="0">
                <a:solidFill>
                  <a:schemeClr val="tx1">
                    <a:lumMod val="65000"/>
                    <a:lumOff val="35000"/>
                  </a:schemeClr>
                </a:solidFill>
                <a:latin typeface="Courier New" panose="02070309020205020404" pitchFamily="49" charset="0"/>
                <a:cs typeface="Courier New" panose="02070309020205020404" pitchFamily="49" charset="0"/>
              </a:rPr>
              <a:t>The museum exhibits</a:t>
            </a:r>
            <a:endParaRPr lang="ru-RU" sz="1200" b="1"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07000"/>
              </a:lnSpc>
              <a:spcAft>
                <a:spcPts val="400"/>
              </a:spcAft>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Aeronautics </a:t>
            </a:r>
            <a:r>
              <a:rPr lang="en" sz="1200">
                <a:solidFill>
                  <a:schemeClr val="tx1">
                    <a:lumMod val="65000"/>
                    <a:lumOff val="35000"/>
                  </a:schemeClr>
                </a:solidFill>
                <a:latin typeface="Courier New" panose="02070309020205020404" pitchFamily="49" charset="0"/>
                <a:cs typeface="Courier New" panose="02070309020205020404" pitchFamily="49" charset="0"/>
              </a:rPr>
              <a:t>and airship construction</a:t>
            </a:r>
          </a:p>
          <a:p>
            <a:pPr>
              <a:lnSpc>
                <a:spcPct val="107000"/>
              </a:lnSpc>
              <a:spcAft>
                <a:spcPts val="400"/>
              </a:spcAft>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1932 </a:t>
            </a:r>
            <a:r>
              <a:rPr lang="en" sz="1200">
                <a:solidFill>
                  <a:schemeClr val="tx1">
                    <a:lumMod val="65000"/>
                    <a:lumOff val="35000"/>
                  </a:schemeClr>
                </a:solidFill>
                <a:latin typeface="Courier New" panose="02070309020205020404" pitchFamily="49" charset="0"/>
                <a:cs typeface="Courier New" panose="02070309020205020404" pitchFamily="49" charset="0"/>
              </a:rPr>
              <a:t>- 1937. History of the construction of the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Moscow-Volga canal and many others</a:t>
            </a:r>
          </a:p>
          <a:p>
            <a:pPr>
              <a:lnSpc>
                <a:spcPct val="107000"/>
              </a:lnSpc>
              <a:spcAft>
                <a:spcPts val="400"/>
              </a:spcAft>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The museum is not only a custodian of history, but also a cultural center. The museum regularly hosts art exhibitions, presentations of books by Dolgoprudny authors, and creative evenings</a:t>
            </a:r>
            <a:endParaRPr lang="ru-RU" sz="105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6" name="Прямоугольник 25"/>
          <p:cNvSpPr/>
          <p:nvPr/>
        </p:nvSpPr>
        <p:spPr>
          <a:xfrm>
            <a:off x="3995016" y="6208698"/>
            <a:ext cx="7888370" cy="507831"/>
          </a:xfrm>
          <a:prstGeom prst="rect">
            <a:avLst/>
          </a:prstGeom>
        </p:spPr>
        <p:txBody>
          <a:bodyPr wrap="square">
            <a:spAutoFit/>
          </a:bodyPr>
          <a:lstStyle/>
          <a:p>
            <a:r>
              <a:rPr lang="en" sz="900" smtClean="0">
                <a:solidFill>
                  <a:schemeClr val="tx1">
                    <a:lumMod val="65000"/>
                    <a:lumOff val="35000"/>
                  </a:schemeClr>
                </a:solidFill>
                <a:latin typeface="Courier New" panose="02070309020205020404" pitchFamily="49" charset="0"/>
                <a:cs typeface="Courier New" panose="02070309020205020404" pitchFamily="49" charset="0"/>
              </a:rPr>
              <a:t>* Exhibitions </a:t>
            </a:r>
            <a:r>
              <a:rPr lang="en" sz="900">
                <a:solidFill>
                  <a:schemeClr val="tx1">
                    <a:lumMod val="65000"/>
                    <a:lumOff val="35000"/>
                  </a:schemeClr>
                </a:solidFill>
                <a:latin typeface="Courier New" panose="02070309020205020404" pitchFamily="49" charset="0"/>
                <a:cs typeface="Courier New" panose="02070309020205020404" pitchFamily="49" charset="0"/>
              </a:rPr>
              <a:t>were prepared by the Russian Historical Society, the History of the Fatherland Foundation, the Dolgoprudny Historical and Art Museum, the Dante Alighieri Society in Moscow and Rome and the International Youth Society “Amichi Friendship” Italy-Russia.</a:t>
            </a:r>
          </a:p>
        </p:txBody>
      </p:sp>
      <p:pic>
        <p:nvPicPr>
          <p:cNvPr id="28" name="Рисунок 2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16426" y="4278279"/>
            <a:ext cx="3004247" cy="2239931"/>
          </a:xfrm>
          <a:prstGeom prst="rect">
            <a:avLst/>
          </a:prstGeom>
        </p:spPr>
      </p:pic>
      <p:pic>
        <p:nvPicPr>
          <p:cNvPr id="27" name="Рисунок 26"/>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999719" y="3751132"/>
            <a:ext cx="1393025" cy="982208"/>
          </a:xfrm>
          <a:prstGeom prst="rect">
            <a:avLst/>
          </a:prstGeom>
        </p:spPr>
      </p:pic>
      <p:sp>
        <p:nvSpPr>
          <p:cNvPr id="29" name="Прямоугольник 28"/>
          <p:cNvSpPr/>
          <p:nvPr/>
        </p:nvSpPr>
        <p:spPr>
          <a:xfrm>
            <a:off x="4495172" y="3928945"/>
            <a:ext cx="3291609" cy="1938992"/>
          </a:xfrm>
          <a:prstGeom prst="rect">
            <a:avLst/>
          </a:prstGeom>
        </p:spPr>
        <p:txBody>
          <a:bodyPr wrap="square">
            <a:spAutoFit/>
          </a:bodyPr>
          <a:lstStyle/>
          <a:p>
            <a:r>
              <a:rPr lang="en" sz="1200" b="1">
                <a:solidFill>
                  <a:schemeClr val="tx1">
                    <a:lumMod val="65000"/>
                    <a:lumOff val="35000"/>
                  </a:schemeClr>
                </a:solidFill>
                <a:latin typeface="Courier New" panose="02070309020205020404" pitchFamily="49" charset="0"/>
                <a:cs typeface="Courier New" panose="02070309020205020404" pitchFamily="49" charset="0"/>
              </a:rPr>
              <a:t>On the central alley of the Park of Culture and Recreation, the installation of two outdoor exhibitions connecting Italy and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Russia has been completed*. </a:t>
            </a:r>
            <a:r>
              <a:rPr lang="en" sz="1200" b="1">
                <a:solidFill>
                  <a:schemeClr val="tx1">
                    <a:lumMod val="65000"/>
                    <a:lumOff val="35000"/>
                  </a:schemeClr>
                </a:solidFill>
                <a:latin typeface="Courier New" panose="02070309020205020404" pitchFamily="49" charset="0"/>
                <a:cs typeface="Courier New" panose="02070309020205020404" pitchFamily="49" charset="0"/>
              </a:rPr>
              <a:t>The first of them is “Soviet partisans in Italy. 1942-1945", the second - "Umberto Nobile - Italian airship pilot and Arctic explorer in Dolgoprudny."</a:t>
            </a:r>
          </a:p>
        </p:txBody>
      </p:sp>
    </p:spTree>
    <p:extLst>
      <p:ext uri="{BB962C8B-B14F-4D97-AF65-F5344CB8AC3E}">
        <p14:creationId xmlns:p14="http://schemas.microsoft.com/office/powerpoint/2010/main" val="10931993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0" y="-9521"/>
            <a:ext cx="12192000" cy="2588446"/>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672954" y="1967880"/>
            <a:ext cx="3042436" cy="96272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495565" y="2880615"/>
            <a:ext cx="3196707" cy="36113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495567" y="2930608"/>
            <a:ext cx="3196705" cy="3590727"/>
          </a:xfrm>
          <a:prstGeom prst="rect">
            <a:avLst/>
          </a:prstGeom>
        </p:spPr>
        <p:txBody>
          <a:bodyPr wrap="square">
            <a:spAutoFit/>
          </a:bodyPr>
          <a:lstStyle/>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Industry</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8.5</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Science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2.7</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Education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7.3</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Healthcare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3.2</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Transport and communications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5.5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thousand </a:t>
            </a:r>
            <a:r>
              <a:rPr lang="en" sz="1100">
                <a:solidFill>
                  <a:schemeClr val="tx1">
                    <a:lumMod val="65000"/>
                    <a:lumOff val="35000"/>
                  </a:schemeClr>
                </a:solidFill>
                <a:latin typeface="Courier New" panose="02070309020205020404" pitchFamily="49" charset="0"/>
                <a:cs typeface="Courier New" panose="02070309020205020404" pitchFamily="49" charset="0"/>
              </a:rPr>
              <a:t>. Human</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Construction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1.1</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Household services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a:solidFill>
                  <a:schemeClr val="tx1">
                    <a:lumMod val="65000"/>
                    <a:lumOff val="35000"/>
                  </a:schemeClr>
                </a:solidFill>
                <a:latin typeface="Courier New" panose="02070309020205020404" pitchFamily="49" charset="0"/>
                <a:cs typeface="Courier New" panose="02070309020205020404" pitchFamily="49" charset="0"/>
              </a:rPr>
              <a:t>trade and services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7.7</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Public administration </a:t>
            </a:r>
            <a:r>
              <a:rPr lang="en" sz="1100">
                <a:solidFill>
                  <a:schemeClr val="tx1">
                    <a:lumMod val="65000"/>
                    <a:lumOff val="35000"/>
                  </a:schemeClr>
                </a:solidFill>
                <a:latin typeface="Courier New" panose="02070309020205020404" pitchFamily="49" charset="0"/>
                <a:cs typeface="Courier New" panose="02070309020205020404" pitchFamily="49" charset="0"/>
              </a:rPr>
              <a:t>, military security and social security - </a:t>
            </a:r>
            <a:r>
              <a:rPr lang="en" sz="1100" b="1">
                <a:solidFill>
                  <a:schemeClr val="tx1">
                    <a:lumMod val="65000"/>
                    <a:lumOff val="35000"/>
                  </a:schemeClr>
                </a:solidFill>
                <a:latin typeface="Courier New" panose="02070309020205020404" pitchFamily="49" charset="0"/>
                <a:cs typeface="Courier New" panose="02070309020205020404" pitchFamily="49" charset="0"/>
              </a:rPr>
              <a:t>0.9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Financial and insurance </a:t>
            </a:r>
            <a:r>
              <a:rPr lang="en" sz="1100">
                <a:solidFill>
                  <a:schemeClr val="tx1">
                    <a:lumMod val="65000"/>
                    <a:lumOff val="35000"/>
                  </a:schemeClr>
                </a:solidFill>
                <a:latin typeface="Courier New" panose="02070309020205020404" pitchFamily="49" charset="0"/>
                <a:cs typeface="Courier New" panose="02070309020205020404" pitchFamily="49" charset="0"/>
              </a:rPr>
              <a:t>activities, real estate activities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0.4</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people</a:t>
            </a:r>
          </a:p>
        </p:txBody>
      </p:sp>
      <p:sp>
        <p:nvSpPr>
          <p:cNvPr id="24" name="Прямоугольник 23"/>
          <p:cNvSpPr/>
          <p:nvPr/>
        </p:nvSpPr>
        <p:spPr>
          <a:xfrm>
            <a:off x="672954" y="2930607"/>
            <a:ext cx="3042436" cy="3561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203488" y="644076"/>
            <a:ext cx="9785023" cy="680902"/>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534068" y="637710"/>
            <a:ext cx="9123862" cy="707886"/>
          </a:xfrm>
          <a:prstGeom prst="rect">
            <a:avLst/>
          </a:prstGeom>
          <a:noFill/>
        </p:spPr>
        <p:txBody>
          <a:bodyPr wrap="square" rtlCol="0">
            <a:spAutoFit/>
          </a:bodyPr>
          <a:lstStyle/>
          <a:p>
            <a:pPr algn="ctr"/>
            <a:r>
              <a:rPr lang="en" sz="4000" b="1" smtClean="0">
                <a:solidFill>
                  <a:schemeClr val="bg1"/>
                </a:solidFill>
                <a:latin typeface="Courier New" panose="02070309020205020404" pitchFamily="49" charset="0"/>
                <a:cs typeface="Courier New" panose="02070309020205020404" pitchFamily="49" charset="0"/>
              </a:rPr>
              <a:t>Personnel potential</a:t>
            </a:r>
            <a:endParaRPr lang="ru-RU" sz="4000" b="1">
              <a:solidFill>
                <a:schemeClr val="bg1"/>
              </a:solidFill>
              <a:latin typeface="Courier New" panose="02070309020205020404" pitchFamily="49" charset="0"/>
              <a:cs typeface="Courier New" panose="02070309020205020404" pitchFamily="49" charset="0"/>
            </a:endParaRPr>
          </a:p>
        </p:txBody>
      </p:sp>
      <p:sp>
        <p:nvSpPr>
          <p:cNvPr id="11" name="TextBox 10"/>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2" name="Object 4"/>
          <p:cNvGraphicFramePr>
            <a:graphicFrameLocks noChangeAspect="1"/>
          </p:cNvGraphicFramePr>
          <p:nvPr>
            <p:extLst>
              <p:ext uri="{D42A27DB-BD31-4B8C-83A1-F6EECF244321}">
                <p14:modId xmlns:p14="http://schemas.microsoft.com/office/powerpoint/2010/main" val="70906473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3076"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20" name="Прямоугольник 19"/>
          <p:cNvSpPr/>
          <p:nvPr/>
        </p:nvSpPr>
        <p:spPr>
          <a:xfrm>
            <a:off x="743751" y="2918879"/>
            <a:ext cx="2946033" cy="3393237"/>
          </a:xfrm>
          <a:prstGeom prst="rect">
            <a:avLst/>
          </a:prstGeom>
        </p:spPr>
        <p:txBody>
          <a:bodyPr wrap="square">
            <a:spAutoFit/>
          </a:bodyPr>
          <a:lstStyle/>
          <a:p>
            <a:pPr>
              <a:lnSpc>
                <a:spcPct val="150000"/>
              </a:lnSpc>
            </a:pPr>
            <a:r>
              <a:rPr lang="en" sz="1100" b="1">
                <a:solidFill>
                  <a:schemeClr val="tx1">
                    <a:lumMod val="65000"/>
                    <a:lumOff val="35000"/>
                  </a:schemeClr>
                </a:solidFill>
                <a:latin typeface="Courier New" panose="02070309020205020404" pitchFamily="49" charset="0"/>
                <a:cs typeface="Courier New" panose="02070309020205020404" pitchFamily="49" charset="0"/>
              </a:rPr>
              <a:t>Population </a:t>
            </a:r>
            <a:r>
              <a:rPr lang="en" sz="1100">
                <a:solidFill>
                  <a:schemeClr val="tx1">
                    <a:lumMod val="65000"/>
                    <a:lumOff val="35000"/>
                  </a:schemeClr>
                </a:solidFill>
                <a:latin typeface="Courier New" panose="02070309020205020404" pitchFamily="49" charset="0"/>
                <a:cs typeface="Courier New" panose="02070309020205020404" pitchFamily="49" charset="0"/>
              </a:rPr>
              <a:t>- 120 thousand people</a:t>
            </a:r>
          </a:p>
          <a:p>
            <a:pPr>
              <a:lnSpc>
                <a:spcPct val="150000"/>
              </a:lnSpc>
            </a:pPr>
            <a:r>
              <a:rPr lang="en" sz="1100">
                <a:solidFill>
                  <a:schemeClr val="tx1">
                    <a:lumMod val="65000"/>
                    <a:lumOff val="35000"/>
                  </a:schemeClr>
                </a:solidFill>
                <a:latin typeface="Courier New" panose="02070309020205020404" pitchFamily="49" charset="0"/>
                <a:cs typeface="Courier New" panose="02070309020205020404" pitchFamily="49" charset="0"/>
              </a:rPr>
              <a:t>(as of 01/01/2023)</a:t>
            </a:r>
          </a:p>
          <a:p>
            <a:pPr>
              <a:lnSpc>
                <a:spcPct val="150000"/>
              </a:lnSpc>
            </a:pPr>
            <a:r>
              <a:rPr lang="en" sz="1100">
                <a:solidFill>
                  <a:schemeClr val="tx1">
                    <a:lumMod val="65000"/>
                    <a:lumOff val="35000"/>
                  </a:schemeClr>
                </a:solidFill>
                <a:latin typeface="Courier New" panose="02070309020205020404" pitchFamily="49" charset="0"/>
                <a:cs typeface="Courier New" panose="02070309020205020404" pitchFamily="49" charset="0"/>
              </a:rPr>
              <a:t>Population </a:t>
            </a:r>
            <a:r>
              <a:rPr lang="en" sz="1100" b="1">
                <a:solidFill>
                  <a:schemeClr val="tx1">
                    <a:lumMod val="65000"/>
                    <a:lumOff val="35000"/>
                  </a:schemeClr>
                </a:solidFill>
                <a:latin typeface="Courier New" panose="02070309020205020404" pitchFamily="49" charset="0"/>
                <a:cs typeface="Courier New" panose="02070309020205020404" pitchFamily="49" charset="0"/>
              </a:rPr>
              <a:t>of working age </a:t>
            </a:r>
            <a:r>
              <a:rPr lang="en" sz="1100">
                <a:solidFill>
                  <a:schemeClr val="tx1">
                    <a:lumMod val="65000"/>
                    <a:lumOff val="35000"/>
                  </a:schemeClr>
                </a:solidFill>
                <a:latin typeface="Courier New" panose="02070309020205020404" pitchFamily="49" charset="0"/>
                <a:cs typeface="Courier New" panose="02070309020205020404" pitchFamily="49" charset="0"/>
              </a:rPr>
              <a:t>- 58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50000"/>
              </a:lnSpc>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60 </a:t>
            </a:r>
            <a:r>
              <a:rPr lang="en" sz="1100">
                <a:solidFill>
                  <a:schemeClr val="tx1">
                    <a:lumMod val="65000"/>
                    <a:lumOff val="35000"/>
                  </a:schemeClr>
                </a:solidFill>
                <a:latin typeface="Courier New" panose="02070309020205020404" pitchFamily="49" charset="0"/>
                <a:cs typeface="Courier New" panose="02070309020205020404" pitchFamily="49" charset="0"/>
              </a:rPr>
              <a:t>% of which </a:t>
            </a:r>
            <a:r>
              <a:rPr lang="en" sz="1100" b="1">
                <a:solidFill>
                  <a:schemeClr val="tx1">
                    <a:lumMod val="65000"/>
                    <a:lumOff val="35000"/>
                  </a:schemeClr>
                </a:solidFill>
                <a:latin typeface="Courier New" panose="02070309020205020404" pitchFamily="49" charset="0"/>
                <a:cs typeface="Courier New" panose="02070309020205020404" pitchFamily="49" charset="0"/>
              </a:rPr>
              <a:t>are employed in the city’s economy </a:t>
            </a:r>
            <a:r>
              <a:rPr lang="en" sz="1100">
                <a:solidFill>
                  <a:schemeClr val="tx1">
                    <a:lumMod val="65000"/>
                    <a:lumOff val="35000"/>
                  </a:schemeClr>
                </a:solidFill>
                <a:latin typeface="Courier New" panose="02070309020205020404" pitchFamily="49" charset="0"/>
                <a:cs typeface="Courier New" panose="02070309020205020404" pitchFamily="49" charset="0"/>
              </a:rPr>
              <a:t>(of the working population)</a:t>
            </a:r>
          </a:p>
          <a:p>
            <a:pPr>
              <a:lnSpc>
                <a:spcPct val="150000"/>
              </a:lnSpc>
            </a:pPr>
            <a:r>
              <a:rPr lang="en" sz="1100">
                <a:solidFill>
                  <a:schemeClr val="tx1">
                    <a:lumMod val="65000"/>
                    <a:lumOff val="35000"/>
                  </a:schemeClr>
                </a:solidFill>
                <a:latin typeface="Courier New" panose="02070309020205020404" pitchFamily="49" charset="0"/>
                <a:cs typeface="Courier New" panose="02070309020205020404" pitchFamily="49" charset="0"/>
              </a:rPr>
              <a:t>28.9 thousand people - </a:t>
            </a:r>
            <a:r>
              <a:rPr lang="en" sz="1100" b="1">
                <a:solidFill>
                  <a:schemeClr val="tx1">
                    <a:lumMod val="65000"/>
                    <a:lumOff val="35000"/>
                  </a:schemeClr>
                </a:solidFill>
                <a:latin typeface="Courier New" panose="02070309020205020404" pitchFamily="49" charset="0"/>
                <a:cs typeface="Courier New" panose="02070309020205020404" pitchFamily="49" charset="0"/>
              </a:rPr>
              <a:t>a personnel reserve </a:t>
            </a:r>
            <a:r>
              <a:rPr lang="en" sz="1100">
                <a:solidFill>
                  <a:schemeClr val="tx1">
                    <a:lumMod val="65000"/>
                    <a:lumOff val="35000"/>
                  </a:schemeClr>
                </a:solidFill>
                <a:latin typeface="Courier New" panose="02070309020205020404" pitchFamily="49" charset="0"/>
                <a:cs typeface="Courier New" panose="02070309020205020404" pitchFamily="49" charset="0"/>
              </a:rPr>
              <a:t>of qualified labor due to labor migration</a:t>
            </a:r>
          </a:p>
          <a:p>
            <a:pPr>
              <a:lnSpc>
                <a:spcPct val="150000"/>
              </a:lnSpc>
            </a:pPr>
            <a:r>
              <a:rPr lang="en" sz="1100">
                <a:solidFill>
                  <a:schemeClr val="tx1">
                    <a:lumMod val="65000"/>
                    <a:lumOff val="35000"/>
                  </a:schemeClr>
                </a:solidFill>
                <a:latin typeface="Courier New" panose="02070309020205020404" pitchFamily="49" charset="0"/>
                <a:cs typeface="Courier New" panose="02070309020205020404" pitchFamily="49" charset="0"/>
              </a:rPr>
              <a:t>0.25% - </a:t>
            </a:r>
            <a:r>
              <a:rPr lang="en" sz="1100" b="1">
                <a:solidFill>
                  <a:schemeClr val="tx1">
                    <a:lumMod val="65000"/>
                    <a:lumOff val="35000"/>
                  </a:schemeClr>
                </a:solidFill>
                <a:latin typeface="Courier New" panose="02070309020205020404" pitchFamily="49" charset="0"/>
                <a:cs typeface="Courier New" panose="02070309020205020404" pitchFamily="49" charset="0"/>
              </a:rPr>
              <a:t>level </a:t>
            </a:r>
            <a:r>
              <a:rPr lang="en" sz="1100">
                <a:solidFill>
                  <a:schemeClr val="tx1">
                    <a:lumMod val="65000"/>
                    <a:lumOff val="35000"/>
                  </a:schemeClr>
                </a:solidFill>
                <a:latin typeface="Courier New" panose="02070309020205020404" pitchFamily="49" charset="0"/>
                <a:cs typeface="Courier New" panose="02070309020205020404" pitchFamily="49" charset="0"/>
              </a:rPr>
              <a:t>of registered </a:t>
            </a:r>
            <a:r>
              <a:rPr lang="en" sz="1100" b="1">
                <a:solidFill>
                  <a:schemeClr val="tx1">
                    <a:lumMod val="65000"/>
                    <a:lumOff val="35000"/>
                  </a:schemeClr>
                </a:solidFill>
                <a:latin typeface="Courier New" panose="02070309020205020404" pitchFamily="49" charset="0"/>
                <a:cs typeface="Courier New" panose="02070309020205020404" pitchFamily="49" charset="0"/>
              </a:rPr>
              <a:t>unemployment </a:t>
            </a:r>
            <a:r>
              <a:rPr lang="en" sz="1100">
                <a:solidFill>
                  <a:schemeClr val="tx1">
                    <a:lumMod val="65000"/>
                    <a:lumOff val="35000"/>
                  </a:schemeClr>
                </a:solidFill>
                <a:latin typeface="Courier New" panose="02070309020205020404" pitchFamily="49" charset="0"/>
                <a:cs typeface="Courier New" panose="02070309020205020404" pitchFamily="49" charset="0"/>
              </a:rPr>
              <a:t>(average for the Moscow region - 0.25%)</a:t>
            </a:r>
          </a:p>
        </p:txBody>
      </p:sp>
      <p:sp>
        <p:nvSpPr>
          <p:cNvPr id="22" name="Прямоугольник 21"/>
          <p:cNvSpPr/>
          <p:nvPr/>
        </p:nvSpPr>
        <p:spPr>
          <a:xfrm>
            <a:off x="4495566" y="1967880"/>
            <a:ext cx="3196706" cy="960632"/>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8318177" y="1967879"/>
            <a:ext cx="3163667" cy="96272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8318177" y="2928511"/>
            <a:ext cx="3163669" cy="3563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325644" y="2072438"/>
            <a:ext cx="3042438" cy="784830"/>
          </a:xfrm>
          <a:prstGeom prst="rect">
            <a:avLst/>
          </a:prstGeom>
        </p:spPr>
        <p:txBody>
          <a:bodyPr wrap="square">
            <a:spAutoFit/>
          </a:bodyPr>
          <a:lstStyle/>
          <a:p>
            <a:pPr algn="ctr"/>
            <a:r>
              <a:rPr lang="en" sz="1500" b="1" smtClean="0">
                <a:solidFill>
                  <a:schemeClr val="bg1"/>
                </a:solidFill>
                <a:latin typeface="Courier New" panose="02070309020205020404" pitchFamily="49" charset="0"/>
                <a:cs typeface="Courier New" panose="02070309020205020404" pitchFamily="49" charset="0"/>
              </a:rPr>
              <a:t>Salary level of large and medium-sized enterprises and organizations</a:t>
            </a:r>
            <a:endParaRPr lang="ru-RU" sz="1500" b="1">
              <a:solidFill>
                <a:schemeClr val="bg1"/>
              </a:solidFill>
              <a:latin typeface="Courier New" panose="02070309020205020404" pitchFamily="49" charset="0"/>
              <a:cs typeface="Courier New" panose="02070309020205020404" pitchFamily="49" charset="0"/>
            </a:endParaRPr>
          </a:p>
        </p:txBody>
      </p:sp>
      <p:sp>
        <p:nvSpPr>
          <p:cNvPr id="6" name="Прямоугольник 5"/>
          <p:cNvSpPr/>
          <p:nvPr/>
        </p:nvSpPr>
        <p:spPr>
          <a:xfrm>
            <a:off x="8343782" y="2959477"/>
            <a:ext cx="3138063" cy="3597010"/>
          </a:xfrm>
          <a:prstGeom prst="rect">
            <a:avLst/>
          </a:prstGeom>
        </p:spPr>
        <p:txBody>
          <a:bodyPr wrap="square">
            <a:spAutoFit/>
          </a:bodyPr>
          <a:lstStyle/>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Science and technology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126.5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rubles.</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Manufacturing industries </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92.8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thousand </a:t>
            </a:r>
            <a:r>
              <a:rPr lang="en" sz="1100">
                <a:solidFill>
                  <a:schemeClr val="tx1">
                    <a:lumMod val="65000"/>
                    <a:lumOff val="35000"/>
                  </a:schemeClr>
                </a:solidFill>
                <a:latin typeface="Courier New" panose="02070309020205020404" pitchFamily="49" charset="0"/>
                <a:cs typeface="Courier New" panose="02070309020205020404" pitchFamily="49" charset="0"/>
              </a:rPr>
              <a:t>. rub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Education</a:t>
            </a:r>
            <a:r>
              <a:rPr lang="en" sz="1100">
                <a:solidFill>
                  <a:schemeClr val="tx1">
                    <a:lumMod val="65000"/>
                    <a:lumOff val="35000"/>
                  </a:schemeClr>
                </a:solidFill>
                <a:latin typeface="Courier New" panose="02070309020205020404" pitchFamily="49" charset="0"/>
                <a:cs typeface="Courier New" panose="02070309020205020404" pitchFamily="49" charset="0"/>
              </a:rPr>
              <a:t>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110.5</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Culture and sports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73.7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thou </a:t>
            </a:r>
            <a:r>
              <a:rPr lang="en" sz="1100">
                <a:solidFill>
                  <a:schemeClr val="tx1">
                    <a:lumMod val="65000"/>
                    <a:lumOff val="35000"/>
                  </a:schemeClr>
                </a:solidFill>
                <a:latin typeface="Courier New" panose="02070309020205020404" pitchFamily="49" charset="0"/>
                <a:cs typeface="Courier New" panose="02070309020205020404" pitchFamily="49" charset="0"/>
              </a:rPr>
              <a:t>. rub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Health and social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services – 59.2</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Informatization and </a:t>
            </a:r>
            <a:r>
              <a:rPr lang="en" sz="1100" b="1">
                <a:solidFill>
                  <a:schemeClr val="tx1">
                    <a:lumMod val="65000"/>
                    <a:lumOff val="35000"/>
                  </a:schemeClr>
                </a:solidFill>
                <a:latin typeface="Courier New" panose="02070309020205020404" pitchFamily="49" charset="0"/>
                <a:cs typeface="Courier New" panose="02070309020205020404" pitchFamily="49" charset="0"/>
              </a:rPr>
              <a:t>communication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103.7</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 </a:t>
            </a:r>
            <a:r>
              <a:rPr lang="en" sz="1100">
                <a:solidFill>
                  <a:schemeClr val="accent1">
                    <a:lumMod val="50000"/>
                  </a:schemeClr>
                </a:solidFill>
                <a:latin typeface="Arial" panose="020B0604020202020204" pitchFamily="34" charset="0"/>
                <a:cs typeface="Arial" panose="020B0604020202020204" pitchFamily="34" charset="0"/>
              </a:rPr>
              <a:t>.</a:t>
            </a:r>
          </a:p>
          <a:p>
            <a:pPr>
              <a:lnSpc>
                <a:spcPct val="114000"/>
              </a:lnSpc>
              <a:spcAft>
                <a:spcPts val="400"/>
              </a:spcAft>
            </a:pPr>
            <a:r>
              <a:rPr lang="en" sz="1100" b="1">
                <a:solidFill>
                  <a:schemeClr val="tx1">
                    <a:lumMod val="65000"/>
                    <a:lumOff val="35000"/>
                  </a:schemeClr>
                </a:solidFill>
                <a:latin typeface="Courier New" panose="02070309020205020404" pitchFamily="49" charset="0"/>
                <a:cs typeface="Courier New" panose="02070309020205020404" pitchFamily="49" charset="0"/>
              </a:rPr>
              <a:t>Trade, services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92.0</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Transportation </a:t>
            </a:r>
            <a:r>
              <a:rPr lang="en" sz="1100" b="1">
                <a:solidFill>
                  <a:schemeClr val="tx1">
                    <a:lumMod val="65000"/>
                    <a:lumOff val="35000"/>
                  </a:schemeClr>
                </a:solidFill>
                <a:latin typeface="Courier New" panose="02070309020205020404" pitchFamily="49" charset="0"/>
                <a:cs typeface="Courier New" panose="02070309020205020404" pitchFamily="49" charset="0"/>
              </a:rPr>
              <a:t>and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storage</a:t>
            </a:r>
            <a:r>
              <a:rPr lang="en" sz="1100" b="1">
                <a:solidFill>
                  <a:schemeClr val="tx1">
                    <a:lumMod val="65000"/>
                    <a:lumOff val="35000"/>
                  </a:schemeClr>
                </a:solidFill>
                <a:latin typeface="Courier New" panose="02070309020205020404" pitchFamily="49" charset="0"/>
                <a:cs typeface="Courier New" panose="02070309020205020404" pitchFamily="49" charset="0"/>
              </a:rPr>
              <a:t>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81.2</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Hotels and catering</a:t>
            </a:r>
          </a:p>
          <a:p>
            <a:pPr>
              <a:lnSpc>
                <a:spcPct val="114000"/>
              </a:lnSpc>
              <a:spcAft>
                <a:spcPts val="400"/>
              </a:spcAft>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49.4</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p>
          <a:p>
            <a:pPr>
              <a:lnSpc>
                <a:spcPct val="114000"/>
              </a:lnSpc>
              <a:spcAft>
                <a:spcPts val="400"/>
              </a:spcAft>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Construction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27.5</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thousand roubles.</a:t>
            </a:r>
          </a:p>
        </p:txBody>
      </p:sp>
      <p:sp>
        <p:nvSpPr>
          <p:cNvPr id="7" name="Прямоугольник 6"/>
          <p:cNvSpPr/>
          <p:nvPr/>
        </p:nvSpPr>
        <p:spPr>
          <a:xfrm>
            <a:off x="647348" y="2052211"/>
            <a:ext cx="3016832" cy="610552"/>
          </a:xfrm>
          <a:prstGeom prst="rect">
            <a:avLst/>
          </a:prstGeom>
        </p:spPr>
        <p:txBody>
          <a:bodyPr wrap="square">
            <a:spAutoFit/>
          </a:bodyPr>
          <a:lstStyle/>
          <a:p>
            <a:pPr algn="ctr">
              <a:lnSpc>
                <a:spcPct val="114000"/>
              </a:lnSpc>
            </a:pPr>
            <a:r>
              <a:rPr lang="en" sz="1500" b="1">
                <a:solidFill>
                  <a:schemeClr val="bg1"/>
                </a:solidFill>
                <a:latin typeface="Courier New" panose="02070309020205020404" pitchFamily="49" charset="0"/>
                <a:cs typeface="Courier New" panose="02070309020205020404" pitchFamily="49" charset="0"/>
              </a:rPr>
              <a:t>Population</a:t>
            </a:r>
            <a:endParaRPr lang="ru-RU" sz="1500" b="1" smtClean="0">
              <a:solidFill>
                <a:schemeClr val="bg1"/>
              </a:solidFill>
              <a:latin typeface="Courier New" panose="02070309020205020404" pitchFamily="49" charset="0"/>
              <a:cs typeface="Courier New" panose="02070309020205020404" pitchFamily="49" charset="0"/>
            </a:endParaRPr>
          </a:p>
          <a:p>
            <a:pPr algn="ctr">
              <a:lnSpc>
                <a:spcPct val="114000"/>
              </a:lnSpc>
            </a:pPr>
            <a:r>
              <a:rPr lang="en" sz="1500" b="1" smtClean="0">
                <a:solidFill>
                  <a:schemeClr val="bg1"/>
                </a:solidFill>
                <a:latin typeface="Courier New" panose="02070309020205020404" pitchFamily="49" charset="0"/>
                <a:cs typeface="Courier New" panose="02070309020205020404" pitchFamily="49" charset="0"/>
              </a:rPr>
              <a:t>and </a:t>
            </a:r>
            <a:r>
              <a:rPr lang="en" sz="1500" b="1">
                <a:solidFill>
                  <a:schemeClr val="bg1"/>
                </a:solidFill>
                <a:latin typeface="Courier New" panose="02070309020205020404" pitchFamily="49" charset="0"/>
                <a:cs typeface="Courier New" panose="02070309020205020404" pitchFamily="49" charset="0"/>
              </a:rPr>
              <a:t>labor market</a:t>
            </a:r>
          </a:p>
        </p:txBody>
      </p:sp>
      <p:sp>
        <p:nvSpPr>
          <p:cNvPr id="8" name="Прямоугольник 7"/>
          <p:cNvSpPr/>
          <p:nvPr/>
        </p:nvSpPr>
        <p:spPr>
          <a:xfrm>
            <a:off x="4575290" y="2022240"/>
            <a:ext cx="2911502" cy="784830"/>
          </a:xfrm>
          <a:prstGeom prst="rect">
            <a:avLst/>
          </a:prstGeom>
        </p:spPr>
        <p:txBody>
          <a:bodyPr wrap="square">
            <a:spAutoFit/>
          </a:bodyPr>
          <a:lstStyle/>
          <a:p>
            <a:pPr algn="ctr"/>
            <a:r>
              <a:rPr lang="en" sz="1500" b="1">
                <a:solidFill>
                  <a:schemeClr val="bg1"/>
                </a:solidFill>
                <a:latin typeface="Courier New" panose="02070309020205020404" pitchFamily="49" charset="0"/>
                <a:cs typeface="Courier New" panose="02070309020205020404" pitchFamily="49" charset="0"/>
              </a:rPr>
              <a:t>The main labor specialization of city residents</a:t>
            </a:r>
          </a:p>
        </p:txBody>
      </p:sp>
      <p:sp>
        <p:nvSpPr>
          <p:cNvPr id="29" name="Овал 28"/>
          <p:cNvSpPr/>
          <p:nvPr/>
        </p:nvSpPr>
        <p:spPr>
          <a:xfrm>
            <a:off x="1754557" y="1227135"/>
            <a:ext cx="816282" cy="772058"/>
          </a:xfrm>
          <a:prstGeom prst="ellipse">
            <a:avLst/>
          </a:prstGeom>
          <a:solidFill>
            <a:schemeClr val="bg1">
              <a:lumMod val="95000"/>
            </a:schemeClr>
          </a:solidFill>
          <a:ln w="539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63348" y="1325620"/>
            <a:ext cx="584832" cy="611475"/>
          </a:xfrm>
          <a:prstGeom prst="rect">
            <a:avLst/>
          </a:prstGeom>
        </p:spPr>
      </p:pic>
      <p:sp>
        <p:nvSpPr>
          <p:cNvPr id="9" name="Овал 8"/>
          <p:cNvSpPr/>
          <p:nvPr/>
        </p:nvSpPr>
        <p:spPr>
          <a:xfrm>
            <a:off x="5571275" y="1295284"/>
            <a:ext cx="822175" cy="751623"/>
          </a:xfrm>
          <a:prstGeom prst="ellipse">
            <a:avLst/>
          </a:prstGeom>
          <a:solidFill>
            <a:schemeClr val="bg1">
              <a:lumMod val="95000"/>
            </a:schemeClr>
          </a:solidFill>
          <a:ln w="539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15435" y="1398014"/>
            <a:ext cx="533854" cy="499188"/>
          </a:xfrm>
          <a:prstGeom prst="rect">
            <a:avLst/>
          </a:prstGeom>
        </p:spPr>
      </p:pic>
      <p:sp>
        <p:nvSpPr>
          <p:cNvPr id="30" name="Овал 29"/>
          <p:cNvSpPr/>
          <p:nvPr/>
        </p:nvSpPr>
        <p:spPr>
          <a:xfrm>
            <a:off x="9454812" y="1229477"/>
            <a:ext cx="822175" cy="751623"/>
          </a:xfrm>
          <a:prstGeom prst="ellipse">
            <a:avLst/>
          </a:prstGeom>
          <a:solidFill>
            <a:schemeClr val="bg1">
              <a:lumMod val="95000"/>
            </a:schemeClr>
          </a:solidFill>
          <a:ln w="539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555012" y="1271475"/>
            <a:ext cx="621773" cy="634208"/>
          </a:xfrm>
          <a:prstGeom prst="rect">
            <a:avLst/>
          </a:prstGeom>
        </p:spPr>
      </p:pic>
    </p:spTree>
    <p:extLst>
      <p:ext uri="{BB962C8B-B14F-4D97-AF65-F5344CB8AC3E}">
        <p14:creationId xmlns:p14="http://schemas.microsoft.com/office/powerpoint/2010/main" val="20748271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45275" y="1995533"/>
            <a:ext cx="1438382" cy="1026487"/>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8" name="Прямоугольник 17"/>
          <p:cNvSpPr/>
          <p:nvPr/>
        </p:nvSpPr>
        <p:spPr>
          <a:xfrm>
            <a:off x="3500885" y="3408761"/>
            <a:ext cx="1374832" cy="535935"/>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5" name="Прямоугольник 24"/>
          <p:cNvSpPr/>
          <p:nvPr/>
        </p:nvSpPr>
        <p:spPr>
          <a:xfrm>
            <a:off x="3511160" y="4208730"/>
            <a:ext cx="1374832" cy="535935"/>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9" name="Прямоугольник 18"/>
          <p:cNvSpPr/>
          <p:nvPr/>
        </p:nvSpPr>
        <p:spPr>
          <a:xfrm>
            <a:off x="4252391" y="5039414"/>
            <a:ext cx="1414405" cy="1087629"/>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0" name="Прямоугольник 19"/>
          <p:cNvSpPr/>
          <p:nvPr/>
        </p:nvSpPr>
        <p:spPr>
          <a:xfrm>
            <a:off x="6696085" y="5116999"/>
            <a:ext cx="1477483" cy="1019818"/>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6" name="Прямоугольник 25"/>
          <p:cNvSpPr/>
          <p:nvPr/>
        </p:nvSpPr>
        <p:spPr>
          <a:xfrm>
            <a:off x="7529296" y="4118405"/>
            <a:ext cx="1374832" cy="535935"/>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7" name="Прямоугольник 26"/>
          <p:cNvSpPr/>
          <p:nvPr/>
        </p:nvSpPr>
        <p:spPr>
          <a:xfrm>
            <a:off x="7486152" y="3222337"/>
            <a:ext cx="1374832" cy="535935"/>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1" name="Прямоугольник 20"/>
          <p:cNvSpPr/>
          <p:nvPr/>
        </p:nvSpPr>
        <p:spPr>
          <a:xfrm>
            <a:off x="6742280" y="1943874"/>
            <a:ext cx="1474432" cy="972786"/>
          </a:xfrm>
          <a:prstGeom prst="rect">
            <a:avLst/>
          </a:prstGeom>
          <a:solidFill>
            <a:srgbClr val="67B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7" name="Овал 6"/>
          <p:cNvSpPr/>
          <p:nvPr/>
        </p:nvSpPr>
        <p:spPr>
          <a:xfrm>
            <a:off x="2429136" y="1192053"/>
            <a:ext cx="7623968" cy="5852703"/>
          </a:xfrm>
          <a:prstGeom prst="ellipse">
            <a:avLst/>
          </a:prstGeom>
          <a:gradFill flip="none" rotWithShape="1">
            <a:gsLst>
              <a:gs pos="97543">
                <a:srgbClr val="429CEE"/>
              </a:gs>
              <a:gs pos="95087">
                <a:srgbClr val="77C4CF"/>
              </a:gs>
              <a:gs pos="41500">
                <a:srgbClr val="429CEE"/>
              </a:gs>
              <a:gs pos="14000">
                <a:schemeClr val="accent1">
                  <a:lumMod val="5000"/>
                  <a:lumOff val="95000"/>
                </a:schemeClr>
              </a:gs>
              <a:gs pos="69000">
                <a:schemeClr val="accent1">
                  <a:lumMod val="0"/>
                  <a:lumOff val="100000"/>
                  <a:alpha val="52000"/>
                </a:schemeClr>
              </a:gs>
              <a:gs pos="83000">
                <a:srgbClr val="9FD6DD"/>
              </a:gs>
              <a:gs pos="100000">
                <a:srgbClr val="67BDC9"/>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676713" y="2166933"/>
            <a:ext cx="3239845" cy="3194475"/>
          </a:xfrm>
          <a:prstGeom prst="ellipse">
            <a:avLst/>
          </a:prstGeom>
          <a:solidFill>
            <a:schemeClr val="bg1"/>
          </a:solidFill>
          <a:ln>
            <a:solidFill>
              <a:srgbClr val="368B96"/>
            </a:solidFill>
          </a:ln>
          <a:effectLst>
            <a:glow rad="228600">
              <a:schemeClr val="accent3">
                <a:satMod val="175000"/>
                <a:alpha val="40000"/>
              </a:schemeClr>
            </a:glow>
          </a:effectLst>
          <a:scene3d>
            <a:camera prst="orthographicFront"/>
            <a:lightRig rig="threePt" dir="t"/>
          </a:scene3d>
          <a:sp3d extrusionH="76200" contourW="50800">
            <a:extrusionClr>
              <a:schemeClr val="bg1"/>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1"/>
                </a:solidFill>
              </a:ln>
              <a:solidFill>
                <a:schemeClr val="accent1"/>
              </a:solidFill>
            </a:endParaRPr>
          </a:p>
        </p:txBody>
      </p:sp>
      <p:sp>
        <p:nvSpPr>
          <p:cNvPr id="2" name="Прямоугольник 1"/>
          <p:cNvSpPr/>
          <p:nvPr/>
        </p:nvSpPr>
        <p:spPr>
          <a:xfrm>
            <a:off x="951857" y="1964543"/>
            <a:ext cx="4007736" cy="830997"/>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Application of ASI best practices that improve work with entrepreneurs and investors</a:t>
            </a:r>
          </a:p>
        </p:txBody>
      </p:sp>
      <p:sp>
        <p:nvSpPr>
          <p:cNvPr id="3" name="Прямоугольник 2"/>
          <p:cNvSpPr/>
          <p:nvPr/>
        </p:nvSpPr>
        <p:spPr>
          <a:xfrm>
            <a:off x="973346" y="4284405"/>
            <a:ext cx="3065791" cy="830997"/>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Municipal </a:t>
            </a:r>
            <a:r>
              <a:rPr lang="en" sz="1600" b="1" smtClean="0">
                <a:solidFill>
                  <a:schemeClr val="tx1">
                    <a:lumMod val="65000"/>
                    <a:lumOff val="35000"/>
                  </a:schemeClr>
                </a:solidFill>
                <a:latin typeface="Courier New" panose="02070309020205020404" pitchFamily="49" charset="0"/>
                <a:cs typeface="Courier New" panose="02070309020205020404" pitchFamily="49" charset="0"/>
              </a:rPr>
              <a:t>business support (competitions, subsidies)</a:t>
            </a:r>
            <a:endParaRPr lang="ru-RU" sz="16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8" name="Прямоугольник 7"/>
          <p:cNvSpPr/>
          <p:nvPr/>
        </p:nvSpPr>
        <p:spPr>
          <a:xfrm>
            <a:off x="7104058" y="5411759"/>
            <a:ext cx="4547995" cy="1077218"/>
          </a:xfrm>
          <a:prstGeom prst="rect">
            <a:avLst/>
          </a:prstGeom>
        </p:spPr>
        <p:txBody>
          <a:bodyPr wrap="square">
            <a:spAutoFit/>
          </a:bodyPr>
          <a:lstStyle/>
          <a:p>
            <a:r>
              <a:rPr lang="en" sz="1600" b="1" smtClean="0">
                <a:solidFill>
                  <a:schemeClr val="tx1">
                    <a:lumMod val="65000"/>
                    <a:lumOff val="35000"/>
                  </a:schemeClr>
                </a:solidFill>
                <a:latin typeface="Courier New" panose="02070309020205020404" pitchFamily="49" charset="0"/>
                <a:cs typeface="Courier New" panose="02070309020205020404" pitchFamily="49" charset="0"/>
              </a:rPr>
              <a:t>The Standard </a:t>
            </a:r>
            <a:r>
              <a:rPr lang="en" sz="1600" b="1">
                <a:solidFill>
                  <a:schemeClr val="tx1">
                    <a:lumMod val="65000"/>
                    <a:lumOff val="35000"/>
                  </a:schemeClr>
                </a:solidFill>
                <a:latin typeface="Courier New" panose="02070309020205020404" pitchFamily="49" charset="0"/>
                <a:cs typeface="Courier New" panose="02070309020205020404" pitchFamily="49" charset="0"/>
              </a:rPr>
              <a:t>for the activities of local governments to ensure a favorable investment </a:t>
            </a:r>
            <a:r>
              <a:rPr lang="en" sz="1600" b="1" smtClean="0">
                <a:solidFill>
                  <a:schemeClr val="tx1">
                    <a:lumMod val="65000"/>
                    <a:lumOff val="35000"/>
                  </a:schemeClr>
                </a:solidFill>
                <a:latin typeface="Courier New" panose="02070309020205020404" pitchFamily="49" charset="0"/>
                <a:cs typeface="Courier New" panose="02070309020205020404" pitchFamily="49" charset="0"/>
              </a:rPr>
              <a:t>climate </a:t>
            </a:r>
            <a:endParaRPr lang="ru-RU" sz="16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9" name="Прямоугольник 8"/>
          <p:cNvSpPr/>
          <p:nvPr/>
        </p:nvSpPr>
        <p:spPr>
          <a:xfrm>
            <a:off x="935085" y="3358413"/>
            <a:ext cx="3761156" cy="584775"/>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Availability of an Investment Council</a:t>
            </a:r>
          </a:p>
        </p:txBody>
      </p:sp>
      <p:sp>
        <p:nvSpPr>
          <p:cNvPr id="13" name="Прямоугольник 12"/>
          <p:cNvSpPr/>
          <p:nvPr/>
        </p:nvSpPr>
        <p:spPr>
          <a:xfrm>
            <a:off x="8377441" y="3245104"/>
            <a:ext cx="3375288" cy="584775"/>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Support of investment projects</a:t>
            </a:r>
          </a:p>
        </p:txBody>
      </p:sp>
      <p:sp>
        <p:nvSpPr>
          <p:cNvPr id="14" name="Прямоугольник 13"/>
          <p:cNvSpPr/>
          <p:nvPr/>
        </p:nvSpPr>
        <p:spPr>
          <a:xfrm>
            <a:off x="7973706" y="1964543"/>
            <a:ext cx="3779022" cy="830997"/>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Availability of direct communication channels between investors and municipal management</a:t>
            </a:r>
          </a:p>
        </p:txBody>
      </p:sp>
      <p:sp>
        <p:nvSpPr>
          <p:cNvPr id="15" name="Прямоугольник 14"/>
          <p:cNvSpPr/>
          <p:nvPr/>
        </p:nvSpPr>
        <p:spPr>
          <a:xfrm>
            <a:off x="963828" y="5427458"/>
            <a:ext cx="4316383" cy="1077218"/>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Availability of accessible infrastructure </a:t>
            </a:r>
            <a:r>
              <a:rPr lang="en" sz="1600" b="1" smtClean="0">
                <a:solidFill>
                  <a:schemeClr val="tx1">
                    <a:lumMod val="65000"/>
                    <a:lumOff val="35000"/>
                  </a:schemeClr>
                </a:solidFill>
                <a:latin typeface="Courier New" panose="02070309020205020404" pitchFamily="49" charset="0"/>
                <a:cs typeface="Courier New" panose="02070309020205020404" pitchFamily="49" charset="0"/>
              </a:rPr>
              <a:t>(industrial park </a:t>
            </a:r>
            <a:r>
              <a:rPr lang="en" sz="1600" b="1">
                <a:solidFill>
                  <a:schemeClr val="tx1">
                    <a:lumMod val="65000"/>
                    <a:lumOff val="35000"/>
                  </a:schemeClr>
                </a:solidFill>
                <a:latin typeface="Courier New" panose="02070309020205020404" pitchFamily="49" charset="0"/>
                <a:cs typeface="Courier New" panose="02070309020205020404" pitchFamily="49" charset="0"/>
              </a:rPr>
              <a:t>, industrial sites, </a:t>
            </a:r>
            <a:r>
              <a:rPr lang="en" sz="1600" b="1" smtClean="0">
                <a:solidFill>
                  <a:schemeClr val="tx1">
                    <a:lumMod val="65000"/>
                    <a:lumOff val="35000"/>
                  </a:schemeClr>
                </a:solidFill>
                <a:latin typeface="Courier New" panose="02070309020205020404" pitchFamily="49" charset="0"/>
                <a:cs typeface="Courier New" panose="02070309020205020404" pitchFamily="49" charset="0"/>
              </a:rPr>
              <a:t>business centers, </a:t>
            </a:r>
            <a:r>
              <a:rPr lang="en" sz="1600" b="1">
                <a:solidFill>
                  <a:schemeClr val="tx1">
                    <a:lumMod val="65000"/>
                    <a:lumOff val="35000"/>
                  </a:schemeClr>
                </a:solidFill>
                <a:latin typeface="Courier New" panose="02070309020205020404" pitchFamily="49" charset="0"/>
                <a:cs typeface="Courier New" panose="02070309020205020404" pitchFamily="49" charset="0"/>
              </a:rPr>
              <a:t>coworking spaces, </a:t>
            </a:r>
            <a:r>
              <a:rPr lang="en" sz="1600" b="1" smtClean="0">
                <a:solidFill>
                  <a:schemeClr val="tx1">
                    <a:lumMod val="65000"/>
                    <a:lumOff val="35000"/>
                  </a:schemeClr>
                </a:solidFill>
                <a:latin typeface="Courier New" panose="02070309020205020404" pitchFamily="49" charset="0"/>
                <a:cs typeface="Courier New" panose="02070309020205020404" pitchFamily="49" charset="0"/>
              </a:rPr>
              <a:t>etc. </a:t>
            </a:r>
            <a:r>
              <a:rPr lang="en" sz="1600" b="1">
                <a:solidFill>
                  <a:schemeClr val="tx1">
                    <a:lumMod val="65000"/>
                    <a:lumOff val="35000"/>
                  </a:schemeClr>
                </a:solidFill>
                <a:latin typeface="Courier New" panose="02070309020205020404" pitchFamily="49" charset="0"/>
                <a:cs typeface="Courier New" panose="02070309020205020404" pitchFamily="49" charset="0"/>
              </a:rPr>
              <a:t>)</a:t>
            </a:r>
          </a:p>
        </p:txBody>
      </p:sp>
      <p:pic>
        <p:nvPicPr>
          <p:cNvPr id="16" name="Рисунок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2393" y="2896265"/>
            <a:ext cx="1527301" cy="1896479"/>
          </a:xfrm>
          <a:prstGeom prst="rect">
            <a:avLst/>
          </a:prstGeom>
        </p:spPr>
      </p:pic>
      <p:sp>
        <p:nvSpPr>
          <p:cNvPr id="17" name="Прямоугольник 16"/>
          <p:cNvSpPr/>
          <p:nvPr/>
        </p:nvSpPr>
        <p:spPr>
          <a:xfrm>
            <a:off x="8403624" y="4188567"/>
            <a:ext cx="3349104" cy="830997"/>
          </a:xfrm>
          <a:prstGeom prst="rect">
            <a:avLst/>
          </a:prstGeom>
        </p:spPr>
        <p:txBody>
          <a:bodyPr wrap="square">
            <a:spAutoFit/>
          </a:bodyPr>
          <a:lstStyle/>
          <a:p>
            <a:r>
              <a:rPr lang="en" sz="1600" b="1">
                <a:solidFill>
                  <a:schemeClr val="tx1">
                    <a:lumMod val="65000"/>
                    <a:lumOff val="35000"/>
                  </a:schemeClr>
                </a:solidFill>
                <a:latin typeface="Courier New" panose="02070309020205020404" pitchFamily="49" charset="0"/>
                <a:cs typeface="Courier New" panose="02070309020205020404" pitchFamily="49" charset="0"/>
              </a:rPr>
              <a:t>Consulting, methodological, information support</a:t>
            </a:r>
          </a:p>
        </p:txBody>
      </p:sp>
      <p:sp>
        <p:nvSpPr>
          <p:cNvPr id="24" name="Прямоугольник 23"/>
          <p:cNvSpPr/>
          <p:nvPr/>
        </p:nvSpPr>
        <p:spPr>
          <a:xfrm>
            <a:off x="0" y="690584"/>
            <a:ext cx="12192000" cy="611861"/>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400" b="1">
                <a:solidFill>
                  <a:schemeClr val="tx1">
                    <a:lumMod val="65000"/>
                    <a:lumOff val="35000"/>
                  </a:schemeClr>
                </a:solidFill>
                <a:latin typeface="Courier New" panose="02070309020205020404" pitchFamily="49" charset="0"/>
                <a:cs typeface="Courier New" panose="02070309020205020404" pitchFamily="49" charset="0"/>
              </a:rPr>
              <a:t>Infrastructure to support investment activities</a:t>
            </a:r>
          </a:p>
        </p:txBody>
      </p:sp>
      <p:sp>
        <p:nvSpPr>
          <p:cNvPr id="28" name="TextBox 27"/>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29" name="Object 4"/>
          <p:cNvGraphicFramePr>
            <a:graphicFrameLocks noChangeAspect="1"/>
          </p:cNvGraphicFramePr>
          <p:nvPr>
            <p:extLst>
              <p:ext uri="{D42A27DB-BD31-4B8C-83A1-F6EECF244321}">
                <p14:modId xmlns:p14="http://schemas.microsoft.com/office/powerpoint/2010/main" val="233143360"/>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30724"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Tree>
    <p:extLst>
      <p:ext uri="{BB962C8B-B14F-4D97-AF65-F5344CB8AC3E}">
        <p14:creationId xmlns:p14="http://schemas.microsoft.com/office/powerpoint/2010/main" val="15282634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4"/>
          <a:stretch>
            <a:fillRect/>
          </a:stretch>
        </p:blipFill>
        <p:spPr>
          <a:xfrm>
            <a:off x="0" y="0"/>
            <a:ext cx="12192000" cy="6858000"/>
          </a:xfrm>
          <a:prstGeom prst="rect">
            <a:avLst/>
          </a:prstGeom>
        </p:spPr>
      </p:pic>
      <p:sp>
        <p:nvSpPr>
          <p:cNvPr id="15" name="Прямоугольник 14"/>
          <p:cNvSpPr/>
          <p:nvPr/>
        </p:nvSpPr>
        <p:spPr>
          <a:xfrm>
            <a:off x="216773" y="178872"/>
            <a:ext cx="266803" cy="29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extLst>
              <p:ext uri="{D42A27DB-BD31-4B8C-83A1-F6EECF244321}">
                <p14:modId xmlns:p14="http://schemas.microsoft.com/office/powerpoint/2010/main" val="2145417418"/>
              </p:ext>
            </p:extLst>
          </p:nvPr>
        </p:nvGraphicFramePr>
        <p:xfrm>
          <a:off x="0" y="4479584"/>
          <a:ext cx="12192000" cy="1335869"/>
        </p:xfrm>
        <a:graphic>
          <a:graphicData uri="http://schemas.openxmlformats.org/drawingml/2006/table">
            <a:tbl>
              <a:tblPr/>
              <a:tblGrid>
                <a:gridCol w="4607641">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0"/>
                    </a:ext>
                  </a:extLst>
                </a:gridCol>
                <a:gridCol w="3439468">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1"/>
                    </a:ext>
                  </a:extLst>
                </a:gridCol>
                <a:gridCol w="1760279">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2"/>
                    </a:ext>
                  </a:extLst>
                </a:gridCol>
                <a:gridCol w="2384612">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3"/>
                    </a:ext>
                  </a:extLst>
                </a:gridCol>
              </a:tblGrid>
              <a:tr h="220015">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0" kern="1200">
                          <a:solidFill>
                            <a:schemeClr val="bg1"/>
                          </a:solidFill>
                          <a:latin typeface="Courier New" panose="02070309020205020404" pitchFamily="49" charset="0"/>
                          <a:ea typeface="+mn-ea"/>
                          <a:cs typeface="Courier New" panose="02070309020205020404" pitchFamily="49" charset="0"/>
                        </a:rPr>
                        <a:t>Job title</a:t>
                      </a:r>
                      <a:r>
                        <a:rPr lang="en" sz="1200" b="0" kern="1200" smtClean="0">
                          <a:solidFill>
                            <a:schemeClr val="bg1"/>
                          </a:solidFill>
                          <a:latin typeface="Courier New" panose="02070309020205020404" pitchFamily="49" charset="0"/>
                          <a:ea typeface="+mn-ea"/>
                          <a:cs typeface="Courier New" panose="02070309020205020404" pitchFamily="49" charset="0"/>
                        </a:rPr>
                        <a:t> </a:t>
                      </a:r>
                      <a:endParaRPr lang="ru-RU" sz="12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9CEE"/>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0" kern="1200">
                          <a:solidFill>
                            <a:schemeClr val="bg1"/>
                          </a:solidFill>
                          <a:latin typeface="Courier New" panose="02070309020205020404" pitchFamily="49" charset="0"/>
                          <a:ea typeface="+mn-ea"/>
                          <a:cs typeface="Courier New" panose="02070309020205020404" pitchFamily="49" charset="0"/>
                        </a:rPr>
                        <a:t>Full name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9CEE"/>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0" kern="1200" smtClean="0">
                          <a:solidFill>
                            <a:schemeClr val="bg1"/>
                          </a:solidFill>
                          <a:latin typeface="Courier New" panose="02070309020205020404" pitchFamily="49" charset="0"/>
                          <a:ea typeface="+mn-ea"/>
                          <a:cs typeface="Courier New" panose="02070309020205020404" pitchFamily="49" charset="0"/>
                        </a:rPr>
                        <a:t>Make an appointment</a:t>
                      </a:r>
                      <a:endParaRPr lang="ru-RU" sz="12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9CEE"/>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0" kern="1200">
                          <a:solidFill>
                            <a:schemeClr val="bg1"/>
                          </a:solidFill>
                          <a:latin typeface="Courier New" panose="02070309020205020404" pitchFamily="49" charset="0"/>
                          <a:ea typeface="+mn-ea"/>
                          <a:cs typeface="Courier New" panose="02070309020205020404" pitchFamily="49" charset="0"/>
                        </a:rPr>
                        <a:t>Email</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9CEE"/>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0"/>
                  </a:ext>
                </a:extLst>
              </a:tr>
              <a:tr h="447436">
                <a:tc>
                  <a:txBody>
                    <a:bodyPr/>
                    <a:lstStyle/>
                    <a:p>
                      <a:pPr marL="176213" marR="0" lvl="0" indent="0" algn="l" defTabSz="914400" rtl="0" eaLnBrk="1" fontAlgn="auto" latinLnBrk="0" hangingPunct="1">
                        <a:lnSpc>
                          <a:spcPct val="100000"/>
                        </a:lnSpc>
                        <a:spcBef>
                          <a:spcPct val="0"/>
                        </a:spcBef>
                        <a:spcAft>
                          <a:spcPct val="0"/>
                        </a:spcAft>
                        <a:buClrTx/>
                        <a:buSzTx/>
                        <a:buFontTx/>
                        <a:buNone/>
                        <a:defRPr/>
                      </a:pPr>
                      <a:r>
                        <a:rPr lang="en" sz="1800" b="0" kern="1200">
                          <a:solidFill>
                            <a:schemeClr val="bg1"/>
                          </a:solidFill>
                          <a:latin typeface="Courier New" panose="02070309020205020404" pitchFamily="49" charset="0"/>
                          <a:ea typeface="+mn-ea"/>
                          <a:cs typeface="Courier New" panose="02070309020205020404" pitchFamily="49" charset="0"/>
                        </a:rPr>
                        <a:t>Head of </a:t>
                      </a:r>
                      <a:r>
                        <a:rPr lang="en" sz="1800" b="0" kern="1200" smtClean="0">
                          <a:solidFill>
                            <a:schemeClr val="bg1"/>
                          </a:solidFill>
                          <a:latin typeface="Courier New" panose="02070309020205020404" pitchFamily="49" charset="0"/>
                          <a:ea typeface="+mn-ea"/>
                          <a:cs typeface="Courier New" panose="02070309020205020404" pitchFamily="49" charset="0"/>
                        </a:rPr>
                        <a:t>the city district</a:t>
                      </a:r>
                      <a:endParaRPr lang="ru-RU" sz="18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400" b="0" kern="1200" smtClean="0">
                          <a:solidFill>
                            <a:schemeClr val="bg1"/>
                          </a:solidFill>
                          <a:latin typeface="Courier New" panose="02070309020205020404" pitchFamily="49" charset="0"/>
                          <a:ea typeface="+mn-ea"/>
                          <a:cs typeface="Courier New" panose="02070309020205020404" pitchFamily="49" charset="0"/>
                        </a:rPr>
                        <a:t>Vladislav Yurievich Yudin</a:t>
                      </a:r>
                      <a:endParaRPr lang="ru-RU" sz="14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r>
                        <a:rPr lang="en" sz="1050" b="0" kern="1200" smtClean="0">
                          <a:solidFill>
                            <a:schemeClr val="bg1"/>
                          </a:solidFill>
                          <a:latin typeface="Courier New" panose="02070309020205020404" pitchFamily="49" charset="0"/>
                          <a:ea typeface="+mn-ea"/>
                          <a:cs typeface="Courier New" panose="02070309020205020404" pitchFamily="49" charset="0"/>
                        </a:rPr>
                        <a:t>8(495) 576-45-88</a:t>
                      </a:r>
                    </a:p>
                    <a:p>
                      <a:r>
                        <a:rPr lang="en" sz="1050" b="0" kern="1200" smtClean="0">
                          <a:solidFill>
                            <a:schemeClr val="bg1"/>
                          </a:solidFill>
                          <a:latin typeface="Courier New" panose="02070309020205020404" pitchFamily="49" charset="0"/>
                          <a:ea typeface="+mn-ea"/>
                          <a:cs typeface="Courier New" panose="02070309020205020404" pitchFamily="49" charset="0"/>
                        </a:rPr>
                        <a:t>8(495) 408-72-00</a:t>
                      </a:r>
                      <a:endParaRPr lang="ru-RU" sz="105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100" b="1" i="0" smtClean="0">
                          <a:solidFill>
                            <a:schemeClr val="bg1"/>
                          </a:solidFill>
                          <a:effectLst/>
                          <a:latin typeface="Courier New" panose="02070309020205020404" pitchFamily="49" charset="0"/>
                          <a:ea typeface="+mn-ea"/>
                          <a:cs typeface="Courier New" panose="02070309020205020404" pitchFamily="49" charset="0"/>
                          <a:hlinkClick r:id="rId5"/>
                        </a:rPr>
                        <a:t>glava@dolgoprudny.com</a:t>
                      </a:r>
                      <a:endParaRPr lang="ru-RU" sz="1100" b="1" i="0" smtClean="0">
                        <a:solidFill>
                          <a:schemeClr val="bg1"/>
                        </a:solidFill>
                        <a:effectLst/>
                        <a:latin typeface="Courier New" panose="02070309020205020404" pitchFamily="49" charset="0"/>
                        <a:ea typeface="+mn-ea"/>
                        <a:cs typeface="Courier New" panose="02070309020205020404" pitchFamily="49" charset="0"/>
                      </a:endParaRPr>
                    </a:p>
                    <a:p>
                      <a:pPr marL="87313" marR="0" lvl="0" indent="0" algn="l" defTabSz="914400" rtl="0" eaLnBrk="1" fontAlgn="auto" latinLnBrk="0" hangingPunct="1">
                        <a:lnSpc>
                          <a:spcPct val="100000"/>
                        </a:lnSpc>
                        <a:spcBef>
                          <a:spcPct val="0"/>
                        </a:spcBef>
                        <a:spcAft>
                          <a:spcPct val="0"/>
                        </a:spcAft>
                        <a:buClrTx/>
                        <a:buSzTx/>
                        <a:buFontTx/>
                        <a:buNone/>
                        <a:defRPr/>
                      </a:pPr>
                      <a:r>
                        <a:rPr lang="en" sz="1100" b="1" kern="1200" smtClean="0">
                          <a:solidFill>
                            <a:schemeClr val="bg1"/>
                          </a:solidFill>
                          <a:latin typeface="Courier New" panose="02070309020205020404" pitchFamily="49" charset="0"/>
                          <a:ea typeface="+mn-ea"/>
                          <a:cs typeface="Courier New" panose="02070309020205020404" pitchFamily="49" charset="0"/>
                          <a:hlinkClick r:id="rId6"/>
                        </a:rPr>
                        <a:t>dolgo@mosreg.ru</a:t>
                      </a:r>
                      <a:endParaRPr lang="en-US" sz="1100" b="1"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1"/>
                  </a:ext>
                </a:extLst>
              </a:tr>
              <a:tr h="668418">
                <a:tc>
                  <a:txBody>
                    <a:bodyPr/>
                    <a:lstStyle/>
                    <a:p>
                      <a:pPr marL="176213" marR="0" lvl="0" indent="0" algn="l" defTabSz="914400" rtl="0" eaLnBrk="1" fontAlgn="auto" latinLnBrk="0" hangingPunct="1">
                        <a:lnSpc>
                          <a:spcPct val="100000"/>
                        </a:lnSpc>
                        <a:spcBef>
                          <a:spcPct val="0"/>
                        </a:spcBef>
                        <a:spcAft>
                          <a:spcPct val="0"/>
                        </a:spcAft>
                        <a:buClrTx/>
                        <a:buSzTx/>
                        <a:buFontTx/>
                        <a:buNone/>
                        <a:defRPr/>
                      </a:pPr>
                      <a:r>
                        <a:rPr lang="en" sz="1400" b="0" kern="1200" smtClean="0">
                          <a:solidFill>
                            <a:schemeClr val="bg1"/>
                          </a:solidFill>
                          <a:latin typeface="Courier New" panose="02070309020205020404" pitchFamily="49" charset="0"/>
                          <a:ea typeface="+mn-ea"/>
                          <a:cs typeface="Courier New" panose="02070309020205020404" pitchFamily="49" charset="0"/>
                        </a:rPr>
                        <a:t>Deputy Head of Administration</a:t>
                      </a:r>
                    </a:p>
                    <a:p>
                      <a:pPr marL="176213"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(on economics and finance, land issues)</a:t>
                      </a:r>
                      <a:endParaRPr lang="ru-RU" sz="105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300" b="0" kern="1200" smtClean="0">
                          <a:solidFill>
                            <a:schemeClr val="bg1"/>
                          </a:solidFill>
                          <a:latin typeface="Courier New" panose="02070309020205020404" pitchFamily="49" charset="0"/>
                          <a:ea typeface="+mn-ea"/>
                          <a:cs typeface="Courier New" panose="02070309020205020404" pitchFamily="49" charset="0"/>
                        </a:rPr>
                        <a:t>Lidia Mikhailovna Grishina</a:t>
                      </a:r>
                      <a:endParaRPr lang="ru-RU" sz="13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8 (495)576-53-09</a:t>
                      </a:r>
                      <a:r>
                        <a:rPr lang="en" sz="1050" b="0" kern="1200">
                          <a:solidFill>
                            <a:schemeClr val="bg1"/>
                          </a:solidFill>
                          <a:latin typeface="Courier New" panose="02070309020205020404" pitchFamily="49" charset="0"/>
                          <a:ea typeface="+mn-ea"/>
                          <a:cs typeface="Courier New" panose="02070309020205020404" pitchFamily="49" charset="0"/>
                        </a:rPr>
                        <a:t> </a:t>
                      </a:r>
                      <a:r>
                        <a:rPr lang="ru-RU" sz="1050" b="0" kern="1200">
                          <a:solidFill>
                            <a:schemeClr val="bg1"/>
                          </a:solidFill>
                          <a:latin typeface="Courier New" panose="02070309020205020404" pitchFamily="49" charset="0"/>
                          <a:ea typeface="+mn-ea"/>
                          <a:cs typeface="Courier New" panose="02070309020205020404" pitchFamily="49" charset="0"/>
                        </a:rPr>
                        <a:t/>
                      </a:r>
                      <a:br>
                        <a:rPr lang="ru-RU" sz="1050" b="0" kern="1200">
                          <a:solidFill>
                            <a:schemeClr val="bg1"/>
                          </a:solidFill>
                          <a:latin typeface="Courier New" panose="02070309020205020404" pitchFamily="49" charset="0"/>
                          <a:ea typeface="+mn-ea"/>
                          <a:cs typeface="Courier New" panose="02070309020205020404" pitchFamily="49" charset="0"/>
                        </a:rPr>
                      </a:br>
                      <a:r>
                        <a:rPr lang="en" sz="1050" b="0" kern="1200">
                          <a:solidFill>
                            <a:schemeClr val="bg1"/>
                          </a:solidFill>
                          <a:latin typeface="Courier New" panose="02070309020205020404" pitchFamily="49" charset="0"/>
                          <a:ea typeface="+mn-ea"/>
                          <a:cs typeface="Courier New" panose="02070309020205020404" pitchFamily="49" charset="0"/>
                        </a:rPr>
                        <a:t>8 ( </a:t>
                      </a:r>
                      <a:r>
                        <a:rPr lang="en" sz="1050" b="0" kern="1200" smtClean="0">
                          <a:solidFill>
                            <a:schemeClr val="bg1"/>
                          </a:solidFill>
                          <a:latin typeface="Courier New" panose="02070309020205020404" pitchFamily="49" charset="0"/>
                          <a:ea typeface="+mn-ea"/>
                          <a:cs typeface="Courier New" panose="02070309020205020404" pitchFamily="49" charset="0"/>
                        </a:rPr>
                        <a:t>495)408-51-99</a:t>
                      </a:r>
                      <a:endParaRPr lang="ru-RU" sz="105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100" b="1" kern="1200" smtClean="0">
                          <a:solidFill>
                            <a:schemeClr val="bg1"/>
                          </a:solidFill>
                          <a:latin typeface="Courier New" panose="02070309020205020404" pitchFamily="49" charset="0"/>
                          <a:ea typeface="+mn-ea"/>
                          <a:cs typeface="Courier New" panose="02070309020205020404" pitchFamily="49" charset="0"/>
                          <a:hlinkClick r:id="rId7"/>
                        </a:rPr>
                        <a:t>lidagrihina@mail.ru</a:t>
                      </a:r>
                      <a:endParaRPr lang="ru-RU" sz="1100" b="1" kern="1200" smtClean="0">
                        <a:solidFill>
                          <a:schemeClr val="bg1"/>
                        </a:solidFill>
                        <a:latin typeface="Courier New" panose="02070309020205020404" pitchFamily="49" charset="0"/>
                        <a:ea typeface="+mn-ea"/>
                        <a:cs typeface="Courier New" panose="02070309020205020404" pitchFamily="49" charset="0"/>
                      </a:endParaRPr>
                    </a:p>
                    <a:p>
                      <a:pPr marL="87313" marR="0" lvl="0" indent="0" algn="l" defTabSz="914400" rtl="0" eaLnBrk="1" fontAlgn="auto" latinLnBrk="0" hangingPunct="1">
                        <a:lnSpc>
                          <a:spcPct val="100000"/>
                        </a:lnSpc>
                        <a:spcBef>
                          <a:spcPct val="0"/>
                        </a:spcBef>
                        <a:spcAft>
                          <a:spcPct val="0"/>
                        </a:spcAft>
                        <a:buClrTx/>
                        <a:buSzTx/>
                        <a:buFontTx/>
                        <a:buNone/>
                        <a:defRPr/>
                      </a:pPr>
                      <a:r>
                        <a:rPr lang="en" sz="1100" b="1" kern="1200" smtClean="0">
                          <a:solidFill>
                            <a:schemeClr val="bg1"/>
                          </a:solidFill>
                          <a:latin typeface="Courier New" panose="02070309020205020404" pitchFamily="49" charset="0"/>
                          <a:ea typeface="+mn-ea"/>
                          <a:cs typeface="Courier New" panose="02070309020205020404" pitchFamily="49" charset="0"/>
                          <a:hlinkClick r:id="rId8"/>
                        </a:rPr>
                        <a:t>e </a:t>
                      </a:r>
                      <a:r>
                        <a:rPr lang="en" sz="1100" b="1" kern="1200">
                          <a:solidFill>
                            <a:schemeClr val="bg1"/>
                          </a:solidFill>
                          <a:latin typeface="Courier New" panose="02070309020205020404" pitchFamily="49" charset="0"/>
                          <a:ea typeface="+mn-ea"/>
                          <a:cs typeface="Courier New" panose="02070309020205020404" pitchFamily="49" charset="0"/>
                          <a:hlinkClick r:id="rId8"/>
                        </a:rPr>
                        <a:t>conom.oer@dolgoprudny.com</a:t>
                      </a:r>
                      <a:endParaRPr lang="en-US" sz="1100" b="1"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2"/>
                  </a:ext>
                </a:extLst>
              </a:tr>
            </a:tbl>
          </a:graphicData>
        </a:graphic>
      </p:graphicFrame>
      <p:sp>
        <p:nvSpPr>
          <p:cNvPr id="10" name="Прямоугольник 9"/>
          <p:cNvSpPr/>
          <p:nvPr/>
        </p:nvSpPr>
        <p:spPr>
          <a:xfrm>
            <a:off x="9315450" y="0"/>
            <a:ext cx="2444261" cy="1767254"/>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332716" y="111575"/>
            <a:ext cx="2250599" cy="1693541"/>
          </a:xfrm>
          <a:prstGeom prst="rect">
            <a:avLst/>
          </a:prstGeom>
        </p:spPr>
        <p:txBody>
          <a:bodyPr wrap="square">
            <a:spAutoFit/>
          </a:bodyPr>
          <a:lstStyle/>
          <a:p>
            <a:pPr algn="ctr">
              <a:lnSpc>
                <a:spcPct val="90000"/>
              </a:lnSpc>
            </a:pPr>
            <a:r>
              <a:rPr lang="en" sz="2400" b="1">
                <a:solidFill>
                  <a:schemeClr val="bg1"/>
                </a:solidFill>
                <a:latin typeface="Courier New" panose="02070309020205020404" pitchFamily="49" charset="0"/>
                <a:cs typeface="Courier New" panose="02070309020205020404" pitchFamily="49" charset="0"/>
              </a:rPr>
              <a:t>INFORMATION FOR </a:t>
            </a:r>
            <a:r>
              <a:rPr lang="en" sz="2400" b="1" smtClean="0">
                <a:solidFill>
                  <a:schemeClr val="bg1"/>
                </a:solidFill>
                <a:latin typeface="Courier New" panose="02070309020205020404" pitchFamily="49" charset="0"/>
                <a:cs typeface="Courier New" panose="02070309020205020404" pitchFamily="49" charset="0"/>
              </a:rPr>
              <a:t>INVESTORS</a:t>
            </a:r>
          </a:p>
          <a:p>
            <a:pPr marL="180975" indent="-4763">
              <a:defRPr/>
            </a:pPr>
            <a:r>
              <a:rPr lang="en" sz="1000">
                <a:solidFill>
                  <a:schemeClr val="bg1"/>
                </a:solidFill>
                <a:latin typeface="Courier New" panose="02070309020205020404" pitchFamily="49" charset="0"/>
                <a:cs typeface="Courier New" panose="02070309020205020404" pitchFamily="49" charset="0"/>
              </a:rPr>
              <a:t>Official site:</a:t>
            </a:r>
            <a:endParaRPr lang="en-US" sz="1000">
              <a:solidFill>
                <a:schemeClr val="bg1"/>
              </a:solidFill>
              <a:latin typeface="Courier New" panose="02070309020205020404" pitchFamily="49" charset="0"/>
              <a:cs typeface="Courier New" panose="02070309020205020404" pitchFamily="49" charset="0"/>
            </a:endParaRPr>
          </a:p>
          <a:p>
            <a:pPr marL="180975" indent="-4763">
              <a:defRPr/>
            </a:pPr>
            <a:r>
              <a:rPr lang="en" sz="1000">
                <a:solidFill>
                  <a:schemeClr val="bg1"/>
                </a:solidFill>
                <a:latin typeface="Courier New" panose="02070309020205020404" pitchFamily="49" charset="0"/>
                <a:cs typeface="Courier New" panose="02070309020205020404" pitchFamily="49" charset="0"/>
                <a:hlinkClick r:id="rId9"/>
              </a:rPr>
              <a:t>http://www.dolgoprudny.com/</a:t>
            </a:r>
            <a:endParaRPr lang="ru-RU" sz="1000">
              <a:solidFill>
                <a:schemeClr val="bg1"/>
              </a:solidFill>
              <a:latin typeface="Courier New" panose="02070309020205020404" pitchFamily="49" charset="0"/>
              <a:cs typeface="Courier New" panose="02070309020205020404" pitchFamily="49" charset="0"/>
            </a:endParaRPr>
          </a:p>
          <a:p>
            <a:pPr algn="ctr">
              <a:lnSpc>
                <a:spcPct val="90000"/>
              </a:lnSpc>
            </a:pPr>
            <a:endParaRPr lang="ru-RU" sz="1000" b="1">
              <a:solidFill>
                <a:schemeClr val="bg1"/>
              </a:solidFill>
              <a:latin typeface="Courier New" panose="02070309020205020404" pitchFamily="49" charset="0"/>
              <a:cs typeface="Courier New" panose="02070309020205020404" pitchFamily="49" charset="0"/>
            </a:endParaRPr>
          </a:p>
        </p:txBody>
      </p:sp>
      <p:sp>
        <p:nvSpPr>
          <p:cNvPr id="13" name="TextBox 12"/>
          <p:cNvSpPr txBox="1"/>
          <p:nvPr/>
        </p:nvSpPr>
        <p:spPr>
          <a:xfrm>
            <a:off x="525539" y="229386"/>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solidFill>
                  <a:schemeClr val="bg1"/>
                </a:solidFill>
              </a:rPr>
              <a:t>CITY DISTRICT DOLGOPRUDNY MOSCOW REGION</a:t>
            </a:r>
          </a:p>
        </p:txBody>
      </p:sp>
      <p:graphicFrame>
        <p:nvGraphicFramePr>
          <p:cNvPr id="14" name="Object 4"/>
          <p:cNvGraphicFramePr>
            <a:graphicFrameLocks noChangeAspect="1"/>
          </p:cNvGraphicFramePr>
          <p:nvPr>
            <p:extLst>
              <p:ext uri="{D42A27DB-BD31-4B8C-83A1-F6EECF244321}">
                <p14:modId xmlns:p14="http://schemas.microsoft.com/office/powerpoint/2010/main" val="2206166794"/>
              </p:ext>
            </p:extLst>
          </p:nvPr>
        </p:nvGraphicFramePr>
        <p:xfrm>
          <a:off x="181465" y="171062"/>
          <a:ext cx="355556" cy="423236"/>
        </p:xfrm>
        <a:graphic>
          <a:graphicData uri="http://schemas.openxmlformats.org/presentationml/2006/ole">
            <mc:AlternateContent xmlns:mc="http://schemas.openxmlformats.org/markup-compatibility/2006">
              <mc:Choice xmlns:v="urn:schemas-microsoft-com:vml" Requires="v">
                <p:oleObj spid="_x0000_s31748" name="CorelDRAW" r:id="rId10" imgW="2231280" imgH="2775960" progId="">
                  <p:embed/>
                </p:oleObj>
              </mc:Choice>
              <mc:Fallback>
                <p:oleObj name="CorelDRAW" r:id="rId10" imgW="2231280" imgH="2775960" progId="">
                  <p:embed/>
                  <p:pic>
                    <p:nvPicPr>
                      <p:cNvPr id="0" name="OLE substitute image"/>
                      <p:cNvPicPr/>
                      <p:nvPr/>
                    </p:nvPicPr>
                    <p:blipFill>
                      <a:blip r:embed="rId11">
                        <a:extLst>
                          <a:ext uri="{28A0092B-C50C-407E-A947-70E740481C1C}">
                            <a14:useLocalDpi xmlns:a14="http://schemas.microsoft.com/office/drawing/2010/main" val="0"/>
                          </a:ext>
                        </a:extLst>
                      </a:blip>
                      <a:stretch>
                        <a:fillRect/>
                      </a:stretch>
                    </p:blipFill>
                    <p:spPr>
                      <a:xfrm>
                        <a:off x="181465" y="171062"/>
                        <a:ext cx="355556" cy="423236"/>
                      </a:xfrm>
                      <a:prstGeom prst="rect">
                        <a:avLst/>
                      </a:prstGeom>
                      <a:noFill/>
                    </p:spPr>
                  </p:pic>
                </p:oleObj>
              </mc:Fallback>
            </mc:AlternateContent>
          </a:graphicData>
        </a:graphic>
      </p:graphicFrame>
      <p:sp>
        <p:nvSpPr>
          <p:cNvPr id="16" name="Прямоугольник 15"/>
          <p:cNvSpPr/>
          <p:nvPr/>
        </p:nvSpPr>
        <p:spPr>
          <a:xfrm>
            <a:off x="483576" y="715180"/>
            <a:ext cx="6096000" cy="1546577"/>
          </a:xfrm>
          <a:prstGeom prst="rect">
            <a:avLst/>
          </a:prstGeom>
        </p:spPr>
        <p:txBody>
          <a:bodyPr>
            <a:spAutoFit/>
          </a:bodyPr>
          <a:lstStyle/>
          <a:p>
            <a:pPr indent="176213">
              <a:defRPr/>
            </a:pPr>
            <a:r>
              <a:rPr lang="en" sz="2400">
                <a:solidFill>
                  <a:schemeClr val="bg1"/>
                </a:solidFill>
                <a:latin typeface="Courier New" panose="02070309020205020404" pitchFamily="49" charset="0"/>
                <a:cs typeface="Courier New" panose="02070309020205020404" pitchFamily="49" charset="0"/>
              </a:rPr>
              <a:t>Administration of </a:t>
            </a:r>
            <a:r>
              <a:rPr lang="en" sz="2400" smtClean="0">
                <a:solidFill>
                  <a:schemeClr val="bg1"/>
                </a:solidFill>
                <a:latin typeface="Courier New" panose="02070309020205020404" pitchFamily="49" charset="0"/>
                <a:cs typeface="Courier New" panose="02070309020205020404" pitchFamily="49" charset="0"/>
              </a:rPr>
              <a:t>the urban district of Dolgoprudny, Moscow region</a:t>
            </a:r>
            <a:endParaRPr lang="en-US" sz="2400">
              <a:solidFill>
                <a:schemeClr val="bg1"/>
              </a:solidFill>
              <a:latin typeface="Courier New" panose="02070309020205020404" pitchFamily="49" charset="0"/>
              <a:cs typeface="Courier New" panose="02070309020205020404" pitchFamily="49" charset="0"/>
            </a:endParaRPr>
          </a:p>
          <a:p>
            <a:pPr indent="176213">
              <a:defRPr/>
            </a:pPr>
            <a:endParaRPr lang="ru-RU" sz="1050">
              <a:solidFill>
                <a:schemeClr val="bg1"/>
              </a:solidFill>
              <a:latin typeface="Courier New" panose="02070309020205020404" pitchFamily="49" charset="0"/>
              <a:cs typeface="Courier New" panose="02070309020205020404" pitchFamily="49" charset="0"/>
            </a:endParaRPr>
          </a:p>
          <a:p>
            <a:pPr indent="176213">
              <a:defRPr/>
            </a:pPr>
            <a:r>
              <a:rPr lang="en">
                <a:solidFill>
                  <a:schemeClr val="bg1"/>
                </a:solidFill>
                <a:latin typeface="Courier New" panose="02070309020205020404" pitchFamily="49" charset="0"/>
                <a:cs typeface="Courier New" panose="02070309020205020404" pitchFamily="49" charset="0"/>
              </a:rPr>
              <a:t>141700, Moscow region,</a:t>
            </a:r>
            <a:endParaRPr lang="en-US">
              <a:solidFill>
                <a:schemeClr val="bg1"/>
              </a:solidFill>
              <a:latin typeface="Courier New" panose="02070309020205020404" pitchFamily="49" charset="0"/>
              <a:cs typeface="Courier New" panose="02070309020205020404" pitchFamily="49" charset="0"/>
            </a:endParaRPr>
          </a:p>
          <a:p>
            <a:pPr indent="176213">
              <a:defRPr/>
            </a:pPr>
            <a:r>
              <a:rPr lang="en">
                <a:solidFill>
                  <a:schemeClr val="bg1"/>
                </a:solidFill>
                <a:latin typeface="Courier New" panose="02070309020205020404" pitchFamily="49" charset="0"/>
                <a:cs typeface="Courier New" panose="02070309020205020404" pitchFamily="49" charset="0"/>
              </a:rPr>
              <a:t>Dolgoprudny, Sobin Square, 3</a:t>
            </a:r>
            <a:endParaRPr lang="en-US">
              <a:solidFill>
                <a:schemeClr val="bg1"/>
              </a:solidFill>
              <a:latin typeface="Courier New" panose="02070309020205020404" pitchFamily="49" charset="0"/>
              <a:cs typeface="Courier New" panose="02070309020205020404" pitchFamily="49"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25870781"/>
              </p:ext>
            </p:extLst>
          </p:nvPr>
        </p:nvGraphicFramePr>
        <p:xfrm>
          <a:off x="0" y="5796270"/>
          <a:ext cx="12192000" cy="1120054"/>
        </p:xfrm>
        <a:graphic>
          <a:graphicData uri="http://schemas.openxmlformats.org/drawingml/2006/table">
            <a:tbl>
              <a:tblPr/>
              <a:tblGrid>
                <a:gridCol w="4600280"/>
                <a:gridCol w="3450211"/>
                <a:gridCol w="1765862"/>
                <a:gridCol w="2375647"/>
              </a:tblGrid>
              <a:tr h="518557">
                <a:tc>
                  <a:txBody>
                    <a:bodyPr/>
                    <a:lstStyle/>
                    <a:p>
                      <a:pPr marL="176213" marR="0" lvl="0" indent="0" algn="l" defTabSz="914400" rtl="0" eaLnBrk="1" fontAlgn="auto" latinLnBrk="0" hangingPunct="1">
                        <a:lnSpc>
                          <a:spcPct val="100000"/>
                        </a:lnSpc>
                        <a:spcBef>
                          <a:spcPct val="0"/>
                        </a:spcBef>
                        <a:spcAft>
                          <a:spcPct val="0"/>
                        </a:spcAft>
                        <a:buClrTx/>
                        <a:buSzTx/>
                        <a:buFontTx/>
                        <a:buNone/>
                        <a:defRPr/>
                      </a:pPr>
                      <a:r>
                        <a:rPr lang="en" sz="1400" b="0" kern="1200" smtClean="0">
                          <a:solidFill>
                            <a:schemeClr val="bg1"/>
                          </a:solidFill>
                          <a:latin typeface="Courier New" panose="02070309020205020404" pitchFamily="49" charset="0"/>
                          <a:ea typeface="+mn-ea"/>
                          <a:cs typeface="Courier New" panose="02070309020205020404" pitchFamily="49" charset="0"/>
                        </a:rPr>
                        <a:t>Deputy Head of Administration</a:t>
                      </a:r>
                    </a:p>
                    <a:p>
                      <a:pPr marL="176213"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(on construction issues)</a:t>
                      </a:r>
                      <a:endParaRPr lang="ru-RU" sz="18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300" b="0" kern="1200" err="1" smtClean="0">
                          <a:solidFill>
                            <a:schemeClr val="bg1"/>
                          </a:solidFill>
                          <a:latin typeface="Courier New" panose="02070309020205020404" pitchFamily="49" charset="0"/>
                          <a:ea typeface="+mn-ea"/>
                          <a:cs typeface="Courier New" panose="02070309020205020404" pitchFamily="49" charset="0"/>
                        </a:rPr>
                        <a:t>Kozhinov Andrey Grigorievich</a:t>
                      </a:r>
                      <a:endParaRPr lang="ru-RU" sz="13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r>
                        <a:rPr lang="en" sz="1050" b="0" kern="1200" smtClean="0">
                          <a:solidFill>
                            <a:schemeClr val="bg1"/>
                          </a:solidFill>
                          <a:latin typeface="Courier New" panose="02070309020205020404" pitchFamily="49" charset="0"/>
                          <a:ea typeface="+mn-ea"/>
                          <a:cs typeface="Courier New" panose="02070309020205020404" pitchFamily="49" charset="0"/>
                        </a:rPr>
                        <a:t>8(495) 576-95-86</a:t>
                      </a:r>
                      <a:endParaRPr lang="ru-RU" sz="105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100" b="1" kern="1200" smtClean="0">
                          <a:solidFill>
                            <a:schemeClr val="bg1"/>
                          </a:solidFill>
                          <a:latin typeface="Courier New" panose="02070309020205020404" pitchFamily="49" charset="0"/>
                          <a:ea typeface="+mn-ea"/>
                          <a:cs typeface="Courier New" panose="02070309020205020404" pitchFamily="49" charset="0"/>
                          <a:hlinkClick r:id="rId12"/>
                        </a:rPr>
                        <a:t>andreikozhinov63@mail.ru</a:t>
                      </a:r>
                      <a:endParaRPr lang="en-US" sz="1100" b="1" kern="1200" smtClean="0">
                        <a:solidFill>
                          <a:schemeClr val="bg1"/>
                        </a:solidFill>
                        <a:latin typeface="Courier New" panose="02070309020205020404" pitchFamily="49" charset="0"/>
                        <a:ea typeface="+mn-ea"/>
                        <a:cs typeface="Courier New" panose="02070309020205020404" pitchFamily="49" charset="0"/>
                      </a:endParaRPr>
                    </a:p>
                    <a:p>
                      <a:pPr marL="87313" marR="0" lvl="0" indent="0" algn="l" defTabSz="914400" rtl="0" eaLnBrk="1" fontAlgn="auto" latinLnBrk="0" hangingPunct="1">
                        <a:lnSpc>
                          <a:spcPct val="100000"/>
                        </a:lnSpc>
                        <a:spcBef>
                          <a:spcPct val="0"/>
                        </a:spcBef>
                        <a:spcAft>
                          <a:spcPct val="0"/>
                        </a:spcAft>
                        <a:buClrTx/>
                        <a:buSzTx/>
                        <a:buFontTx/>
                        <a:buNone/>
                        <a:defRPr/>
                      </a:pPr>
                      <a:endParaRPr lang="en-US" sz="1100" b="1"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r>
              <a:tr h="601497">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400" b="0" kern="1200" smtClean="0">
                          <a:solidFill>
                            <a:schemeClr val="bg1"/>
                          </a:solidFill>
                          <a:latin typeface="Courier New" panose="02070309020205020404" pitchFamily="49" charset="0"/>
                          <a:ea typeface="+mn-ea"/>
                          <a:cs typeface="Courier New" panose="02070309020205020404" pitchFamily="49" charset="0"/>
                        </a:rPr>
                        <a:t>Deputy Head of Administration</a:t>
                      </a:r>
                    </a:p>
                    <a:p>
                      <a:pPr marL="87313" marR="0" lvl="0" indent="0" algn="l" defTabSz="914400" rtl="0" eaLnBrk="1" fontAlgn="auto" latinLnBrk="0" hangingPunct="1">
                        <a:lnSpc>
                          <a:spcPct val="100000"/>
                        </a:lnSpc>
                        <a:spcBef>
                          <a:spcPct val="0"/>
                        </a:spcBef>
                        <a:spcAft>
                          <a:spcPct val="0"/>
                        </a:spcAft>
                        <a:buClrTx/>
                        <a:buSzTx/>
                        <a:buFontTx/>
                        <a:buNone/>
                        <a:defRPr/>
                      </a:pPr>
                      <a:r>
                        <a:rPr lang="en" sz="1400" b="0" kern="1200" smtClean="0">
                          <a:solidFill>
                            <a:schemeClr val="bg1"/>
                          </a:solidFill>
                          <a:latin typeface="Courier New" panose="02070309020205020404" pitchFamily="49" charset="0"/>
                          <a:ea typeface="+mn-ea"/>
                          <a:cs typeface="Courier New" panose="02070309020205020404" pitchFamily="49" charset="0"/>
                        </a:rPr>
                        <a:t>( </a:t>
                      </a:r>
                      <a:r>
                        <a:rPr lang="en" sz="1050" b="0" kern="1200" smtClean="0">
                          <a:solidFill>
                            <a:schemeClr val="bg1"/>
                          </a:solidFill>
                          <a:latin typeface="Courier New" panose="02070309020205020404" pitchFamily="49" charset="0"/>
                          <a:ea typeface="+mn-ea"/>
                          <a:cs typeface="Courier New" panose="02070309020205020404" pitchFamily="49" charset="0"/>
                        </a:rPr>
                        <a:t>on architecture issues </a:t>
                      </a:r>
                      <a:r>
                        <a:rPr lang="en" sz="1400" b="0" kern="1200" smtClean="0">
                          <a:solidFill>
                            <a:schemeClr val="bg1"/>
                          </a:solidFill>
                          <a:latin typeface="Courier New" panose="02070309020205020404" pitchFamily="49" charset="0"/>
                          <a:ea typeface="+mn-ea"/>
                          <a:cs typeface="Courier New" panose="02070309020205020404" pitchFamily="49" charset="0"/>
                        </a:rPr>
                        <a:t>)</a:t>
                      </a:r>
                      <a:endParaRPr lang="ru-RU" sz="140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endParaRPr lang="ru-RU" sz="1400" b="0" kern="1200" smtClean="0">
                        <a:solidFill>
                          <a:schemeClr val="bg1"/>
                        </a:solidFill>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 sz="1300" b="0" kern="1200" smtClean="0">
                          <a:solidFill>
                            <a:schemeClr val="bg1"/>
                          </a:solidFill>
                          <a:latin typeface="Courier New" panose="02070309020205020404" pitchFamily="49" charset="0"/>
                          <a:ea typeface="+mn-ea"/>
                          <a:cs typeface="Courier New" panose="02070309020205020404" pitchFamily="49" charset="0"/>
                        </a:rPr>
                        <a:t>Muravyov </a:t>
                      </a:r>
                      <a:r>
                        <a:rPr lang="en" sz="1300" b="0" kern="1200">
                          <a:solidFill>
                            <a:schemeClr val="bg1"/>
                          </a:solidFill>
                          <a:latin typeface="Courier New" panose="02070309020205020404" pitchFamily="49" charset="0"/>
                          <a:ea typeface="+mn-ea"/>
                          <a:cs typeface="Courier New" panose="02070309020205020404" pitchFamily="49" charset="0"/>
                        </a:rPr>
                        <a:t>Oleg Dmitrievich</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8(495) 408-26-94</a:t>
                      </a:r>
                      <a:endParaRPr lang="ru-RU" sz="1050" b="0"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c>
                  <a:txBody>
                    <a:bodyPr/>
                    <a:lstStyle/>
                    <a:p>
                      <a:pPr marL="87313" marR="0" lvl="0" indent="0" algn="l" defTabSz="914400" rtl="0" eaLnBrk="1" fontAlgn="auto" latinLnBrk="0" hangingPunct="1">
                        <a:lnSpc>
                          <a:spcPct val="100000"/>
                        </a:lnSpc>
                        <a:spcBef>
                          <a:spcPct val="0"/>
                        </a:spcBef>
                        <a:spcAft>
                          <a:spcPct val="0"/>
                        </a:spcAft>
                        <a:buClrTx/>
                        <a:buSzTx/>
                        <a:buFontTx/>
                        <a:buNone/>
                        <a:defRPr/>
                      </a:pPr>
                      <a:r>
                        <a:rPr lang="en" sz="1100" b="1" kern="1200" smtClean="0">
                          <a:solidFill>
                            <a:schemeClr val="bg1"/>
                          </a:solidFill>
                          <a:latin typeface="Courier New" panose="02070309020205020404" pitchFamily="49" charset="0"/>
                          <a:ea typeface="+mn-ea"/>
                          <a:cs typeface="Courier New" panose="02070309020205020404" pitchFamily="49" charset="0"/>
                          <a:hlinkClick r:id="rId13"/>
                        </a:rPr>
                        <a:t>odmur@mail.ru</a:t>
                      </a:r>
                      <a:endParaRPr lang="en-US" sz="1100" b="1" kern="1200" smtClean="0">
                        <a:solidFill>
                          <a:schemeClr val="bg1"/>
                        </a:solidFill>
                        <a:latin typeface="Courier New" panose="02070309020205020404" pitchFamily="49" charset="0"/>
                        <a:ea typeface="+mn-ea"/>
                        <a:cs typeface="Courier New" panose="02070309020205020404" pitchFamily="49" charset="0"/>
                      </a:endParaRPr>
                    </a:p>
                    <a:p>
                      <a:pPr marL="87313" marR="0" lvl="0" indent="0" algn="l" defTabSz="914400" rtl="0" eaLnBrk="1" fontAlgn="auto" latinLnBrk="0" hangingPunct="1">
                        <a:lnSpc>
                          <a:spcPct val="100000"/>
                        </a:lnSpc>
                        <a:spcBef>
                          <a:spcPct val="0"/>
                        </a:spcBef>
                        <a:spcAft>
                          <a:spcPct val="0"/>
                        </a:spcAft>
                        <a:buClrTx/>
                        <a:buSzTx/>
                        <a:buFontTx/>
                        <a:buNone/>
                        <a:defRPr/>
                      </a:pPr>
                      <a:endParaRPr lang="en-US" sz="1100" b="1" kern="1200">
                        <a:solidFill>
                          <a:schemeClr val="bg1"/>
                        </a:solidFill>
                        <a:latin typeface="Courier New" panose="02070309020205020404" pitchFamily="49" charset="0"/>
                        <a:ea typeface="+mn-ea"/>
                        <a:cs typeface="Courier New" panose="02070309020205020404" pitchFamily="49"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9CEE"/>
                    </a:solidFill>
                  </a:tcPr>
                </a:tc>
              </a:tr>
            </a:tbl>
          </a:graphicData>
        </a:graphic>
      </p:graphicFrame>
    </p:spTree>
    <p:extLst>
      <p:ext uri="{BB962C8B-B14F-4D97-AF65-F5344CB8AC3E}">
        <p14:creationId xmlns:p14="http://schemas.microsoft.com/office/powerpoint/2010/main" val="16742258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_logo.pn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905699" y="1880613"/>
            <a:ext cx="2214574" cy="421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olgoprudny.com/upload/medialibrary/3e8/logo_2.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88339" y="3219629"/>
            <a:ext cx="1601035" cy="597720"/>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7202207" y="1843239"/>
            <a:ext cx="4662653" cy="784830"/>
          </a:xfrm>
          <a:prstGeom prst="rect">
            <a:avLst/>
          </a:prstGeom>
        </p:spPr>
        <p:txBody>
          <a:bodyPr wrap="square">
            <a:spAutoFit/>
          </a:bodyPr>
          <a:lstStyle/>
          <a:p>
            <a:pPr>
              <a:lnSpc>
                <a:spcPct val="125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Phone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 </a:t>
            </a:r>
            <a:r>
              <a:rPr lang="en" sz="1200">
                <a:solidFill>
                  <a:schemeClr val="tx1">
                    <a:lumMod val="65000"/>
                    <a:lumOff val="35000"/>
                  </a:schemeClr>
                </a:solidFill>
                <a:latin typeface="Courier New" panose="02070309020205020404" pitchFamily="49" charset="0"/>
                <a:cs typeface="Courier New" panose="02070309020205020404" pitchFamily="49" charset="0"/>
              </a:rPr>
              <a:t>7 (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495)408-72-00, +7 (495) 576-84-84</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Website: </a:t>
            </a:r>
            <a:r>
              <a:rPr lang="en" sz="1200">
                <a:solidFill>
                  <a:srgbClr val="C00000"/>
                </a:solidFill>
                <a:latin typeface="Courier New" panose="02070309020205020404" pitchFamily="49" charset="0"/>
                <a:cs typeface="Courier New" panose="02070309020205020404" pitchFamily="49" charset="0"/>
                <a:hlinkClick r:id="rId5"/>
              </a:rPr>
              <a:t>http://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6"/>
              </a:rPr>
              <a:t>of-dolgoprudny.rf</a:t>
            </a:r>
            <a:r>
              <a:rPr lang="en" sz="1200">
                <a:solidFill>
                  <a:schemeClr val="tx1">
                    <a:lumMod val="65000"/>
                    <a:lumOff val="35000"/>
                  </a:schemeClr>
                </a:solidFill>
                <a:latin typeface="Courier New" panose="02070309020205020404" pitchFamily="49" charset="0"/>
                <a:cs typeface="Courier New" panose="02070309020205020404" pitchFamily="49" charset="0"/>
              </a:rPr>
              <a:t> </a:t>
            </a:r>
          </a:p>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E-mail :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7"/>
              </a:rPr>
              <a:t>dolgo@mosreg.ru</a:t>
            </a:r>
            <a:r>
              <a:rPr lang="en" sz="1200">
                <a:solidFill>
                  <a:srgbClr val="C00000"/>
                </a:solidFill>
                <a:latin typeface="Courier New" panose="02070309020205020404" pitchFamily="49" charset="0"/>
                <a:cs typeface="Courier New" panose="02070309020205020404" pitchFamily="49" charset="0"/>
              </a:rPr>
              <a:t> </a:t>
            </a:r>
            <a:endParaRPr lang="ru-RU" sz="1200">
              <a:solidFill>
                <a:srgbClr val="C00000"/>
              </a:solidFill>
              <a:latin typeface="Courier New" panose="02070309020205020404" pitchFamily="49" charset="0"/>
              <a:cs typeface="Courier New" panose="02070309020205020404" pitchFamily="49" charset="0"/>
            </a:endParaRPr>
          </a:p>
        </p:txBody>
      </p:sp>
      <p:sp>
        <p:nvSpPr>
          <p:cNvPr id="18" name="Прямоугольник 17"/>
          <p:cNvSpPr/>
          <p:nvPr/>
        </p:nvSpPr>
        <p:spPr>
          <a:xfrm>
            <a:off x="7202207" y="3281756"/>
            <a:ext cx="4662653" cy="1246495"/>
          </a:xfrm>
          <a:prstGeom prst="rect">
            <a:avLst/>
          </a:prstGeom>
        </p:spPr>
        <p:txBody>
          <a:bodyPr wrap="square">
            <a:spAutoFit/>
          </a:bodyPr>
          <a:lstStyle/>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Address: 141707 </a:t>
            </a:r>
            <a:r>
              <a:rPr lang="en" sz="1200">
                <a:solidFill>
                  <a:schemeClr val="tx1">
                    <a:lumMod val="65000"/>
                    <a:lumOff val="35000"/>
                  </a:schemeClr>
                </a:solidFill>
                <a:latin typeface="Courier New" panose="02070309020205020404" pitchFamily="49" charset="0"/>
                <a:cs typeface="Courier New" panose="02070309020205020404" pitchFamily="49" charset="0"/>
              </a:rPr>
              <a:t>, Moscow Region, </a:t>
            </a:r>
            <a:r>
              <a:rPr lang="en" sz="1200" err="1" smtClean="0">
                <a:solidFill>
                  <a:schemeClr val="tx1">
                    <a:lumMod val="65000"/>
                    <a:lumOff val="35000"/>
                  </a:schemeClr>
                </a:solidFill>
                <a:latin typeface="Courier New" panose="02070309020205020404" pitchFamily="49" charset="0"/>
                <a:cs typeface="Courier New" panose="02070309020205020404" pitchFamily="49" charset="0"/>
              </a:rPr>
              <a:t>Dolgoprudny </a:t>
            </a:r>
            <a:r>
              <a:rPr lang="en" sz="1200">
                <a:solidFill>
                  <a:schemeClr val="tx1">
                    <a:lumMod val="65000"/>
                    <a:lumOff val="35000"/>
                  </a:schemeClr>
                </a:solidFill>
                <a:latin typeface="Courier New" panose="02070309020205020404" pitchFamily="49" charset="0"/>
                <a:cs typeface="Courier New" panose="02070309020205020404" pitchFamily="49" charset="0"/>
              </a:rPr>
              <a:t>,</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st </a:t>
            </a:r>
            <a:r>
              <a:rPr lang="en" sz="1200">
                <a:solidFill>
                  <a:schemeClr val="tx1">
                    <a:lumMod val="65000"/>
                    <a:lumOff val="35000"/>
                  </a:schemeClr>
                </a:solidFill>
                <a:latin typeface="Courier New" panose="02070309020205020404" pitchFamily="49" charset="0"/>
                <a:cs typeface="Courier New" panose="02070309020205020404" pitchFamily="49" charset="0"/>
              </a:rPr>
              <a:t>. Tsiolkovskogo, 4</a:t>
            </a:r>
          </a:p>
          <a:p>
            <a:pPr>
              <a:lnSpc>
                <a:spcPct val="125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Phone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 </a:t>
            </a:r>
            <a:r>
              <a:rPr lang="en" sz="1200">
                <a:solidFill>
                  <a:schemeClr val="tx1">
                    <a:lumMod val="65000"/>
                    <a:lumOff val="35000"/>
                  </a:schemeClr>
                </a:solidFill>
                <a:latin typeface="Courier New" panose="02070309020205020404" pitchFamily="49" charset="0"/>
                <a:cs typeface="Courier New" panose="02070309020205020404" pitchFamily="49" charset="0"/>
              </a:rPr>
              <a:t>7 (495)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576- 35 - 54</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Website:</a:t>
            </a:r>
            <a:r>
              <a:rPr lang="en" sz="1200" smtClean="0">
                <a:latin typeface="Courier New" panose="02070309020205020404" pitchFamily="49" charset="0"/>
                <a:cs typeface="Courier New" panose="02070309020205020404" pitchFamily="49" charset="0"/>
              </a:rPr>
              <a:t> </a:t>
            </a:r>
            <a:r>
              <a:rPr lang="en" sz="1200" smtClean="0">
                <a:solidFill>
                  <a:srgbClr val="C00000"/>
                </a:solidFill>
                <a:latin typeface="Courier New" panose="02070309020205020404" pitchFamily="49" charset="0"/>
                <a:cs typeface="Courier New" panose="02070309020205020404" pitchFamily="49" charset="0"/>
                <a:hlinkClick r:id="rId5"/>
              </a:rPr>
              <a:t>http://dolgoprudnymedia.ru/ </a:t>
            </a:r>
            <a:r>
              <a:rPr lang="en" sz="1200">
                <a:solidFill>
                  <a:srgbClr val="C00000"/>
                </a:solidFill>
                <a:latin typeface="Courier New" panose="02070309020205020404" pitchFamily="49" charset="0"/>
                <a:cs typeface="Courier New" panose="02070309020205020404" pitchFamily="49" charset="0"/>
                <a:hlinkClick r:id="rId5"/>
              </a:rPr>
              <a:t>_ </a:t>
            </a:r>
            <a:r>
              <a:rPr lang="en" sz="1200" smtClean="0">
                <a:solidFill>
                  <a:srgbClr val="C00000"/>
                </a:solidFill>
                <a:latin typeface="Courier New" panose="02070309020205020404" pitchFamily="49" charset="0"/>
                <a:cs typeface="Courier New" panose="02070309020205020404" pitchFamily="49" charset="0"/>
                <a:hlinkClick r:id="rId5"/>
              </a:rPr>
              <a:t>_</a:t>
            </a:r>
            <a:endParaRPr lang="ru-RU" sz="1200" smtClean="0">
              <a:solidFill>
                <a:srgbClr val="C00000"/>
              </a:solidFill>
              <a:latin typeface="Courier New" panose="02070309020205020404" pitchFamily="49" charset="0"/>
              <a:cs typeface="Courier New" panose="02070309020205020404" pitchFamily="49" charset="0"/>
            </a:endParaRPr>
          </a:p>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E-mail : </a:t>
            </a:r>
            <a:r>
              <a:rPr lang="en" sz="1200" smtClean="0">
                <a:solidFill>
                  <a:srgbClr val="C00000"/>
                </a:solidFill>
                <a:latin typeface="Courier New" panose="02070309020205020404" pitchFamily="49" charset="0"/>
                <a:cs typeface="Courier New" panose="02070309020205020404" pitchFamily="49" charset="0"/>
                <a:hlinkClick r:id="rId8"/>
              </a:rPr>
              <a:t>tv@dolgoprudnymedia.ru</a:t>
            </a:r>
            <a:endParaRPr lang="ru-RU" sz="1200">
              <a:solidFill>
                <a:srgbClr val="C00000"/>
              </a:solidFill>
              <a:latin typeface="Courier New" panose="02070309020205020404" pitchFamily="49" charset="0"/>
              <a:cs typeface="Courier New" panose="02070309020205020404" pitchFamily="49" charset="0"/>
            </a:endParaRPr>
          </a:p>
        </p:txBody>
      </p:sp>
      <p:sp>
        <p:nvSpPr>
          <p:cNvPr id="22" name="Прямоугольник 21"/>
          <p:cNvSpPr/>
          <p:nvPr/>
        </p:nvSpPr>
        <p:spPr>
          <a:xfrm>
            <a:off x="4127756" y="1604056"/>
            <a:ext cx="1550621" cy="361637"/>
          </a:xfrm>
          <a:prstGeom prst="rect">
            <a:avLst/>
          </a:prstGeom>
        </p:spPr>
        <p:txBody>
          <a:bodyPr wrap="square">
            <a:spAutoFit/>
          </a:bodyPr>
          <a:lstStyle/>
          <a:p>
            <a:pPr>
              <a:lnSpc>
                <a:spcPct val="125000"/>
              </a:lnSpc>
            </a:pP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Internet</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 </a:t>
            </a:r>
            <a:endParaRPr lang="ru-RU" sz="11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3" name="Прямоугольник 22"/>
          <p:cNvSpPr/>
          <p:nvPr/>
        </p:nvSpPr>
        <p:spPr>
          <a:xfrm>
            <a:off x="3308808" y="1868453"/>
            <a:ext cx="3497346" cy="542456"/>
          </a:xfrm>
          <a:prstGeom prst="rect">
            <a:avLst/>
          </a:prstGeom>
        </p:spPr>
        <p:txBody>
          <a:bodyPr wrap="square">
            <a:spAutoFit/>
          </a:bodyPr>
          <a:lstStyle/>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Official website of the administration of the Dolgoprudny urban district</a:t>
            </a:r>
          </a:p>
        </p:txBody>
      </p:sp>
      <p:sp>
        <p:nvSpPr>
          <p:cNvPr id="24" name="Прямоугольник 23"/>
          <p:cNvSpPr/>
          <p:nvPr/>
        </p:nvSpPr>
        <p:spPr>
          <a:xfrm>
            <a:off x="4127755" y="3317737"/>
            <a:ext cx="1550621" cy="361637"/>
          </a:xfrm>
          <a:prstGeom prst="rect">
            <a:avLst/>
          </a:prstGeom>
        </p:spPr>
        <p:txBody>
          <a:bodyPr wrap="square">
            <a:spAutoFit/>
          </a:bodyPr>
          <a:lstStyle/>
          <a:p>
            <a:pPr>
              <a:lnSpc>
                <a:spcPct val="125000"/>
              </a:lnSpc>
            </a:pP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TV channel</a:t>
            </a:r>
            <a:r>
              <a:rPr lang="en" sz="1200" b="1" smtClean="0">
                <a:solidFill>
                  <a:schemeClr val="tx1">
                    <a:lumMod val="65000"/>
                    <a:lumOff val="35000"/>
                  </a:schemeClr>
                </a:solidFill>
                <a:latin typeface="Arial" panose="020B0604020202020204" pitchFamily="34" charset="0"/>
                <a:cs typeface="Arial" panose="020B0604020202020204" pitchFamily="34" charset="0"/>
              </a:rPr>
              <a:t> </a:t>
            </a:r>
            <a:r>
              <a:rPr lang="en" sz="1100" b="1" smtClean="0">
                <a:solidFill>
                  <a:schemeClr val="tx1">
                    <a:lumMod val="65000"/>
                    <a:lumOff val="35000"/>
                  </a:schemeClr>
                </a:solidFill>
                <a:latin typeface="Arial" panose="020B0604020202020204" pitchFamily="34" charset="0"/>
                <a:cs typeface="Arial" panose="020B0604020202020204" pitchFamily="34" charset="0"/>
              </a:rPr>
              <a:t> </a:t>
            </a:r>
            <a:endParaRPr lang="ru-RU"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Прямоугольник 24"/>
          <p:cNvSpPr/>
          <p:nvPr/>
        </p:nvSpPr>
        <p:spPr>
          <a:xfrm>
            <a:off x="3487918" y="3562327"/>
            <a:ext cx="3318235" cy="323165"/>
          </a:xfrm>
          <a:prstGeom prst="rect">
            <a:avLst/>
          </a:prstGeom>
        </p:spPr>
        <p:txBody>
          <a:bodyPr wrap="square">
            <a:spAutoFit/>
          </a:bodyPr>
          <a:lstStyle/>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TV channel "Dolgoprudny"</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8" name="Прямоугольник 27"/>
          <p:cNvSpPr/>
          <p:nvPr/>
        </p:nvSpPr>
        <p:spPr>
          <a:xfrm>
            <a:off x="0" y="763358"/>
            <a:ext cx="12191999" cy="741252"/>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0" y="918870"/>
            <a:ext cx="12192000" cy="480131"/>
          </a:xfrm>
          <a:prstGeom prst="rect">
            <a:avLst/>
          </a:prstGeom>
        </p:spPr>
        <p:txBody>
          <a:bodyPr wrap="square">
            <a:spAutoFit/>
          </a:bodyPr>
          <a:lstStyle/>
          <a:p>
            <a:pPr algn="ctr">
              <a:lnSpc>
                <a:spcPct val="90000"/>
              </a:lnSpc>
            </a:pPr>
            <a:r>
              <a:rPr lang="en" sz="2800" b="1" smtClean="0">
                <a:solidFill>
                  <a:schemeClr val="tx1">
                    <a:lumMod val="65000"/>
                    <a:lumOff val="35000"/>
                  </a:schemeClr>
                </a:solidFill>
                <a:latin typeface="Courier New" panose="02070309020205020404" pitchFamily="49" charset="0"/>
                <a:cs typeface="Courier New" panose="02070309020205020404" pitchFamily="49" charset="0"/>
              </a:rPr>
              <a:t>LEADING CITY MEDIA</a:t>
            </a:r>
            <a:endParaRPr lang="ru-RU" sz="28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9" name="TextBox 28"/>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30" name="Object 4"/>
          <p:cNvGraphicFramePr>
            <a:graphicFrameLocks noChangeAspect="1"/>
          </p:cNvGraphicFramePr>
          <p:nvPr>
            <p:extLst>
              <p:ext uri="{D42A27DB-BD31-4B8C-83A1-F6EECF244321}">
                <p14:modId xmlns:p14="http://schemas.microsoft.com/office/powerpoint/2010/main" val="2909372454"/>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32772" name="CorelDRAW" r:id="rId9" imgW="2231280" imgH="2775960" progId="">
                  <p:embed/>
                </p:oleObj>
              </mc:Choice>
              <mc:Fallback>
                <p:oleObj name="CorelDRAW" r:id="rId9" imgW="2231280" imgH="2775960" progId="">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15" name="Прямоугольник 14"/>
          <p:cNvSpPr/>
          <p:nvPr/>
        </p:nvSpPr>
        <p:spPr>
          <a:xfrm>
            <a:off x="3911266" y="4583463"/>
            <a:ext cx="2292430" cy="361637"/>
          </a:xfrm>
          <a:prstGeom prst="rect">
            <a:avLst/>
          </a:prstGeom>
        </p:spPr>
        <p:txBody>
          <a:bodyPr wrap="square">
            <a:spAutoFit/>
          </a:bodyPr>
          <a:lstStyle/>
          <a:p>
            <a:pPr>
              <a:lnSpc>
                <a:spcPct val="125000"/>
              </a:lnSpc>
            </a:pP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Telegram channels:</a:t>
            </a:r>
            <a:endParaRPr lang="ru-RU" sz="1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6" name="Прямоугольник 15"/>
          <p:cNvSpPr/>
          <p:nvPr/>
        </p:nvSpPr>
        <p:spPr>
          <a:xfrm>
            <a:off x="2818615" y="4999435"/>
            <a:ext cx="3742440" cy="1246495"/>
          </a:xfrm>
          <a:prstGeom prst="rect">
            <a:avLst/>
          </a:prstGeom>
        </p:spPr>
        <p:txBody>
          <a:bodyPr wrap="square">
            <a:spAutoFit/>
          </a:bodyPr>
          <a:lstStyle/>
          <a:p>
            <a:pPr marL="171450" indent="-171450">
              <a:lnSpc>
                <a:spcPct val="125000"/>
              </a:lnSpc>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Head of the Dolgoprudny urban district</a:t>
            </a:r>
          </a:p>
          <a:p>
            <a:pPr>
              <a:lnSpc>
                <a:spcPct val="125000"/>
              </a:lnSpc>
            </a:pP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marL="171450" indent="-171450">
              <a:lnSpc>
                <a:spcPct val="125000"/>
              </a:lnSpc>
              <a:buFont typeface="Wingdings" panose="05000000000000000000" pitchFamily="2" charset="2"/>
              <a:buChar char="ü"/>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official page of the administration of the city of Dolgoprudny</a:t>
            </a:r>
          </a:p>
          <a:p>
            <a:pPr>
              <a:lnSpc>
                <a:spcPct val="125000"/>
              </a:lnSpc>
            </a:pP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"Official Dolgoprudny"</a:t>
            </a: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9" name="Прямоугольник 18"/>
          <p:cNvSpPr/>
          <p:nvPr/>
        </p:nvSpPr>
        <p:spPr>
          <a:xfrm>
            <a:off x="7230358" y="5028463"/>
            <a:ext cx="4013314" cy="1477328"/>
          </a:xfrm>
          <a:prstGeom prst="rect">
            <a:avLst/>
          </a:prstGeom>
        </p:spPr>
        <p:txBody>
          <a:bodyPr wrap="square">
            <a:spAutoFit/>
          </a:bodyPr>
          <a:lstStyle/>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Address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11"/>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11"/>
              </a:rPr>
              <a:t>https://t.me/yudinvladislav _</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endParaRPr lang="ru-RU" sz="12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Address </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12"/>
              </a:rPr>
              <a:t>https://t.me/dolgoprudnyof </a:t>
            </a:r>
            <a:r>
              <a:rPr lang="en" sz="1200">
                <a:solidFill>
                  <a:schemeClr val="tx1">
                    <a:lumMod val="65000"/>
                    <a:lumOff val="35000"/>
                  </a:schemeClr>
                </a:solidFill>
                <a:latin typeface="Courier New" panose="02070309020205020404" pitchFamily="49" charset="0"/>
                <a:cs typeface="Courier New" panose="02070309020205020404" pitchFamily="49" charset="0"/>
                <a:hlinkClick r:id="rId12"/>
              </a:rPr>
              <a:t>_ </a:t>
            </a:r>
            <a:r>
              <a:rPr lang="en" sz="1200" smtClean="0">
                <a:solidFill>
                  <a:schemeClr val="tx1">
                    <a:lumMod val="65000"/>
                    <a:lumOff val="35000"/>
                  </a:schemeClr>
                </a:solidFill>
                <a:latin typeface="Courier New" panose="02070309020205020404" pitchFamily="49" charset="0"/>
                <a:cs typeface="Courier New" panose="02070309020205020404" pitchFamily="49" charset="0"/>
                <a:hlinkClick r:id="rId12"/>
              </a:rPr>
              <a:t>_</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25000"/>
              </a:lnSpc>
            </a:pPr>
            <a:endParaRPr lang="ru-RU" sz="1200">
              <a:solidFill>
                <a:srgbClr val="C00000"/>
              </a:solidFill>
              <a:latin typeface="Courier New" panose="02070309020205020404" pitchFamily="49" charset="0"/>
              <a:cs typeface="Courier New" panose="02070309020205020404" pitchFamily="49" charset="0"/>
            </a:endParaRPr>
          </a:p>
        </p:txBody>
      </p:sp>
      <p:pic>
        <p:nvPicPr>
          <p:cNvPr id="32915" name="Picture 147" descr="https://cdn1.cdn-telegram.org/file/MEKQ8w583GjQnR1osa7b_oyEPScRUAADx-q0HsyOjEN9ddVR2YQcYiVmVMR-sIVNLX3EQuxGcyCFQ40QBefhOgtznqm4llrZhmnYjzfxyAZncL-_2hxjBZ36hFa6yOSln7VvXtVPt1qsvSQNRrEOgXPQm3AnTn4ACdtQZOaZWdKJGpwxpPWdFeum8m7ew8zq8cadlvKwKLA14hMspWdGM4ix8z0y4Nh19sB-mVgSDKz9i3FE1gvjzhkuf6D5qF_n0K0qHIZdKmwLA6j6ozedNuibbbQqGUohCVKs5PW-xT3gS23PlluZPKPThnHy50sguoiwMHugoI4w_FNFTdMpXw.jpg"/>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905699" y="4995459"/>
            <a:ext cx="1045785" cy="104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82810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stretch>
            <a:fillRect/>
          </a:stretch>
        </p:blipFill>
        <p:spPr>
          <a:xfrm>
            <a:off x="1995" y="1122"/>
            <a:ext cx="12190005" cy="6856878"/>
          </a:xfrm>
          <a:prstGeom prst="rect">
            <a:avLst/>
          </a:prstGeom>
        </p:spPr>
      </p:pic>
      <p:pic>
        <p:nvPicPr>
          <p:cNvPr id="22" name="Рисунок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6773" y="5506379"/>
            <a:ext cx="2078752" cy="1270230"/>
          </a:xfrm>
          <a:prstGeom prst="rect">
            <a:avLst/>
          </a:prstGeom>
        </p:spPr>
      </p:pic>
      <p:sp>
        <p:nvSpPr>
          <p:cNvPr id="21" name="Прямоугольник 20"/>
          <p:cNvSpPr/>
          <p:nvPr/>
        </p:nvSpPr>
        <p:spPr>
          <a:xfrm>
            <a:off x="216773" y="178872"/>
            <a:ext cx="266803" cy="29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166948" y="567888"/>
            <a:ext cx="184731" cy="430887"/>
          </a:xfrm>
          <a:prstGeom prst="rect">
            <a:avLst/>
          </a:prstGeom>
        </p:spPr>
        <p:txBody>
          <a:bodyPr wrap="none">
            <a:spAutoFit/>
          </a:bodyPr>
          <a:lstStyle/>
          <a:p>
            <a:pPr>
              <a:lnSpc>
                <a:spcPct val="150000"/>
              </a:lnSpc>
            </a:pPr>
            <a:endParaRPr lang="ru-RU" sz="1600" b="1">
              <a:solidFill>
                <a:schemeClr val="bg1"/>
              </a:solidFill>
              <a:latin typeface="Courier New" panose="02070309020205020404" pitchFamily="49" charset="0"/>
              <a:cs typeface="Courier New" panose="02070309020205020404" pitchFamily="49" charset="0"/>
            </a:endParaRPr>
          </a:p>
        </p:txBody>
      </p:sp>
      <p:sp>
        <p:nvSpPr>
          <p:cNvPr id="10" name="Прямоугольник 9"/>
          <p:cNvSpPr/>
          <p:nvPr/>
        </p:nvSpPr>
        <p:spPr>
          <a:xfrm>
            <a:off x="110976" y="1229983"/>
            <a:ext cx="11972041" cy="615553"/>
          </a:xfrm>
          <a:prstGeom prst="rect">
            <a:avLst/>
          </a:prstGeom>
        </p:spPr>
        <p:txBody>
          <a:bodyPr wrap="square">
            <a:spAutoFit/>
          </a:bodyPr>
          <a:lstStyle/>
          <a:p>
            <a:pPr>
              <a:tabLst>
                <a:tab pos="270510" algn="l"/>
              </a:tabLst>
            </a:pPr>
            <a:r>
              <a:rPr lang="en" sz="1100" b="1" smtClean="0">
                <a:solidFill>
                  <a:schemeClr val="bg2">
                    <a:lumMod val="50000"/>
                  </a:schemeClr>
                </a:solidFill>
                <a:latin typeface="Courier New" panose="02070309020205020404" pitchFamily="49" charset="0"/>
                <a:cs typeface="Courier New" panose="02070309020205020404" pitchFamily="49" charset="0"/>
              </a:rPr>
              <a:t>You can send your proposals </a:t>
            </a:r>
            <a:r>
              <a:rPr lang="en" sz="1100" b="1">
                <a:solidFill>
                  <a:schemeClr val="bg2">
                    <a:lumMod val="50000"/>
                  </a:schemeClr>
                </a:solidFill>
                <a:latin typeface="Courier New" panose="02070309020205020404" pitchFamily="49" charset="0"/>
                <a:cs typeface="Courier New" panose="02070309020205020404" pitchFamily="49" charset="0"/>
              </a:rPr>
              <a:t>for investment development to </a:t>
            </a:r>
            <a:r>
              <a:rPr lang="en" sz="1100" b="1" smtClean="0">
                <a:solidFill>
                  <a:schemeClr val="bg2">
                    <a:lumMod val="50000"/>
                  </a:schemeClr>
                </a:solidFill>
                <a:latin typeface="Courier New" panose="02070309020205020404" pitchFamily="49" charset="0"/>
                <a:cs typeface="Courier New" panose="02070309020205020404" pitchFamily="49" charset="0"/>
              </a:rPr>
              <a:t>the address: 141700 </a:t>
            </a:r>
            <a:r>
              <a:rPr lang="en" sz="1100" b="1">
                <a:solidFill>
                  <a:schemeClr val="bg2">
                    <a:lumMod val="50000"/>
                  </a:schemeClr>
                </a:solidFill>
                <a:latin typeface="Courier New" panose="02070309020205020404" pitchFamily="49" charset="0"/>
                <a:cs typeface="Courier New" panose="02070309020205020404" pitchFamily="49" charset="0"/>
              </a:rPr>
              <a:t>, Moscow region, Dolgoprudny, pl. Sobina, 3, Administration of the Dolgoprudny </a:t>
            </a:r>
            <a:r>
              <a:rPr lang="en" sz="1100" b="1" smtClean="0">
                <a:solidFill>
                  <a:schemeClr val="bg2">
                    <a:lumMod val="50000"/>
                  </a:schemeClr>
                </a:solidFill>
                <a:latin typeface="Courier New" panose="02070309020205020404" pitchFamily="49" charset="0"/>
                <a:cs typeface="Courier New" panose="02070309020205020404" pitchFamily="49" charset="0"/>
              </a:rPr>
              <a:t>urban district, Moscow region </a:t>
            </a:r>
            <a:r>
              <a:rPr lang="en" sz="1100" b="1" smtClean="0">
                <a:solidFill>
                  <a:schemeClr val="bg2">
                    <a:lumMod val="50000"/>
                  </a:schemeClr>
                </a:solidFill>
              </a:rPr>
              <a:t>dolgo@mosreg.ru    </a:t>
            </a:r>
            <a:r>
              <a:rPr lang="en" sz="1100" b="1" smtClean="0">
                <a:solidFill>
                  <a:schemeClr val="bg2">
                    <a:lumMod val="50000"/>
                  </a:schemeClr>
                </a:solidFill>
                <a:latin typeface="Courier New" panose="02070309020205020404" pitchFamily="49" charset="0"/>
                <a:cs typeface="Courier New" panose="02070309020205020404" pitchFamily="49" charset="0"/>
              </a:rPr>
              <a:t>or to the email of the Economic Development Department of the Economics Department of the Dolgoprudny City District Administration </a:t>
            </a:r>
            <a:r>
              <a:rPr lang="en" sz="1100" b="1" smtClean="0">
                <a:solidFill>
                  <a:schemeClr val="bg2">
                    <a:lumMod val="50000"/>
                  </a:schemeClr>
                </a:solidFill>
              </a:rPr>
              <a:t>econom_dol@mail.ru</a:t>
            </a:r>
            <a:r>
              <a:rPr lang="en" sz="1200" b="1" smtClean="0">
                <a:solidFill>
                  <a:schemeClr val="bg2">
                    <a:lumMod val="50000"/>
                  </a:schemeClr>
                </a:solidFill>
                <a:latin typeface="Courier New" panose="02070309020205020404" pitchFamily="49" charset="0"/>
                <a:cs typeface="Courier New" panose="02070309020205020404" pitchFamily="49" charset="0"/>
              </a:rPr>
              <a:t> </a:t>
            </a:r>
            <a:endParaRPr lang="ru-RU" sz="1200" b="1">
              <a:solidFill>
                <a:schemeClr val="bg2">
                  <a:lumMod val="50000"/>
                </a:schemeClr>
              </a:solidFill>
              <a:latin typeface="Courier New" panose="02070309020205020404" pitchFamily="49" charset="0"/>
              <a:cs typeface="Courier New" panose="02070309020205020404" pitchFamily="49" charset="0"/>
            </a:endParaRPr>
          </a:p>
        </p:txBody>
      </p:sp>
      <p:sp>
        <p:nvSpPr>
          <p:cNvPr id="20" name="Прямоугольник 19"/>
          <p:cNvSpPr/>
          <p:nvPr/>
        </p:nvSpPr>
        <p:spPr>
          <a:xfrm>
            <a:off x="304053" y="526447"/>
            <a:ext cx="11667988" cy="630942"/>
          </a:xfrm>
          <a:prstGeom prst="rect">
            <a:avLst/>
          </a:prstGeom>
        </p:spPr>
        <p:txBody>
          <a:bodyPr wrap="square">
            <a:spAutoFit/>
          </a:bodyPr>
          <a:lstStyle/>
          <a:p>
            <a:pPr algn="ctr"/>
            <a:r>
              <a:rPr lang="en" sz="2000" b="1" smtClean="0">
                <a:solidFill>
                  <a:srgbClr val="838382"/>
                </a:solidFill>
                <a:latin typeface="Courier New" panose="02070309020205020404" pitchFamily="49" charset="0"/>
                <a:cs typeface="Courier New" panose="02070309020205020404" pitchFamily="49" charset="0"/>
              </a:rPr>
              <a:t>Dolgoprudny is a high-flying city!</a:t>
            </a:r>
          </a:p>
          <a:p>
            <a:pPr algn="ct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A city with a rich history, huge scientific and production potential and </a:t>
            </a:r>
            <a:r>
              <a:rPr lang="en" sz="1500" b="1">
                <a:solidFill>
                  <a:schemeClr val="tx1">
                    <a:lumMod val="65000"/>
                    <a:lumOff val="35000"/>
                  </a:schemeClr>
                </a:solidFill>
                <a:latin typeface="Courier New" panose="02070309020205020404" pitchFamily="49" charset="0"/>
                <a:cs typeface="Courier New" panose="02070309020205020404" pitchFamily="49" charset="0"/>
              </a:rPr>
              <a:t>a strong </a:t>
            </a: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future!</a:t>
            </a:r>
            <a:endParaRPr lang="ru-RU" sz="15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5" name="TextBox 14"/>
          <p:cNvSpPr txBox="1"/>
          <p:nvPr/>
        </p:nvSpPr>
        <p:spPr>
          <a:xfrm>
            <a:off x="536846" y="178872"/>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solidFill>
                  <a:srgbClr val="838382"/>
                </a:solidFill>
              </a:rPr>
              <a:t>CITY DISTRICT DOLGOPRUDNY MOSCOW REGION</a:t>
            </a:r>
          </a:p>
        </p:txBody>
      </p:sp>
      <p:graphicFrame>
        <p:nvGraphicFramePr>
          <p:cNvPr id="17" name="Object 4"/>
          <p:cNvGraphicFramePr>
            <a:graphicFrameLocks noChangeAspect="1"/>
          </p:cNvGraphicFramePr>
          <p:nvPr>
            <p:extLst>
              <p:ext uri="{D42A27DB-BD31-4B8C-83A1-F6EECF244321}">
                <p14:modId xmlns:p14="http://schemas.microsoft.com/office/powerpoint/2010/main" val="2642666282"/>
              </p:ext>
            </p:extLst>
          </p:nvPr>
        </p:nvGraphicFramePr>
        <p:xfrm>
          <a:off x="181290" y="160238"/>
          <a:ext cx="355556" cy="423236"/>
        </p:xfrm>
        <a:graphic>
          <a:graphicData uri="http://schemas.openxmlformats.org/presentationml/2006/ole">
            <mc:AlternateContent xmlns:mc="http://schemas.openxmlformats.org/markup-compatibility/2006">
              <mc:Choice xmlns:v="urn:schemas-microsoft-com:vml" Requires="v">
                <p:oleObj spid="_x0000_s33796" name="CorelDRAW" r:id="rId6" imgW="2231280" imgH="2775960" progId="">
                  <p:embed/>
                </p:oleObj>
              </mc:Choice>
              <mc:Fallback>
                <p:oleObj name="CorelDRAW" r:id="rId6" imgW="2231280" imgH="2775960" progId="">
                  <p:embed/>
                  <p:pic>
                    <p:nvPicPr>
                      <p:cNvPr id="0" name="OLE substitute image"/>
                      <p:cNvPicPr/>
                      <p:nvPr/>
                    </p:nvPicPr>
                    <p:blipFill>
                      <a:blip r:embed="rId7">
                        <a:extLst>
                          <a:ext uri="{28A0092B-C50C-407E-A947-70E740481C1C}">
                            <a14:useLocalDpi xmlns:a14="http://schemas.microsoft.com/office/drawing/2010/main" val="0"/>
                          </a:ext>
                        </a:extLst>
                      </a:blip>
                      <a:stretch>
                        <a:fillRect/>
                      </a:stretch>
                    </p:blipFill>
                    <p:spPr>
                      <a:xfrm>
                        <a:off x="181290" y="160238"/>
                        <a:ext cx="355556" cy="423236"/>
                      </a:xfrm>
                      <a:prstGeom prst="rect">
                        <a:avLst/>
                      </a:prstGeom>
                      <a:noFill/>
                    </p:spPr>
                  </p:pic>
                </p:oleObj>
              </mc:Fallback>
            </mc:AlternateContent>
          </a:graphicData>
        </a:graphic>
      </p:graphicFrame>
    </p:spTree>
    <p:extLst>
      <p:ext uri="{BB962C8B-B14F-4D97-AF65-F5344CB8AC3E}">
        <p14:creationId xmlns:p14="http://schemas.microsoft.com/office/powerpoint/2010/main" val="28009292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3984" y="742780"/>
            <a:ext cx="6008016" cy="114601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TextBox 2"/>
          <p:cNvSpPr txBox="1"/>
          <p:nvPr/>
        </p:nvSpPr>
        <p:spPr>
          <a:xfrm>
            <a:off x="6629144" y="794383"/>
            <a:ext cx="5219444" cy="861774"/>
          </a:xfrm>
          <a:prstGeom prst="rect">
            <a:avLst/>
          </a:prstGeom>
          <a:noFill/>
        </p:spPr>
        <p:txBody>
          <a:bodyPr wrap="square" rtlCol="0">
            <a:spAutoFit/>
          </a:bodyPr>
          <a:lstStyle/>
          <a:p>
            <a:pPr algn="ctr"/>
            <a:r>
              <a:rPr lang="en" sz="2500" b="1">
                <a:solidFill>
                  <a:schemeClr val="bg1"/>
                </a:solidFill>
                <a:latin typeface="Courier New" panose="02070309020205020404" pitchFamily="49" charset="0"/>
                <a:cs typeface="Courier New" panose="02070309020205020404" pitchFamily="49" charset="0"/>
              </a:rPr>
              <a:t>Education and qualified personnel</a:t>
            </a:r>
          </a:p>
        </p:txBody>
      </p:sp>
      <p:sp>
        <p:nvSpPr>
          <p:cNvPr id="9" name="Прямоугольник 8"/>
          <p:cNvSpPr/>
          <p:nvPr/>
        </p:nvSpPr>
        <p:spPr>
          <a:xfrm>
            <a:off x="7090508" y="4729393"/>
            <a:ext cx="4431814" cy="618631"/>
          </a:xfrm>
          <a:prstGeom prst="rect">
            <a:avLst/>
          </a:prstGeom>
        </p:spPr>
        <p:txBody>
          <a:bodyPr wrap="square">
            <a:spAutoFit/>
          </a:bodyPr>
          <a:lstStyle/>
          <a:p>
            <a:pPr>
              <a:lnSpc>
                <a:spcPct val="114000"/>
              </a:lnSpc>
            </a:pPr>
            <a:endParaRPr lang="ru-RU" sz="8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4000"/>
              </a:lnSpc>
            </a:pPr>
            <a:endParaRPr lang="en-US" sz="14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4000"/>
              </a:lnSpc>
            </a:pPr>
            <a:endParaRPr lang="ru-RU" sz="8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1" name="TextBox 10"/>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2" name="Object 4"/>
          <p:cNvGraphicFramePr>
            <a:graphicFrameLocks noChangeAspect="1"/>
          </p:cNvGraphicFramePr>
          <p:nvPr>
            <p:extLst>
              <p:ext uri="{D42A27DB-BD31-4B8C-83A1-F6EECF244321}">
                <p14:modId xmlns:p14="http://schemas.microsoft.com/office/powerpoint/2010/main" val="70906473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4100"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pic>
        <p:nvPicPr>
          <p:cNvPr id="14" name="Picture 6" descr="&amp;Pcy;&amp;rcy;&amp;ocy;&amp;gcy;&amp;rcy;&amp;acy;&amp;mcy;&amp;mcy;&amp;acy; &amp;pcy;&amp;lcy;&amp;iecy;&amp;ncy;&amp;acy;&amp;rcy;&amp;ncy;&amp;ocy;&amp;gcy;&amp;ocy; &amp;dcy;&amp;ncy;&amp;yacy; &amp;ncy;&amp;acy;&amp;ucy;&amp;chcy;&amp;ncy;&amp;ocy;&amp;jcy; &amp;kcy;&amp;ocy;&amp;ncy;&amp;fcy;&amp;iecy;&amp;rcy;&amp;iecy;&amp;ncy;&amp;tscy;&amp;icy;&amp;icy; &amp;Mcy;&amp;Fcy;&amp;Tcy;&amp;Icy;"/>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6454" y="794383"/>
            <a:ext cx="1733381" cy="6154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3952" y="2075746"/>
            <a:ext cx="5363850" cy="2462213"/>
          </a:xfrm>
          <a:prstGeom prst="rect">
            <a:avLst/>
          </a:prstGeom>
          <a:noFill/>
        </p:spPr>
        <p:txBody>
          <a:bodyPr wrap="square">
            <a:spAutoFit/>
          </a:bodyPr>
          <a:lstStyle/>
          <a:p>
            <a:pPr>
              <a:defRPr/>
            </a:pPr>
            <a:r>
              <a:rPr lang="en" sz="1400" b="1">
                <a:solidFill>
                  <a:schemeClr val="tx1">
                    <a:lumMod val="65000"/>
                    <a:lumOff val="35000"/>
                  </a:schemeClr>
                </a:solidFill>
                <a:latin typeface="Courier New" panose="02070309020205020404" pitchFamily="49" charset="0"/>
                <a:cs typeface="Courier New" panose="02070309020205020404" pitchFamily="49" charset="0"/>
              </a:rPr>
              <a:t>MIPT today:</a:t>
            </a:r>
          </a:p>
          <a:p>
            <a:pPr marL="304804" indent="-304804">
              <a:buFont typeface="Wingdings" panose="05000000000000000000" pitchFamily="2" charset="2"/>
              <a:buChar char="ü"/>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1st place </a:t>
            </a:r>
            <a:r>
              <a:rPr lang="en" sz="1400">
                <a:solidFill>
                  <a:schemeClr val="tx1">
                    <a:lumMod val="65000"/>
                    <a:lumOff val="35000"/>
                  </a:schemeClr>
                </a:solidFill>
                <a:latin typeface="Courier New" panose="02070309020205020404" pitchFamily="49" charset="0"/>
                <a:cs typeface="Courier New" panose="02070309020205020404" pitchFamily="49" charset="0"/>
              </a:rPr>
              <a:t>in the ranking of universities for the quality of training specialists in the field of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artificial intelligence</a:t>
            </a:r>
            <a:endParaRPr lang="ru-RU" sz="1400">
              <a:solidFill>
                <a:schemeClr val="tx1">
                  <a:lumMod val="65000"/>
                  <a:lumOff val="35000"/>
                </a:schemeClr>
              </a:solidFill>
              <a:latin typeface="Courier New" panose="02070309020205020404" pitchFamily="49" charset="0"/>
              <a:cs typeface="Courier New" panose="02070309020205020404" pitchFamily="49" charset="0"/>
            </a:endParaRPr>
          </a:p>
          <a:p>
            <a:pPr marL="304804" indent="-304804">
              <a:buFont typeface="Wingdings" panose="05000000000000000000" pitchFamily="2" charset="2"/>
              <a:buChar char="ü"/>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10 </a:t>
            </a:r>
            <a:r>
              <a:rPr lang="en" sz="1400">
                <a:solidFill>
                  <a:schemeClr val="tx1">
                    <a:lumMod val="65000"/>
                    <a:lumOff val="35000"/>
                  </a:schemeClr>
                </a:solidFill>
                <a:latin typeface="Courier New" panose="02070309020205020404" pitchFamily="49" charset="0"/>
                <a:cs typeface="Courier New" panose="02070309020205020404" pitchFamily="49" charset="0"/>
              </a:rPr>
              <a:t>Nobel laureates</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more than 90 teachers - corresponding member.</a:t>
            </a:r>
            <a:endParaRPr lang="ru-RU" sz="1400" smtClean="0">
              <a:solidFill>
                <a:schemeClr val="tx1">
                  <a:lumMod val="65000"/>
                  <a:lumOff val="35000"/>
                </a:schemeClr>
              </a:solidFill>
              <a:latin typeface="Courier New" panose="02070309020205020404" pitchFamily="49" charset="0"/>
              <a:cs typeface="Courier New" panose="02070309020205020404" pitchFamily="49" charset="0"/>
            </a:endParaRPr>
          </a:p>
          <a:p>
            <a:pPr>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and </a:t>
            </a:r>
            <a:r>
              <a:rPr lang="en" sz="1400">
                <a:solidFill>
                  <a:schemeClr val="tx1">
                    <a:lumMod val="65000"/>
                    <a:lumOff val="35000"/>
                  </a:schemeClr>
                </a:solidFill>
                <a:latin typeface="Courier New" panose="02070309020205020404" pitchFamily="49" charset="0"/>
                <a:cs typeface="Courier New" panose="02070309020205020404" pitchFamily="49" charset="0"/>
              </a:rPr>
              <a:t>academicians of the Russian Academy of Sciences</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about 6000 doctors of science</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more than 17,000 candidates of science</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more than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7,000 </a:t>
            </a:r>
            <a:r>
              <a:rPr lang="en" sz="1400">
                <a:solidFill>
                  <a:schemeClr val="tx1">
                    <a:lumMod val="65000"/>
                    <a:lumOff val="35000"/>
                  </a:schemeClr>
                </a:solidFill>
                <a:latin typeface="Courier New" panose="02070309020205020404" pitchFamily="49" charset="0"/>
                <a:cs typeface="Courier New" panose="02070309020205020404" pitchFamily="49" charset="0"/>
              </a:rPr>
              <a:t>students from 28 countries</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more than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64 </a:t>
            </a:r>
            <a:r>
              <a:rPr lang="en" sz="1400">
                <a:solidFill>
                  <a:schemeClr val="tx1">
                    <a:lumMod val="65000"/>
                    <a:lumOff val="35000"/>
                  </a:schemeClr>
                </a:solidFill>
                <a:latin typeface="Courier New" panose="02070309020205020404" pitchFamily="49" charset="0"/>
                <a:cs typeface="Courier New" panose="02070309020205020404" pitchFamily="49" charset="0"/>
              </a:rPr>
              <a:t>scientific laboratories</a:t>
            </a:r>
          </a:p>
        </p:txBody>
      </p:sp>
      <p:sp>
        <p:nvSpPr>
          <p:cNvPr id="16" name="TextBox 3"/>
          <p:cNvSpPr txBox="1">
            <a:spLocks noChangeArrowheads="1"/>
          </p:cNvSpPr>
          <p:nvPr/>
        </p:nvSpPr>
        <p:spPr bwMode="auto">
          <a:xfrm>
            <a:off x="1799835" y="611517"/>
            <a:ext cx="4487621" cy="1277273"/>
          </a:xfrm>
          <a:prstGeom prst="rect">
            <a:avLst/>
          </a:prstGeom>
          <a:noFill/>
          <a:ln w="9525">
            <a:noFill/>
            <a:miter lim="800000"/>
          </a:ln>
        </p:spPr>
        <p:txBody>
          <a:bodyPr wrap="square">
            <a:spAutoFit/>
          </a:bodyPr>
          <a:lstStyle/>
          <a:p>
            <a:pPr marL="304804" indent="-304804">
              <a:defRPr/>
            </a:pPr>
            <a:endParaRPr lang="ru-RU" sz="500" smtClean="0">
              <a:solidFill>
                <a:srgbClr val="1F497D"/>
              </a:solidFill>
            </a:endParaRPr>
          </a:p>
          <a:p>
            <a:r>
              <a:rPr lang="en" sz="1200" i="1">
                <a:solidFill>
                  <a:schemeClr val="tx1">
                    <a:lumMod val="65000"/>
                    <a:lumOff val="35000"/>
                  </a:schemeClr>
                </a:solidFill>
                <a:latin typeface="Courier New" panose="02070309020205020404" pitchFamily="49" charset="0"/>
                <a:cs typeface="Courier New" panose="02070309020205020404" pitchFamily="49" charset="0"/>
              </a:rPr>
              <a:t>Moscow Institute of Physics and Technology (Phystech) </a:t>
            </a:r>
            <a:r>
              <a:rPr lang="en" sz="1200" i="1" smtClean="0">
                <a:solidFill>
                  <a:schemeClr val="tx1">
                    <a:lumMod val="65000"/>
                    <a:lumOff val="35000"/>
                  </a:schemeClr>
                </a:solidFill>
                <a:latin typeface="Courier New" panose="02070309020205020404" pitchFamily="49" charset="0"/>
                <a:cs typeface="Courier New" panose="02070309020205020404" pitchFamily="49" charset="0"/>
              </a:rPr>
              <a:t>is one of the country's </a:t>
            </a:r>
            <a:r>
              <a:rPr lang="en" sz="1200" i="1">
                <a:solidFill>
                  <a:schemeClr val="tx1">
                    <a:lumMod val="65000"/>
                    <a:lumOff val="35000"/>
                  </a:schemeClr>
                </a:solidFill>
                <a:latin typeface="Courier New" panose="02070309020205020404" pitchFamily="49" charset="0"/>
                <a:cs typeface="Courier New" panose="02070309020205020404" pitchFamily="49" charset="0"/>
              </a:rPr>
              <a:t>leading </a:t>
            </a:r>
            <a:r>
              <a:rPr lang="en" sz="1200" i="1" smtClean="0">
                <a:solidFill>
                  <a:schemeClr val="tx1">
                    <a:lumMod val="65000"/>
                    <a:lumOff val="35000"/>
                  </a:schemeClr>
                </a:solidFill>
                <a:latin typeface="Courier New" panose="02070309020205020404" pitchFamily="49" charset="0"/>
                <a:cs typeface="Courier New" panose="02070309020205020404" pitchFamily="49" charset="0"/>
              </a:rPr>
              <a:t>technical universities and is included </a:t>
            </a:r>
            <a:r>
              <a:rPr lang="en" sz="1200" i="1">
                <a:solidFill>
                  <a:schemeClr val="tx1">
                    <a:lumMod val="65000"/>
                    <a:lumOff val="35000"/>
                  </a:schemeClr>
                </a:solidFill>
                <a:latin typeface="Courier New" panose="02070309020205020404" pitchFamily="49" charset="0"/>
                <a:cs typeface="Courier New" panose="02070309020205020404" pitchFamily="49" charset="0"/>
              </a:rPr>
              <a:t>in the main rankings of the best universities in the world. The Institute has not only a rich </a:t>
            </a:r>
            <a:r>
              <a:rPr lang="en" sz="1200" i="1" smtClean="0">
                <a:solidFill>
                  <a:schemeClr val="tx1">
                    <a:lumMod val="65000"/>
                    <a:lumOff val="35000"/>
                  </a:schemeClr>
                </a:solidFill>
                <a:latin typeface="Courier New" panose="02070309020205020404" pitchFamily="49" charset="0"/>
                <a:cs typeface="Courier New" panose="02070309020205020404" pitchFamily="49" charset="0"/>
              </a:rPr>
              <a:t>history, but </a:t>
            </a:r>
            <a:r>
              <a:rPr lang="en" sz="1200" i="1">
                <a:solidFill>
                  <a:schemeClr val="tx1">
                    <a:lumMod val="65000"/>
                    <a:lumOff val="35000"/>
                  </a:schemeClr>
                </a:solidFill>
                <a:latin typeface="Courier New" panose="02070309020205020404" pitchFamily="49" charset="0"/>
                <a:cs typeface="Courier New" panose="02070309020205020404" pitchFamily="49" charset="0"/>
              </a:rPr>
              <a:t>also a large research </a:t>
            </a:r>
            <a:r>
              <a:rPr lang="en" sz="1200" i="1" smtClean="0">
                <a:solidFill>
                  <a:schemeClr val="tx1">
                    <a:lumMod val="65000"/>
                    <a:lumOff val="35000"/>
                  </a:schemeClr>
                </a:solidFill>
                <a:latin typeface="Courier New" panose="02070309020205020404" pitchFamily="49" charset="0"/>
                <a:cs typeface="Courier New" panose="02070309020205020404" pitchFamily="49" charset="0"/>
              </a:rPr>
              <a:t>base</a:t>
            </a:r>
            <a:endParaRPr lang="ru-RU" sz="1200" i="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7" name="TextBox 16"/>
          <p:cNvSpPr txBox="1"/>
          <p:nvPr/>
        </p:nvSpPr>
        <p:spPr>
          <a:xfrm>
            <a:off x="195523" y="4537959"/>
            <a:ext cx="5555177" cy="1877437"/>
          </a:xfrm>
          <a:prstGeom prst="rect">
            <a:avLst/>
          </a:prstGeom>
          <a:noFill/>
        </p:spPr>
        <p:txBody>
          <a:bodyPr wrap="square">
            <a:spAutoFit/>
          </a:bodyPr>
          <a:lstStyle/>
          <a:p>
            <a:pPr marL="304804" indent="-304804">
              <a:defRPr/>
            </a:pPr>
            <a:r>
              <a:rPr lang="en" sz="1400" b="1">
                <a:solidFill>
                  <a:schemeClr val="tx1">
                    <a:lumMod val="65000"/>
                    <a:lumOff val="35000"/>
                  </a:schemeClr>
                </a:solidFill>
                <a:latin typeface="Courier New" panose="02070309020205020404" pitchFamily="49" charset="0"/>
                <a:cs typeface="Courier New" panose="02070309020205020404" pitchFamily="49" charset="0"/>
              </a:rPr>
              <a:t>Development plans:</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Concentrate resources on promising areas of research</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Attracting new scientists to leading positions in campus laboratories</a:t>
            </a:r>
          </a:p>
          <a:p>
            <a:pPr marL="304804" indent="-304804">
              <a:buFont typeface="Wingdings" panose="05000000000000000000" pitchFamily="2" charset="2"/>
              <a:buChar char="ü"/>
              <a:defRPr/>
            </a:pPr>
            <a:r>
              <a:rPr lang="en" sz="1400">
                <a:solidFill>
                  <a:schemeClr val="tx1">
                    <a:lumMod val="65000"/>
                    <a:lumOff val="35000"/>
                  </a:schemeClr>
                </a:solidFill>
                <a:latin typeface="Courier New" panose="02070309020205020404" pitchFamily="49" charset="0"/>
                <a:cs typeface="Courier New" panose="02070309020205020404" pitchFamily="49" charset="0"/>
              </a:rPr>
              <a:t>Involving researchers from new laboratories in the educational process</a:t>
            </a:r>
          </a:p>
          <a:p>
            <a:pPr>
              <a:defRPr/>
            </a:pPr>
            <a:endParaRPr lang="ru-RU">
              <a:solidFill>
                <a:prstClr val="black"/>
              </a:solidFill>
              <a:latin typeface="Arial" panose="020B0604020202020204" pitchFamily="34" charset="0"/>
            </a:endParaRPr>
          </a:p>
        </p:txBody>
      </p:sp>
      <p:pic>
        <p:nvPicPr>
          <p:cNvPr id="7263" name="Picture 95" descr="https://zanauku.mipt.ru/wp-content/uploads/2020/09/dsc_2611.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774657" y="2567944"/>
            <a:ext cx="6417344" cy="427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887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stretch>
            <a:fillRect/>
          </a:stretch>
        </p:blipFill>
        <p:spPr>
          <a:xfrm>
            <a:off x="6034166" y="-10245"/>
            <a:ext cx="3823349" cy="2155965"/>
          </a:xfrm>
          <a:prstGeom prst="rect">
            <a:avLst/>
          </a:prstGeom>
        </p:spPr>
      </p:pic>
      <p:pic>
        <p:nvPicPr>
          <p:cNvPr id="5" name="Рисунок 4"/>
          <p:cNvPicPr>
            <a:picLocks noChangeAspect="1"/>
          </p:cNvPicPr>
          <p:nvPr/>
        </p:nvPicPr>
        <p:blipFill>
          <a:blip r:embed="rId5"/>
          <a:srcRect l="9225"/>
          <a:stretch>
            <a:fillRect/>
          </a:stretch>
        </p:blipFill>
        <p:spPr>
          <a:xfrm>
            <a:off x="9294829" y="2010"/>
            <a:ext cx="2803708" cy="2059071"/>
          </a:xfrm>
          <a:prstGeom prst="rect">
            <a:avLst/>
          </a:prstGeom>
        </p:spPr>
      </p:pic>
      <p:pic>
        <p:nvPicPr>
          <p:cNvPr id="5333" name="Picture 213" descr="https://storage.myseldon.com/news-pict-df/DFED7563294920B79AB70DB8D6F5ABAB"/>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09146" y="2116135"/>
            <a:ext cx="3083302" cy="2054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2342483" y="1386292"/>
            <a:ext cx="3399746" cy="893628"/>
          </a:xfrm>
          <a:prstGeom prst="rect">
            <a:avLst/>
          </a:prstGeom>
          <a:noFill/>
          <a:ln>
            <a:miter lim="800000"/>
          </a:ln>
          <a:effectLst/>
        </p:spPr>
        <p:txBody>
          <a:bodyPr/>
          <a:lstStyle>
            <a:lvl1pPr algn="ctr" rtl="0" eaLnBrk="0" fontAlgn="base" hangingPunct="0">
              <a:spcBef>
                <a:spcPct val="0"/>
              </a:spcBef>
              <a:spcAft>
                <a:spcPct val="0"/>
              </a:spcAft>
              <a:defRPr sz="3400" b="1">
                <a:solidFill>
                  <a:schemeClr val="accent2"/>
                </a:solidFill>
                <a:latin typeface="+mj-lt"/>
                <a:ea typeface="+mj-ea"/>
                <a:cs typeface="+mj-cs"/>
              </a:defRPr>
            </a:lvl1pPr>
            <a:lvl2pPr algn="ctr" rtl="0" eaLnBrk="0" fontAlgn="base" hangingPunct="0">
              <a:spcBef>
                <a:spcPct val="0"/>
              </a:spcBef>
              <a:spcAft>
                <a:spcPct val="0"/>
              </a:spcAft>
              <a:defRPr sz="3400" b="1">
                <a:solidFill>
                  <a:schemeClr val="accent2"/>
                </a:solidFill>
                <a:latin typeface="Arial Black" pitchFamily="34" charset="0"/>
              </a:defRPr>
            </a:lvl2pPr>
            <a:lvl3pPr algn="ctr" rtl="0" eaLnBrk="0" fontAlgn="base" hangingPunct="0">
              <a:spcBef>
                <a:spcPct val="0"/>
              </a:spcBef>
              <a:spcAft>
                <a:spcPct val="0"/>
              </a:spcAft>
              <a:defRPr sz="3400" b="1">
                <a:solidFill>
                  <a:schemeClr val="accent2"/>
                </a:solidFill>
                <a:latin typeface="Arial Black" pitchFamily="34" charset="0"/>
              </a:defRPr>
            </a:lvl3pPr>
            <a:lvl4pPr algn="ctr" rtl="0" eaLnBrk="0" fontAlgn="base" hangingPunct="0">
              <a:spcBef>
                <a:spcPct val="0"/>
              </a:spcBef>
              <a:spcAft>
                <a:spcPct val="0"/>
              </a:spcAft>
              <a:defRPr sz="3400" b="1">
                <a:solidFill>
                  <a:schemeClr val="accent2"/>
                </a:solidFill>
                <a:latin typeface="Arial Black" pitchFamily="34" charset="0"/>
              </a:defRPr>
            </a:lvl4pPr>
            <a:lvl5pPr algn="ctr" rtl="0" eaLnBrk="0" fontAlgn="base" hangingPunct="0">
              <a:spcBef>
                <a:spcPct val="0"/>
              </a:spcBef>
              <a:spcAft>
                <a:spcPct val="0"/>
              </a:spcAft>
              <a:defRPr sz="3400" b="1">
                <a:solidFill>
                  <a:schemeClr val="accent2"/>
                </a:solidFill>
                <a:latin typeface="Arial Black" pitchFamily="34" charset="0"/>
              </a:defRPr>
            </a:lvl5pPr>
            <a:lvl6pPr marL="457200" algn="ctr" rtl="0" fontAlgn="base">
              <a:spcBef>
                <a:spcPct val="0"/>
              </a:spcBef>
              <a:spcAft>
                <a:spcPct val="0"/>
              </a:spcAft>
              <a:defRPr sz="3400" b="1">
                <a:solidFill>
                  <a:schemeClr val="accent2"/>
                </a:solidFill>
                <a:latin typeface="Arial Black" pitchFamily="34" charset="0"/>
              </a:defRPr>
            </a:lvl6pPr>
            <a:lvl7pPr marL="914400" algn="ctr" rtl="0" fontAlgn="base">
              <a:spcBef>
                <a:spcPct val="0"/>
              </a:spcBef>
              <a:spcAft>
                <a:spcPct val="0"/>
              </a:spcAft>
              <a:defRPr sz="3400" b="1">
                <a:solidFill>
                  <a:schemeClr val="accent2"/>
                </a:solidFill>
                <a:latin typeface="Arial Black" pitchFamily="34" charset="0"/>
              </a:defRPr>
            </a:lvl7pPr>
            <a:lvl8pPr marL="1371600" algn="ctr" rtl="0" fontAlgn="base">
              <a:spcBef>
                <a:spcPct val="0"/>
              </a:spcBef>
              <a:spcAft>
                <a:spcPct val="0"/>
              </a:spcAft>
              <a:defRPr sz="3400" b="1">
                <a:solidFill>
                  <a:schemeClr val="accent2"/>
                </a:solidFill>
                <a:latin typeface="Arial Black" pitchFamily="34" charset="0"/>
              </a:defRPr>
            </a:lvl8pPr>
            <a:lvl9pPr marL="1828800" algn="ctr" rtl="0" fontAlgn="base">
              <a:spcBef>
                <a:spcPct val="0"/>
              </a:spcBef>
              <a:spcAft>
                <a:spcPct val="0"/>
              </a:spcAft>
              <a:defRPr sz="3400" b="1">
                <a:solidFill>
                  <a:schemeClr val="accent2"/>
                </a:solidFill>
                <a:latin typeface="Arial Black" pitchFamily="34" charset="0"/>
              </a:defRPr>
            </a:lvl9pPr>
          </a:lstStyle>
          <a:p>
            <a:pPr algn="l" eaLnBrk="1" hangingPunct="1">
              <a:defRPr/>
            </a:pPr>
            <a:r>
              <a:rPr lang="en" sz="1500">
                <a:solidFill>
                  <a:schemeClr val="tx1">
                    <a:lumMod val="65000"/>
                    <a:lumOff val="35000"/>
                  </a:schemeClr>
                </a:solidFill>
                <a:latin typeface="Courier New" panose="02070309020205020404" pitchFamily="49" charset="0"/>
                <a:ea typeface="+mn-ea"/>
                <a:cs typeface="Courier New" panose="02070309020205020404" pitchFamily="49" charset="0"/>
              </a:rPr>
              <a:t>SECONDARY </a:t>
            </a:r>
            <a:r>
              <a:rPr lang="en" sz="1500" smtClean="0">
                <a:solidFill>
                  <a:schemeClr val="tx1">
                    <a:lumMod val="65000"/>
                    <a:lumOff val="35000"/>
                  </a:schemeClr>
                </a:solidFill>
                <a:latin typeface="Courier New" panose="02070309020205020404" pitchFamily="49" charset="0"/>
                <a:ea typeface="+mn-ea"/>
                <a:cs typeface="Courier New" panose="02070309020205020404" pitchFamily="49" charset="0"/>
              </a:rPr>
              <a:t>VOCATIONAL </a:t>
            </a:r>
            <a:r>
              <a:rPr lang="en" sz="1500">
                <a:solidFill>
                  <a:schemeClr val="tx1">
                    <a:lumMod val="65000"/>
                    <a:lumOff val="35000"/>
                  </a:schemeClr>
                </a:solidFill>
                <a:latin typeface="Courier New" panose="02070309020205020404" pitchFamily="49" charset="0"/>
                <a:ea typeface="+mn-ea"/>
                <a:cs typeface="Courier New" panose="02070309020205020404" pitchFamily="49" charset="0"/>
              </a:rPr>
              <a:t>EDUCATION</a:t>
            </a:r>
          </a:p>
          <a:p>
            <a:pPr algn="l" eaLnBrk="1" hangingPunct="1">
              <a:defRPr/>
            </a:pPr>
            <a:endParaRPr lang="ru-RU" sz="400" b="0" smtClean="0">
              <a:solidFill>
                <a:schemeClr val="tx1">
                  <a:lumMod val="65000"/>
                  <a:lumOff val="35000"/>
                </a:schemeClr>
              </a:solidFill>
              <a:latin typeface="Courier New" panose="02070309020205020404" pitchFamily="49" charset="0"/>
              <a:ea typeface="+mn-ea"/>
              <a:cs typeface="Courier New" panose="02070309020205020404" pitchFamily="49" charset="0"/>
            </a:endParaRPr>
          </a:p>
          <a:p>
            <a:pPr algn="l" eaLnBrk="1" hangingPunct="1">
              <a:defRPr/>
            </a:pPr>
            <a:r>
              <a:rPr lang="en" sz="1400" b="0" smtClean="0">
                <a:solidFill>
                  <a:schemeClr val="tx1">
                    <a:lumMod val="65000"/>
                    <a:lumOff val="35000"/>
                  </a:schemeClr>
                </a:solidFill>
                <a:latin typeface="Courier New" panose="02070309020205020404" pitchFamily="49" charset="0"/>
                <a:ea typeface="+mn-ea"/>
                <a:cs typeface="Courier New" panose="02070309020205020404" pitchFamily="49" charset="0"/>
              </a:rPr>
              <a:t>GBPOU </a:t>
            </a:r>
            <a:r>
              <a:rPr lang="en" sz="1400" b="0">
                <a:solidFill>
                  <a:schemeClr val="tx1">
                    <a:lumMod val="65000"/>
                    <a:lumOff val="35000"/>
                  </a:schemeClr>
                </a:solidFill>
                <a:latin typeface="Courier New" panose="02070309020205020404" pitchFamily="49" charset="0"/>
                <a:ea typeface="+mn-ea"/>
                <a:cs typeface="Courier New" panose="02070309020205020404" pitchFamily="49" charset="0"/>
              </a:rPr>
              <a:t>MO " </a:t>
            </a:r>
            <a:r>
              <a:rPr lang="en" sz="1400" b="0" smtClean="0">
                <a:solidFill>
                  <a:schemeClr val="tx1">
                    <a:lumMod val="65000"/>
                    <a:lumOff val="35000"/>
                  </a:schemeClr>
                </a:solidFill>
                <a:latin typeface="Courier New" panose="02070309020205020404" pitchFamily="49" charset="0"/>
                <a:ea typeface="+mn-ea"/>
                <a:cs typeface="Courier New" panose="02070309020205020404" pitchFamily="49" charset="0"/>
              </a:rPr>
              <a:t>Phystech College"</a:t>
            </a:r>
            <a:endParaRPr lang="ru-RU" sz="1400" b="0">
              <a:solidFill>
                <a:schemeClr val="tx1">
                  <a:lumMod val="65000"/>
                  <a:lumOff val="35000"/>
                </a:schemeClr>
              </a:solidFill>
              <a:latin typeface="Courier New" panose="02070309020205020404" pitchFamily="49" charset="0"/>
              <a:ea typeface="+mn-ea"/>
              <a:cs typeface="Courier New" panose="02070309020205020404" pitchFamily="49" charset="0"/>
            </a:endParaRPr>
          </a:p>
        </p:txBody>
      </p:sp>
      <p:sp>
        <p:nvSpPr>
          <p:cNvPr id="3" name="Прямоугольник 2"/>
          <p:cNvSpPr/>
          <p:nvPr/>
        </p:nvSpPr>
        <p:spPr>
          <a:xfrm>
            <a:off x="2342483" y="5739037"/>
            <a:ext cx="3349839" cy="892552"/>
          </a:xfrm>
          <a:prstGeom prst="rect">
            <a:avLst/>
          </a:prstGeom>
        </p:spPr>
        <p:txBody>
          <a:bodyPr wrap="square">
            <a:spAutoFit/>
          </a:bodyPr>
          <a:lstStyle/>
          <a:p>
            <a:pPr fontAlgn="base">
              <a:spcBef>
                <a:spcPct val="0"/>
              </a:spcBef>
              <a:spcAft>
                <a:spcPct val="0"/>
              </a:spcAft>
              <a:defRPr/>
            </a:pPr>
            <a:r>
              <a:rPr lang="en" sz="1500" b="1">
                <a:solidFill>
                  <a:schemeClr val="tx1">
                    <a:lumMod val="65000"/>
                    <a:lumOff val="35000"/>
                  </a:schemeClr>
                </a:solidFill>
                <a:latin typeface="Courier New" panose="02070309020205020404" pitchFamily="49" charset="0"/>
                <a:cs typeface="Courier New" panose="02070309020205020404" pitchFamily="49" charset="0"/>
              </a:rPr>
              <a:t>PRESCHOOL EDUCATION</a:t>
            </a:r>
          </a:p>
          <a:p>
            <a:pPr fontAlgn="base">
              <a:spcBef>
                <a:spcPct val="0"/>
              </a:spcBef>
              <a:spcAft>
                <a:spcPct val="0"/>
              </a:spcAft>
              <a:defRPr/>
            </a:pPr>
            <a:endParaRPr lang="ru-RU" sz="800" b="1">
              <a:solidFill>
                <a:schemeClr val="tx1">
                  <a:lumMod val="65000"/>
                  <a:lumOff val="35000"/>
                </a:schemeClr>
              </a:solidFill>
              <a:latin typeface="Courier New" panose="02070309020205020404" pitchFamily="49" charset="0"/>
              <a:cs typeface="Courier New" panose="02070309020205020404" pitchFamily="49" charset="0"/>
            </a:endParaRPr>
          </a:p>
          <a:p>
            <a:pPr fontAlgn="base">
              <a:spcBef>
                <a:spcPct val="0"/>
              </a:spcBef>
              <a:spcAft>
                <a:spcPct val="0"/>
              </a:spcAft>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6 </a:t>
            </a:r>
            <a:r>
              <a:rPr lang="en" sz="1400">
                <a:solidFill>
                  <a:schemeClr val="tx1">
                    <a:lumMod val="65000"/>
                    <a:lumOff val="35000"/>
                  </a:schemeClr>
                </a:solidFill>
                <a:latin typeface="Courier New" panose="02070309020205020404" pitchFamily="49" charset="0"/>
                <a:cs typeface="Courier New" panose="02070309020205020404" pitchFamily="49" charset="0"/>
              </a:rPr>
              <a:t>municipal kindergartens</a:t>
            </a:r>
          </a:p>
          <a:p>
            <a:pPr fontAlgn="base">
              <a:spcBef>
                <a:spcPct val="0"/>
              </a:spcBef>
              <a:spcAft>
                <a:spcPct val="0"/>
              </a:spcAft>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11 </a:t>
            </a:r>
            <a:r>
              <a:rPr lang="en" sz="1400">
                <a:solidFill>
                  <a:schemeClr val="tx1">
                    <a:lumMod val="65000"/>
                    <a:lumOff val="35000"/>
                  </a:schemeClr>
                </a:solidFill>
                <a:latin typeface="Courier New" panose="02070309020205020404" pitchFamily="49" charset="0"/>
                <a:cs typeface="Courier New" panose="02070309020205020404" pitchFamily="49" charset="0"/>
              </a:rPr>
              <a:t>private kindergartens</a:t>
            </a:r>
          </a:p>
        </p:txBody>
      </p:sp>
      <p:sp>
        <p:nvSpPr>
          <p:cNvPr id="12" name="Прямоугольник 11"/>
          <p:cNvSpPr/>
          <p:nvPr/>
        </p:nvSpPr>
        <p:spPr>
          <a:xfrm>
            <a:off x="6050807" y="4225439"/>
            <a:ext cx="6215621" cy="323165"/>
          </a:xfrm>
          <a:prstGeom prst="rect">
            <a:avLst/>
          </a:prstGeom>
        </p:spPr>
        <p:txBody>
          <a:bodyPr wrap="square">
            <a:spAutoFit/>
          </a:bodyPr>
          <a:lstStyle/>
          <a:p>
            <a:pPr algn="ctr" fontAlgn="base">
              <a:spcBef>
                <a:spcPct val="0"/>
              </a:spcBef>
              <a:spcAft>
                <a:spcPct val="0"/>
              </a:spcAft>
              <a:defRPr/>
            </a:pPr>
            <a:r>
              <a:rPr lang="en" sz="1500" b="1">
                <a:solidFill>
                  <a:schemeClr val="tx1">
                    <a:lumMod val="65000"/>
                    <a:lumOff val="35000"/>
                  </a:schemeClr>
                </a:solidFill>
                <a:latin typeface="Courier New" panose="02070309020205020404" pitchFamily="49" charset="0"/>
                <a:cs typeface="Courier New" panose="02070309020205020404" pitchFamily="49" charset="0"/>
              </a:rPr>
              <a:t>Top </a:t>
            </a: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best </a:t>
            </a:r>
            <a:r>
              <a:rPr lang="en" sz="1500" b="1">
                <a:solidFill>
                  <a:schemeClr val="tx1">
                    <a:lumMod val="65000"/>
                    <a:lumOff val="35000"/>
                  </a:schemeClr>
                </a:solidFill>
                <a:latin typeface="Courier New" panose="02070309020205020404" pitchFamily="49" charset="0"/>
                <a:cs typeface="Courier New" panose="02070309020205020404" pitchFamily="49" charset="0"/>
              </a:rPr>
              <a:t>schools in the Moscow region in </a:t>
            </a: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2023</a:t>
            </a:r>
          </a:p>
        </p:txBody>
      </p:sp>
      <p:graphicFrame>
        <p:nvGraphicFramePr>
          <p:cNvPr id="15" name="Таблица 14"/>
          <p:cNvGraphicFramePr>
            <a:graphicFrameLocks noGrp="1"/>
          </p:cNvGraphicFramePr>
          <p:nvPr>
            <p:extLst>
              <p:ext uri="{D42A27DB-BD31-4B8C-83A1-F6EECF244321}">
                <p14:modId xmlns:p14="http://schemas.microsoft.com/office/powerpoint/2010/main" val="3634946628"/>
              </p:ext>
            </p:extLst>
          </p:nvPr>
        </p:nvGraphicFramePr>
        <p:xfrm>
          <a:off x="6050807" y="4590295"/>
          <a:ext cx="6140968" cy="1737517"/>
        </p:xfrm>
        <a:graphic>
          <a:graphicData uri="http://schemas.openxmlformats.org/drawingml/2006/table">
            <a:tbl>
              <a:tblPr firstRow="1" bandRow="1">
                <a:tableStyleId>{5C22544A-7EE6-4342-B048-85BDC9FD1C3A}</a:tableStyleId>
              </a:tblPr>
              <a:tblGrid>
                <a:gridCol w="1057003">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0"/>
                    </a:ext>
                  </a:extLst>
                </a:gridCol>
                <a:gridCol w="5083965">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1"/>
                    </a:ext>
                  </a:extLst>
                </a:gridCol>
              </a:tblGrid>
              <a:tr h="451168">
                <a:tc>
                  <a:txBody>
                    <a:bodyPr/>
                    <a:lstStyle/>
                    <a:p>
                      <a:pPr algn="ctr"/>
                      <a:r>
                        <a:rPr lang="en" sz="1200" b="1" kern="1200" smtClean="0">
                          <a:solidFill>
                            <a:schemeClr val="bg1"/>
                          </a:solidFill>
                          <a:latin typeface="Courier New" panose="02070309020205020404" pitchFamily="49" charset="0"/>
                          <a:ea typeface="+mn-ea"/>
                          <a:cs typeface="Courier New" panose="02070309020205020404" pitchFamily="49" charset="0"/>
                        </a:rPr>
                        <a:t>Place in the ranking</a:t>
                      </a:r>
                      <a:endParaRPr lang="ru-RU" sz="1200" b="1" kern="1200">
                        <a:solidFill>
                          <a:schemeClr val="bg1"/>
                        </a:solidFill>
                        <a:latin typeface="Courier New" panose="02070309020205020404" pitchFamily="49" charset="0"/>
                        <a:ea typeface="+mn-ea"/>
                        <a:cs typeface="Courier New" panose="02070309020205020404" pitchFamily="49" charset="0"/>
                      </a:endParaRPr>
                    </a:p>
                  </a:txBody>
                  <a:tcPr anchor="ctr">
                    <a:solidFill>
                      <a:srgbClr val="429CEE"/>
                    </a:solidFill>
                  </a:tcPr>
                </a:tc>
                <a:tc>
                  <a:txBody>
                    <a:bodyPr/>
                    <a:lstStyle/>
                    <a:p>
                      <a:pPr algn="ctr"/>
                      <a:r>
                        <a:rPr lang="en" sz="2000" b="1" kern="1200" smtClean="0">
                          <a:solidFill>
                            <a:schemeClr val="bg1"/>
                          </a:solidFill>
                          <a:latin typeface="Courier New" panose="02070309020205020404" pitchFamily="49" charset="0"/>
                          <a:ea typeface="+mn-ea"/>
                          <a:cs typeface="Courier New" panose="02070309020205020404" pitchFamily="49" charset="0"/>
                        </a:rPr>
                        <a:t>Educational institutions</a:t>
                      </a:r>
                      <a:endParaRPr lang="ru-RU" sz="2000" b="1" kern="1200">
                        <a:solidFill>
                          <a:schemeClr val="bg1"/>
                        </a:solidFill>
                        <a:latin typeface="Courier New" panose="02070309020205020404" pitchFamily="49" charset="0"/>
                        <a:ea typeface="+mn-ea"/>
                        <a:cs typeface="Courier New" panose="02070309020205020404" pitchFamily="49" charset="0"/>
                      </a:endParaRPr>
                    </a:p>
                  </a:txBody>
                  <a:tcPr>
                    <a:solidFill>
                      <a:srgbClr val="429CEE"/>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0"/>
                  </a:ext>
                </a:extLst>
              </a:tr>
              <a:tr h="406051">
                <a:tc>
                  <a:txBody>
                    <a:bodyPr/>
                    <a:lstStyle/>
                    <a:p>
                      <a:pPr marL="0" algn="ctr" defTabSz="914400" rtl="0" eaLnBrk="1" latinLnBrk="0" hangingPunct="1"/>
                      <a:r>
                        <a:rPr lang="en" sz="1000" b="1" kern="1200" baseline="0" smtClean="0">
                          <a:solidFill>
                            <a:schemeClr val="bg1"/>
                          </a:solidFill>
                          <a:latin typeface="Courier New" panose="02070309020205020404" pitchFamily="49" charset="0"/>
                          <a:ea typeface="+mn-ea"/>
                          <a:cs typeface="Courier New" panose="02070309020205020404" pitchFamily="49" charset="0"/>
                        </a:rPr>
                        <a:t>Education </a:t>
                      </a:r>
                      <a:endParaRPr lang="ru-RU" sz="1000" b="1" kern="1200">
                        <a:solidFill>
                          <a:schemeClr val="bg1"/>
                        </a:solidFill>
                        <a:latin typeface="Courier New" panose="02070309020205020404" pitchFamily="49" charset="0"/>
                        <a:ea typeface="+mn-ea"/>
                        <a:cs typeface="Courier New" panose="02070309020205020404" pitchFamily="49" charset="0"/>
                      </a:endParaRPr>
                    </a:p>
                  </a:txBody>
                  <a:tcPr anchor="ctr">
                    <a:solidFill>
                      <a:srgbClr val="88C1F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50" smtClean="0">
                          <a:solidFill>
                            <a:schemeClr val="bg1"/>
                          </a:solidFill>
                          <a:latin typeface="Courier New" panose="02070309020205020404" pitchFamily="49" charset="0"/>
                          <a:cs typeface="Courier New" panose="02070309020205020404" pitchFamily="49" charset="0"/>
                        </a:rPr>
                        <a:t>ANOO "Phystech-Lyceum" named after. P.L. Kapitsa is </a:t>
                      </a:r>
                      <a:r>
                        <a:rPr lang="en" sz="1050" b="1" smtClean="0">
                          <a:solidFill>
                            <a:schemeClr val="bg1"/>
                          </a:solidFill>
                          <a:latin typeface="Courier New" panose="02070309020205020404" pitchFamily="49" charset="0"/>
                          <a:cs typeface="Courier New" panose="02070309020205020404" pitchFamily="49" charset="0"/>
                        </a:rPr>
                        <a:t>the absolute leader in education in Moscow Region in 2023</a:t>
                      </a:r>
                      <a:endParaRPr lang="ru-RU" sz="1050" b="1" kern="1200" smtClean="0">
                        <a:solidFill>
                          <a:schemeClr val="bg1"/>
                        </a:solidFill>
                        <a:latin typeface="Courier New" panose="02070309020205020404" pitchFamily="49" charset="0"/>
                        <a:ea typeface="+mn-ea"/>
                        <a:cs typeface="Courier New" panose="02070309020205020404" pitchFamily="49" charset="0"/>
                      </a:endParaRPr>
                    </a:p>
                  </a:txBody>
                  <a:tcPr>
                    <a:solidFill>
                      <a:srgbClr val="88C1F4"/>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1"/>
                  </a:ext>
                </a:extLst>
              </a:tr>
              <a:tr h="280935">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1" kern="1200" smtClean="0">
                          <a:solidFill>
                            <a:schemeClr val="bg1"/>
                          </a:solidFill>
                          <a:latin typeface="Courier New" panose="02070309020205020404" pitchFamily="49" charset="0"/>
                          <a:ea typeface="+mn-ea"/>
                          <a:cs typeface="Courier New" panose="02070309020205020404" pitchFamily="49" charset="0"/>
                        </a:rPr>
                        <a:t>1 place</a:t>
                      </a:r>
                    </a:p>
                  </a:txBody>
                  <a:tcPr anchor="ctr">
                    <a:solidFill>
                      <a:srgbClr val="88C1F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MAU Dolgoprudny Physics and Mathematics Lyceum No. 5</a:t>
                      </a:r>
                    </a:p>
                  </a:txBody>
                  <a:tcPr>
                    <a:solidFill>
                      <a:srgbClr val="88C1F4"/>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2"/>
                  </a:ext>
                </a:extLst>
              </a:tr>
              <a:tr h="280935">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1" kern="1200" smtClean="0">
                          <a:solidFill>
                            <a:schemeClr val="bg1"/>
                          </a:solidFill>
                          <a:latin typeface="Courier New" panose="02070309020205020404" pitchFamily="49" charset="0"/>
                          <a:ea typeface="+mn-ea"/>
                          <a:cs typeface="Courier New" panose="02070309020205020404" pitchFamily="49" charset="0"/>
                        </a:rPr>
                        <a:t>22nd place</a:t>
                      </a:r>
                    </a:p>
                  </a:txBody>
                  <a:tcPr anchor="ctr">
                    <a:solidFill>
                      <a:srgbClr val="88C1F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MAOU secondary school No. 16</a:t>
                      </a:r>
                    </a:p>
                  </a:txBody>
                  <a:tcPr>
                    <a:solidFill>
                      <a:srgbClr val="88C1F4"/>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3"/>
                  </a:ext>
                </a:extLst>
              </a:tr>
              <a:tr h="30696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1" kern="1200" smtClean="0">
                          <a:solidFill>
                            <a:schemeClr val="bg1"/>
                          </a:solidFill>
                          <a:latin typeface="Courier New" panose="02070309020205020404" pitchFamily="49" charset="0"/>
                          <a:ea typeface="+mn-ea"/>
                          <a:cs typeface="Courier New" panose="02070309020205020404" pitchFamily="49" charset="0"/>
                        </a:rPr>
                        <a:t>25th place</a:t>
                      </a:r>
                    </a:p>
                  </a:txBody>
                  <a:tcPr anchor="ctr">
                    <a:solidFill>
                      <a:srgbClr val="88C1F4"/>
                    </a:solidFill>
                  </a:tcPr>
                </a:tc>
                <a:tc>
                  <a:txBody>
                    <a:bodyPr/>
                    <a:lstStyle/>
                    <a:p>
                      <a:pPr fontAlgn="base">
                        <a:spcBef>
                          <a:spcPct val="0"/>
                        </a:spcBef>
                        <a:spcAft>
                          <a:spcPct val="0"/>
                        </a:spcAft>
                        <a:defRPr/>
                      </a:pPr>
                      <a:r>
                        <a:rPr lang="en" sz="1050" smtClean="0">
                          <a:solidFill>
                            <a:schemeClr val="bg1"/>
                          </a:solidFill>
                          <a:latin typeface="Courier New" panose="02070309020205020404" pitchFamily="49" charset="0"/>
                          <a:cs typeface="Courier New" panose="02070309020205020404" pitchFamily="49" charset="0"/>
                        </a:rPr>
                        <a:t>State Autonomous Educational Institution "Dolgoprudnenskaya Gymnasium"</a:t>
                      </a:r>
                    </a:p>
                  </a:txBody>
                  <a:tcPr>
                    <a:solidFill>
                      <a:srgbClr val="88C1F4"/>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4"/>
                  </a:ext>
                </a:extLst>
              </a:tr>
            </a:tbl>
          </a:graphicData>
        </a:graphic>
      </p:graphicFrame>
      <p:sp>
        <p:nvSpPr>
          <p:cNvPr id="16" name="Прямоугольник 15"/>
          <p:cNvSpPr/>
          <p:nvPr/>
        </p:nvSpPr>
        <p:spPr>
          <a:xfrm>
            <a:off x="453742" y="3722745"/>
            <a:ext cx="4880095" cy="2000548"/>
          </a:xfrm>
          <a:prstGeom prst="rect">
            <a:avLst/>
          </a:prstGeom>
        </p:spPr>
        <p:txBody>
          <a:bodyPr wrap="square">
            <a:spAutoFit/>
          </a:bodyPr>
          <a:lstStyle/>
          <a:p>
            <a:pPr fontAlgn="base">
              <a:spcBef>
                <a:spcPct val="0"/>
              </a:spcBef>
              <a:spcAft>
                <a:spcPct val="0"/>
              </a:spcAft>
              <a:defRPr/>
            </a:pP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BASIC/SECONDARY GENERAL </a:t>
            </a:r>
            <a:r>
              <a:rPr lang="en" sz="1500" b="1">
                <a:solidFill>
                  <a:schemeClr val="tx1">
                    <a:lumMod val="65000"/>
                    <a:lumOff val="35000"/>
                  </a:schemeClr>
                </a:solidFill>
                <a:latin typeface="Courier New" panose="02070309020205020404" pitchFamily="49" charset="0"/>
                <a:cs typeface="Courier New" panose="02070309020205020404" pitchFamily="49" charset="0"/>
              </a:rPr>
              <a:t>EDUCATION</a:t>
            </a:r>
          </a:p>
          <a:p>
            <a:pPr fontAlgn="base">
              <a:spcBef>
                <a:spcPct val="0"/>
              </a:spcBef>
              <a:spcAft>
                <a:spcPct val="0"/>
              </a:spcAft>
              <a:defRPr/>
            </a:pPr>
            <a:endParaRPr lang="ru-RU" sz="400" b="1">
              <a:solidFill>
                <a:schemeClr val="tx1">
                  <a:lumMod val="65000"/>
                  <a:lumOff val="35000"/>
                </a:schemeClr>
              </a:solidFill>
              <a:latin typeface="Courier New" panose="02070309020205020404" pitchFamily="49" charset="0"/>
              <a:cs typeface="Courier New" panose="02070309020205020404" pitchFamily="49" charset="0"/>
            </a:endParaRPr>
          </a:p>
          <a:p>
            <a:pPr fontAlgn="base">
              <a:spcBef>
                <a:spcPct val="0"/>
              </a:spcBef>
              <a:spcAft>
                <a:spcPct val="0"/>
              </a:spcAft>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11 </a:t>
            </a:r>
            <a:r>
              <a:rPr lang="en" sz="1400">
                <a:solidFill>
                  <a:schemeClr val="tx1">
                    <a:lumMod val="65000"/>
                    <a:lumOff val="35000"/>
                  </a:schemeClr>
                </a:solidFill>
                <a:latin typeface="Courier New" panose="02070309020205020404" pitchFamily="49" charset="0"/>
                <a:cs typeface="Courier New" panose="02070309020205020404" pitchFamily="49" charset="0"/>
              </a:rPr>
              <a:t>general education municipal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institutions</a:t>
            </a:r>
          </a:p>
          <a:p>
            <a:pPr fontAlgn="base">
              <a:spcBef>
                <a:spcPct val="0"/>
              </a:spcBef>
              <a:spcAft>
                <a:spcPct val="0"/>
              </a:spcAft>
              <a:defRPr/>
            </a:pPr>
            <a:r>
              <a:rPr lang="en" sz="1400">
                <a:solidFill>
                  <a:schemeClr val="tx1">
                    <a:lumMod val="65000"/>
                    <a:lumOff val="35000"/>
                  </a:schemeClr>
                </a:solidFill>
                <a:latin typeface="Courier New" panose="02070309020205020404" pitchFamily="49" charset="0"/>
                <a:cs typeface="Courier New" panose="02070309020205020404" pitchFamily="49" charset="0"/>
              </a:rPr>
              <a:t>2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state educational institutions: </a:t>
            </a:r>
            <a:r>
              <a:rPr lang="en" sz="1400">
                <a:solidFill>
                  <a:schemeClr val="tx1">
                    <a:lumMod val="65000"/>
                    <a:lumOff val="35000"/>
                  </a:schemeClr>
                </a:solidFill>
                <a:latin typeface="Courier New" panose="02070309020205020404" pitchFamily="49" charset="0"/>
                <a:cs typeface="Courier New" panose="02070309020205020404" pitchFamily="49" charset="0"/>
              </a:rPr>
              <a:t>ANOO "Phystech-Lyceum" named after. P.L. </a:t>
            </a:r>
            <a:r>
              <a:rPr lang="en" sz="1400" err="1" smtClean="0">
                <a:solidFill>
                  <a:schemeClr val="tx1">
                    <a:lumMod val="65000"/>
                    <a:lumOff val="35000"/>
                  </a:schemeClr>
                </a:solidFill>
                <a:latin typeface="Courier New" panose="02070309020205020404" pitchFamily="49" charset="0"/>
                <a:cs typeface="Courier New" panose="02070309020205020404" pitchFamily="49" charset="0"/>
              </a:rPr>
              <a:t>Kapitsa, </a:t>
            </a:r>
            <a:r>
              <a:rPr lang="en" sz="1400">
                <a:solidFill>
                  <a:schemeClr val="tx1">
                    <a:lumMod val="65000"/>
                    <a:lumOff val="35000"/>
                  </a:schemeClr>
                </a:solidFill>
                <a:latin typeface="Courier New" panose="02070309020205020404" pitchFamily="49" charset="0"/>
                <a:cs typeface="Courier New" panose="02070309020205020404" pitchFamily="49" charset="0"/>
              </a:rPr>
              <a:t>State Autonomous Educational Institution "Dolgoprudnenskaya Gymnasium"</a:t>
            </a:r>
            <a:endParaRPr lang="ru-RU" sz="1400" smtClean="0">
              <a:solidFill>
                <a:schemeClr val="tx1">
                  <a:lumMod val="65000"/>
                  <a:lumOff val="35000"/>
                </a:schemeClr>
              </a:solidFill>
              <a:latin typeface="Courier New" panose="02070309020205020404" pitchFamily="49" charset="0"/>
              <a:cs typeface="Courier New" panose="02070309020205020404" pitchFamily="49" charset="0"/>
            </a:endParaRPr>
          </a:p>
          <a:p>
            <a:pPr fontAlgn="base">
              <a:spcBef>
                <a:spcPct val="0"/>
              </a:spcBef>
              <a:spcAft>
                <a:spcPct val="0"/>
              </a:spcAft>
              <a:defRPr/>
            </a:pPr>
            <a:endParaRPr lang="ru-RU" sz="300">
              <a:solidFill>
                <a:schemeClr val="tx1">
                  <a:lumMod val="65000"/>
                  <a:lumOff val="35000"/>
                </a:schemeClr>
              </a:solidFill>
              <a:latin typeface="Courier New" panose="02070309020205020404" pitchFamily="49" charset="0"/>
              <a:cs typeface="Courier New" panose="02070309020205020404" pitchFamily="49" charset="0"/>
            </a:endParaRPr>
          </a:p>
          <a:p>
            <a:pPr fontAlgn="base">
              <a:spcBef>
                <a:spcPct val="0"/>
              </a:spcBef>
              <a:spcAft>
                <a:spcPct val="0"/>
              </a:spcAft>
              <a:defRPr/>
            </a:pPr>
            <a:r>
              <a:rPr lang="en" sz="1400" smtClean="0">
                <a:solidFill>
                  <a:schemeClr val="tx1">
                    <a:lumMod val="65000"/>
                    <a:lumOff val="35000"/>
                  </a:schemeClr>
                </a:solidFill>
                <a:latin typeface="Courier New" panose="02070309020205020404" pitchFamily="49" charset="0"/>
                <a:cs typeface="Courier New" panose="02070309020205020404" pitchFamily="49" charset="0"/>
              </a:rPr>
              <a:t>3 </a:t>
            </a:r>
            <a:r>
              <a:rPr lang="en" sz="1400">
                <a:solidFill>
                  <a:schemeClr val="tx1">
                    <a:lumMod val="65000"/>
                    <a:lumOff val="35000"/>
                  </a:schemeClr>
                </a:solidFill>
                <a:latin typeface="Courier New" panose="02070309020205020404" pitchFamily="49" charset="0"/>
                <a:cs typeface="Courier New" panose="02070309020205020404" pitchFamily="49" charset="0"/>
              </a:rPr>
              <a:t>private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schools: ANO Secondary </a:t>
            </a:r>
            <a:r>
              <a:rPr lang="en" sz="1400">
                <a:solidFill>
                  <a:schemeClr val="tx1">
                    <a:lumMod val="65000"/>
                    <a:lumOff val="35000"/>
                  </a:schemeClr>
                </a:solidFill>
                <a:latin typeface="Courier New" panose="02070309020205020404" pitchFamily="49" charset="0"/>
                <a:cs typeface="Courier New" panose="02070309020205020404" pitchFamily="49" charset="0"/>
              </a:rPr>
              <a:t>School "SODRUSHESTVO", CHNOU "School "Dashenka", OJSC "Phystech-nachalo"</a:t>
            </a:r>
          </a:p>
          <a:p>
            <a:pPr fontAlgn="base">
              <a:spcBef>
                <a:spcPct val="0"/>
              </a:spcBef>
              <a:spcAft>
                <a:spcPct val="0"/>
              </a:spcAft>
              <a:defRPr/>
            </a:pPr>
            <a:endParaRPr lang="ru-RU" sz="3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25" name="Рисунок 2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67220" y="2170198"/>
            <a:ext cx="2948394" cy="2000187"/>
          </a:xfrm>
          <a:prstGeom prst="rect">
            <a:avLst/>
          </a:prstGeom>
        </p:spPr>
      </p:pic>
      <p:sp>
        <p:nvSpPr>
          <p:cNvPr id="24" name="Овал 23"/>
          <p:cNvSpPr/>
          <p:nvPr/>
        </p:nvSpPr>
        <p:spPr>
          <a:xfrm>
            <a:off x="8076768" y="991043"/>
            <a:ext cx="2367212" cy="2267636"/>
          </a:xfrm>
          <a:prstGeom prst="ellipse">
            <a:avLst/>
          </a:prstGeom>
          <a:gradFill>
            <a:gsLst>
              <a:gs pos="95072">
                <a:srgbClr val="429CEE"/>
              </a:gs>
              <a:gs pos="63398">
                <a:srgbClr val="429CEE"/>
              </a:gs>
              <a:gs pos="0">
                <a:srgbClr val="429CEE"/>
              </a:gs>
              <a:gs pos="38000">
                <a:srgbClr val="9FD6DD"/>
              </a:gs>
              <a:gs pos="72000">
                <a:srgbClr val="72C1CC"/>
              </a:gs>
              <a:gs pos="100000">
                <a:srgbClr val="368B96"/>
              </a:gs>
            </a:gsLst>
            <a:lin ang="5400000" scaled="1"/>
          </a:gra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8154911" y="1447730"/>
            <a:ext cx="2210926" cy="1169551"/>
          </a:xfrm>
          <a:prstGeom prst="rect">
            <a:avLst/>
          </a:prstGeom>
        </p:spPr>
        <p:txBody>
          <a:bodyPr wrap="square">
            <a:spAutoFit/>
          </a:bodyPr>
          <a:lstStyle/>
          <a:p>
            <a:pPr algn="ctr">
              <a:lnSpc>
                <a:spcPct val="150000"/>
              </a:lnSpc>
              <a:defRPr/>
            </a:pPr>
            <a:r>
              <a:rPr lang="en" sz="1600" b="1">
                <a:solidFill>
                  <a:schemeClr val="bg1"/>
                </a:solidFill>
                <a:latin typeface="Courier New" panose="02070309020205020404" pitchFamily="49" charset="0"/>
                <a:cs typeface="Courier New" panose="02070309020205020404" pitchFamily="49" charset="0"/>
              </a:rPr>
              <a:t>GENERAL AND PROFESSIONAL EDUCATION</a:t>
            </a:r>
          </a:p>
        </p:txBody>
      </p:sp>
      <p:graphicFrame>
        <p:nvGraphicFramePr>
          <p:cNvPr id="28" name="Таблица 27"/>
          <p:cNvGraphicFramePr>
            <a:graphicFrameLocks noGrp="1"/>
          </p:cNvGraphicFramePr>
          <p:nvPr>
            <p:extLst>
              <p:ext uri="{D42A27DB-BD31-4B8C-83A1-F6EECF244321}">
                <p14:modId xmlns:p14="http://schemas.microsoft.com/office/powerpoint/2010/main" val="3218728668"/>
              </p:ext>
            </p:extLst>
          </p:nvPr>
        </p:nvGraphicFramePr>
        <p:xfrm>
          <a:off x="6050807" y="6338678"/>
          <a:ext cx="6140968" cy="292911"/>
        </p:xfrm>
        <a:graphic>
          <a:graphicData uri="http://schemas.openxmlformats.org/drawingml/2006/table">
            <a:tbl>
              <a:tblPr firstRow="1" bandRow="1">
                <a:tableStyleId>{5C22544A-7EE6-4342-B048-85BDC9FD1C3A}</a:tableStyleId>
              </a:tblPr>
              <a:tblGrid>
                <a:gridCol w="1057003">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0"/>
                    </a:ext>
                  </a:extLst>
                </a:gridCol>
                <a:gridCol w="5083965">
                  <a:extLst>
                    <a:ext uri="{9D8B030D-6E8A-4147-A177-3AD203B41FA5}">
                      <a16:col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20001"/>
                    </a:ext>
                  </a:extLst>
                </a:gridCol>
              </a:tblGrid>
              <a:tr h="29291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 sz="1200" b="1" kern="1200" smtClean="0">
                          <a:solidFill>
                            <a:schemeClr val="bg1"/>
                          </a:solidFill>
                          <a:latin typeface="Courier New" panose="02070309020205020404" pitchFamily="49" charset="0"/>
                          <a:ea typeface="+mn-ea"/>
                          <a:cs typeface="Courier New" panose="02070309020205020404" pitchFamily="49" charset="0"/>
                        </a:rPr>
                        <a:t>68th place</a:t>
                      </a:r>
                    </a:p>
                  </a:txBody>
                  <a:tcPr anchor="ctr">
                    <a:solidFill>
                      <a:srgbClr val="88C1F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 sz="1050" b="0" kern="1200" smtClean="0">
                          <a:solidFill>
                            <a:schemeClr val="bg1"/>
                          </a:solidFill>
                          <a:latin typeface="Courier New" panose="02070309020205020404" pitchFamily="49" charset="0"/>
                          <a:ea typeface="+mn-ea"/>
                          <a:cs typeface="Courier New" panose="02070309020205020404" pitchFamily="49" charset="0"/>
                        </a:rPr>
                        <a:t>MAOU secondary school No. 14</a:t>
                      </a:r>
                    </a:p>
                  </a:txBody>
                  <a:tcPr>
                    <a:solidFill>
                      <a:srgbClr val="88C1F4"/>
                    </a:solidFill>
                  </a:tcPr>
                </a:tc>
                <a:extLst>
                  <a:ext uri="{0D108BD9-81ED-4DB2-BD59-A6C34878D82A}">
                    <a16:rowId xmlns:a16="http://schemas.microsoft.com/office/drawing/2014/main" xmlns="" xmlns:p159="http://schemas.microsoft.com/office/powerpoint/2015/09/main" xmlns:p15="http://schemas.microsoft.com/office/powerpoint/2012/main" xmlns:a14="http://schemas.microsoft.com/office/drawing/2010/main" xmlns:p14="http://schemas.microsoft.com/office/powerpoint/2010/main" val="10000"/>
                  </a:ext>
                </a:extLst>
              </a:tr>
            </a:tbl>
          </a:graphicData>
        </a:graphic>
      </p:graphicFrame>
      <p:sp>
        <p:nvSpPr>
          <p:cNvPr id="29" name="Прямоугольник 28"/>
          <p:cNvSpPr/>
          <p:nvPr/>
        </p:nvSpPr>
        <p:spPr>
          <a:xfrm>
            <a:off x="2007625" y="2312735"/>
            <a:ext cx="4232919" cy="1200329"/>
          </a:xfrm>
          <a:prstGeom prst="rect">
            <a:avLst/>
          </a:prstGeom>
        </p:spPr>
        <p:txBody>
          <a:bodyPr wrap="square">
            <a:spAutoFit/>
          </a:bodyPr>
          <a:lstStyle/>
          <a:p>
            <a:pPr fontAlgn="base">
              <a:spcBef>
                <a:spcPct val="0"/>
              </a:spcBef>
              <a:spcAft>
                <a:spcPct val="0"/>
              </a:spcAft>
              <a:defRPr/>
            </a:pPr>
            <a:r>
              <a:rPr lang="en" sz="1200">
                <a:solidFill>
                  <a:schemeClr val="tx1">
                    <a:lumMod val="65000"/>
                    <a:lumOff val="35000"/>
                  </a:schemeClr>
                </a:solidFill>
                <a:latin typeface="Courier New" panose="02070309020205020404" pitchFamily="49" charset="0"/>
                <a:cs typeface="Courier New" panose="02070309020205020404" pitchFamily="49" charset="0"/>
              </a:rPr>
              <a:t>Specialties and professions:</a:t>
            </a:r>
          </a:p>
          <a:p>
            <a:pPr indent="-171450" fontAlgn="base">
              <a:spcBef>
                <a:spcPct val="0"/>
              </a:spcBef>
              <a:spcAft>
                <a:spcPct val="0"/>
              </a:spcAft>
              <a:buFont typeface="Wingdings" panose="05000000000000000000" pitchFamily="2" charset="2"/>
              <a:buChar char="ü"/>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Network </a:t>
            </a:r>
            <a:r>
              <a:rPr lang="en" sz="1200">
                <a:solidFill>
                  <a:schemeClr val="tx1">
                    <a:lumMod val="65000"/>
                    <a:lumOff val="35000"/>
                  </a:schemeClr>
                </a:solidFill>
                <a:latin typeface="Courier New" panose="02070309020205020404" pitchFamily="49" charset="0"/>
                <a:cs typeface="Courier New" panose="02070309020205020404" pitchFamily="49" charset="0"/>
              </a:rPr>
              <a:t>and system administration, Information systems and programming, Operation of unmanned aircraft</a:t>
            </a:r>
            <a:endParaRPr lang="ru-RU" sz="1200" smtClean="0">
              <a:solidFill>
                <a:schemeClr val="tx1">
                  <a:lumMod val="65000"/>
                  <a:lumOff val="35000"/>
                </a:schemeClr>
              </a:solidFill>
              <a:latin typeface="Courier New" panose="02070309020205020404" pitchFamily="49" charset="0"/>
              <a:cs typeface="Courier New" panose="02070309020205020404" pitchFamily="49" charset="0"/>
            </a:endParaRPr>
          </a:p>
          <a:p>
            <a:pPr fontAlgn="base">
              <a:spcBef>
                <a:spcPct val="0"/>
              </a:spcBef>
              <a:spcAft>
                <a:spcPct val="0"/>
              </a:spcAft>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systems </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production </a:t>
            </a:r>
            <a:r>
              <a:rPr lang="en" sz="1200">
                <a:solidFill>
                  <a:schemeClr val="tx1">
                    <a:lumMod val="65000"/>
                    <a:lumOff val="35000"/>
                  </a:schemeClr>
                </a:solidFill>
                <a:latin typeface="Courier New" panose="02070309020205020404" pitchFamily="49" charset="0"/>
                <a:cs typeface="Courier New" panose="02070309020205020404" pitchFamily="49" charset="0"/>
              </a:rPr>
              <a:t>and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service</a:t>
            </a:r>
          </a:p>
          <a:p>
            <a:pPr fontAlgn="base">
              <a:spcBef>
                <a:spcPct val="0"/>
              </a:spcBef>
              <a:spcAft>
                <a:spcPct val="0"/>
              </a:spcAft>
              <a:defRPr/>
            </a:pPr>
            <a:r>
              <a:rPr lang="en" sz="1200" smtClean="0">
                <a:solidFill>
                  <a:schemeClr val="tx1">
                    <a:lumMod val="65000"/>
                    <a:lumOff val="35000"/>
                  </a:schemeClr>
                </a:solidFill>
                <a:latin typeface="Courier New" panose="02070309020205020404" pitchFamily="49" charset="0"/>
                <a:cs typeface="Courier New" panose="02070309020205020404" pitchFamily="49" charset="0"/>
              </a:rPr>
              <a:t>aviation </a:t>
            </a:r>
            <a:r>
              <a:rPr lang="en" sz="1200">
                <a:solidFill>
                  <a:schemeClr val="tx1">
                    <a:lumMod val="65000"/>
                    <a:lumOff val="35000"/>
                  </a:schemeClr>
                </a:solidFill>
                <a:latin typeface="Courier New" panose="02070309020205020404" pitchFamily="49" charset="0"/>
                <a:cs typeface="Courier New" panose="02070309020205020404" pitchFamily="49" charset="0"/>
              </a:rPr>
              <a:t>equipment </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200">
                <a:solidFill>
                  <a:schemeClr val="tx1">
                    <a:lumMod val="65000"/>
                    <a:lumOff val="35000"/>
                  </a:schemeClr>
                </a:solidFill>
                <a:latin typeface="Courier New" panose="02070309020205020404" pitchFamily="49" charset="0"/>
                <a:cs typeface="Courier New" panose="02070309020205020404" pitchFamily="49" charset="0"/>
              </a:rPr>
              <a:t>etc.</a:t>
            </a:r>
          </a:p>
        </p:txBody>
      </p:sp>
      <p:pic>
        <p:nvPicPr>
          <p:cNvPr id="30" name="Рисунок 2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34166" y="44183"/>
            <a:ext cx="798639" cy="721238"/>
          </a:xfrm>
          <a:prstGeom prst="rect">
            <a:avLst/>
          </a:prstGeom>
        </p:spPr>
      </p:pic>
      <p:graphicFrame>
        <p:nvGraphicFramePr>
          <p:cNvPr id="31" name="Объект 30"/>
          <p:cNvGraphicFramePr>
            <a:graphicFrameLocks noChangeAspect="1"/>
          </p:cNvGraphicFramePr>
          <p:nvPr>
            <p:extLst>
              <p:ext uri="{D42A27DB-BD31-4B8C-83A1-F6EECF244321}">
                <p14:modId xmlns:p14="http://schemas.microsoft.com/office/powerpoint/2010/main" val="1596209362"/>
              </p:ext>
            </p:extLst>
          </p:nvPr>
        </p:nvGraphicFramePr>
        <p:xfrm>
          <a:off x="6037979" y="1646475"/>
          <a:ext cx="1598592" cy="491396"/>
        </p:xfrm>
        <a:graphic>
          <a:graphicData uri="http://schemas.openxmlformats.org/presentationml/2006/ole">
            <mc:AlternateContent xmlns:mc="http://schemas.openxmlformats.org/markup-compatibility/2006">
              <mc:Choice xmlns:v="urn:schemas-microsoft-com:vml" Requires="v">
                <p:oleObj spid="_x0000_s5127" name="Точечный рисунок" r:id="rId9" imgW="2448000" imgH="752400" progId="Paint.Picture">
                  <p:embed/>
                </p:oleObj>
              </mc:Choice>
              <mc:Fallback>
                <p:oleObj name="Точечный рисунок" r:id="rId9" imgW="2448000" imgH="752400" progId="Paint.Picture">
                  <p:embed/>
                  <p:pic>
                    <p:nvPicPr>
                      <p:cNvPr id="0" name="OLE substitute image"/>
                      <p:cNvPicPr/>
                      <p:nvPr/>
                    </p:nvPicPr>
                    <p:blipFill>
                      <a:blip r:embed="rId10"/>
                      <a:stretch>
                        <a:fillRect/>
                      </a:stretch>
                    </p:blipFill>
                    <p:spPr>
                      <a:xfrm>
                        <a:off x="6037979" y="1646475"/>
                        <a:ext cx="1598592" cy="491396"/>
                      </a:xfrm>
                      <a:prstGeom prst="rect">
                        <a:avLst/>
                      </a:prstGeom>
                    </p:spPr>
                  </p:pic>
                </p:oleObj>
              </mc:Fallback>
            </mc:AlternateContent>
          </a:graphicData>
        </a:graphic>
      </p:graphicFrame>
      <p:sp>
        <p:nvSpPr>
          <p:cNvPr id="32" name="Прямоугольник 31"/>
          <p:cNvSpPr/>
          <p:nvPr/>
        </p:nvSpPr>
        <p:spPr>
          <a:xfrm>
            <a:off x="10625914" y="1646475"/>
            <a:ext cx="1453769" cy="406668"/>
          </a:xfrm>
          <a:prstGeom prst="rect">
            <a:avLst/>
          </a:prstGeom>
          <a:solidFill>
            <a:schemeClr val="bg1"/>
          </a:solidFill>
        </p:spPr>
        <p:txBody>
          <a:bodyPr wrap="square">
            <a:spAutoFit/>
          </a:bodyPr>
          <a:lstStyle/>
          <a:p>
            <a:r>
              <a:rPr lang="en" sz="1000" b="1"/>
              <a:t>ANOO "Phystech-Lyceum" named after. P.L. Kapitsa</a:t>
            </a:r>
          </a:p>
        </p:txBody>
      </p:sp>
      <p:sp>
        <p:nvSpPr>
          <p:cNvPr id="33" name="TextBox 32"/>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34" name="Object 4"/>
          <p:cNvGraphicFramePr>
            <a:graphicFrameLocks noChangeAspect="1"/>
          </p:cNvGraphicFramePr>
          <p:nvPr>
            <p:extLst>
              <p:ext uri="{D42A27DB-BD31-4B8C-83A1-F6EECF244321}">
                <p14:modId xmlns:p14="http://schemas.microsoft.com/office/powerpoint/2010/main" val="2625875581"/>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5128" name="CorelDRAW" r:id="rId11" imgW="2231280" imgH="2775960" progId="">
                  <p:embed/>
                </p:oleObj>
              </mc:Choice>
              <mc:Fallback>
                <p:oleObj name="CorelDRAW" r:id="rId11" imgW="2231280" imgH="2775960" progId="">
                  <p:embed/>
                  <p:pic>
                    <p:nvPicPr>
                      <p:cNvPr id="0" name="OLE substitute image"/>
                      <p:cNvPicPr/>
                      <p:nvPr/>
                    </p:nvPicPr>
                    <p:blipFill>
                      <a:blip r:embed="rId12">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35" name="Прямоугольник 34"/>
          <p:cNvSpPr/>
          <p:nvPr/>
        </p:nvSpPr>
        <p:spPr>
          <a:xfrm>
            <a:off x="9032136" y="3716301"/>
            <a:ext cx="1829518" cy="400110"/>
          </a:xfrm>
          <a:prstGeom prst="rect">
            <a:avLst/>
          </a:prstGeom>
          <a:solidFill>
            <a:schemeClr val="bg1"/>
          </a:solidFill>
        </p:spPr>
        <p:txBody>
          <a:bodyPr wrap="square">
            <a:spAutoFit/>
          </a:bodyPr>
          <a:lstStyle/>
          <a:p>
            <a:pPr lvl="0">
              <a:defRPr/>
            </a:pPr>
            <a:r>
              <a:rPr lang="en" sz="1000" b="1"/>
              <a:t>MAOU </a:t>
            </a:r>
            <a:r>
              <a:rPr lang="en" sz="1000" b="1" smtClean="0"/>
              <a:t>Physics and Mathematics </a:t>
            </a:r>
            <a:r>
              <a:rPr lang="en" sz="1000" b="1"/>
              <a:t>Lyceum No. 5</a:t>
            </a:r>
          </a:p>
        </p:txBody>
      </p:sp>
      <p:sp>
        <p:nvSpPr>
          <p:cNvPr id="36" name="Прямоугольник 35"/>
          <p:cNvSpPr/>
          <p:nvPr/>
        </p:nvSpPr>
        <p:spPr>
          <a:xfrm>
            <a:off x="6900421" y="3736494"/>
            <a:ext cx="2047470" cy="415498"/>
          </a:xfrm>
          <a:prstGeom prst="rect">
            <a:avLst/>
          </a:prstGeom>
          <a:solidFill>
            <a:schemeClr val="bg1"/>
          </a:solidFill>
        </p:spPr>
        <p:txBody>
          <a:bodyPr wrap="square">
            <a:spAutoFit/>
          </a:bodyPr>
          <a:lstStyle/>
          <a:p>
            <a:pPr lvl="0">
              <a:defRPr/>
            </a:pPr>
            <a:r>
              <a:rPr lang="en" sz="1000" b="1" smtClean="0"/>
              <a:t>State Autonomous Educational Institution "Dolgoprudnenskaya Gymnasium"</a:t>
            </a:r>
            <a:endParaRPr lang="ru-RU" sz="1000" b="1"/>
          </a:p>
        </p:txBody>
      </p:sp>
      <p:sp>
        <p:nvSpPr>
          <p:cNvPr id="27" name="Прямоугольник 26"/>
          <p:cNvSpPr/>
          <p:nvPr/>
        </p:nvSpPr>
        <p:spPr>
          <a:xfrm>
            <a:off x="453742" y="678289"/>
            <a:ext cx="5328877" cy="969496"/>
          </a:xfrm>
          <a:prstGeom prst="rect">
            <a:avLst/>
          </a:prstGeom>
        </p:spPr>
        <p:txBody>
          <a:bodyPr wrap="square">
            <a:spAutoFit/>
          </a:bodyPr>
          <a:lstStyle/>
          <a:p>
            <a:pPr fontAlgn="base">
              <a:spcBef>
                <a:spcPct val="0"/>
              </a:spcBef>
              <a:spcAft>
                <a:spcPct val="0"/>
              </a:spcAft>
              <a:defRPr/>
            </a:pPr>
            <a:r>
              <a:rPr lang="en" sz="1500" b="1" smtClean="0">
                <a:solidFill>
                  <a:schemeClr val="tx1">
                    <a:lumMod val="65000"/>
                    <a:lumOff val="35000"/>
                  </a:schemeClr>
                </a:solidFill>
                <a:latin typeface="Courier New" panose="02070309020205020404" pitchFamily="49" charset="0"/>
                <a:cs typeface="Courier New" panose="02070309020205020404" pitchFamily="49" charset="0"/>
              </a:rPr>
              <a:t>HIGHER EDUCATION</a:t>
            </a:r>
            <a:endParaRPr lang="ru-RU" sz="1500" b="1">
              <a:solidFill>
                <a:schemeClr val="tx1">
                  <a:lumMod val="65000"/>
                  <a:lumOff val="35000"/>
                </a:schemeClr>
              </a:solidFill>
              <a:latin typeface="Courier New" panose="02070309020205020404" pitchFamily="49" charset="0"/>
              <a:cs typeface="Courier New" panose="02070309020205020404" pitchFamily="49" charset="0"/>
            </a:endParaRPr>
          </a:p>
          <a:p>
            <a:r>
              <a:rPr lang="en" sz="1400" smtClean="0">
                <a:solidFill>
                  <a:schemeClr val="tx1">
                    <a:lumMod val="65000"/>
                    <a:lumOff val="35000"/>
                  </a:schemeClr>
                </a:solidFill>
                <a:latin typeface="Courier New" panose="02070309020205020404" pitchFamily="49" charset="0"/>
                <a:cs typeface="Courier New" panose="02070309020205020404" pitchFamily="49" charset="0"/>
              </a:rPr>
              <a:t>Federal State Autonomous Educational Institution of Higher Education " </a:t>
            </a:r>
            <a:r>
              <a:rPr lang="en" sz="1400">
                <a:solidFill>
                  <a:schemeClr val="tx1">
                    <a:lumMod val="65000"/>
                    <a:lumOff val="35000"/>
                  </a:schemeClr>
                </a:solidFill>
                <a:latin typeface="Courier New" panose="02070309020205020404" pitchFamily="49" charset="0"/>
                <a:cs typeface="Courier New" panose="02070309020205020404" pitchFamily="49" charset="0"/>
              </a:rPr>
              <a:t>Moscow Institute of Physics and Technology (National Research University </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 (MIPT)</a:t>
            </a:r>
            <a:endParaRPr lang="ru-RU" sz="1400">
              <a:solidFill>
                <a:schemeClr val="tx1">
                  <a:lumMod val="65000"/>
                  <a:lumOff val="3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71540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01052" y="2577896"/>
            <a:ext cx="1209298" cy="890569"/>
          </a:xfrm>
          <a:prstGeom prst="rect">
            <a:avLst/>
          </a:prstGeom>
        </p:spPr>
      </p:pic>
      <p:sp>
        <p:nvSpPr>
          <p:cNvPr id="2" name="Прямоугольник 1"/>
          <p:cNvSpPr/>
          <p:nvPr/>
        </p:nvSpPr>
        <p:spPr>
          <a:xfrm>
            <a:off x="5988158" y="29759"/>
            <a:ext cx="5681521" cy="1767469"/>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6285731" y="277531"/>
            <a:ext cx="5015060" cy="1246495"/>
          </a:xfrm>
          <a:prstGeom prst="rect">
            <a:avLst/>
          </a:prstGeom>
          <a:noFill/>
        </p:spPr>
        <p:txBody>
          <a:bodyPr wrap="square" rtlCol="0">
            <a:spAutoFit/>
          </a:bodyPr>
          <a:lstStyle/>
          <a:p>
            <a:pPr algn="ctr"/>
            <a:r>
              <a:rPr lang="en" sz="2500" b="1" smtClean="0">
                <a:solidFill>
                  <a:schemeClr val="bg1"/>
                </a:solidFill>
                <a:latin typeface="Courier New" panose="02070309020205020404" pitchFamily="49" charset="0"/>
                <a:cs typeface="Courier New" panose="02070309020205020404" pitchFamily="49" charset="0"/>
              </a:rPr>
              <a:t>SYSTEM-FORMING PRODUCTION ENTERPRISES</a:t>
            </a:r>
            <a:endParaRPr lang="ru-RU" sz="2500" b="1">
              <a:solidFill>
                <a:schemeClr val="bg1"/>
              </a:solidFill>
              <a:latin typeface="Courier New" panose="02070309020205020404" pitchFamily="49" charset="0"/>
              <a:cs typeface="Courier New" panose="02070309020205020404" pitchFamily="49" charset="0"/>
            </a:endParaRPr>
          </a:p>
        </p:txBody>
      </p:sp>
      <p:sp>
        <p:nvSpPr>
          <p:cNvPr id="11" name="TextBox 10"/>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2" name="Object 4"/>
          <p:cNvGraphicFramePr>
            <a:graphicFrameLocks noChangeAspect="1"/>
          </p:cNvGraphicFramePr>
          <p:nvPr>
            <p:extLst>
              <p:ext uri="{D42A27DB-BD31-4B8C-83A1-F6EECF244321}">
                <p14:modId xmlns:p14="http://schemas.microsoft.com/office/powerpoint/2010/main" val="70906473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6148" name="CorelDRAW" r:id="rId5" imgW="2231280" imgH="2775960" progId="">
                  <p:embed/>
                </p:oleObj>
              </mc:Choice>
              <mc:Fallback>
                <p:oleObj name="CorelDRAW" r:id="rId5" imgW="2231280" imgH="2775960" progId="">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pic>
        <p:nvPicPr>
          <p:cNvPr id="18" name="Picture 33"/>
          <p:cNvPicPr/>
          <p:nvPr/>
        </p:nvPicPr>
        <p:blipFill>
          <a:blip r:embed="rId7">
            <a:extLst>
              <a:ext uri="{BEBA8EAE-BF5A-486C-A8C5-ECC9F3942E4B}">
                <a14:imgProps xmlns:a14="http://schemas.microsoft.com/office/drawing/2010/main">
                  <a14:imgLayer r:embed="rId8">
                    <a14:imgEffect>
                      <a14:backgroundRemoval t="0" b="100000" l="133" r="27092"/>
                    </a14:imgEffect>
                  </a14:imgLayer>
                </a14:imgProps>
              </a:ext>
              <a:ext uri="{28A0092B-C50C-407E-A947-70E740481C1C}">
                <a14:useLocalDpi xmlns:a14="http://schemas.microsoft.com/office/drawing/2010/main"/>
              </a:ext>
            </a:extLst>
          </a:blip>
          <a:srcRect r="71982"/>
          <a:stretch>
            <a:fillRect/>
          </a:stretch>
        </p:blipFill>
        <p:spPr bwMode="auto">
          <a:xfrm>
            <a:off x="337820" y="814973"/>
            <a:ext cx="845068" cy="722585"/>
          </a:xfrm>
          <a:prstGeom prst="rect">
            <a:avLst/>
          </a:prstGeom>
          <a:noFill/>
          <a:ln w="19050" cap="flat"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4" name="Прямоугольник 3"/>
          <p:cNvSpPr/>
          <p:nvPr/>
        </p:nvSpPr>
        <p:spPr>
          <a:xfrm>
            <a:off x="1348388" y="698211"/>
            <a:ext cx="4496759" cy="1686616"/>
          </a:xfrm>
          <a:prstGeom prst="rect">
            <a:avLst/>
          </a:prstGeom>
        </p:spPr>
        <p:txBody>
          <a:bodyPr wrap="square">
            <a:spAutoFit/>
          </a:bodyPr>
          <a:lstStyle/>
          <a:p>
            <a:pPr>
              <a:defRPr/>
            </a:pPr>
            <a:r>
              <a:rPr lang="en" sz="1400" b="1">
                <a:solidFill>
                  <a:schemeClr val="tx1">
                    <a:lumMod val="65000"/>
                    <a:lumOff val="35000"/>
                  </a:schemeClr>
                </a:solidFill>
                <a:latin typeface="Courier New" panose="02070309020205020404" pitchFamily="49" charset="0"/>
                <a:cs typeface="Courier New" panose="02070309020205020404" pitchFamily="49" charset="0"/>
              </a:rPr>
              <a:t>PJSC "Dolgoprudny Research and Production Enterprise" ("PJSC "DNPP")</a:t>
            </a:r>
            <a:r>
              <a:rPr lang="en" sz="1100" b="1">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 the largest industrial enterprise in the city.</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5000"/>
              </a:lnSpc>
              <a:defRPr/>
            </a:pPr>
            <a:r>
              <a:rPr lang="en" sz="1100">
                <a:solidFill>
                  <a:schemeClr val="tx1">
                    <a:lumMod val="65000"/>
                    <a:lumOff val="35000"/>
                  </a:schemeClr>
                </a:solidFill>
                <a:latin typeface="Courier New" panose="02070309020205020404" pitchFamily="49" charset="0"/>
                <a:cs typeface="Courier New" panose="02070309020205020404" pitchFamily="49" charset="0"/>
              </a:rPr>
              <a:t>The main volume of DNPP production is made up of products under long-term export contracts within the framework of military-technical cooperation (MTC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a:t>
            </a:r>
            <a:endParaRPr lang="ru-RU" sz="1100" smtClean="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5000"/>
              </a:lnSpc>
              <a:defRPr/>
            </a:pPr>
            <a:r>
              <a:rPr lang="en" sz="1100">
                <a:solidFill>
                  <a:schemeClr val="tx1">
                    <a:lumMod val="65000"/>
                    <a:lumOff val="35000"/>
                  </a:schemeClr>
                </a:solidFill>
                <a:latin typeface="Courier New" panose="02070309020205020404" pitchFamily="49" charset="0"/>
                <a:cs typeface="Courier New" panose="02070309020205020404" pitchFamily="49" charset="0"/>
              </a:rPr>
              <a:t>Website: </a:t>
            </a:r>
            <a:r>
              <a:rPr lang="en" sz="1100" smtClean="0">
                <a:solidFill>
                  <a:schemeClr val="tx1">
                    <a:lumMod val="65000"/>
                    <a:lumOff val="35000"/>
                  </a:schemeClr>
                </a:solidFill>
                <a:latin typeface="Courier New" panose="02070309020205020404" pitchFamily="49" charset="0"/>
                <a:cs typeface="Courier New" panose="02070309020205020404" pitchFamily="49" charset="0"/>
                <a:hlinkClick r:id="rId9"/>
              </a:rPr>
              <a:t>www.dnpp.biz</a:t>
            </a:r>
            <a:endParaRPr lang="en-US" sz="11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6" name="Рисунок 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755" y="2870076"/>
            <a:ext cx="1153633" cy="499907"/>
          </a:xfrm>
          <a:prstGeom prst="rect">
            <a:avLst/>
          </a:prstGeom>
        </p:spPr>
      </p:pic>
      <p:sp>
        <p:nvSpPr>
          <p:cNvPr id="7" name="Прямоугольник 6"/>
          <p:cNvSpPr/>
          <p:nvPr/>
        </p:nvSpPr>
        <p:spPr>
          <a:xfrm>
            <a:off x="1343183" y="2748628"/>
            <a:ext cx="4108887" cy="3373809"/>
          </a:xfrm>
          <a:prstGeom prst="rect">
            <a:avLst/>
          </a:prstGeom>
        </p:spPr>
        <p:txBody>
          <a:bodyPr wrap="square">
            <a:spAutoFit/>
          </a:bodyPr>
          <a:lstStyle/>
          <a:p>
            <a:r>
              <a:rPr lang="en" sz="1400" b="1">
                <a:solidFill>
                  <a:schemeClr val="tx1">
                    <a:lumMod val="65000"/>
                    <a:lumOff val="35000"/>
                  </a:schemeClr>
                </a:solidFill>
                <a:latin typeface="Courier New" panose="02070309020205020404" pitchFamily="49" charset="0"/>
                <a:cs typeface="Courier New" panose="02070309020205020404" pitchFamily="49" charset="0"/>
              </a:rPr>
              <a:t>Mosavtosteklo LLC </a:t>
            </a:r>
            <a:r>
              <a:rPr lang="en" sz="1150">
                <a:solidFill>
                  <a:schemeClr val="tx1">
                    <a:lumMod val="65000"/>
                    <a:lumOff val="35000"/>
                  </a:schemeClr>
                </a:solidFill>
                <a:latin typeface="Courier New" panose="02070309020205020404" pitchFamily="49" charset="0"/>
                <a:cs typeface="Courier New" panose="02070309020205020404" pitchFamily="49" charset="0"/>
              </a:rPr>
              <a:t>-</a:t>
            </a:r>
            <a:r>
              <a:rPr lang="en" sz="1150" b="1">
                <a:solidFill>
                  <a:schemeClr val="tx1">
                    <a:lumMod val="65000"/>
                    <a:lumOff val="35000"/>
                  </a:schemeClr>
                </a:solidFill>
                <a:latin typeface="Courier New" panose="02070309020205020404" pitchFamily="49" charset="0"/>
                <a:cs typeface="Courier New" panose="02070309020205020404" pitchFamily="49" charset="0"/>
              </a:rPr>
              <a:t> </a:t>
            </a:r>
            <a:r>
              <a:rPr lang="en" sz="1100">
                <a:solidFill>
                  <a:schemeClr val="tx1">
                    <a:lumMod val="65000"/>
                    <a:lumOff val="35000"/>
                  </a:schemeClr>
                </a:solidFill>
                <a:latin typeface="Courier New" panose="02070309020205020404" pitchFamily="49" charset="0"/>
                <a:cs typeface="Courier New" panose="02070309020205020404" pitchFamily="49" charset="0"/>
              </a:rPr>
              <a:t>one of the oldest </a:t>
            </a:r>
            <a:r>
              <a:rPr lang="en" sz="1100" b="1">
                <a:solidFill>
                  <a:schemeClr val="tx1">
                    <a:lumMod val="65000"/>
                    <a:lumOff val="35000"/>
                  </a:schemeClr>
                </a:solidFill>
                <a:latin typeface="Courier New" panose="02070309020205020404" pitchFamily="49" charset="0"/>
                <a:cs typeface="Courier New" panose="02070309020205020404" pitchFamily="49" charset="0"/>
              </a:rPr>
              <a:t>glass industry enterprises</a:t>
            </a:r>
          </a:p>
          <a:p>
            <a:r>
              <a:rPr lang="en" sz="1100">
                <a:solidFill>
                  <a:schemeClr val="tx1">
                    <a:lumMod val="65000"/>
                    <a:lumOff val="35000"/>
                  </a:schemeClr>
                </a:solidFill>
                <a:latin typeface="Courier New" panose="02070309020205020404" pitchFamily="49" charset="0"/>
                <a:cs typeface="Courier New" panose="02070309020205020404" pitchFamily="49" charset="0"/>
              </a:rPr>
              <a:t>Enterprise specialization</a:t>
            </a:r>
          </a:p>
          <a:p>
            <a:pPr marL="171450" lvl="0" indent="-171450">
              <a:buFont typeface="Wingdings" panose="05000000000000000000" pitchFamily="2" charset="2"/>
              <a:buChar char="ü"/>
            </a:pPr>
            <a:r>
              <a:rPr lang="en" sz="1100">
                <a:solidFill>
                  <a:schemeClr val="tx1">
                    <a:lumMod val="65000"/>
                    <a:lumOff val="35000"/>
                  </a:schemeClr>
                </a:solidFill>
                <a:latin typeface="Courier New" panose="02070309020205020404" pitchFamily="49" charset="0"/>
                <a:cs typeface="Courier New" panose="02070309020205020404" pitchFamily="49" charset="0"/>
              </a:rPr>
              <a:t>Glass products for aviation and military equipment</a:t>
            </a:r>
          </a:p>
          <a:p>
            <a:pPr marL="171450" lvl="0" indent="-171450">
              <a:buFont typeface="Wingdings" panose="05000000000000000000" pitchFamily="2" charset="2"/>
              <a:buChar char="ü"/>
            </a:pPr>
            <a:r>
              <a:rPr lang="en" sz="1100">
                <a:solidFill>
                  <a:schemeClr val="tx1">
                    <a:lumMod val="65000"/>
                    <a:lumOff val="35000"/>
                  </a:schemeClr>
                </a:solidFill>
                <a:latin typeface="Courier New" panose="02070309020205020404" pitchFamily="49" charset="0"/>
                <a:cs typeface="Courier New" panose="02070309020205020404" pitchFamily="49" charset="0"/>
              </a:rPr>
              <a:t>Electric heating products for automobile and railway transport</a:t>
            </a:r>
          </a:p>
          <a:p>
            <a:pPr marL="171450" lvl="0" indent="-171450">
              <a:buFont typeface="Wingdings" panose="05000000000000000000" pitchFamily="2" charset="2"/>
              <a:buChar char="ü"/>
            </a:pPr>
            <a:r>
              <a:rPr lang="en" sz="1100">
                <a:solidFill>
                  <a:schemeClr val="tx1">
                    <a:lumMod val="65000"/>
                    <a:lumOff val="35000"/>
                  </a:schemeClr>
                </a:solidFill>
                <a:latin typeface="Courier New" panose="02070309020205020404" pitchFamily="49" charset="0"/>
                <a:cs typeface="Courier New" panose="02070309020205020404" pitchFamily="49" charset="0"/>
              </a:rPr>
              <a:t>Tempered flat glass for glazing of ground transport, glazing of passenger cars, shop windows and stained glass windows, glazing of building facades, stair railings</a:t>
            </a:r>
          </a:p>
          <a:p>
            <a:pPr marL="171450" lvl="0" indent="-171450">
              <a:buFont typeface="Wingdings" panose="05000000000000000000" pitchFamily="2" charset="2"/>
              <a:buChar char="ü"/>
            </a:pPr>
            <a:r>
              <a:rPr lang="en" sz="1100">
                <a:solidFill>
                  <a:schemeClr val="tx1">
                    <a:lumMod val="65000"/>
                    <a:lumOff val="35000"/>
                  </a:schemeClr>
                </a:solidFill>
                <a:latin typeface="Courier New" panose="02070309020205020404" pitchFamily="49" charset="0"/>
                <a:cs typeface="Courier New" panose="02070309020205020404" pitchFamily="49" charset="0"/>
              </a:rPr>
              <a:t>Double-glazed windows for glazing vehicles, facades, buildings, structures and translucent roofs.</a:t>
            </a:r>
          </a:p>
          <a:p>
            <a:pPr marL="171450" lvl="0" indent="-171450">
              <a:buFont typeface="Wingdings" panose="05000000000000000000" pitchFamily="2" charset="2"/>
              <a:buChar char="ü"/>
            </a:pPr>
            <a:r>
              <a:rPr lang="en" sz="1100">
                <a:solidFill>
                  <a:schemeClr val="tx1">
                    <a:lumMod val="65000"/>
                    <a:lumOff val="35000"/>
                  </a:schemeClr>
                </a:solidFill>
                <a:latin typeface="Courier New" panose="02070309020205020404" pitchFamily="49" charset="0"/>
                <a:cs typeface="Courier New" panose="02070309020205020404" pitchFamily="49" charset="0"/>
              </a:rPr>
              <a:t>Construction triplex, which is used for glazing building facades, balconies, stair railings, shop windows, etc.</a:t>
            </a:r>
          </a:p>
          <a:p>
            <a:pPr>
              <a:lnSpc>
                <a:spcPct val="115000"/>
              </a:lnSpc>
              <a:defRPr/>
            </a:pPr>
            <a:r>
              <a:rPr lang="en" sz="1100">
                <a:solidFill>
                  <a:schemeClr val="tx1">
                    <a:lumMod val="65000"/>
                    <a:lumOff val="35000"/>
                  </a:schemeClr>
                </a:solidFill>
                <a:latin typeface="Courier New" panose="02070309020205020404" pitchFamily="49" charset="0"/>
                <a:cs typeface="Courier New" panose="02070309020205020404" pitchFamily="49" charset="0"/>
              </a:rPr>
              <a:t>Website: </a:t>
            </a:r>
            <a:r>
              <a:rPr lang="en" sz="1100" smtClean="0">
                <a:solidFill>
                  <a:schemeClr val="tx1">
                    <a:lumMod val="65000"/>
                    <a:lumOff val="35000"/>
                  </a:schemeClr>
                </a:solidFill>
                <a:latin typeface="Courier New" panose="02070309020205020404" pitchFamily="49" charset="0"/>
                <a:cs typeface="Courier New" panose="02070309020205020404" pitchFamily="49" charset="0"/>
                <a:hlinkClick r:id="rId11"/>
              </a:rPr>
              <a:t>www.mosavtosteklo.ru</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8" name="Рисунок 7"/>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045908" y="1871101"/>
            <a:ext cx="997713" cy="587132"/>
          </a:xfrm>
          <a:prstGeom prst="rect">
            <a:avLst/>
          </a:prstGeom>
        </p:spPr>
      </p:pic>
      <p:sp>
        <p:nvSpPr>
          <p:cNvPr id="37" name="Прямоугольник 36"/>
          <p:cNvSpPr/>
          <p:nvPr/>
        </p:nvSpPr>
        <p:spPr>
          <a:xfrm>
            <a:off x="7304926" y="1940015"/>
            <a:ext cx="4510556" cy="4498924"/>
          </a:xfrm>
          <a:prstGeom prst="rect">
            <a:avLst/>
          </a:prstGeom>
        </p:spPr>
        <p:txBody>
          <a:bodyPr wrap="square">
            <a:spAutoFit/>
          </a:bodyPr>
          <a:lstStyle/>
          <a:p>
            <a:pPr>
              <a:defRPr/>
            </a:pPr>
            <a:r>
              <a:rPr lang="en" sz="1400" b="1" smtClean="0">
                <a:solidFill>
                  <a:schemeClr val="tx1">
                    <a:lumMod val="65000"/>
                    <a:lumOff val="35000"/>
                  </a:schemeClr>
                </a:solidFill>
                <a:latin typeface="Courier New" panose="02070309020205020404" pitchFamily="49" charset="0"/>
                <a:cs typeface="Courier New" panose="02070309020205020404" pitchFamily="49" charset="0"/>
              </a:rPr>
              <a:t>JSC Dolgoprudny Automation Design Bureau</a:t>
            </a:r>
            <a:r>
              <a:rPr lang="en" sz="14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(JSC "DKBA") is the only state-owned enterprise in Russia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engaged in the development and creation of airships, balloons </a:t>
            </a:r>
            <a:r>
              <a:rPr lang="en" sz="1100" smtClean="0">
                <a:solidFill>
                  <a:schemeClr val="tx1">
                    <a:lumMod val="65000"/>
                    <a:lumOff val="35000"/>
                  </a:schemeClr>
                </a:solidFill>
                <a:latin typeface="Courier New" panose="02070309020205020404" pitchFamily="49" charset="0"/>
                <a:cs typeface="Courier New" panose="02070309020205020404" pitchFamily="49" charset="0"/>
              </a:rPr>
              <a:t>, and special-purpose systems</a:t>
            </a:r>
          </a:p>
          <a:p>
            <a:pPr>
              <a:lnSpc>
                <a:spcPct val="115000"/>
              </a:lnSpc>
              <a:defRPr/>
            </a:pP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The main activities of DKBA are:</a:t>
            </a:r>
          </a:p>
          <a:p>
            <a:pPr indent="-171450">
              <a:lnSpc>
                <a:spcPct val="115000"/>
              </a:lnSpc>
              <a:buFont typeface="Wingdings" panose="05000000000000000000" pitchFamily="2" charset="2"/>
              <a:buChar char="ü"/>
              <a:defRPr/>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Conducting research and creating promising complexes of aeronautical equipment, including airships, free and tethered balloons, as well as the development of structural film, fabric-film materials, ground handling systems and on-board power transmission, to solve the problems of communication relay, radar patrol, and training work</a:t>
            </a:r>
          </a:p>
          <a:p>
            <a:pPr indent="-171450">
              <a:lnSpc>
                <a:spcPct val="115000"/>
              </a:lnSpc>
              <a:buFont typeface="Wingdings" panose="05000000000000000000" pitchFamily="2" charset="2"/>
              <a:buChar char="ü"/>
              <a:defRPr/>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development and production of fire alarm systems and means installed on airplanes and helicopters, on sea and river vessels, as well as at pumping compressor stations of Gazprom Russia enterprises</a:t>
            </a:r>
          </a:p>
          <a:p>
            <a:pPr indent="-171450">
              <a:lnSpc>
                <a:spcPct val="115000"/>
              </a:lnSpc>
              <a:buFont typeface="Wingdings" panose="05000000000000000000" pitchFamily="2" charset="2"/>
              <a:buChar char="ü"/>
              <a:defRPr/>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development and production of soft structures for special purposes</a:t>
            </a:r>
          </a:p>
          <a:p>
            <a:pPr>
              <a:lnSpc>
                <a:spcPct val="115000"/>
              </a:lnSpc>
              <a:defRPr/>
            </a:pPr>
            <a:r>
              <a:rPr lang="en" sz="1100" smtClean="0">
                <a:solidFill>
                  <a:schemeClr val="tx1">
                    <a:lumMod val="65000"/>
                    <a:lumOff val="35000"/>
                  </a:schemeClr>
                </a:solidFill>
                <a:latin typeface="Courier New" panose="02070309020205020404" pitchFamily="49" charset="0"/>
                <a:cs typeface="Courier New" panose="02070309020205020404" pitchFamily="49" charset="0"/>
              </a:rPr>
              <a:t>Website: </a:t>
            </a:r>
            <a:r>
              <a:rPr lang="en" sz="1100" smtClean="0">
                <a:solidFill>
                  <a:schemeClr val="tx1">
                    <a:lumMod val="65000"/>
                    <a:lumOff val="35000"/>
                  </a:schemeClr>
                </a:solidFill>
                <a:latin typeface="Courier New" panose="02070309020205020404" pitchFamily="49" charset="0"/>
                <a:cs typeface="Courier New" panose="02070309020205020404" pitchFamily="49" charset="0"/>
                <a:hlinkClick r:id="rId13"/>
              </a:rPr>
              <a:t>www.dkba.ru</a:t>
            </a:r>
            <a:endParaRPr lang="ru-RU" sz="11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41" name="Рисунок 40"/>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010796" y="4278891"/>
            <a:ext cx="1219701" cy="842352"/>
          </a:xfrm>
          <a:prstGeom prst="rect">
            <a:avLst/>
          </a:prstGeom>
        </p:spPr>
      </p:pic>
      <p:pic>
        <p:nvPicPr>
          <p:cNvPr id="42" name="Рисунок 41"/>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010797" y="5102514"/>
            <a:ext cx="1219700" cy="829155"/>
          </a:xfrm>
          <a:prstGeom prst="rect">
            <a:avLst/>
          </a:prstGeom>
        </p:spPr>
      </p:pic>
      <p:pic>
        <p:nvPicPr>
          <p:cNvPr id="44" name="Рисунок 43"/>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010796" y="5931669"/>
            <a:ext cx="1219701" cy="754281"/>
          </a:xfrm>
          <a:prstGeom prst="rect">
            <a:avLst/>
          </a:prstGeom>
        </p:spPr>
      </p:pic>
      <p:pic>
        <p:nvPicPr>
          <p:cNvPr id="45" name="Рисунок 44"/>
          <p:cNvPicPr>
            <a:picLocks noChangeAspect="1"/>
          </p:cNvPicPr>
          <p:nvPr/>
        </p:nvPicPr>
        <p:blipFill>
          <a:blip r:embed="rId17"/>
          <a:stretch>
            <a:fillRect/>
          </a:stretch>
        </p:blipFill>
        <p:spPr>
          <a:xfrm>
            <a:off x="6002980" y="3459712"/>
            <a:ext cx="1205442" cy="809473"/>
          </a:xfrm>
          <a:prstGeom prst="rect">
            <a:avLst/>
          </a:prstGeom>
        </p:spPr>
      </p:pic>
      <p:pic>
        <p:nvPicPr>
          <p:cNvPr id="5" name="Рисунок 4"/>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76275" y="1744762"/>
            <a:ext cx="1149624" cy="774034"/>
          </a:xfrm>
          <a:prstGeom prst="rect">
            <a:avLst/>
          </a:prstGeom>
        </p:spPr>
      </p:pic>
      <p:pic>
        <p:nvPicPr>
          <p:cNvPr id="13" name="Рисунок 12"/>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180090" y="3388929"/>
            <a:ext cx="1131083" cy="1391794"/>
          </a:xfrm>
          <a:prstGeom prst="rect">
            <a:avLst/>
          </a:prstGeom>
        </p:spPr>
      </p:pic>
      <p:pic>
        <p:nvPicPr>
          <p:cNvPr id="14" name="Рисунок 1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76274" y="5541959"/>
            <a:ext cx="1116723" cy="779419"/>
          </a:xfrm>
          <a:prstGeom prst="rect">
            <a:avLst/>
          </a:prstGeom>
        </p:spPr>
      </p:pic>
      <p:pic>
        <p:nvPicPr>
          <p:cNvPr id="15" name="Рисунок 14"/>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76275" y="4780723"/>
            <a:ext cx="1119188" cy="755452"/>
          </a:xfrm>
          <a:prstGeom prst="rect">
            <a:avLst/>
          </a:prstGeom>
        </p:spPr>
      </p:pic>
    </p:spTree>
    <p:extLst>
      <p:ext uri="{BB962C8B-B14F-4D97-AF65-F5344CB8AC3E}">
        <p14:creationId xmlns:p14="http://schemas.microsoft.com/office/powerpoint/2010/main" val="24982672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23" y="632267"/>
            <a:ext cx="3365421" cy="1909680"/>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11628" y="616068"/>
            <a:ext cx="2869595" cy="1708160"/>
          </a:xfrm>
          <a:prstGeom prst="rect">
            <a:avLst/>
          </a:prstGeom>
          <a:noFill/>
        </p:spPr>
        <p:txBody>
          <a:bodyPr wrap="square" rtlCol="0">
            <a:spAutoFit/>
          </a:bodyPr>
          <a:lstStyle/>
          <a:p>
            <a:pPr algn="ctr"/>
            <a:r>
              <a:rPr lang="en" sz="1500" b="1" smtClean="0">
                <a:solidFill>
                  <a:schemeClr val="bg1"/>
                </a:solidFill>
                <a:latin typeface="Courier New" panose="02070309020205020404" pitchFamily="49" charset="0"/>
                <a:cs typeface="Courier New" panose="02070309020205020404" pitchFamily="49" charset="0"/>
              </a:rPr>
              <a:t>Operating enterprises</a:t>
            </a:r>
          </a:p>
          <a:p>
            <a:pPr algn="ctr"/>
            <a:r>
              <a:rPr lang="en" sz="1500" b="1" smtClean="0">
                <a:solidFill>
                  <a:schemeClr val="bg1"/>
                </a:solidFill>
                <a:latin typeface="Courier New" panose="02070309020205020404" pitchFamily="49" charset="0"/>
                <a:cs typeface="Courier New" panose="02070309020205020404" pitchFamily="49" charset="0"/>
              </a:rPr>
              <a:t>in the areas</a:t>
            </a:r>
          </a:p>
          <a:p>
            <a:pPr algn="ctr"/>
            <a:endParaRPr lang="ru-RU" sz="1500" b="1">
              <a:solidFill>
                <a:schemeClr val="bg1"/>
              </a:solidFill>
              <a:latin typeface="Courier New" panose="02070309020205020404" pitchFamily="49" charset="0"/>
              <a:cs typeface="Courier New" panose="02070309020205020404" pitchFamily="49" charset="0"/>
            </a:endParaRPr>
          </a:p>
          <a:p>
            <a:pPr algn="ctr"/>
            <a:r>
              <a:rPr lang="en" sz="2000" b="1" smtClean="0">
                <a:solidFill>
                  <a:schemeClr val="bg1"/>
                </a:solidFill>
                <a:latin typeface="Courier New" panose="02070309020205020404" pitchFamily="49" charset="0"/>
                <a:cs typeface="Courier New" panose="02070309020205020404" pitchFamily="49" charset="0"/>
              </a:rPr>
              <a:t>INDUSTRY SCIENCE</a:t>
            </a:r>
          </a:p>
          <a:p>
            <a:pPr algn="ctr"/>
            <a:r>
              <a:rPr lang="en" sz="2000" b="1" smtClean="0">
                <a:solidFill>
                  <a:schemeClr val="bg1"/>
                </a:solidFill>
                <a:latin typeface="Courier New" panose="02070309020205020404" pitchFamily="49" charset="0"/>
                <a:cs typeface="Courier New" panose="02070309020205020404" pitchFamily="49" charset="0"/>
              </a:rPr>
              <a:t>LOGISTICS</a:t>
            </a:r>
            <a:endParaRPr lang="ru-RU" sz="2000" b="1">
              <a:solidFill>
                <a:schemeClr val="bg1"/>
              </a:solidFill>
              <a:latin typeface="Courier New" panose="02070309020205020404" pitchFamily="49" charset="0"/>
              <a:cs typeface="Courier New" panose="02070309020205020404" pitchFamily="49" charset="0"/>
            </a:endParaRPr>
          </a:p>
        </p:txBody>
      </p:sp>
      <p:sp>
        <p:nvSpPr>
          <p:cNvPr id="9" name="Прямоугольник 8"/>
          <p:cNvSpPr/>
          <p:nvPr/>
        </p:nvSpPr>
        <p:spPr>
          <a:xfrm>
            <a:off x="2752821" y="4671838"/>
            <a:ext cx="4431814" cy="618631"/>
          </a:xfrm>
          <a:prstGeom prst="rect">
            <a:avLst/>
          </a:prstGeom>
        </p:spPr>
        <p:txBody>
          <a:bodyPr wrap="square">
            <a:spAutoFit/>
          </a:bodyPr>
          <a:lstStyle/>
          <a:p>
            <a:pPr>
              <a:lnSpc>
                <a:spcPct val="114000"/>
              </a:lnSpc>
            </a:pPr>
            <a:endParaRPr lang="ru-RU" sz="8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4000"/>
              </a:lnSpc>
            </a:pPr>
            <a:endParaRPr lang="en-US" sz="1400">
              <a:solidFill>
                <a:schemeClr val="tx1">
                  <a:lumMod val="65000"/>
                  <a:lumOff val="35000"/>
                </a:schemeClr>
              </a:solidFill>
              <a:latin typeface="Courier New" panose="02070309020205020404" pitchFamily="49" charset="0"/>
              <a:cs typeface="Courier New" panose="02070309020205020404" pitchFamily="49" charset="0"/>
            </a:endParaRPr>
          </a:p>
          <a:p>
            <a:pPr>
              <a:lnSpc>
                <a:spcPct val="114000"/>
              </a:lnSpc>
            </a:pPr>
            <a:endParaRPr lang="ru-RU" sz="8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1" name="TextBox 10"/>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2" name="Object 4"/>
          <p:cNvGraphicFramePr>
            <a:graphicFrameLocks noChangeAspect="1"/>
          </p:cNvGraphicFramePr>
          <p:nvPr>
            <p:extLst>
              <p:ext uri="{D42A27DB-BD31-4B8C-83A1-F6EECF244321}">
                <p14:modId xmlns:p14="http://schemas.microsoft.com/office/powerpoint/2010/main" val="709064733"/>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7172" name="CorelDRAW" r:id="rId4" imgW="2231280" imgH="2775960" progId="">
                  <p:embed/>
                </p:oleObj>
              </mc:Choice>
              <mc:Fallback>
                <p:oleObj name="CorelDRAW" r:id="rId4" imgW="2231280" imgH="2775960" progId="">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pic>
        <p:nvPicPr>
          <p:cNvPr id="20" name="Рисунок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87620" y="972147"/>
            <a:ext cx="661955" cy="707834"/>
          </a:xfrm>
          <a:prstGeom prst="rect">
            <a:avLst/>
          </a:prstGeom>
        </p:spPr>
      </p:pic>
      <p:pic>
        <p:nvPicPr>
          <p:cNvPr id="21" name="Рисунок 2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4251" y="2820236"/>
            <a:ext cx="656279" cy="595229"/>
          </a:xfrm>
          <a:prstGeom prst="rect">
            <a:avLst/>
          </a:prstGeom>
        </p:spPr>
      </p:pic>
      <p:pic>
        <p:nvPicPr>
          <p:cNvPr id="22" name="Рисунок 21"/>
          <p:cNvPicPr>
            <a:picLocks noChangeAspect="1"/>
          </p:cNvPicPr>
          <p:nvPr/>
        </p:nvPicPr>
        <p:blipFill>
          <a:blip r:embed="rId8"/>
          <a:stretch>
            <a:fillRect/>
          </a:stretch>
        </p:blipFill>
        <p:spPr>
          <a:xfrm>
            <a:off x="5104774" y="3719079"/>
            <a:ext cx="998759" cy="837765"/>
          </a:xfrm>
          <a:prstGeom prst="rect">
            <a:avLst/>
          </a:prstGeom>
        </p:spPr>
      </p:pic>
      <p:pic>
        <p:nvPicPr>
          <p:cNvPr id="24" name="Рисунок 2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31181" y="3131300"/>
            <a:ext cx="1146282" cy="764952"/>
          </a:xfrm>
          <a:prstGeom prst="rect">
            <a:avLst/>
          </a:prstGeom>
        </p:spPr>
      </p:pic>
      <p:pic>
        <p:nvPicPr>
          <p:cNvPr id="25" name="Рисунок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39108" y="1972388"/>
            <a:ext cx="550440" cy="782659"/>
          </a:xfrm>
          <a:prstGeom prst="rect">
            <a:avLst/>
          </a:prstGeom>
        </p:spPr>
      </p:pic>
      <p:pic>
        <p:nvPicPr>
          <p:cNvPr id="29" name="Рисунок 28"/>
          <p:cNvPicPr>
            <a:picLocks noChangeAspect="1"/>
          </p:cNvPicPr>
          <p:nvPr/>
        </p:nvPicPr>
        <p:blipFill>
          <a:blip r:embed="rId11"/>
          <a:stretch>
            <a:fillRect/>
          </a:stretch>
        </p:blipFill>
        <p:spPr>
          <a:xfrm>
            <a:off x="342407" y="5443855"/>
            <a:ext cx="756590" cy="874501"/>
          </a:xfrm>
          <a:prstGeom prst="rect">
            <a:avLst/>
          </a:prstGeom>
        </p:spPr>
      </p:pic>
      <p:pic>
        <p:nvPicPr>
          <p:cNvPr id="31" name="Рисунок 30"/>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59912" y="5061064"/>
            <a:ext cx="776784" cy="554846"/>
          </a:xfrm>
          <a:prstGeom prst="rect">
            <a:avLst/>
          </a:prstGeom>
        </p:spPr>
      </p:pic>
      <p:pic>
        <p:nvPicPr>
          <p:cNvPr id="33" name="Рисунок 32"/>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020753" y="5147119"/>
            <a:ext cx="890136" cy="437870"/>
          </a:xfrm>
          <a:prstGeom prst="rect">
            <a:avLst/>
          </a:prstGeom>
        </p:spPr>
      </p:pic>
      <p:pic>
        <p:nvPicPr>
          <p:cNvPr id="35" name="Рисунок 34"/>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721914" y="4971220"/>
            <a:ext cx="808014" cy="331711"/>
          </a:xfrm>
          <a:prstGeom prst="rect">
            <a:avLst/>
          </a:prstGeom>
        </p:spPr>
      </p:pic>
      <p:pic>
        <p:nvPicPr>
          <p:cNvPr id="28" name="Picture 24" descr="farmstandart"/>
          <p:cNvPicPr>
            <a:picLocks noChangeAspect="1" noChangeArrowheads="1"/>
          </p:cNvPicPr>
          <p:nvPr/>
        </p:nvPicPr>
        <p:blipFill>
          <a:blip r:embed="rId15">
            <a:extLst>
              <a:ext uri="{28A0092B-C50C-407E-A947-70E740481C1C}">
                <a14:useLocalDpi xmlns:a14="http://schemas.microsoft.com/office/drawing/2010/main"/>
              </a:ext>
            </a:extLst>
          </a:blip>
          <a:stretch>
            <a:fillRect/>
          </a:stretch>
        </p:blipFill>
        <p:spPr bwMode="auto">
          <a:xfrm>
            <a:off x="374998" y="3764590"/>
            <a:ext cx="1410964" cy="3643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New logo FM logistic"/>
          <p:cNvPicPr>
            <a:picLocks noChangeAspect="1" noChangeArrowheads="1"/>
          </p:cNvPicPr>
          <p:nvPr/>
        </p:nvPicPr>
        <p:blipFill>
          <a:blip r:embed="rId16">
            <a:extLst>
              <a:ext uri="{28A0092B-C50C-407E-A947-70E740481C1C}">
                <a14:useLocalDpi xmlns:a14="http://schemas.microsoft.com/office/drawing/2010/main"/>
              </a:ext>
            </a:extLst>
          </a:blip>
          <a:stretch>
            <a:fillRect/>
          </a:stretch>
        </p:blipFill>
        <p:spPr bwMode="auto">
          <a:xfrm>
            <a:off x="406735" y="2759053"/>
            <a:ext cx="1210393" cy="236956"/>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descr="http://phystech21.ru/images/logo/mfti.jpg">
            <a:hlinkClick r:id="rId17" tooltip="&quot;МФТИ&quot;"/>
          </p:cNvPr>
          <p:cNvPicPr/>
          <p:nvPr/>
        </p:nvPicPr>
        <p:blipFill>
          <a:blip r:embed="rId18">
            <a:extLst>
              <a:ext uri="{28A0092B-C50C-407E-A947-70E740481C1C}">
                <a14:useLocalDpi xmlns:a14="http://schemas.microsoft.com/office/drawing/2010/main"/>
              </a:ext>
            </a:extLst>
          </a:blip>
          <a:stretch>
            <a:fillRect/>
          </a:stretch>
        </p:blipFill>
        <p:spPr bwMode="auto">
          <a:xfrm>
            <a:off x="10096900" y="280957"/>
            <a:ext cx="1387353" cy="632381"/>
          </a:xfrm>
          <a:prstGeom prst="rect">
            <a:avLst/>
          </a:prstGeom>
          <a:noFill/>
          <a:ln>
            <a:noFill/>
          </a:ln>
        </p:spPr>
      </p:pic>
      <p:pic>
        <p:nvPicPr>
          <p:cNvPr id="27" name="Рисунок 26" descr="http://phystech21.ru/images/logo/physicon.jpg">
            <a:hlinkClick r:id="rId19" tooltip="&quot;Физикон&quot;"/>
          </p:cNvPr>
          <p:cNvPicPr/>
          <p:nvPr/>
        </p:nvPicPr>
        <p:blipFill>
          <a:blip r:embed="rId20">
            <a:extLst>
              <a:ext uri="{28A0092B-C50C-407E-A947-70E740481C1C}">
                <a14:useLocalDpi xmlns:a14="http://schemas.microsoft.com/office/drawing/2010/main"/>
              </a:ext>
            </a:extLst>
          </a:blip>
          <a:stretch>
            <a:fillRect/>
          </a:stretch>
        </p:blipFill>
        <p:spPr bwMode="auto">
          <a:xfrm>
            <a:off x="8747983" y="5697350"/>
            <a:ext cx="1227949" cy="814976"/>
          </a:xfrm>
          <a:prstGeom prst="rect">
            <a:avLst/>
          </a:prstGeom>
          <a:noFill/>
          <a:ln>
            <a:noFill/>
          </a:ln>
        </p:spPr>
      </p:pic>
      <p:pic>
        <p:nvPicPr>
          <p:cNvPr id="37" name="Рисунок 36"/>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6200930" y="374468"/>
            <a:ext cx="1131373" cy="1109476"/>
          </a:xfrm>
          <a:prstGeom prst="rect">
            <a:avLst/>
          </a:prstGeom>
        </p:spPr>
      </p:pic>
      <p:pic>
        <p:nvPicPr>
          <p:cNvPr id="38" name="Рисунок 37"/>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7073637" y="1451339"/>
            <a:ext cx="980509" cy="577984"/>
          </a:xfrm>
          <a:prstGeom prst="rect">
            <a:avLst/>
          </a:prstGeom>
        </p:spPr>
      </p:pic>
      <p:pic>
        <p:nvPicPr>
          <p:cNvPr id="39" name="Рисунок 38"/>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8290972" y="4967755"/>
            <a:ext cx="1552226" cy="548411"/>
          </a:xfrm>
          <a:prstGeom prst="rect">
            <a:avLst/>
          </a:prstGeom>
        </p:spPr>
      </p:pic>
      <p:pic>
        <p:nvPicPr>
          <p:cNvPr id="40" name="Picture 2" descr="D:\Калым\2014\Физтех Био\2\Северный\Логотип\Рус\Лого цветной для  белого фона.png"/>
          <p:cNvPicPr>
            <a:picLocks noChangeAspect="1" noChangeArrowheads="1"/>
          </p:cNvPicPr>
          <p:nvPr/>
        </p:nvPicPr>
        <p:blipFill>
          <a:blip r:embed="rId24">
            <a:extLst>
              <a:ext uri="{28A0092B-C50C-407E-A947-70E740481C1C}">
                <a14:useLocalDpi xmlns:a14="http://schemas.microsoft.com/office/drawing/2010/main"/>
              </a:ext>
            </a:extLst>
          </a:blip>
          <a:stretch>
            <a:fillRect/>
          </a:stretch>
        </p:blipFill>
        <p:spPr bwMode="auto">
          <a:xfrm>
            <a:off x="8474624" y="1849117"/>
            <a:ext cx="1757849" cy="845737"/>
          </a:xfrm>
          <a:prstGeom prst="rect">
            <a:avLst/>
          </a:prstGeom>
          <a:noFill/>
        </p:spPr>
      </p:pic>
      <p:sp>
        <p:nvSpPr>
          <p:cNvPr id="4" name="Прямоугольник 3"/>
          <p:cNvSpPr/>
          <p:nvPr/>
        </p:nvSpPr>
        <p:spPr>
          <a:xfrm>
            <a:off x="7037305" y="637356"/>
            <a:ext cx="2207361" cy="553998"/>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PJSC "Dolgoprudny </a:t>
            </a:r>
            <a:r>
              <a:rPr lang="en" sz="1000" b="1">
                <a:solidFill>
                  <a:schemeClr val="tx1">
                    <a:lumMod val="65000"/>
                    <a:lumOff val="35000"/>
                  </a:schemeClr>
                </a:solidFill>
                <a:latin typeface="Courier New" panose="02070309020205020404" pitchFamily="49" charset="0"/>
                <a:cs typeface="Courier New" panose="02070309020205020404" pitchFamily="49" charset="0"/>
              </a:rPr>
              <a:t>Research and Production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Enterprise"</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5" name="Прямоугольник 44"/>
          <p:cNvSpPr/>
          <p:nvPr/>
        </p:nvSpPr>
        <p:spPr>
          <a:xfrm>
            <a:off x="4306581" y="614414"/>
            <a:ext cx="1966239" cy="861774"/>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JSC "Research </a:t>
            </a:r>
            <a:r>
              <a:rPr lang="en" sz="1000" b="1">
                <a:solidFill>
                  <a:schemeClr val="tx1">
                    <a:lumMod val="65000"/>
                    <a:lumOff val="35000"/>
                  </a:schemeClr>
                </a:solidFill>
                <a:latin typeface="Courier New" panose="02070309020205020404" pitchFamily="49" charset="0"/>
                <a:cs typeface="Courier New" panose="02070309020205020404" pitchFamily="49" charset="0"/>
              </a:rPr>
              <a:t>Institute of Organic Intermediates and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Dyes"</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5" name="Прямоугольник 4"/>
          <p:cNvSpPr/>
          <p:nvPr/>
        </p:nvSpPr>
        <p:spPr>
          <a:xfrm>
            <a:off x="10206347" y="2877531"/>
            <a:ext cx="2018051" cy="400110"/>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JSC "Proizvodstvennoe</a:t>
            </a:r>
          </a:p>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Association "TOS"</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6" name="Прямоугольник 5"/>
          <p:cNvSpPr/>
          <p:nvPr/>
        </p:nvSpPr>
        <p:spPr>
          <a:xfrm>
            <a:off x="6103533" y="2013618"/>
            <a:ext cx="2187440" cy="553998"/>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JSC Dolgoprudny </a:t>
            </a:r>
            <a:r>
              <a:rPr lang="en" sz="1000" b="1">
                <a:solidFill>
                  <a:schemeClr val="tx1">
                    <a:lumMod val="65000"/>
                    <a:lumOff val="35000"/>
                  </a:schemeClr>
                </a:solidFill>
                <a:latin typeface="Courier New" panose="02070309020205020404" pitchFamily="49" charset="0"/>
                <a:cs typeface="Courier New" panose="02070309020205020404" pitchFamily="49" charset="0"/>
              </a:rPr>
              <a:t>Automation Design Bureau</a:t>
            </a:r>
          </a:p>
        </p:txBody>
      </p:sp>
      <p:sp>
        <p:nvSpPr>
          <p:cNvPr id="7" name="Прямоугольник 6"/>
          <p:cNvSpPr/>
          <p:nvPr/>
        </p:nvSpPr>
        <p:spPr>
          <a:xfrm>
            <a:off x="6523594" y="2862509"/>
            <a:ext cx="2002112" cy="246221"/>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JSC Prime Print Moscow</a:t>
            </a:r>
          </a:p>
        </p:txBody>
      </p:sp>
      <p:sp>
        <p:nvSpPr>
          <p:cNvPr id="8" name="Прямоугольник 7"/>
          <p:cNvSpPr/>
          <p:nvPr/>
        </p:nvSpPr>
        <p:spPr>
          <a:xfrm>
            <a:off x="6517476" y="4454261"/>
            <a:ext cx="1107996"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"Format"</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4" name="Прямоугольник 13"/>
          <p:cNvSpPr/>
          <p:nvPr/>
        </p:nvSpPr>
        <p:spPr>
          <a:xfrm>
            <a:off x="5011377" y="5697350"/>
            <a:ext cx="1039550" cy="246221"/>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Betas </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5" name="Прямоугольник 14"/>
          <p:cNvSpPr/>
          <p:nvPr/>
        </p:nvSpPr>
        <p:spPr>
          <a:xfrm>
            <a:off x="3235744" y="5719902"/>
            <a:ext cx="2048006" cy="246221"/>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"Clean Line"</a:t>
            </a:r>
          </a:p>
        </p:txBody>
      </p:sp>
      <p:sp>
        <p:nvSpPr>
          <p:cNvPr id="16" name="Прямоугольник 15"/>
          <p:cNvSpPr/>
          <p:nvPr/>
        </p:nvSpPr>
        <p:spPr>
          <a:xfrm>
            <a:off x="5195595" y="4549180"/>
            <a:ext cx="877163"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"DPS"</a:t>
            </a:r>
          </a:p>
        </p:txBody>
      </p:sp>
      <p:sp>
        <p:nvSpPr>
          <p:cNvPr id="17" name="Прямоугольник 16"/>
          <p:cNvSpPr/>
          <p:nvPr/>
        </p:nvSpPr>
        <p:spPr>
          <a:xfrm>
            <a:off x="3996053" y="3172515"/>
            <a:ext cx="1584754" cy="707886"/>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JSC Khlebnikovsky Machine-Building and Ship Repair Plant</a:t>
            </a:r>
          </a:p>
        </p:txBody>
      </p:sp>
      <p:sp>
        <p:nvSpPr>
          <p:cNvPr id="18" name="Прямоугольник 17"/>
          <p:cNvSpPr/>
          <p:nvPr/>
        </p:nvSpPr>
        <p:spPr>
          <a:xfrm>
            <a:off x="3497317" y="6312271"/>
            <a:ext cx="2575441" cy="400110"/>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"Moscow Stone Processing Plant"</a:t>
            </a:r>
          </a:p>
        </p:txBody>
      </p:sp>
      <p:sp>
        <p:nvSpPr>
          <p:cNvPr id="19" name="Прямоугольник 18"/>
          <p:cNvSpPr/>
          <p:nvPr/>
        </p:nvSpPr>
        <p:spPr>
          <a:xfrm>
            <a:off x="7230844" y="3729046"/>
            <a:ext cx="1646605"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Mosavtosteklo LLC</a:t>
            </a:r>
          </a:p>
        </p:txBody>
      </p:sp>
      <p:pic>
        <p:nvPicPr>
          <p:cNvPr id="46" name="Рисунок 45"/>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6858901" y="3229593"/>
            <a:ext cx="1153633" cy="499907"/>
          </a:xfrm>
          <a:prstGeom prst="rect">
            <a:avLst/>
          </a:prstGeom>
        </p:spPr>
      </p:pic>
      <p:sp>
        <p:nvSpPr>
          <p:cNvPr id="47" name="Прямоугольник 46"/>
          <p:cNvSpPr/>
          <p:nvPr/>
        </p:nvSpPr>
        <p:spPr>
          <a:xfrm>
            <a:off x="2800706" y="4607935"/>
            <a:ext cx="2377684" cy="246221"/>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"Dental-cosmetic-rus"</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8" name="Прямоугольник 47"/>
          <p:cNvSpPr/>
          <p:nvPr/>
        </p:nvSpPr>
        <p:spPr>
          <a:xfrm>
            <a:off x="6291411" y="5395170"/>
            <a:ext cx="1800493"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"SvarMontazhStroy"</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9" name="Прямоугольник 48"/>
          <p:cNvSpPr/>
          <p:nvPr/>
        </p:nvSpPr>
        <p:spPr>
          <a:xfrm>
            <a:off x="1154819" y="5938742"/>
            <a:ext cx="1319512" cy="400110"/>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LLC "AlexAnn"</a:t>
            </a:r>
          </a:p>
          <a:p>
            <a:r>
              <a:rPr lang="en" sz="1000" b="1">
                <a:solidFill>
                  <a:schemeClr val="tx1">
                    <a:lumMod val="65000"/>
                    <a:lumOff val="35000"/>
                  </a:schemeClr>
                </a:solidFill>
                <a:latin typeface="Courier New" panose="02070309020205020404" pitchFamily="49" charset="0"/>
                <a:cs typeface="Courier New" panose="02070309020205020404" pitchFamily="49" charset="0"/>
              </a:rPr>
              <a:t>Helvet LLC</a:t>
            </a:r>
          </a:p>
        </p:txBody>
      </p:sp>
      <p:sp>
        <p:nvSpPr>
          <p:cNvPr id="51" name="Прямоугольник 50"/>
          <p:cNvSpPr/>
          <p:nvPr/>
        </p:nvSpPr>
        <p:spPr>
          <a:xfrm>
            <a:off x="6509001" y="6276710"/>
            <a:ext cx="1646605"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About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LLC "SP AUTOMATIKA"</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54" name="Прямоугольник 53"/>
          <p:cNvSpPr/>
          <p:nvPr/>
        </p:nvSpPr>
        <p:spPr>
          <a:xfrm>
            <a:off x="4177161" y="2050903"/>
            <a:ext cx="1637089" cy="553998"/>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FSBI " </a:t>
            </a:r>
            <a:r>
              <a:rPr lang="en" sz="1000" b="1">
                <a:solidFill>
                  <a:schemeClr val="tx1">
                    <a:lumMod val="65000"/>
                    <a:lumOff val="35000"/>
                  </a:schemeClr>
                </a:solidFill>
                <a:latin typeface="Courier New" panose="02070309020205020404" pitchFamily="49" charset="0"/>
                <a:cs typeface="Courier New" panose="02070309020205020404" pitchFamily="49" charset="0"/>
              </a:rPr>
              <a:t>Central Aerological Observatory"</a:t>
            </a:r>
          </a:p>
        </p:txBody>
      </p:sp>
      <p:sp>
        <p:nvSpPr>
          <p:cNvPr id="55" name="Прямоугольник 54"/>
          <p:cNvSpPr/>
          <p:nvPr/>
        </p:nvSpPr>
        <p:spPr>
          <a:xfrm>
            <a:off x="9921742" y="4852452"/>
            <a:ext cx="2055585" cy="861774"/>
          </a:xfrm>
          <a:prstGeom prst="rect">
            <a:avLst/>
          </a:prstGeom>
        </p:spPr>
        <p:txBody>
          <a:bodyPr wrap="squar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NOU "Educational-research-production complex of the Moscow Institute of Physics and Technology"</a:t>
            </a:r>
          </a:p>
        </p:txBody>
      </p:sp>
      <p:sp>
        <p:nvSpPr>
          <p:cNvPr id="56" name="Прямоугольник 55"/>
          <p:cNvSpPr/>
          <p:nvPr/>
        </p:nvSpPr>
        <p:spPr>
          <a:xfrm>
            <a:off x="10237581" y="1994986"/>
            <a:ext cx="1739746" cy="553998"/>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Association for the Development of the Biopharmaceutical Cluster "Northern"</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58" name="Рисунок 57"/>
          <p:cNvPicPr>
            <a:picLocks noChangeAspect="1"/>
          </p:cNvPicPr>
          <p:nvPr/>
        </p:nvPicPr>
        <p:blipFill>
          <a:blip r:embed="rId26"/>
          <a:stretch>
            <a:fillRect/>
          </a:stretch>
        </p:blipFill>
        <p:spPr>
          <a:xfrm>
            <a:off x="6737512" y="3985887"/>
            <a:ext cx="685941" cy="423240"/>
          </a:xfrm>
          <a:prstGeom prst="rect">
            <a:avLst/>
          </a:prstGeom>
        </p:spPr>
      </p:pic>
      <p:pic>
        <p:nvPicPr>
          <p:cNvPr id="60" name="Рисунок 59"/>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2653379" y="4151057"/>
            <a:ext cx="1691600" cy="418599"/>
          </a:xfrm>
          <a:prstGeom prst="rect">
            <a:avLst/>
          </a:prstGeom>
        </p:spPr>
      </p:pic>
      <p:sp>
        <p:nvSpPr>
          <p:cNvPr id="61" name="Прямоугольник 60"/>
          <p:cNvSpPr/>
          <p:nvPr/>
        </p:nvSpPr>
        <p:spPr>
          <a:xfrm>
            <a:off x="10181893" y="6046642"/>
            <a:ext cx="1492716" cy="400110"/>
          </a:xfrm>
          <a:prstGeom prst="rect">
            <a:avLst/>
          </a:prstGeom>
        </p:spPr>
        <p:txBody>
          <a:bodyPr wrap="non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LLC "PHYSICON"</a:t>
            </a:r>
          </a:p>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Physicon Lab LLC</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62" name="Прямоугольник 61"/>
          <p:cNvSpPr/>
          <p:nvPr/>
        </p:nvSpPr>
        <p:spPr>
          <a:xfrm>
            <a:off x="9225009" y="822988"/>
            <a:ext cx="2671156" cy="707886"/>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Federal State Autonomous Educational Institution of Higher Education "Moscow Institute of Physics and Technology (National Research University)"</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63" name="Прямоугольник 62"/>
          <p:cNvSpPr/>
          <p:nvPr/>
        </p:nvSpPr>
        <p:spPr>
          <a:xfrm>
            <a:off x="374998" y="4220038"/>
            <a:ext cx="1492716"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JSC </a:t>
            </a:r>
            <a:r>
              <a:rPr lang="en" sz="1000" b="1" smtClean="0">
                <a:solidFill>
                  <a:schemeClr val="tx1">
                    <a:lumMod val="65000"/>
                    <a:lumOff val="35000"/>
                  </a:schemeClr>
                </a:solidFill>
                <a:latin typeface="Courier New" panose="02070309020205020404" pitchFamily="49" charset="0"/>
                <a:cs typeface="Courier New" panose="02070309020205020404" pitchFamily="49" charset="0"/>
              </a:rPr>
              <a:t>Pharmstandard</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64" name="Прямоугольник 63"/>
          <p:cNvSpPr/>
          <p:nvPr/>
        </p:nvSpPr>
        <p:spPr>
          <a:xfrm>
            <a:off x="160809" y="3159558"/>
            <a:ext cx="2031325" cy="246221"/>
          </a:xfrm>
          <a:prstGeom prst="rect">
            <a:avLst/>
          </a:prstGeom>
        </p:spPr>
        <p:txBody>
          <a:bodyPr wrap="none">
            <a:spAutoFit/>
          </a:bodyPr>
          <a:lstStyle/>
          <a:p>
            <a:r>
              <a:rPr lang="en" sz="1000" b="1">
                <a:solidFill>
                  <a:schemeClr val="tx1">
                    <a:lumMod val="65000"/>
                    <a:lumOff val="35000"/>
                  </a:schemeClr>
                </a:solidFill>
                <a:latin typeface="Courier New" panose="02070309020205020404" pitchFamily="49" charset="0"/>
                <a:cs typeface="Courier New" panose="02070309020205020404" pitchFamily="49" charset="0"/>
              </a:rPr>
              <a:t>CJSC "FM Logistic Vostok"</a:t>
            </a:r>
          </a:p>
        </p:txBody>
      </p:sp>
      <p:pic>
        <p:nvPicPr>
          <p:cNvPr id="66" name="Рисунок 65"/>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920836" y="4985518"/>
            <a:ext cx="1485488" cy="323202"/>
          </a:xfrm>
          <a:prstGeom prst="rect">
            <a:avLst/>
          </a:prstGeom>
        </p:spPr>
      </p:pic>
      <p:pic>
        <p:nvPicPr>
          <p:cNvPr id="10" name="Рисунок 9"/>
          <p:cNvPicPr>
            <a:picLocks noChangeAspect="1"/>
          </p:cNvPicPr>
          <p:nvPr/>
        </p:nvPicPr>
        <p:blipFill>
          <a:blip r:embed="rId29"/>
          <a:stretch>
            <a:fillRect/>
          </a:stretch>
        </p:blipFill>
        <p:spPr>
          <a:xfrm>
            <a:off x="9321627" y="2660915"/>
            <a:ext cx="892812" cy="700857"/>
          </a:xfrm>
          <a:prstGeom prst="rect">
            <a:avLst/>
          </a:prstGeom>
          <a:solidFill>
            <a:schemeClr val="bg1"/>
          </a:solidFill>
        </p:spPr>
      </p:pic>
      <p:pic>
        <p:nvPicPr>
          <p:cNvPr id="41" name="Рисунок 40"/>
          <p:cNvPicPr>
            <a:picLocks noChangeAspect="1"/>
          </p:cNvPicPr>
          <p:nvPr/>
        </p:nvPicPr>
        <p:blipFill>
          <a:blip r:embed="rId30"/>
          <a:stretch>
            <a:fillRect/>
          </a:stretch>
        </p:blipFill>
        <p:spPr>
          <a:xfrm>
            <a:off x="2530153" y="6170616"/>
            <a:ext cx="908955" cy="390850"/>
          </a:xfrm>
          <a:prstGeom prst="rect">
            <a:avLst/>
          </a:prstGeom>
        </p:spPr>
      </p:pic>
      <p:pic>
        <p:nvPicPr>
          <p:cNvPr id="42" name="Рисунок 41"/>
          <p:cNvPicPr>
            <a:picLocks noChangeAspect="1"/>
          </p:cNvPicPr>
          <p:nvPr/>
        </p:nvPicPr>
        <p:blipFill>
          <a:blip r:embed="rId31"/>
          <a:stretch>
            <a:fillRect/>
          </a:stretch>
        </p:blipFill>
        <p:spPr>
          <a:xfrm>
            <a:off x="9496293" y="3731086"/>
            <a:ext cx="1453241" cy="408128"/>
          </a:xfrm>
          <a:prstGeom prst="rect">
            <a:avLst/>
          </a:prstGeom>
        </p:spPr>
      </p:pic>
      <p:sp>
        <p:nvSpPr>
          <p:cNvPr id="65" name="Прямоугольник 64"/>
          <p:cNvSpPr/>
          <p:nvPr/>
        </p:nvSpPr>
        <p:spPr>
          <a:xfrm>
            <a:off x="9122048" y="3493943"/>
            <a:ext cx="2105276" cy="246221"/>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TRICOR LLC/ROCKET LLC</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8291" name="Picture 99" descr="https://dol-hleb.ru/thumb/2/_PnBhUXhKaArS7aXyDAT1g/280r90/d/dx_logo_0011_1.webp"/>
          <p:cNvPicPr>
            <a:picLocks noChangeAspect="1" noChangeArrowheads="1"/>
          </p:cNvPicPr>
          <p:nvPr/>
        </p:nvPicPr>
        <p:blipFill>
          <a:blip r:embed="rId32">
            <a:extLst>
              <a:ext uri="{28A0092B-C50C-407E-A947-70E740481C1C}">
                <a14:useLocalDpi xmlns:a14="http://schemas.microsoft.com/office/drawing/2010/main" val="0"/>
              </a:ext>
            </a:extLst>
          </a:blip>
          <a:stretch>
            <a:fillRect/>
          </a:stretch>
        </p:blipFill>
        <p:spPr bwMode="auto">
          <a:xfrm>
            <a:off x="8113410" y="4263014"/>
            <a:ext cx="1614979" cy="613284"/>
          </a:xfrm>
          <a:prstGeom prst="rect">
            <a:avLst/>
          </a:prstGeom>
          <a:noFill/>
          <a:extLst>
            <a:ext uri="{909E8E84-426E-40DD-AFC4-6F175D3DCCD1}">
              <a14:hiddenFill xmlns:a14="http://schemas.microsoft.com/office/drawing/2010/main">
                <a:solidFill>
                  <a:srgbClr val="FFFFFF"/>
                </a:solidFill>
              </a14:hiddenFill>
            </a:ext>
          </a:extLst>
        </p:spPr>
      </p:pic>
      <p:sp>
        <p:nvSpPr>
          <p:cNvPr id="68" name="Прямоугольник 67"/>
          <p:cNvSpPr/>
          <p:nvPr/>
        </p:nvSpPr>
        <p:spPr>
          <a:xfrm>
            <a:off x="9646215" y="4431865"/>
            <a:ext cx="1303320" cy="246221"/>
          </a:xfrm>
          <a:prstGeom prst="rect">
            <a:avLst/>
          </a:prstGeom>
        </p:spPr>
        <p:txBody>
          <a:bodyPr wrap="square">
            <a:spAutoFit/>
          </a:bodyPr>
          <a:lstStyle/>
          <a:p>
            <a:r>
              <a:rPr lang="en" sz="1000" b="1" smtClean="0">
                <a:solidFill>
                  <a:schemeClr val="tx1">
                    <a:lumMod val="65000"/>
                    <a:lumOff val="35000"/>
                  </a:schemeClr>
                </a:solidFill>
                <a:latin typeface="Courier New" panose="02070309020205020404" pitchFamily="49" charset="0"/>
                <a:cs typeface="Courier New" panose="02070309020205020404" pitchFamily="49" charset="0"/>
              </a:rPr>
              <a:t>LLC "DOL-HLEB"</a:t>
            </a:r>
            <a:endParaRPr lang="ru-RU" sz="1000" b="1">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43" name="Рисунок 42"/>
          <p:cNvPicPr>
            <a:picLocks noChangeAspect="1"/>
          </p:cNvPicPr>
          <p:nvPr/>
        </p:nvPicPr>
        <p:blipFill>
          <a:blip r:embed="rId33"/>
          <a:stretch>
            <a:fillRect/>
          </a:stretch>
        </p:blipFill>
        <p:spPr>
          <a:xfrm>
            <a:off x="6608095" y="5881620"/>
            <a:ext cx="1655243" cy="397656"/>
          </a:xfrm>
          <a:prstGeom prst="rect">
            <a:avLst/>
          </a:prstGeom>
        </p:spPr>
      </p:pic>
    </p:spTree>
    <p:extLst>
      <p:ext uri="{BB962C8B-B14F-4D97-AF65-F5344CB8AC3E}">
        <p14:creationId xmlns:p14="http://schemas.microsoft.com/office/powerpoint/2010/main" val="13822461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srcRect b="41305"/>
          <a:stretch>
            <a:fillRect/>
          </a:stretch>
        </p:blipFill>
        <p:spPr>
          <a:xfrm>
            <a:off x="-6286" y="-29741"/>
            <a:ext cx="12192000" cy="2775075"/>
          </a:xfrm>
          <a:prstGeom prst="rect">
            <a:avLst/>
          </a:prstGeom>
        </p:spPr>
      </p:pic>
      <p:sp>
        <p:nvSpPr>
          <p:cNvPr id="14" name="Прямоугольник 13"/>
          <p:cNvSpPr/>
          <p:nvPr/>
        </p:nvSpPr>
        <p:spPr>
          <a:xfrm>
            <a:off x="4210385" y="2745335"/>
            <a:ext cx="7975330" cy="4112665"/>
          </a:xfrm>
          <a:prstGeom prst="rect">
            <a:avLst/>
          </a:prstGeom>
          <a:solidFill>
            <a:srgbClr val="90DDF8">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486788" y="178735"/>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16" name="Object 4"/>
          <p:cNvGraphicFramePr>
            <a:graphicFrameLocks noChangeAspect="1"/>
          </p:cNvGraphicFramePr>
          <p:nvPr>
            <p:extLst>
              <p:ext uri="{D42A27DB-BD31-4B8C-83A1-F6EECF244321}">
                <p14:modId xmlns:p14="http://schemas.microsoft.com/office/powerpoint/2010/main" val="2699348464"/>
              </p:ext>
            </p:extLst>
          </p:nvPr>
        </p:nvGraphicFramePr>
        <p:xfrm>
          <a:off x="131232" y="121006"/>
          <a:ext cx="355556" cy="423236"/>
        </p:xfrm>
        <a:graphic>
          <a:graphicData uri="http://schemas.openxmlformats.org/presentationml/2006/ole">
            <mc:AlternateContent xmlns:mc="http://schemas.openxmlformats.org/markup-compatibility/2006">
              <mc:Choice xmlns:v="urn:schemas-microsoft-com:vml" Requires="v">
                <p:oleObj spid="_x0000_s8196" name="CorelDRAW" r:id="rId5" imgW="2231280" imgH="2775960" progId="">
                  <p:embed/>
                </p:oleObj>
              </mc:Choice>
              <mc:Fallback>
                <p:oleObj name="CorelDRAW" r:id="rId5" imgW="2231280" imgH="2775960" progId="">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131232" y="121006"/>
                        <a:ext cx="355556" cy="423236"/>
                      </a:xfrm>
                      <a:prstGeom prst="rect">
                        <a:avLst/>
                      </a:prstGeom>
                      <a:noFill/>
                    </p:spPr>
                  </p:pic>
                </p:oleObj>
              </mc:Fallback>
            </mc:AlternateContent>
          </a:graphicData>
        </a:graphic>
      </p:graphicFrame>
      <p:sp>
        <p:nvSpPr>
          <p:cNvPr id="4" name="Прямоугольник 3"/>
          <p:cNvSpPr/>
          <p:nvPr/>
        </p:nvSpPr>
        <p:spPr>
          <a:xfrm>
            <a:off x="4340126" y="3210573"/>
            <a:ext cx="7493444" cy="369332"/>
          </a:xfrm>
          <a:prstGeom prst="rect">
            <a:avLst/>
          </a:prstGeom>
        </p:spPr>
        <p:txBody>
          <a:bodyPr wrap="square">
            <a:spAutoFit/>
          </a:bodyPr>
          <a:lstStyle/>
          <a:p>
            <a:pPr algn="ctr">
              <a:defRPr/>
            </a:pPr>
            <a:r>
              <a:rPr lang="en" b="1" smtClean="0">
                <a:solidFill>
                  <a:schemeClr val="bg2">
                    <a:lumMod val="50000"/>
                  </a:schemeClr>
                </a:solidFill>
                <a:latin typeface="Courier New" panose="02070309020205020404" pitchFamily="49" charset="0"/>
                <a:cs typeface="Courier New" panose="02070309020205020404" pitchFamily="49" charset="0"/>
              </a:rPr>
              <a:t>Cadastral </a:t>
            </a:r>
            <a:r>
              <a:rPr lang="en" b="1">
                <a:solidFill>
                  <a:schemeClr val="bg2">
                    <a:lumMod val="50000"/>
                  </a:schemeClr>
                </a:solidFill>
                <a:latin typeface="Courier New" panose="02070309020205020404" pitchFamily="49" charset="0"/>
                <a:cs typeface="Courier New" panose="02070309020205020404" pitchFamily="49" charset="0"/>
              </a:rPr>
              <a:t>value of land </a:t>
            </a:r>
            <a:r>
              <a:rPr lang="en" b="1" smtClean="0">
                <a:solidFill>
                  <a:schemeClr val="bg2">
                    <a:lumMod val="50000"/>
                  </a:schemeClr>
                </a:solidFill>
                <a:latin typeface="Courier New" panose="02070309020205020404" pitchFamily="49" charset="0"/>
                <a:cs typeface="Courier New" panose="02070309020205020404" pitchFamily="49" charset="0"/>
              </a:rPr>
              <a:t>plots*</a:t>
            </a:r>
            <a:endParaRPr lang="ru-RU" b="1">
              <a:solidFill>
                <a:schemeClr val="bg2">
                  <a:lumMod val="50000"/>
                </a:schemeClr>
              </a:solidFill>
              <a:latin typeface="Courier New" panose="02070309020205020404" pitchFamily="49" charset="0"/>
              <a:cs typeface="Courier New" panose="02070309020205020404" pitchFamily="49" charset="0"/>
            </a:endParaRPr>
          </a:p>
        </p:txBody>
      </p:sp>
      <p:sp>
        <p:nvSpPr>
          <p:cNvPr id="9" name="Прямоугольник 8"/>
          <p:cNvSpPr/>
          <p:nvPr/>
        </p:nvSpPr>
        <p:spPr>
          <a:xfrm>
            <a:off x="4340126" y="3210848"/>
            <a:ext cx="7493444" cy="3647152"/>
          </a:xfrm>
          <a:prstGeom prst="rect">
            <a:avLst/>
          </a:prstGeom>
        </p:spPr>
        <p:txBody>
          <a:bodyPr wrap="square">
            <a:spAutoFit/>
          </a:bodyPr>
          <a:lstStyle/>
          <a:p>
            <a:pPr marL="360363">
              <a:lnSpc>
                <a:spcPct val="150000"/>
              </a:lnSpc>
              <a:buFont typeface="Wingdings" panose="05000000000000000000" pitchFamily="2" charset="2"/>
              <a:buChar char="ü"/>
              <a:tabLst>
                <a:tab pos="536575" algn="l"/>
              </a:tabLst>
              <a:defRPr/>
            </a:pPr>
            <a:endParaRPr lang="ru-RU" sz="1400" b="1" smtClean="0">
              <a:solidFill>
                <a:schemeClr val="bg2">
                  <a:lumMod val="50000"/>
                </a:schemeClr>
              </a:solidFill>
              <a:latin typeface="Courier New" panose="02070309020205020404" pitchFamily="49" charset="0"/>
              <a:cs typeface="Courier New" panose="02070309020205020404" pitchFamily="49" charset="0"/>
            </a:endParaRPr>
          </a:p>
          <a:p>
            <a:pPr marL="360363">
              <a:lnSpc>
                <a:spcPct val="150000"/>
              </a:lnSpc>
              <a:buFont typeface="Wingdings" panose="05000000000000000000" pitchFamily="2" charset="2"/>
              <a:buChar char="ü"/>
              <a:tabLst>
                <a:tab pos="536575" algn="l"/>
              </a:tabLst>
              <a:defRPr/>
            </a:pPr>
            <a:r>
              <a:rPr lang="en" sz="1400" b="1" smtClean="0">
                <a:solidFill>
                  <a:schemeClr val="bg2">
                    <a:lumMod val="50000"/>
                  </a:schemeClr>
                </a:solidFill>
                <a:latin typeface="Courier New" panose="02070309020205020404" pitchFamily="49" charset="0"/>
                <a:cs typeface="Courier New" panose="02070309020205020404" pitchFamily="49" charset="0"/>
              </a:rPr>
              <a:t>for </a:t>
            </a:r>
            <a:r>
              <a:rPr lang="en" sz="1400" b="1">
                <a:solidFill>
                  <a:schemeClr val="bg2">
                    <a:lumMod val="50000"/>
                  </a:schemeClr>
                </a:solidFill>
                <a:latin typeface="Courier New" panose="02070309020205020404" pitchFamily="49" charset="0"/>
                <a:cs typeface="Courier New" panose="02070309020205020404" pitchFamily="49" charset="0"/>
              </a:rPr>
              <a:t>placement of industrial facilities </a:t>
            </a:r>
            <a:r>
              <a:rPr lang="en" sz="1400" smtClean="0">
                <a:solidFill>
                  <a:schemeClr val="bg2">
                    <a:lumMod val="50000"/>
                  </a:schemeClr>
                </a:solidFill>
                <a:latin typeface="Courier New" panose="02070309020205020404" pitchFamily="49" charset="0"/>
                <a:cs typeface="Courier New" panose="02070309020205020404" pitchFamily="49" charset="0"/>
              </a:rPr>
              <a:t>5178 </a:t>
            </a:r>
            <a:r>
              <a:rPr lang="en" sz="1400">
                <a:solidFill>
                  <a:schemeClr val="bg2">
                    <a:lumMod val="50000"/>
                  </a:schemeClr>
                </a:solidFill>
                <a:latin typeface="Courier New" panose="02070309020205020404" pitchFamily="49" charset="0"/>
                <a:cs typeface="Courier New" panose="02070309020205020404" pitchFamily="49" charset="0"/>
              </a:rPr>
              <a:t>rub. per sq. m</a:t>
            </a:r>
          </a:p>
          <a:p>
            <a:pPr marL="360363">
              <a:lnSpc>
                <a:spcPct val="150000"/>
              </a:lnSpc>
              <a:buFont typeface="Wingdings" panose="05000000000000000000" pitchFamily="2" charset="2"/>
              <a:buChar char="ü"/>
              <a:tabLst>
                <a:tab pos="536575" algn="l"/>
              </a:tabLst>
              <a:defRPr/>
            </a:pPr>
            <a:r>
              <a:rPr lang="en" sz="1400" b="1" smtClean="0">
                <a:solidFill>
                  <a:schemeClr val="bg2">
                    <a:lumMod val="50000"/>
                  </a:schemeClr>
                </a:solidFill>
                <a:latin typeface="Courier New" panose="02070309020205020404" pitchFamily="49" charset="0"/>
                <a:cs typeface="Courier New" panose="02070309020205020404" pitchFamily="49" charset="0"/>
              </a:rPr>
              <a:t>administrative and office facilities </a:t>
            </a:r>
            <a:r>
              <a:rPr lang="en" sz="1400" smtClean="0">
                <a:solidFill>
                  <a:schemeClr val="bg2">
                    <a:lumMod val="50000"/>
                  </a:schemeClr>
                </a:solidFill>
                <a:latin typeface="Courier New" panose="02070309020205020404" pitchFamily="49" charset="0"/>
                <a:cs typeface="Courier New" panose="02070309020205020404" pitchFamily="49" charset="0"/>
              </a:rPr>
              <a:t>8880 </a:t>
            </a:r>
            <a:r>
              <a:rPr lang="en" sz="1400">
                <a:solidFill>
                  <a:schemeClr val="bg2">
                    <a:lumMod val="50000"/>
                  </a:schemeClr>
                </a:solidFill>
                <a:latin typeface="Courier New" panose="02070309020205020404" pitchFamily="49" charset="0"/>
                <a:cs typeface="Courier New" panose="02070309020205020404" pitchFamily="49" charset="0"/>
              </a:rPr>
              <a:t>rub. per sq. m</a:t>
            </a:r>
          </a:p>
          <a:p>
            <a:pPr marL="360363">
              <a:lnSpc>
                <a:spcPct val="150000"/>
              </a:lnSpc>
              <a:buFont typeface="Wingdings" panose="05000000000000000000" pitchFamily="2" charset="2"/>
              <a:buChar char="ü"/>
              <a:tabLst>
                <a:tab pos="536575" algn="l"/>
              </a:tabLst>
              <a:defRPr/>
            </a:pPr>
            <a:r>
              <a:rPr lang="en" sz="1400" b="1">
                <a:solidFill>
                  <a:schemeClr val="bg2">
                    <a:lumMod val="50000"/>
                  </a:schemeClr>
                </a:solidFill>
                <a:latin typeface="Courier New" panose="02070309020205020404" pitchFamily="49" charset="0"/>
                <a:cs typeface="Courier New" panose="02070309020205020404" pitchFamily="49" charset="0"/>
              </a:rPr>
              <a:t>retail facilities </a:t>
            </a:r>
            <a:r>
              <a:rPr lang="en" sz="1400" smtClean="0">
                <a:solidFill>
                  <a:schemeClr val="bg2">
                    <a:lumMod val="50000"/>
                  </a:schemeClr>
                </a:solidFill>
                <a:latin typeface="Courier New" panose="02070309020205020404" pitchFamily="49" charset="0"/>
                <a:cs typeface="Courier New" panose="02070309020205020404" pitchFamily="49" charset="0"/>
              </a:rPr>
              <a:t>9980 </a:t>
            </a:r>
            <a:r>
              <a:rPr lang="en" sz="1400">
                <a:solidFill>
                  <a:schemeClr val="bg2">
                    <a:lumMod val="50000"/>
                  </a:schemeClr>
                </a:solidFill>
                <a:latin typeface="Courier New" panose="02070309020205020404" pitchFamily="49" charset="0"/>
                <a:cs typeface="Courier New" panose="02070309020205020404" pitchFamily="49" charset="0"/>
              </a:rPr>
              <a:t>rub. per sq. m</a:t>
            </a:r>
          </a:p>
          <a:p>
            <a:pPr marL="360363">
              <a:lnSpc>
                <a:spcPct val="150000"/>
              </a:lnSpc>
              <a:buFont typeface="Wingdings" panose="05000000000000000000" pitchFamily="2" charset="2"/>
              <a:buChar char="ü"/>
              <a:tabLst>
                <a:tab pos="536575" algn="l"/>
              </a:tabLst>
              <a:defRPr/>
            </a:pPr>
            <a:r>
              <a:rPr lang="en" sz="1400" b="1" smtClean="0">
                <a:solidFill>
                  <a:schemeClr val="bg2">
                    <a:lumMod val="50000"/>
                  </a:schemeClr>
                </a:solidFill>
                <a:latin typeface="Courier New" panose="02070309020205020404" pitchFamily="49" charset="0"/>
                <a:cs typeface="Courier New" panose="02070309020205020404" pitchFamily="49" charset="0"/>
              </a:rPr>
              <a:t>road service </a:t>
            </a:r>
            <a:r>
              <a:rPr lang="en" sz="1400" b="1">
                <a:solidFill>
                  <a:schemeClr val="bg2">
                    <a:lumMod val="50000"/>
                  </a:schemeClr>
                </a:solidFill>
                <a:latin typeface="Courier New" panose="02070309020205020404" pitchFamily="49" charset="0"/>
                <a:cs typeface="Courier New" panose="02070309020205020404" pitchFamily="49" charset="0"/>
              </a:rPr>
              <a:t>facilities </a:t>
            </a:r>
            <a:r>
              <a:rPr lang="en" sz="1400">
                <a:solidFill>
                  <a:schemeClr val="bg2">
                    <a:lumMod val="50000"/>
                  </a:schemeClr>
                </a:solidFill>
                <a:latin typeface="Courier New" panose="02070309020205020404" pitchFamily="49" charset="0"/>
                <a:cs typeface="Courier New" panose="02070309020205020404" pitchFamily="49" charset="0"/>
              </a:rPr>
              <a:t>RUB </a:t>
            </a:r>
            <a:r>
              <a:rPr lang="en" sz="1400" smtClean="0">
                <a:solidFill>
                  <a:schemeClr val="bg2">
                    <a:lumMod val="50000"/>
                  </a:schemeClr>
                </a:solidFill>
                <a:latin typeface="Courier New" panose="02070309020205020404" pitchFamily="49" charset="0"/>
                <a:cs typeface="Courier New" panose="02070309020205020404" pitchFamily="49" charset="0"/>
              </a:rPr>
              <a:t>9,218 </a:t>
            </a:r>
            <a:r>
              <a:rPr lang="en" sz="1400">
                <a:solidFill>
                  <a:schemeClr val="bg2">
                    <a:lumMod val="50000"/>
                  </a:schemeClr>
                </a:solidFill>
                <a:latin typeface="Courier New" panose="02070309020205020404" pitchFamily="49" charset="0"/>
                <a:cs typeface="Courier New" panose="02070309020205020404" pitchFamily="49" charset="0"/>
              </a:rPr>
              <a:t>per sq. m</a:t>
            </a:r>
          </a:p>
          <a:p>
            <a:pPr marL="360363">
              <a:lnSpc>
                <a:spcPct val="150000"/>
              </a:lnSpc>
              <a:buFont typeface="Wingdings" panose="05000000000000000000" pitchFamily="2" charset="2"/>
              <a:buChar char="ü"/>
              <a:tabLst>
                <a:tab pos="536575" algn="l"/>
              </a:tabLst>
              <a:defRPr/>
            </a:pPr>
            <a:r>
              <a:rPr lang="en" sz="1400" b="1">
                <a:solidFill>
                  <a:schemeClr val="bg2">
                    <a:lumMod val="50000"/>
                  </a:schemeClr>
                </a:solidFill>
                <a:latin typeface="Courier New" panose="02070309020205020404" pitchFamily="49" charset="0"/>
                <a:cs typeface="Courier New" panose="02070309020205020404" pitchFamily="49" charset="0"/>
              </a:rPr>
              <a:t>hotels </a:t>
            </a:r>
            <a:r>
              <a:rPr lang="en" sz="1400" smtClean="0">
                <a:solidFill>
                  <a:schemeClr val="bg2">
                    <a:lumMod val="50000"/>
                  </a:schemeClr>
                </a:solidFill>
                <a:latin typeface="Courier New" panose="02070309020205020404" pitchFamily="49" charset="0"/>
                <a:cs typeface="Courier New" panose="02070309020205020404" pitchFamily="49" charset="0"/>
              </a:rPr>
              <a:t>4156 </a:t>
            </a:r>
            <a:r>
              <a:rPr lang="en" sz="1400">
                <a:solidFill>
                  <a:schemeClr val="bg2">
                    <a:lumMod val="50000"/>
                  </a:schemeClr>
                </a:solidFill>
                <a:latin typeface="Courier New" panose="02070309020205020404" pitchFamily="49" charset="0"/>
                <a:cs typeface="Courier New" panose="02070309020205020404" pitchFamily="49" charset="0"/>
              </a:rPr>
              <a:t>rub. per sq. m</a:t>
            </a:r>
          </a:p>
          <a:p>
            <a:pPr marL="360363">
              <a:lnSpc>
                <a:spcPct val="150000"/>
              </a:lnSpc>
              <a:buFont typeface="Wingdings" panose="05000000000000000000" pitchFamily="2" charset="2"/>
              <a:buChar char="ü"/>
              <a:tabLst>
                <a:tab pos="536575" algn="l"/>
              </a:tabLst>
              <a:defRPr/>
            </a:pPr>
            <a:r>
              <a:rPr lang="en" sz="1400" b="1">
                <a:solidFill>
                  <a:schemeClr val="bg2">
                    <a:lumMod val="50000"/>
                  </a:schemeClr>
                </a:solidFill>
                <a:latin typeface="Courier New" panose="02070309020205020404" pitchFamily="49" charset="0"/>
                <a:cs typeface="Courier New" panose="02070309020205020404" pitchFamily="49" charset="0"/>
              </a:rPr>
              <a:t>tourism (recreation) </a:t>
            </a:r>
            <a:r>
              <a:rPr lang="en" sz="1400" smtClean="0">
                <a:solidFill>
                  <a:schemeClr val="bg2">
                    <a:lumMod val="50000"/>
                  </a:schemeClr>
                </a:solidFill>
                <a:latin typeface="Courier New" panose="02070309020205020404" pitchFamily="49" charset="0"/>
                <a:cs typeface="Courier New" panose="02070309020205020404" pitchFamily="49" charset="0"/>
              </a:rPr>
              <a:t>5059 </a:t>
            </a:r>
            <a:r>
              <a:rPr lang="en" sz="1400">
                <a:solidFill>
                  <a:schemeClr val="bg2">
                    <a:lumMod val="50000"/>
                  </a:schemeClr>
                </a:solidFill>
                <a:latin typeface="Courier New" panose="02070309020205020404" pitchFamily="49" charset="0"/>
                <a:cs typeface="Courier New" panose="02070309020205020404" pitchFamily="49" charset="0"/>
              </a:rPr>
              <a:t>rub. per sq. m</a:t>
            </a:r>
          </a:p>
          <a:p>
            <a:pPr marL="360363">
              <a:lnSpc>
                <a:spcPct val="150000"/>
              </a:lnSpc>
              <a:buFont typeface="Wingdings" panose="05000000000000000000" pitchFamily="2" charset="2"/>
              <a:buChar char="ü"/>
              <a:tabLst>
                <a:tab pos="536575" algn="l"/>
              </a:tabLst>
              <a:defRPr/>
            </a:pPr>
            <a:r>
              <a:rPr lang="en" sz="1400" b="1" smtClean="0">
                <a:solidFill>
                  <a:schemeClr val="bg2">
                    <a:lumMod val="50000"/>
                  </a:schemeClr>
                </a:solidFill>
                <a:latin typeface="Courier New" panose="02070309020205020404" pitchFamily="49" charset="0"/>
                <a:cs typeface="Courier New" panose="02070309020205020404" pitchFamily="49" charset="0"/>
              </a:rPr>
              <a:t>mid- </a:t>
            </a:r>
            <a:r>
              <a:rPr lang="en" sz="1400" b="1">
                <a:solidFill>
                  <a:schemeClr val="bg2">
                    <a:lumMod val="50000"/>
                  </a:schemeClr>
                </a:solidFill>
                <a:latin typeface="Courier New" panose="02070309020205020404" pitchFamily="49" charset="0"/>
                <a:cs typeface="Courier New" panose="02070309020205020404" pitchFamily="49" charset="0"/>
              </a:rPr>
              <a:t>and high-rise residential buildings RUB </a:t>
            </a:r>
            <a:r>
              <a:rPr lang="en" sz="1400" smtClean="0">
                <a:solidFill>
                  <a:schemeClr val="bg2">
                    <a:lumMod val="50000"/>
                  </a:schemeClr>
                </a:solidFill>
                <a:latin typeface="Courier New" panose="02070309020205020404" pitchFamily="49" charset="0"/>
                <a:cs typeface="Courier New" panose="02070309020205020404" pitchFamily="49" charset="0"/>
              </a:rPr>
              <a:t>11,904 </a:t>
            </a:r>
            <a:r>
              <a:rPr lang="en" sz="1400">
                <a:solidFill>
                  <a:schemeClr val="bg2">
                    <a:lumMod val="50000"/>
                  </a:schemeClr>
                </a:solidFill>
                <a:latin typeface="Courier New" panose="02070309020205020404" pitchFamily="49" charset="0"/>
                <a:cs typeface="Courier New" panose="02070309020205020404" pitchFamily="49" charset="0"/>
              </a:rPr>
              <a:t>. per sq. m.</a:t>
            </a:r>
          </a:p>
          <a:p>
            <a:pPr marL="360363">
              <a:lnSpc>
                <a:spcPct val="150000"/>
              </a:lnSpc>
              <a:buFont typeface="Wingdings" panose="05000000000000000000" pitchFamily="2" charset="2"/>
              <a:buChar char="ü"/>
              <a:tabLst>
                <a:tab pos="536575" algn="l"/>
              </a:tabLst>
              <a:defRPr/>
            </a:pPr>
            <a:r>
              <a:rPr lang="en" sz="1400" b="1" smtClean="0">
                <a:solidFill>
                  <a:schemeClr val="bg2">
                    <a:lumMod val="50000"/>
                  </a:schemeClr>
                </a:solidFill>
                <a:latin typeface="Courier New" panose="02070309020205020404" pitchFamily="49" charset="0"/>
                <a:cs typeface="Courier New" panose="02070309020205020404" pitchFamily="49" charset="0"/>
              </a:rPr>
              <a:t>low-rise residential buildings </a:t>
            </a:r>
            <a:r>
              <a:rPr lang="en" sz="1400" b="1">
                <a:solidFill>
                  <a:schemeClr val="bg2">
                    <a:lumMod val="50000"/>
                  </a:schemeClr>
                </a:solidFill>
                <a:latin typeface="Courier New" panose="02070309020205020404" pitchFamily="49" charset="0"/>
                <a:cs typeface="Courier New" panose="02070309020205020404" pitchFamily="49" charset="0"/>
              </a:rPr>
              <a:t>and individual housing construction RUB </a:t>
            </a:r>
            <a:r>
              <a:rPr lang="en" sz="1400" smtClean="0">
                <a:solidFill>
                  <a:schemeClr val="bg2">
                    <a:lumMod val="50000"/>
                  </a:schemeClr>
                </a:solidFill>
                <a:latin typeface="Courier New" panose="02070309020205020404" pitchFamily="49" charset="0"/>
                <a:cs typeface="Courier New" panose="02070309020205020404" pitchFamily="49" charset="0"/>
              </a:rPr>
              <a:t>5,954 </a:t>
            </a:r>
            <a:r>
              <a:rPr lang="en" sz="1400">
                <a:solidFill>
                  <a:schemeClr val="bg2">
                    <a:lumMod val="50000"/>
                  </a:schemeClr>
                </a:solidFill>
                <a:latin typeface="Courier New" panose="02070309020205020404" pitchFamily="49" charset="0"/>
                <a:cs typeface="Courier New" panose="02070309020205020404" pitchFamily="49" charset="0"/>
              </a:rPr>
              <a:t>. per sq. m</a:t>
            </a:r>
          </a:p>
          <a:p>
            <a:pPr>
              <a:defRPr/>
            </a:pPr>
            <a:r>
              <a:rPr lang="en" sz="1050" b="1" smtClean="0">
                <a:solidFill>
                  <a:schemeClr val="bg2">
                    <a:lumMod val="50000"/>
                  </a:schemeClr>
                </a:solidFill>
                <a:latin typeface="Courier New" panose="02070309020205020404" pitchFamily="49" charset="0"/>
                <a:cs typeface="Courier New" panose="02070309020205020404" pitchFamily="49" charset="0"/>
              </a:rPr>
              <a:t>* </a:t>
            </a:r>
            <a:r>
              <a:rPr lang="en" sz="1050">
                <a:solidFill>
                  <a:schemeClr val="bg2">
                    <a:lumMod val="50000"/>
                  </a:schemeClr>
                </a:solidFill>
                <a:latin typeface="Courier New" panose="02070309020205020404" pitchFamily="49" charset="0"/>
                <a:cs typeface="Courier New" panose="02070309020205020404" pitchFamily="49" charset="0"/>
              </a:rPr>
              <a:t>Average values </a:t>
            </a:r>
            <a:r>
              <a:rPr lang="en" sz="1050" smtClean="0">
                <a:solidFill>
                  <a:schemeClr val="bg2">
                    <a:lumMod val="50000"/>
                  </a:schemeClr>
                </a:solidFill>
                <a:latin typeface="Courier New" panose="02070309020205020404" pitchFamily="49" charset="0"/>
                <a:cs typeface="Courier New" panose="02070309020205020404" pitchFamily="49" charset="0"/>
              </a:rPr>
              <a:t>are indicated in accordance </a:t>
            </a:r>
            <a:r>
              <a:rPr lang="en" sz="1050">
                <a:solidFill>
                  <a:schemeClr val="bg2">
                    <a:lumMod val="50000"/>
                  </a:schemeClr>
                </a:solidFill>
                <a:latin typeface="Courier New" panose="02070309020205020404" pitchFamily="49" charset="0"/>
                <a:cs typeface="Courier New" panose="02070309020205020404" pitchFamily="49" charset="0"/>
              </a:rPr>
              <a:t>with the order of the Ministry of Property Relations of the Moscow Region 11/28/2022 N 15ВР-2452 </a:t>
            </a:r>
            <a:r>
              <a:rPr lang="en" sz="1050" smtClean="0">
                <a:solidFill>
                  <a:schemeClr val="bg2">
                    <a:lumMod val="50000"/>
                  </a:schemeClr>
                </a:solidFill>
                <a:latin typeface="Courier New" panose="02070309020205020404" pitchFamily="49" charset="0"/>
                <a:cs typeface="Courier New" panose="02070309020205020404" pitchFamily="49" charset="0"/>
              </a:rPr>
              <a:t>“On approval of the results of determining the cadastral value”</a:t>
            </a:r>
            <a:endParaRPr lang="ru-RU" sz="1050">
              <a:solidFill>
                <a:schemeClr val="bg2">
                  <a:lumMod val="50000"/>
                </a:schemeClr>
              </a:solidFill>
              <a:latin typeface="Courier New" panose="02070309020205020404" pitchFamily="49" charset="0"/>
              <a:cs typeface="Courier New" panose="02070309020205020404" pitchFamily="49" charset="0"/>
            </a:endParaRPr>
          </a:p>
          <a:p>
            <a:pPr>
              <a:defRPr/>
            </a:pPr>
            <a:endParaRPr lang="ru-RU" sz="1050" smtClean="0">
              <a:latin typeface="Courier New" panose="02070309020205020404" pitchFamily="49" charset="0"/>
              <a:cs typeface="Courier New" panose="02070309020205020404" pitchFamily="49" charset="0"/>
            </a:endParaRPr>
          </a:p>
        </p:txBody>
      </p:sp>
      <p:sp>
        <p:nvSpPr>
          <p:cNvPr id="8" name="Прямоугольник 7"/>
          <p:cNvSpPr/>
          <p:nvPr/>
        </p:nvSpPr>
        <p:spPr>
          <a:xfrm>
            <a:off x="174361" y="2977517"/>
            <a:ext cx="3906281" cy="3670236"/>
          </a:xfrm>
          <a:prstGeom prst="rect">
            <a:avLst/>
          </a:prstGeom>
        </p:spPr>
        <p:txBody>
          <a:bodyPr wrap="square">
            <a:spAutoFit/>
          </a:bodyPr>
          <a:lstStyle/>
          <a:p>
            <a:pPr algn="ctr">
              <a:lnSpc>
                <a:spcPct val="125000"/>
              </a:lnSpc>
              <a:defRPr/>
            </a:pPr>
            <a:r>
              <a:rPr lang="en" sz="1500" b="1">
                <a:solidFill>
                  <a:srgbClr val="838382"/>
                </a:solidFill>
                <a:latin typeface="Courier New" panose="02070309020205020404" pitchFamily="49" charset="0"/>
                <a:cs typeface="Courier New" panose="02070309020205020404" pitchFamily="49" charset="0"/>
              </a:rPr>
              <a:t>The cost of </a:t>
            </a:r>
            <a:r>
              <a:rPr lang="en" sz="1500" b="1" smtClean="0">
                <a:solidFill>
                  <a:srgbClr val="838382"/>
                </a:solidFill>
                <a:latin typeface="Courier New" panose="02070309020205020404" pitchFamily="49" charset="0"/>
                <a:cs typeface="Courier New" panose="02070309020205020404" pitchFamily="49" charset="0"/>
              </a:rPr>
              <a:t>energy resources in the city of Dolgoprudny</a:t>
            </a:r>
            <a:endParaRPr lang="ru-RU" sz="1500" b="1">
              <a:solidFill>
                <a:srgbClr val="838382"/>
              </a:solidFill>
              <a:latin typeface="Courier New" panose="02070309020205020404" pitchFamily="49" charset="0"/>
              <a:cs typeface="Courier New" panose="02070309020205020404" pitchFamily="49" charset="0"/>
            </a:endParaRPr>
          </a:p>
          <a:p>
            <a:pPr marL="285750" indent="-285750">
              <a:lnSpc>
                <a:spcPct val="125000"/>
              </a:lnSpc>
              <a:buFont typeface="Wingdings" panose="05000000000000000000" pitchFamily="2" charset="2"/>
              <a:buChar char="ü"/>
              <a:defRPr/>
            </a:pPr>
            <a:r>
              <a:rPr lang="en" sz="1300" b="1" smtClean="0">
                <a:solidFill>
                  <a:srgbClr val="838382"/>
                </a:solidFill>
                <a:latin typeface="Courier New" panose="02070309020205020404" pitchFamily="49" charset="0"/>
                <a:cs typeface="Courier New" panose="02070309020205020404" pitchFamily="49" charset="0"/>
              </a:rPr>
              <a:t>electricity</a:t>
            </a:r>
            <a:endParaRPr lang="ru-RU" sz="1300" b="1">
              <a:solidFill>
                <a:srgbClr val="838382"/>
              </a:solidFill>
              <a:latin typeface="Courier New" panose="02070309020205020404" pitchFamily="49" charset="0"/>
              <a:cs typeface="Courier New" panose="02070309020205020404" pitchFamily="49" charset="0"/>
            </a:endParaRPr>
          </a:p>
          <a:p>
            <a:pPr>
              <a:lnSpc>
                <a:spcPct val="125000"/>
              </a:lnSpc>
              <a:defRPr/>
            </a:pPr>
            <a:r>
              <a:rPr lang="en" sz="1300" smtClean="0">
                <a:solidFill>
                  <a:srgbClr val="838382"/>
                </a:solidFill>
                <a:latin typeface="Courier New" panose="02070309020205020404" pitchFamily="49" charset="0"/>
                <a:cs typeface="Courier New" panose="02070309020205020404" pitchFamily="49" charset="0"/>
              </a:rPr>
              <a:t>5.05/6.73 </a:t>
            </a:r>
            <a:r>
              <a:rPr lang="en" sz="1300">
                <a:solidFill>
                  <a:srgbClr val="838382"/>
                </a:solidFill>
                <a:latin typeface="Courier New" panose="02070309020205020404" pitchFamily="49" charset="0"/>
                <a:cs typeface="Courier New" panose="02070309020205020404" pitchFamily="49" charset="0"/>
              </a:rPr>
              <a:t>rub. for 1 </a:t>
            </a:r>
            <a:r>
              <a:rPr lang="en" sz="1300" smtClean="0">
                <a:solidFill>
                  <a:srgbClr val="838382"/>
                </a:solidFill>
                <a:latin typeface="Courier New" panose="02070309020205020404" pitchFamily="49" charset="0"/>
                <a:cs typeface="Courier New" panose="02070309020205020404" pitchFamily="49" charset="0"/>
              </a:rPr>
              <a:t>kWh </a:t>
            </a:r>
            <a:r>
              <a:rPr lang="en" sz="1300">
                <a:solidFill>
                  <a:srgbClr val="838382"/>
                </a:solidFill>
                <a:latin typeface="Courier New" panose="02070309020205020404" pitchFamily="49" charset="0"/>
                <a:cs typeface="Courier New" panose="02070309020205020404" pitchFamily="49" charset="0"/>
              </a:rPr>
              <a:t>, including </a:t>
            </a:r>
            <a:r>
              <a:rPr lang="en" sz="1300" smtClean="0">
                <a:solidFill>
                  <a:srgbClr val="838382"/>
                </a:solidFill>
                <a:latin typeface="Courier New" panose="02070309020205020404" pitchFamily="49" charset="0"/>
                <a:cs typeface="Courier New" panose="02070309020205020404" pitchFamily="49" charset="0"/>
              </a:rPr>
              <a:t>VAT (electric stove/gas stove)</a:t>
            </a:r>
            <a:endParaRPr lang="ru-RU" sz="1300">
              <a:solidFill>
                <a:srgbClr val="838382"/>
              </a:solidFill>
              <a:latin typeface="Courier New" panose="02070309020205020404" pitchFamily="49" charset="0"/>
              <a:cs typeface="Courier New" panose="02070309020205020404" pitchFamily="49" charset="0"/>
            </a:endParaRPr>
          </a:p>
          <a:p>
            <a:pPr marL="285750" indent="-285750">
              <a:lnSpc>
                <a:spcPct val="125000"/>
              </a:lnSpc>
              <a:buFont typeface="Wingdings" panose="05000000000000000000" pitchFamily="2" charset="2"/>
              <a:buChar char="ü"/>
              <a:defRPr/>
            </a:pPr>
            <a:r>
              <a:rPr lang="en" sz="1300" b="1" smtClean="0">
                <a:solidFill>
                  <a:srgbClr val="838382"/>
                </a:solidFill>
                <a:latin typeface="Courier New" panose="02070309020205020404" pitchFamily="49" charset="0"/>
                <a:cs typeface="Courier New" panose="02070309020205020404" pitchFamily="49" charset="0"/>
              </a:rPr>
              <a:t>gas supply</a:t>
            </a:r>
            <a:endParaRPr lang="ru-RU" sz="1300" b="1">
              <a:solidFill>
                <a:srgbClr val="838382"/>
              </a:solidFill>
              <a:latin typeface="Courier New" panose="02070309020205020404" pitchFamily="49" charset="0"/>
              <a:cs typeface="Courier New" panose="02070309020205020404" pitchFamily="49" charset="0"/>
            </a:endParaRPr>
          </a:p>
          <a:p>
            <a:pPr>
              <a:lnSpc>
                <a:spcPct val="125000"/>
              </a:lnSpc>
              <a:defRPr/>
            </a:pPr>
            <a:r>
              <a:rPr lang="en" sz="1300" smtClean="0">
                <a:solidFill>
                  <a:srgbClr val="838382"/>
                </a:solidFill>
                <a:latin typeface="Courier New" panose="02070309020205020404" pitchFamily="49" charset="0"/>
                <a:cs typeface="Courier New" panose="02070309020205020404" pitchFamily="49" charset="0"/>
              </a:rPr>
              <a:t>7.85 </a:t>
            </a:r>
            <a:r>
              <a:rPr lang="en" sz="1300">
                <a:solidFill>
                  <a:srgbClr val="838382"/>
                </a:solidFill>
                <a:latin typeface="Courier New" panose="02070309020205020404" pitchFamily="49" charset="0"/>
                <a:cs typeface="Courier New" panose="02070309020205020404" pitchFamily="49" charset="0"/>
              </a:rPr>
              <a:t>rubles/cube </a:t>
            </a:r>
            <a:r>
              <a:rPr lang="en" sz="1300" smtClean="0">
                <a:solidFill>
                  <a:srgbClr val="838382"/>
                </a:solidFill>
                <a:latin typeface="Courier New" panose="02070309020205020404" pitchFamily="49" charset="0"/>
                <a:cs typeface="Courier New" panose="02070309020205020404" pitchFamily="49" charset="0"/>
              </a:rPr>
              <a:t>. m </a:t>
            </a:r>
            <a:r>
              <a:rPr lang="en" sz="1300">
                <a:solidFill>
                  <a:srgbClr val="838382"/>
                </a:solidFill>
                <a:latin typeface="Courier New" panose="02070309020205020404" pitchFamily="49" charset="0"/>
                <a:cs typeface="Courier New" panose="02070309020205020404" pitchFamily="49" charset="0"/>
              </a:rPr>
              <a:t>, with </a:t>
            </a:r>
            <a:r>
              <a:rPr lang="en" sz="1300" smtClean="0">
                <a:solidFill>
                  <a:srgbClr val="838382"/>
                </a:solidFill>
                <a:latin typeface="Courier New" panose="02070309020205020404" pitchFamily="49" charset="0"/>
                <a:cs typeface="Courier New" panose="02070309020205020404" pitchFamily="49" charset="0"/>
              </a:rPr>
              <a:t>VAT</a:t>
            </a:r>
            <a:endParaRPr lang="ru-RU" sz="1300">
              <a:solidFill>
                <a:srgbClr val="838382"/>
              </a:solidFill>
              <a:latin typeface="Courier New" panose="02070309020205020404" pitchFamily="49" charset="0"/>
              <a:cs typeface="Courier New" panose="02070309020205020404" pitchFamily="49" charset="0"/>
            </a:endParaRPr>
          </a:p>
          <a:p>
            <a:pPr marL="285750" indent="-285750">
              <a:lnSpc>
                <a:spcPct val="125000"/>
              </a:lnSpc>
              <a:buFont typeface="Wingdings" panose="05000000000000000000" pitchFamily="2" charset="2"/>
              <a:buChar char="ü"/>
              <a:defRPr/>
            </a:pPr>
            <a:r>
              <a:rPr lang="en" sz="1300" b="1" smtClean="0">
                <a:solidFill>
                  <a:srgbClr val="838382"/>
                </a:solidFill>
                <a:latin typeface="Courier New" panose="02070309020205020404" pitchFamily="49" charset="0"/>
                <a:cs typeface="Courier New" panose="02070309020205020404" pitchFamily="49" charset="0"/>
              </a:rPr>
              <a:t>water supply</a:t>
            </a:r>
            <a:endParaRPr lang="ru-RU" sz="1300" b="1">
              <a:solidFill>
                <a:srgbClr val="838382"/>
              </a:solidFill>
              <a:latin typeface="Courier New" panose="02070309020205020404" pitchFamily="49" charset="0"/>
              <a:cs typeface="Courier New" panose="02070309020205020404" pitchFamily="49" charset="0"/>
            </a:endParaRPr>
          </a:p>
          <a:p>
            <a:pPr>
              <a:lnSpc>
                <a:spcPct val="125000"/>
              </a:lnSpc>
              <a:defRPr/>
            </a:pPr>
            <a:r>
              <a:rPr lang="en" sz="1300" smtClean="0">
                <a:solidFill>
                  <a:srgbClr val="838382"/>
                </a:solidFill>
                <a:latin typeface="Courier New" panose="02070309020205020404" pitchFamily="49" charset="0"/>
                <a:cs typeface="Courier New" panose="02070309020205020404" pitchFamily="49" charset="0"/>
              </a:rPr>
              <a:t>49.14 rubles </a:t>
            </a:r>
            <a:r>
              <a:rPr lang="en" sz="1300">
                <a:solidFill>
                  <a:srgbClr val="838382"/>
                </a:solidFill>
                <a:latin typeface="Courier New" panose="02070309020205020404" pitchFamily="49" charset="0"/>
                <a:cs typeface="Courier New" panose="02070309020205020404" pitchFamily="49" charset="0"/>
              </a:rPr>
              <a:t>per 1 cubic meter </a:t>
            </a:r>
            <a:r>
              <a:rPr lang="en" sz="1300" smtClean="0">
                <a:solidFill>
                  <a:srgbClr val="838382"/>
                </a:solidFill>
                <a:latin typeface="Courier New" panose="02070309020205020404" pitchFamily="49" charset="0"/>
                <a:cs typeface="Courier New" panose="02070309020205020404" pitchFamily="49" charset="0"/>
              </a:rPr>
              <a:t>. m </a:t>
            </a:r>
            <a:r>
              <a:rPr lang="en" sz="1300">
                <a:solidFill>
                  <a:srgbClr val="838382"/>
                </a:solidFill>
                <a:latin typeface="Courier New" panose="02070309020205020404" pitchFamily="49" charset="0"/>
                <a:cs typeface="Courier New" panose="02070309020205020404" pitchFamily="49" charset="0"/>
              </a:rPr>
              <a:t>, with VAT</a:t>
            </a:r>
          </a:p>
          <a:p>
            <a:pPr marL="285750" indent="-285750">
              <a:lnSpc>
                <a:spcPct val="125000"/>
              </a:lnSpc>
              <a:buFont typeface="Wingdings" panose="05000000000000000000" pitchFamily="2" charset="2"/>
              <a:buChar char="ü"/>
              <a:defRPr/>
            </a:pPr>
            <a:r>
              <a:rPr lang="en" sz="1300" b="1" smtClean="0">
                <a:solidFill>
                  <a:srgbClr val="838382"/>
                </a:solidFill>
                <a:latin typeface="Courier New" panose="02070309020205020404" pitchFamily="49" charset="0"/>
                <a:cs typeface="Courier New" panose="02070309020205020404" pitchFamily="49" charset="0"/>
              </a:rPr>
              <a:t>drainage</a:t>
            </a:r>
            <a:endParaRPr lang="ru-RU" sz="1300" b="1">
              <a:solidFill>
                <a:srgbClr val="838382"/>
              </a:solidFill>
              <a:latin typeface="Courier New" panose="02070309020205020404" pitchFamily="49" charset="0"/>
              <a:cs typeface="Courier New" panose="02070309020205020404" pitchFamily="49" charset="0"/>
            </a:endParaRPr>
          </a:p>
          <a:p>
            <a:pPr>
              <a:lnSpc>
                <a:spcPct val="125000"/>
              </a:lnSpc>
              <a:defRPr/>
            </a:pPr>
            <a:r>
              <a:rPr lang="en" sz="1300">
                <a:solidFill>
                  <a:srgbClr val="838382"/>
                </a:solidFill>
                <a:latin typeface="Courier New" panose="02070309020205020404" pitchFamily="49" charset="0"/>
                <a:cs typeface="Courier New" panose="02070309020205020404" pitchFamily="49" charset="0"/>
              </a:rPr>
              <a:t>RUR </a:t>
            </a:r>
            <a:r>
              <a:rPr lang="en" sz="1300" smtClean="0">
                <a:solidFill>
                  <a:srgbClr val="838382"/>
                </a:solidFill>
                <a:latin typeface="Courier New" panose="02070309020205020404" pitchFamily="49" charset="0"/>
                <a:cs typeface="Courier New" panose="02070309020205020404" pitchFamily="49" charset="0"/>
              </a:rPr>
              <a:t>35.29 </a:t>
            </a:r>
            <a:r>
              <a:rPr lang="en" sz="1300">
                <a:solidFill>
                  <a:srgbClr val="838382"/>
                </a:solidFill>
                <a:latin typeface="Courier New" panose="02070309020205020404" pitchFamily="49" charset="0"/>
                <a:cs typeface="Courier New" panose="02070309020205020404" pitchFamily="49" charset="0"/>
              </a:rPr>
              <a:t>for 1 cubic </a:t>
            </a:r>
            <a:r>
              <a:rPr lang="en" sz="1300" smtClean="0">
                <a:solidFill>
                  <a:srgbClr val="838382"/>
                </a:solidFill>
                <a:latin typeface="Courier New" panose="02070309020205020404" pitchFamily="49" charset="0"/>
                <a:cs typeface="Courier New" panose="02070309020205020404" pitchFamily="49" charset="0"/>
              </a:rPr>
              <a:t>meter m </a:t>
            </a:r>
            <a:r>
              <a:rPr lang="en" sz="1300">
                <a:solidFill>
                  <a:srgbClr val="838382"/>
                </a:solidFill>
                <a:latin typeface="Courier New" panose="02070309020205020404" pitchFamily="49" charset="0"/>
                <a:cs typeface="Courier New" panose="02070309020205020404" pitchFamily="49" charset="0"/>
              </a:rPr>
              <a:t>with </a:t>
            </a:r>
            <a:r>
              <a:rPr lang="en" sz="1300" smtClean="0">
                <a:solidFill>
                  <a:srgbClr val="838382"/>
                </a:solidFill>
                <a:latin typeface="Courier New" panose="02070309020205020404" pitchFamily="49" charset="0"/>
                <a:cs typeface="Courier New" panose="02070309020205020404" pitchFamily="49" charset="0"/>
              </a:rPr>
              <a:t>VAT</a:t>
            </a:r>
          </a:p>
          <a:p>
            <a:pPr marL="285750" indent="-285750">
              <a:lnSpc>
                <a:spcPct val="125000"/>
              </a:lnSpc>
              <a:buFont typeface="Wingdings" panose="05000000000000000000" pitchFamily="2" charset="2"/>
              <a:buChar char="ü"/>
              <a:defRPr/>
            </a:pPr>
            <a:r>
              <a:rPr lang="en" sz="1300" b="1" smtClean="0">
                <a:solidFill>
                  <a:srgbClr val="838382"/>
                </a:solidFill>
                <a:latin typeface="Courier New" panose="02070309020205020404" pitchFamily="49" charset="0"/>
                <a:cs typeface="Courier New" panose="02070309020205020404" pitchFamily="49" charset="0"/>
              </a:rPr>
              <a:t>heat supply</a:t>
            </a:r>
          </a:p>
          <a:p>
            <a:pPr>
              <a:lnSpc>
                <a:spcPct val="125000"/>
              </a:lnSpc>
              <a:defRPr/>
            </a:pPr>
            <a:r>
              <a:rPr lang="en" sz="1300">
                <a:solidFill>
                  <a:srgbClr val="838382"/>
                </a:solidFill>
                <a:latin typeface="Courier New" panose="02070309020205020404" pitchFamily="49" charset="0"/>
                <a:cs typeface="Courier New" panose="02070309020205020404" pitchFamily="49" charset="0"/>
              </a:rPr>
              <a:t>RUB </a:t>
            </a:r>
            <a:r>
              <a:rPr lang="en" sz="1300" smtClean="0">
                <a:solidFill>
                  <a:srgbClr val="838382"/>
                </a:solidFill>
                <a:latin typeface="Courier New" panose="02070309020205020404" pitchFamily="49" charset="0"/>
                <a:cs typeface="Courier New" panose="02070309020205020404" pitchFamily="49" charset="0"/>
              </a:rPr>
              <a:t>2,027.28 /Gcal, </a:t>
            </a:r>
            <a:r>
              <a:rPr lang="en" sz="1300">
                <a:solidFill>
                  <a:srgbClr val="838382"/>
                </a:solidFill>
                <a:latin typeface="Courier New" panose="02070309020205020404" pitchFamily="49" charset="0"/>
                <a:cs typeface="Courier New" panose="02070309020205020404" pitchFamily="49" charset="0"/>
              </a:rPr>
              <a:t>including </a:t>
            </a:r>
            <a:r>
              <a:rPr lang="en" sz="1300" smtClean="0">
                <a:solidFill>
                  <a:srgbClr val="838382"/>
                </a:solidFill>
                <a:latin typeface="Courier New" panose="02070309020205020404" pitchFamily="49" charset="0"/>
                <a:cs typeface="Courier New" panose="02070309020205020404" pitchFamily="49" charset="0"/>
              </a:rPr>
              <a:t>VAT (MUP “Engineering Networks”)</a:t>
            </a:r>
            <a:endParaRPr lang="ru-RU" sz="1300">
              <a:solidFill>
                <a:srgbClr val="838382"/>
              </a:solidFill>
              <a:latin typeface="Courier New" panose="02070309020205020404" pitchFamily="49" charset="0"/>
              <a:cs typeface="Courier New" panose="02070309020205020404" pitchFamily="49" charset="0"/>
            </a:endParaRPr>
          </a:p>
        </p:txBody>
      </p:sp>
      <p:sp>
        <p:nvSpPr>
          <p:cNvPr id="10" name="Прямоугольник 9"/>
          <p:cNvSpPr/>
          <p:nvPr/>
        </p:nvSpPr>
        <p:spPr>
          <a:xfrm>
            <a:off x="-6287" y="2526302"/>
            <a:ext cx="12192001" cy="42750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b="1" smtClean="0">
                <a:solidFill>
                  <a:schemeClr val="bg1"/>
                </a:solidFill>
                <a:latin typeface="Courier New" panose="02070309020205020404" pitchFamily="49" charset="0"/>
                <a:cs typeface="Courier New" panose="02070309020205020404" pitchFamily="49" charset="0"/>
              </a:rPr>
              <a:t>       </a:t>
            </a:r>
            <a:r>
              <a:rPr lang="en" sz="2000" b="1" smtClean="0">
                <a:solidFill>
                  <a:schemeClr val="bg1"/>
                </a:solidFill>
                <a:latin typeface="Courier New" panose="02070309020205020404" pitchFamily="49" charset="0"/>
                <a:cs typeface="Courier New" panose="02070309020205020404" pitchFamily="49" charset="0"/>
              </a:rPr>
              <a:t>ENERGY RESOURCES CADASTRAL VALUE</a:t>
            </a:r>
            <a:endParaRPr lang="ru-RU" sz="2000">
              <a:solidFill>
                <a:schemeClr val="tx1"/>
              </a:solidFill>
            </a:endParaRPr>
          </a:p>
        </p:txBody>
      </p:sp>
    </p:spTree>
    <p:extLst>
      <p:ext uri="{BB962C8B-B14F-4D97-AF65-F5344CB8AC3E}">
        <p14:creationId xmlns:p14="http://schemas.microsoft.com/office/powerpoint/2010/main" val="37523805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stretch>
            <a:fillRect/>
          </a:stretch>
        </p:blipFill>
        <p:spPr>
          <a:xfrm>
            <a:off x="6162422" y="1512311"/>
            <a:ext cx="3382560" cy="2110718"/>
          </a:xfrm>
          <a:prstGeom prst="rect">
            <a:avLst/>
          </a:prstGeom>
        </p:spPr>
      </p:pic>
      <p:pic>
        <p:nvPicPr>
          <p:cNvPr id="3" name="Рисунок 2"/>
          <p:cNvPicPr>
            <a:picLocks noChangeAspect="1"/>
          </p:cNvPicPr>
          <p:nvPr/>
        </p:nvPicPr>
        <p:blipFill>
          <a:blip r:embed="rId5"/>
          <a:stretch>
            <a:fillRect/>
          </a:stretch>
        </p:blipFill>
        <p:spPr>
          <a:xfrm>
            <a:off x="197218" y="1505681"/>
            <a:ext cx="3756666" cy="2110718"/>
          </a:xfrm>
          <a:prstGeom prst="rect">
            <a:avLst/>
          </a:prstGeom>
        </p:spPr>
      </p:pic>
      <p:sp>
        <p:nvSpPr>
          <p:cNvPr id="34" name="Прямоугольник 33"/>
          <p:cNvSpPr/>
          <p:nvPr/>
        </p:nvSpPr>
        <p:spPr>
          <a:xfrm>
            <a:off x="3362159" y="1495582"/>
            <a:ext cx="3347921" cy="2121416"/>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4" name="Rectangle 5"/>
          <p:cNvSpPr txBox="1">
            <a:spLocks noChangeArrowheads="1"/>
          </p:cNvSpPr>
          <p:nvPr/>
        </p:nvSpPr>
        <p:spPr>
          <a:xfrm>
            <a:off x="662950" y="1608784"/>
            <a:ext cx="11536403" cy="4962144"/>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endParaRPr lang="ru-RU" altLang="ru-RU" sz="900" smtClean="0">
              <a:latin typeface="Arial" panose="020B0604020202020204" pitchFamily="34" charset="0"/>
              <a:cs typeface="Arial" panose="020B0604020202020204" pitchFamily="34" charset="0"/>
            </a:endParaRPr>
          </a:p>
        </p:txBody>
      </p:sp>
      <p:sp>
        <p:nvSpPr>
          <p:cNvPr id="23" name="Прямоугольник 22"/>
          <p:cNvSpPr/>
          <p:nvPr/>
        </p:nvSpPr>
        <p:spPr>
          <a:xfrm>
            <a:off x="197218" y="608676"/>
            <a:ext cx="11814344" cy="665824"/>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24" name="TextBox 23"/>
          <p:cNvSpPr txBox="1"/>
          <p:nvPr/>
        </p:nvSpPr>
        <p:spPr>
          <a:xfrm>
            <a:off x="552776" y="165638"/>
            <a:ext cx="5377399" cy="307777"/>
          </a:xfrm>
          <a:prstGeom prst="rect">
            <a:avLst/>
          </a:prstGeom>
          <a:noFill/>
        </p:spPr>
        <p:txBody>
          <a:bodyPr wrap="square" rtlCol="0">
            <a:spAutoFit/>
          </a:bodyPr>
          <a:lstStyle>
            <a:defPPr>
              <a:defRPr lang="en-US"/>
            </a:defPPr>
            <a:lvl1pPr algn="ctr">
              <a:defRPr sz="3600" b="1">
                <a:solidFill>
                  <a:schemeClr val="tx1">
                    <a:lumMod val="65000"/>
                    <a:lumOff val="35000"/>
                  </a:schemeClr>
                </a:solidFill>
                <a:latin typeface="Courier New" panose="02070309020205020404" pitchFamily="49" charset="0"/>
                <a:cs typeface="Courier New" panose="02070309020205020404" pitchFamily="49" charset="0"/>
              </a:defRPr>
            </a:lvl1pPr>
          </a:lstStyle>
          <a:p>
            <a:r>
              <a:rPr lang="en" sz="1400"/>
              <a:t>CITY DISTRICT DOLGOPRUDNY MOSCOW REGION</a:t>
            </a:r>
          </a:p>
        </p:txBody>
      </p:sp>
      <p:graphicFrame>
        <p:nvGraphicFramePr>
          <p:cNvPr id="25" name="Object 4"/>
          <p:cNvGraphicFramePr>
            <a:graphicFrameLocks noChangeAspect="1"/>
          </p:cNvGraphicFramePr>
          <p:nvPr>
            <p:extLst>
              <p:ext uri="{D42A27DB-BD31-4B8C-83A1-F6EECF244321}">
                <p14:modId xmlns:p14="http://schemas.microsoft.com/office/powerpoint/2010/main" val="172589356"/>
              </p:ext>
            </p:extLst>
          </p:nvPr>
        </p:nvGraphicFramePr>
        <p:xfrm>
          <a:off x="197220" y="133223"/>
          <a:ext cx="355556" cy="423236"/>
        </p:xfrm>
        <a:graphic>
          <a:graphicData uri="http://schemas.openxmlformats.org/presentationml/2006/ole">
            <mc:AlternateContent xmlns:mc="http://schemas.openxmlformats.org/markup-compatibility/2006">
              <mc:Choice xmlns:v="urn:schemas-microsoft-com:vml" Requires="v">
                <p:oleObj spid="_x0000_s9220" name="CorelDRAW" r:id="rId6" imgW="2231280" imgH="2775960" progId="">
                  <p:embed/>
                </p:oleObj>
              </mc:Choice>
              <mc:Fallback>
                <p:oleObj name="CorelDRAW" r:id="rId6" imgW="2231280" imgH="2775960" progId="">
                  <p:embed/>
                  <p:pic>
                    <p:nvPicPr>
                      <p:cNvPr id="0" name="OLE substitute image"/>
                      <p:cNvPicPr/>
                      <p:nvPr/>
                    </p:nvPicPr>
                    <p:blipFill>
                      <a:blip r:embed="rId7">
                        <a:extLst>
                          <a:ext uri="{28A0092B-C50C-407E-A947-70E740481C1C}">
                            <a14:useLocalDpi xmlns:a14="http://schemas.microsoft.com/office/drawing/2010/main" val="0"/>
                          </a:ext>
                        </a:extLst>
                      </a:blip>
                      <a:stretch>
                        <a:fillRect/>
                      </a:stretch>
                    </p:blipFill>
                    <p:spPr>
                      <a:xfrm>
                        <a:off x="197220" y="133223"/>
                        <a:ext cx="355556" cy="423236"/>
                      </a:xfrm>
                      <a:prstGeom prst="rect">
                        <a:avLst/>
                      </a:prstGeom>
                      <a:noFill/>
                    </p:spPr>
                  </p:pic>
                </p:oleObj>
              </mc:Fallback>
            </mc:AlternateContent>
          </a:graphicData>
        </a:graphic>
      </p:graphicFrame>
      <p:sp>
        <p:nvSpPr>
          <p:cNvPr id="22" name="Прямоугольник 21"/>
          <p:cNvSpPr/>
          <p:nvPr/>
        </p:nvSpPr>
        <p:spPr>
          <a:xfrm>
            <a:off x="197218" y="655601"/>
            <a:ext cx="11825970" cy="654025"/>
          </a:xfrm>
          <a:prstGeom prst="rect">
            <a:avLst/>
          </a:prstGeom>
        </p:spPr>
        <p:txBody>
          <a:bodyPr wrap="square">
            <a:spAutoFit/>
          </a:bodyPr>
          <a:lstStyle/>
          <a:p>
            <a:pPr algn="ctr">
              <a:lnSpc>
                <a:spcPct val="90000"/>
              </a:lnSpc>
            </a:pPr>
            <a:r>
              <a:rPr lang="en" sz="2000" b="1">
                <a:solidFill>
                  <a:schemeClr val="bg1"/>
                </a:solidFill>
                <a:latin typeface="Courier New" panose="02070309020205020404" pitchFamily="49" charset="0"/>
                <a:cs typeface="Courier New" panose="02070309020205020404" pitchFamily="49" charset="0"/>
              </a:rPr>
              <a:t>INFRASTRUCTURE TO SUPPORT </a:t>
            </a:r>
            <a:r>
              <a:rPr lang="en" sz="2000" b="1" smtClean="0">
                <a:solidFill>
                  <a:schemeClr val="bg1"/>
                </a:solidFill>
                <a:latin typeface="Courier New" panose="02070309020205020404" pitchFamily="49" charset="0"/>
                <a:cs typeface="Courier New" panose="02070309020205020404" pitchFamily="49" charset="0"/>
              </a:rPr>
              <a:t>ORGANIZATIONS </a:t>
            </a:r>
            <a:r>
              <a:rPr lang="en" sz="2000" b="1">
                <a:solidFill>
                  <a:schemeClr val="bg1"/>
                </a:solidFill>
                <a:latin typeface="Courier New" panose="02070309020205020404" pitchFamily="49" charset="0"/>
                <a:cs typeface="Courier New" panose="02070309020205020404" pitchFamily="49" charset="0"/>
              </a:rPr>
              <a:t>AND </a:t>
            </a:r>
            <a:r>
              <a:rPr lang="en" sz="2000" b="1" smtClean="0">
                <a:solidFill>
                  <a:schemeClr val="bg1"/>
                </a:solidFill>
                <a:latin typeface="Courier New" panose="02070309020205020404" pitchFamily="49" charset="0"/>
                <a:cs typeface="Courier New" panose="02070309020205020404" pitchFamily="49" charset="0"/>
              </a:rPr>
              <a:t>INNOVATION</a:t>
            </a:r>
          </a:p>
          <a:p>
            <a:pPr algn="ctr">
              <a:lnSpc>
                <a:spcPct val="90000"/>
              </a:lnSpc>
            </a:pPr>
            <a:r>
              <a:rPr lang="en" sz="2000" b="1" smtClean="0">
                <a:solidFill>
                  <a:schemeClr val="bg1"/>
                </a:solidFill>
                <a:latin typeface="Courier New" panose="02070309020205020404" pitchFamily="49" charset="0"/>
                <a:cs typeface="Courier New" panose="02070309020205020404" pitchFamily="49" charset="0"/>
              </a:rPr>
              <a:t>FOCUS </a:t>
            </a:r>
            <a:r>
              <a:rPr lang="en" sz="2000" b="1">
                <a:solidFill>
                  <a:schemeClr val="bg1"/>
                </a:solidFill>
                <a:latin typeface="Courier New" panose="02070309020205020404" pitchFamily="49" charset="0"/>
                <a:cs typeface="Courier New" panose="02070309020205020404" pitchFamily="49" charset="0"/>
              </a:rPr>
              <a:t>AND SME ENTITIES</a:t>
            </a:r>
          </a:p>
        </p:txBody>
      </p:sp>
      <p:sp>
        <p:nvSpPr>
          <p:cNvPr id="29" name="Прямоугольник 28"/>
          <p:cNvSpPr/>
          <p:nvPr/>
        </p:nvSpPr>
        <p:spPr>
          <a:xfrm>
            <a:off x="197218" y="5204425"/>
            <a:ext cx="5965204" cy="1384995"/>
          </a:xfrm>
          <a:prstGeom prst="rect">
            <a:avLst/>
          </a:prstGeom>
        </p:spPr>
        <p:txBody>
          <a:bodyPr wrap="square">
            <a:spAutoFit/>
          </a:bodyPr>
          <a:lstStyle/>
          <a:p>
            <a:pPr>
              <a:tabLst>
                <a:tab pos="450215" algn="l"/>
              </a:tabLst>
              <a:defRPr/>
            </a:pPr>
            <a:r>
              <a:rPr lang="en" sz="1200" b="1">
                <a:solidFill>
                  <a:schemeClr val="tx1">
                    <a:lumMod val="65000"/>
                    <a:lumOff val="35000"/>
                  </a:schemeClr>
                </a:solidFill>
                <a:latin typeface="Courier New" panose="02070309020205020404" pitchFamily="49" charset="0"/>
                <a:cs typeface="Courier New" panose="02070309020205020404" pitchFamily="49" charset="0"/>
              </a:rPr>
              <a:t>A separate division of the Union "Chamber of Commerce and Industry of the Moscow </a:t>
            </a:r>
            <a:r>
              <a:rPr lang="en" sz="1200" b="1" smtClean="0">
                <a:solidFill>
                  <a:schemeClr val="tx1">
                    <a:lumMod val="65000"/>
                    <a:lumOff val="35000"/>
                  </a:schemeClr>
                </a:solidFill>
                <a:latin typeface="Courier New" panose="02070309020205020404" pitchFamily="49" charset="0"/>
                <a:cs typeface="Courier New" panose="02070309020205020404" pitchFamily="49" charset="0"/>
              </a:rPr>
              <a:t>Region" (CCI)</a:t>
            </a:r>
            <a:r>
              <a:rPr lang="en" sz="1200">
                <a:solidFill>
                  <a:schemeClr val="tx1">
                    <a:lumMod val="65000"/>
                    <a:lumOff val="35000"/>
                  </a:schemeClr>
                </a:solidFill>
                <a:latin typeface="Courier New" panose="02070309020205020404" pitchFamily="49" charset="0"/>
                <a:cs typeface="Courier New" panose="02070309020205020404" pitchFamily="49" charset="0"/>
              </a:rPr>
              <a:t>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 represents </a:t>
            </a:r>
            <a:r>
              <a:rPr lang="en" sz="1000">
                <a:solidFill>
                  <a:schemeClr val="tx1">
                    <a:lumMod val="65000"/>
                    <a:lumOff val="35000"/>
                  </a:schemeClr>
                </a:solidFill>
                <a:latin typeface="Courier New" panose="02070309020205020404" pitchFamily="49" charset="0"/>
                <a:cs typeface="Courier New" panose="02070309020205020404" pitchFamily="49" charset="0"/>
              </a:rPr>
              <a:t>the interests of small, medium and large businesses, all areas of entrepreneurship - industry, domestic and foreign trade, agriculture, financial system, services.</a:t>
            </a:r>
            <a:endParaRPr lang="ru-RU" sz="1000">
              <a:latin typeface="Courier New" panose="02070309020205020404" pitchFamily="49" charset="0"/>
              <a:cs typeface="Courier New" panose="02070309020205020404" pitchFamily="49" charset="0"/>
            </a:endParaRPr>
          </a:p>
          <a:p>
            <a:pPr>
              <a:tabLst>
                <a:tab pos="450215" algn="l"/>
              </a:tabLst>
              <a:defRPr/>
            </a:pPr>
            <a:r>
              <a:rPr lang="en" sz="1000" smtClean="0">
                <a:solidFill>
                  <a:schemeClr val="tx1">
                    <a:lumMod val="65000"/>
                    <a:lumOff val="35000"/>
                  </a:schemeClr>
                </a:solidFill>
                <a:latin typeface="Courier New" panose="02070309020205020404" pitchFamily="49" charset="0"/>
                <a:cs typeface="Courier New" panose="02070309020205020404" pitchFamily="49" charset="0"/>
              </a:rPr>
              <a:t>Location in the city of Dolgoprudny: Patsaeva Ave. </a:t>
            </a:r>
            <a:r>
              <a:rPr lang="en" sz="1000" err="1">
                <a:solidFill>
                  <a:schemeClr val="tx1">
                    <a:lumMod val="65000"/>
                    <a:lumOff val="35000"/>
                  </a:schemeClr>
                </a:solidFill>
                <a:latin typeface="Courier New" panose="02070309020205020404" pitchFamily="49" charset="0"/>
                <a:cs typeface="Courier New" panose="02070309020205020404" pitchFamily="49" charset="0"/>
              </a:rPr>
              <a:t>, 7,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building 1; tel.:8(916)328-72-70, </a:t>
            </a:r>
            <a:r>
              <a:rPr lang="en" sz="1000" smtClean="0">
                <a:solidFill>
                  <a:schemeClr val="tx1">
                    <a:lumMod val="65000"/>
                    <a:lumOff val="35000"/>
                  </a:schemeClr>
                </a:solidFill>
                <a:latin typeface="Courier New" panose="02070309020205020404" pitchFamily="49" charset="0"/>
                <a:cs typeface="Courier New" panose="02070309020205020404" pitchFamily="49" charset="0"/>
                <a:hlinkClick r:id="rId8"/>
              </a:rPr>
              <a:t>mun_dolgoprudny@tppmo.ru</a:t>
            </a:r>
            <a:r>
              <a:rPr lang="en" sz="1000">
                <a:solidFill>
                  <a:schemeClr val="tx1">
                    <a:lumMod val="65000"/>
                    <a:lumOff val="35000"/>
                  </a:schemeClr>
                </a:solidFill>
                <a:latin typeface="Courier New" panose="02070309020205020404" pitchFamily="49" charset="0"/>
                <a:cs typeface="Courier New" panose="02070309020205020404" pitchFamily="49" charset="0"/>
              </a:rPr>
              <a:t> </a:t>
            </a:r>
            <a:endParaRPr lang="ru-RU" sz="1000">
              <a:solidFill>
                <a:schemeClr val="tx1">
                  <a:lumMod val="65000"/>
                  <a:lumOff val="35000"/>
                </a:schemeClr>
              </a:solidFill>
              <a:latin typeface="Courier New" panose="02070309020205020404" pitchFamily="49" charset="0"/>
              <a:cs typeface="Courier New" panose="02070309020205020404" pitchFamily="49" charset="0"/>
            </a:endParaRPr>
          </a:p>
          <a:p>
            <a:pPr>
              <a:tabLst>
                <a:tab pos="450215" algn="l"/>
              </a:tabLst>
              <a:defRPr/>
            </a:pPr>
            <a:r>
              <a:rPr lang="en" sz="1000">
                <a:solidFill>
                  <a:schemeClr val="tx1">
                    <a:lumMod val="65000"/>
                    <a:lumOff val="35000"/>
                  </a:schemeClr>
                </a:solidFill>
                <a:latin typeface="Courier New" panose="02070309020205020404" pitchFamily="49" charset="0"/>
                <a:cs typeface="Courier New" panose="02070309020205020404" pitchFamily="49" charset="0"/>
              </a:rPr>
              <a:t>Public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representative of the Chamber of Commerce and Industry Kiseleva </a:t>
            </a:r>
            <a:r>
              <a:rPr lang="en" sz="1000">
                <a:solidFill>
                  <a:schemeClr val="tx1">
                    <a:lumMod val="65000"/>
                    <a:lumOff val="35000"/>
                  </a:schemeClr>
                </a:solidFill>
                <a:latin typeface="Courier New" panose="02070309020205020404" pitchFamily="49" charset="0"/>
                <a:cs typeface="Courier New" panose="02070309020205020404" pitchFamily="49" charset="0"/>
              </a:rPr>
              <a:t>Svetlana Vitalievna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8(916)328-72-70</a:t>
            </a:r>
            <a:endParaRPr lang="ru-RU" sz="1000">
              <a:solidFill>
                <a:schemeClr val="tx1">
                  <a:lumMod val="65000"/>
                  <a:lumOff val="35000"/>
                </a:schemeClr>
              </a:solidFill>
              <a:latin typeface="Courier New" panose="02070309020205020404" pitchFamily="49" charset="0"/>
              <a:cs typeface="Courier New" panose="02070309020205020404" pitchFamily="49" charset="0"/>
            </a:endParaRPr>
          </a:p>
        </p:txBody>
      </p:sp>
      <p:pic>
        <p:nvPicPr>
          <p:cNvPr id="10" name="Рисунок 9"/>
          <p:cNvPicPr>
            <a:picLocks noChangeAspect="1"/>
          </p:cNvPicPr>
          <p:nvPr/>
        </p:nvPicPr>
        <p:blipFill>
          <a:blip r:embed="rId9">
            <a:biLevel thresh="75000"/>
            <a:extLst>
              <a:ext uri="{28A0092B-C50C-407E-A947-70E740481C1C}">
                <a14:useLocalDpi xmlns:a14="http://schemas.microsoft.com/office/drawing/2010/main"/>
              </a:ext>
            </a:extLst>
          </a:blip>
          <a:stretch>
            <a:fillRect/>
          </a:stretch>
        </p:blipFill>
        <p:spPr>
          <a:xfrm>
            <a:off x="7908126" y="1558328"/>
            <a:ext cx="1447728" cy="463478"/>
          </a:xfrm>
          <a:prstGeom prst="rect">
            <a:avLst/>
          </a:prstGeom>
        </p:spPr>
      </p:pic>
      <p:sp>
        <p:nvSpPr>
          <p:cNvPr id="11" name="Прямоугольник 10"/>
          <p:cNvSpPr/>
          <p:nvPr/>
        </p:nvSpPr>
        <p:spPr>
          <a:xfrm>
            <a:off x="197218" y="3667290"/>
            <a:ext cx="3164941" cy="1107996"/>
          </a:xfrm>
          <a:prstGeom prst="rect">
            <a:avLst/>
          </a:prstGeom>
        </p:spPr>
        <p:txBody>
          <a:bodyPr wrap="square">
            <a:spAutoFit/>
          </a:bodyPr>
          <a:lstStyle/>
          <a:p>
            <a:r>
              <a:rPr lang="en" sz="1100" b="1" smtClean="0">
                <a:solidFill>
                  <a:schemeClr val="tx1">
                    <a:lumMod val="65000"/>
                    <a:lumOff val="35000"/>
                  </a:schemeClr>
                </a:solidFill>
                <a:latin typeface="Courier New" panose="02070309020205020404" pitchFamily="49" charset="0"/>
                <a:cs typeface="Courier New" panose="02070309020205020404" pitchFamily="49" charset="0"/>
              </a:rPr>
              <a:t>Location: Moscow </a:t>
            </a:r>
            <a:r>
              <a:rPr lang="en" sz="1100" b="1">
                <a:solidFill>
                  <a:schemeClr val="tx1">
                    <a:lumMod val="65000"/>
                    <a:lumOff val="35000"/>
                  </a:schemeClr>
                </a:solidFill>
                <a:latin typeface="Courier New" panose="02070309020205020404" pitchFamily="49" charset="0"/>
                <a:cs typeface="Courier New" panose="02070309020205020404" pitchFamily="49" charset="0"/>
              </a:rPr>
              <a:t>region, Dolgoprudny, Letnaya street,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2. Contacts: tel </a:t>
            </a:r>
            <a:r>
              <a:rPr lang="en" sz="1100" b="1">
                <a:solidFill>
                  <a:schemeClr val="tx1">
                    <a:lumMod val="65000"/>
                    <a:lumOff val="35000"/>
                  </a:schemeClr>
                </a:solidFill>
                <a:latin typeface="Courier New" panose="02070309020205020404" pitchFamily="49" charset="0"/>
                <a:cs typeface="Courier New" panose="02070309020205020404" pitchFamily="49" charset="0"/>
              </a:rPr>
              <a:t>. +7 (917) 521-23-47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 e-mail: </a:t>
            </a:r>
            <a:r>
              <a:rPr lang="en" sz="1100" b="1" err="1" smtClean="0">
                <a:solidFill>
                  <a:schemeClr val="tx1">
                    <a:lumMod val="65000"/>
                    <a:lumOff val="35000"/>
                  </a:schemeClr>
                </a:solidFill>
                <a:latin typeface="Courier New" panose="02070309020205020404" pitchFamily="49" charset="0"/>
                <a:cs typeface="Courier New" panose="02070309020205020404" pitchFamily="49" charset="0"/>
                <a:hlinkClick r:id="rId10"/>
              </a:rPr>
              <a:t>info@kapitsa.center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 website: </a:t>
            </a:r>
            <a:r>
              <a:rPr lang="en" sz="1100" b="1">
                <a:solidFill>
                  <a:schemeClr val="tx1">
                    <a:lumMod val="65000"/>
                    <a:lumOff val="35000"/>
                  </a:schemeClr>
                </a:solidFill>
                <a:latin typeface="Courier New" panose="02070309020205020404" pitchFamily="49" charset="0"/>
                <a:cs typeface="Courier New" panose="02070309020205020404" pitchFamily="49" charset="0"/>
                <a:hlinkClick r:id="rId11"/>
              </a:rPr>
              <a:t>https://kapitsa.center </a:t>
            </a:r>
            <a:r>
              <a:rPr lang="en" sz="1100" b="1" smtClean="0">
                <a:solidFill>
                  <a:schemeClr val="tx1">
                    <a:lumMod val="65000"/>
                    <a:lumOff val="35000"/>
                  </a:schemeClr>
                </a:solidFill>
                <a:latin typeface="Courier New" panose="02070309020205020404" pitchFamily="49" charset="0"/>
                <a:cs typeface="Courier New" panose="02070309020205020404" pitchFamily="49" charset="0"/>
                <a:hlinkClick r:id="rId11"/>
              </a:rPr>
              <a:t>/</a:t>
            </a:r>
            <a:endParaRPr lang="ru-RU" sz="1100" b="1" smtClean="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35" name="Прямоугольник 34"/>
          <p:cNvSpPr/>
          <p:nvPr/>
        </p:nvSpPr>
        <p:spPr>
          <a:xfrm>
            <a:off x="6905923" y="5390629"/>
            <a:ext cx="4549929" cy="1012585"/>
          </a:xfrm>
          <a:prstGeom prst="rect">
            <a:avLst/>
          </a:prstGeom>
        </p:spPr>
        <p:txBody>
          <a:bodyPr wrap="square">
            <a:spAutoFit/>
          </a:bodyPr>
          <a:lstStyle/>
          <a:p>
            <a:pPr>
              <a:lnSpc>
                <a:spcPct val="115000"/>
              </a:lnSpc>
              <a:tabLst>
                <a:tab pos="450215" algn="l"/>
              </a:tabLst>
              <a:defRPr/>
            </a:pPr>
            <a:r>
              <a:rPr lang="en" sz="1200" b="1">
                <a:solidFill>
                  <a:schemeClr val="tx1">
                    <a:lumMod val="65000"/>
                    <a:lumOff val="35000"/>
                  </a:schemeClr>
                </a:solidFill>
                <a:latin typeface="Courier New" panose="02070309020205020404" pitchFamily="49" charset="0"/>
                <a:cs typeface="Courier New" panose="02070309020205020404" pitchFamily="49" charset="0"/>
              </a:rPr>
              <a:t>Biopharmaceutical cluster "Northern"</a:t>
            </a:r>
            <a:r>
              <a:rPr lang="en" sz="1200" smtClean="0">
                <a:solidFill>
                  <a:schemeClr val="tx1">
                    <a:lumMod val="65000"/>
                    <a:lumOff val="35000"/>
                  </a:schemeClr>
                </a:solidFill>
                <a:latin typeface="Courier New" panose="02070309020205020404" pitchFamily="49" charset="0"/>
                <a:cs typeface="Courier New" panose="02070309020205020404" pitchFamily="49" charset="0"/>
              </a:rPr>
              <a:t> </a:t>
            </a:r>
            <a:r>
              <a:rPr lang="en" sz="1000">
                <a:solidFill>
                  <a:schemeClr val="tx1">
                    <a:lumMod val="65000"/>
                    <a:lumOff val="35000"/>
                  </a:schemeClr>
                </a:solidFill>
                <a:latin typeface="Courier New" panose="02070309020205020404" pitchFamily="49" charset="0"/>
                <a:cs typeface="Courier New" panose="02070309020205020404" pitchFamily="49" charset="0"/>
              </a:rPr>
              <a:t>About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the unification </a:t>
            </a:r>
            <a:r>
              <a:rPr lang="en" sz="1000">
                <a:solidFill>
                  <a:schemeClr val="tx1">
                    <a:lumMod val="65000"/>
                    <a:lumOff val="35000"/>
                  </a:schemeClr>
                </a:solidFill>
                <a:latin typeface="Courier New" panose="02070309020205020404" pitchFamily="49" charset="0"/>
                <a:cs typeface="Courier New" panose="02070309020205020404" pitchFamily="49" charset="0"/>
              </a:rPr>
              <a:t>of leading enterprises of the Russian pharmaceutical and medical industry, research institutes and medical institutions, small </a:t>
            </a:r>
            <a:r>
              <a:rPr lang="en" sz="1000">
                <a:solidFill>
                  <a:schemeClr val="tx1">
                    <a:lumMod val="65000"/>
                    <a:lumOff val="35000"/>
                  </a:schemeClr>
                </a:solidFill>
                <a:latin typeface="Courier New" panose="02070309020205020404" pitchFamily="49" charset="0"/>
                <a:cs typeface="Courier New" panose="02070309020205020404" pitchFamily="49" charset="0"/>
                <a:hlinkClick r:id="rId12"/>
              </a:rPr>
              <a:t>innovative </a:t>
            </a:r>
            <a:r>
              <a:rPr lang="en" sz="1000" smtClean="0">
                <a:solidFill>
                  <a:schemeClr val="tx1">
                    <a:lumMod val="65000"/>
                    <a:lumOff val="35000"/>
                  </a:schemeClr>
                </a:solidFill>
                <a:latin typeface="Courier New" panose="02070309020205020404" pitchFamily="49" charset="0"/>
                <a:cs typeface="Courier New" panose="02070309020205020404" pitchFamily="49" charset="0"/>
              </a:rPr>
              <a:t>companies </a:t>
            </a:r>
            <a:r>
              <a:rPr lang="en" sz="1000" smtClean="0">
                <a:solidFill>
                  <a:schemeClr val="tx1">
                    <a:lumMod val="65000"/>
                    <a:lumOff val="35000"/>
                  </a:schemeClr>
                </a:solidFill>
                <a:latin typeface="Courier New" panose="02070309020205020404" pitchFamily="49" charset="0"/>
                <a:cs typeface="Courier New" panose="02070309020205020404" pitchFamily="49" charset="0"/>
                <a:hlinkClick r:id="rId12"/>
              </a:rPr>
              <a:t>http://pharmcluster.ru</a:t>
            </a:r>
            <a:r>
              <a:rPr lang="en" sz="1000">
                <a:solidFill>
                  <a:schemeClr val="tx1">
                    <a:lumMod val="65000"/>
                    <a:lumOff val="35000"/>
                  </a:schemeClr>
                </a:solidFill>
                <a:latin typeface="Courier New" panose="02070309020205020404" pitchFamily="49" charset="0"/>
                <a:cs typeface="Courier New" panose="02070309020205020404" pitchFamily="49" charset="0"/>
              </a:rPr>
              <a:t> </a:t>
            </a:r>
          </a:p>
        </p:txBody>
      </p:sp>
      <p:sp>
        <p:nvSpPr>
          <p:cNvPr id="37" name="Прямоугольник 36"/>
          <p:cNvSpPr/>
          <p:nvPr/>
        </p:nvSpPr>
        <p:spPr>
          <a:xfrm>
            <a:off x="6710080" y="3657729"/>
            <a:ext cx="5313108" cy="1046440"/>
          </a:xfrm>
          <a:prstGeom prst="rect">
            <a:avLst/>
          </a:prstGeom>
        </p:spPr>
        <p:txBody>
          <a:bodyPr wrap="square">
            <a:spAutoFit/>
          </a:bodyPr>
          <a:lstStyle/>
          <a:p>
            <a:r>
              <a:rPr lang="en" sz="1100" b="1" smtClean="0">
                <a:solidFill>
                  <a:schemeClr val="tx1">
                    <a:lumMod val="65000"/>
                    <a:lumOff val="35000"/>
                  </a:schemeClr>
                </a:solidFill>
                <a:latin typeface="Courier New" panose="02070309020205020404" pitchFamily="49" charset="0"/>
                <a:cs typeface="Courier New" panose="02070309020205020404" pitchFamily="49" charset="0"/>
              </a:rPr>
              <a:t>Location: </a:t>
            </a:r>
            <a:r>
              <a:rPr lang="en" sz="1100" b="1">
                <a:solidFill>
                  <a:schemeClr val="tx1">
                    <a:lumMod val="65000"/>
                    <a:lumOff val="35000"/>
                  </a:schemeClr>
                </a:solidFill>
                <a:latin typeface="Courier New" panose="02070309020205020404" pitchFamily="49" charset="0"/>
                <a:cs typeface="Courier New" panose="02070309020205020404" pitchFamily="49" charset="0"/>
              </a:rPr>
              <a:t>Dolgoprudny, Likhachevsky proezd, 4, building 1; d.6, p.1; d.8.</a:t>
            </a:r>
            <a:endParaRPr lang="ru-RU" sz="1100" b="1" smtClean="0">
              <a:solidFill>
                <a:schemeClr val="tx1">
                  <a:lumMod val="65000"/>
                  <a:lumOff val="35000"/>
                </a:schemeClr>
              </a:solidFill>
              <a:latin typeface="Courier New" panose="02070309020205020404" pitchFamily="49" charset="0"/>
              <a:cs typeface="Courier New" panose="02070309020205020404" pitchFamily="49" charset="0"/>
            </a:endParaRPr>
          </a:p>
          <a:p>
            <a:r>
              <a:rPr lang="en" sz="1100" b="1">
                <a:solidFill>
                  <a:schemeClr val="tx1">
                    <a:lumMod val="65000"/>
                    <a:lumOff val="35000"/>
                  </a:schemeClr>
                </a:solidFill>
                <a:latin typeface="Courier New" panose="02070309020205020404" pitchFamily="49" charset="0"/>
                <a:cs typeface="Courier New" panose="02070309020205020404" pitchFamily="49" charset="0"/>
              </a:rPr>
              <a:t>Contacts: tel. +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7 (495) 765-05-79, e-mail: </a:t>
            </a:r>
            <a:r>
              <a:rPr lang="en" sz="1100" b="1" smtClean="0">
                <a:solidFill>
                  <a:schemeClr val="tx1">
                    <a:lumMod val="65000"/>
                    <a:lumOff val="35000"/>
                  </a:schemeClr>
                </a:solidFill>
                <a:latin typeface="Courier New" panose="02070309020205020404" pitchFamily="49" charset="0"/>
                <a:cs typeface="Courier New" panose="02070309020205020404" pitchFamily="49" charset="0"/>
                <a:hlinkClick r:id="rId13"/>
              </a:rPr>
              <a:t>linkinproject@yandex.ru </a:t>
            </a:r>
            <a:r>
              <a:rPr lang="en" sz="1100" b="1" smtClean="0">
                <a:solidFill>
                  <a:schemeClr val="tx1">
                    <a:lumMod val="65000"/>
                    <a:lumOff val="35000"/>
                  </a:schemeClr>
                </a:solidFill>
                <a:latin typeface="Courier New" panose="02070309020205020404" pitchFamily="49" charset="0"/>
                <a:cs typeface="Courier New" panose="02070309020205020404" pitchFamily="49" charset="0"/>
              </a:rPr>
              <a:t>, website </a:t>
            </a:r>
            <a:r>
              <a:rPr lang="en" sz="1100" b="1">
                <a:solidFill>
                  <a:schemeClr val="tx1">
                    <a:lumMod val="65000"/>
                    <a:lumOff val="35000"/>
                  </a:schemeClr>
                </a:solidFill>
                <a:latin typeface="Courier New" panose="02070309020205020404" pitchFamily="49" charset="0"/>
                <a:cs typeface="Courier New" panose="02070309020205020404" pitchFamily="49" charset="0"/>
              </a:rPr>
              <a:t>: </a:t>
            </a:r>
            <a:r>
              <a:rPr lang="en" sz="1100" b="1">
                <a:solidFill>
                  <a:schemeClr val="tx1">
                    <a:lumMod val="65000"/>
                    <a:lumOff val="35000"/>
                  </a:schemeClr>
                </a:solidFill>
                <a:latin typeface="Courier New" panose="02070309020205020404" pitchFamily="49" charset="0"/>
                <a:cs typeface="Courier New" panose="02070309020205020404" pitchFamily="49" charset="0"/>
                <a:hlinkClick r:id="rId14"/>
              </a:rPr>
              <a:t>http:// </a:t>
            </a:r>
            <a:r>
              <a:rPr lang="en" sz="1100" b="1" smtClean="0">
                <a:solidFill>
                  <a:schemeClr val="tx1">
                    <a:lumMod val="65000"/>
                    <a:lumOff val="35000"/>
                  </a:schemeClr>
                </a:solidFill>
                <a:latin typeface="Courier New" panose="02070309020205020404" pitchFamily="49" charset="0"/>
                <a:cs typeface="Courier New" panose="02070309020205020404" pitchFamily="49" charset="0"/>
                <a:hlinkClick r:id="rId14"/>
              </a:rPr>
              <a:t>www.lihachevsky.com</a:t>
            </a:r>
            <a:endParaRPr lang="ru-RU" sz="1100" b="1" smtClean="0">
              <a:solidFill>
                <a:schemeClr val="tx1">
                  <a:lumMod val="65000"/>
                  <a:lumOff val="35000"/>
                </a:schemeClr>
              </a:solidFill>
              <a:latin typeface="Courier New" panose="02070309020205020404" pitchFamily="49" charset="0"/>
              <a:cs typeface="Courier New" panose="02070309020205020404" pitchFamily="49" charset="0"/>
            </a:endParaRPr>
          </a:p>
          <a:p>
            <a:r>
              <a:rPr lang="en" smtClean="0"/>
              <a:t> </a:t>
            </a:r>
            <a:endParaRPr lang="ru-RU"/>
          </a:p>
        </p:txBody>
      </p:sp>
      <p:pic>
        <p:nvPicPr>
          <p:cNvPr id="39" name="Рисунок 38"/>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200607" y="4616031"/>
            <a:ext cx="1924082" cy="825199"/>
          </a:xfrm>
          <a:prstGeom prst="rect">
            <a:avLst/>
          </a:prstGeom>
        </p:spPr>
      </p:pic>
      <p:sp>
        <p:nvSpPr>
          <p:cNvPr id="8" name="Rectangle 127"/>
          <p:cNvSpPr>
            <a:spLocks noChangeArrowheads="1"/>
          </p:cNvSpPr>
          <p:nvPr/>
        </p:nvSpPr>
        <p:spPr bwMode="auto">
          <a:xfrm>
            <a:off x="838200"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19086593"/>
              </p:ext>
            </p:extLst>
          </p:nvPr>
        </p:nvGraphicFramePr>
        <p:xfrm>
          <a:off x="374998" y="6530715"/>
          <a:ext cx="10515600" cy="293370"/>
        </p:xfrm>
        <a:graphic>
          <a:graphicData uri="http://schemas.openxmlformats.org/drawingml/2006/table">
            <a:tbl>
              <a:tblPr/>
              <a:tblGrid>
                <a:gridCol w="10515600"/>
              </a:tblGrid>
              <a:tr h="0">
                <a:tc>
                  <a:txBody>
                    <a:bodyPr/>
                    <a:lstStyle/>
                    <a:p>
                      <a:pPr algn="ctr"/>
                      <a:endParaRPr lang="ru-RU">
                        <a:effectLst/>
                      </a:endParaRPr>
                    </a:p>
                  </a:txBody>
                  <a:tcPr marL="9525" marR="9525" marT="9525" marB="9525" anchor="ctr">
                    <a:lnL>
                      <a:noFill/>
                    </a:lnL>
                    <a:lnR>
                      <a:noFill/>
                    </a:lnR>
                    <a:lnT>
                      <a:noFill/>
                    </a:lnT>
                    <a:lnB>
                      <a:noFill/>
                    </a:lnB>
                    <a:solidFill>
                      <a:srgbClr val="FFFFFF"/>
                    </a:solidFill>
                  </a:tcPr>
                </a:tc>
              </a:tr>
            </a:tbl>
          </a:graphicData>
        </a:graphic>
      </p:graphicFrame>
      <p:sp>
        <p:nvSpPr>
          <p:cNvPr id="12" name="Rectangle 128"/>
          <p:cNvSpPr>
            <a:spLocks noChangeArrowheads="1"/>
          </p:cNvSpPr>
          <p:nvPr/>
        </p:nvSpPr>
        <p:spPr bwMode="auto">
          <a:xfrm>
            <a:off x="838200"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Rectangle 129"/>
          <p:cNvSpPr>
            <a:spLocks noChangeArrowheads="1"/>
          </p:cNvSpPr>
          <p:nvPr/>
        </p:nvSpPr>
        <p:spPr bwMode="auto">
          <a:xfrm>
            <a:off x="838200"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1" name="Прямоугольник 30"/>
          <p:cNvSpPr/>
          <p:nvPr/>
        </p:nvSpPr>
        <p:spPr>
          <a:xfrm>
            <a:off x="9397663" y="1505841"/>
            <a:ext cx="2613899" cy="2117188"/>
          </a:xfrm>
          <a:prstGeom prst="rect">
            <a:avLst/>
          </a:prstGeom>
          <a:solidFill>
            <a:srgbClr val="42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90000"/>
              </a:lnSpc>
            </a:pPr>
            <a:endParaRPr lang="ru-RU" sz="2400" b="1">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16" name="Прямоугольник 15"/>
          <p:cNvSpPr/>
          <p:nvPr/>
        </p:nvSpPr>
        <p:spPr>
          <a:xfrm>
            <a:off x="9411048" y="1543003"/>
            <a:ext cx="2752287" cy="2277547"/>
          </a:xfrm>
          <a:prstGeom prst="rect">
            <a:avLst/>
          </a:prstGeom>
        </p:spPr>
        <p:txBody>
          <a:bodyPr wrap="square">
            <a:spAutoFit/>
          </a:bodyPr>
          <a:lstStyle/>
          <a:p>
            <a:pPr algn="ctr">
              <a:defRPr/>
            </a:pPr>
            <a:r>
              <a:rPr lang="en" sz="1200" b="1">
                <a:solidFill>
                  <a:schemeClr val="bg1"/>
                </a:solidFill>
                <a:latin typeface="Courier New" panose="02070309020205020404" pitchFamily="49" charset="0"/>
                <a:cs typeface="Courier New" panose="02070309020205020404" pitchFamily="49" charset="0"/>
              </a:rPr>
              <a:t>TECHNOPARK "LIKHACHEVSKY </a:t>
            </a:r>
            <a:r>
              <a:rPr lang="en" sz="1200" b="1" smtClean="0">
                <a:solidFill>
                  <a:schemeClr val="bg1"/>
                </a:solidFill>
                <a:latin typeface="Courier New" panose="02070309020205020404" pitchFamily="49" charset="0"/>
                <a:cs typeface="Courier New" panose="02070309020205020404" pitchFamily="49" charset="0"/>
              </a:rPr>
              <a:t>"</a:t>
            </a:r>
          </a:p>
          <a:p>
            <a:pPr fontAlgn="ctr"/>
            <a:r>
              <a:rPr lang="en" sz="1000" b="1">
                <a:solidFill>
                  <a:schemeClr val="bg1"/>
                </a:solidFill>
                <a:latin typeface="Courier New" panose="02070309020205020404" pitchFamily="49" charset="0"/>
                <a:cs typeface="Courier New" panose="02070309020205020404" pitchFamily="49" charset="0"/>
              </a:rPr>
              <a:t>Comfortable </a:t>
            </a:r>
            <a:r>
              <a:rPr lang="en" sz="1000" b="1" smtClean="0">
                <a:solidFill>
                  <a:schemeClr val="bg1"/>
                </a:solidFill>
                <a:latin typeface="Courier New" panose="02070309020205020404" pitchFamily="49" charset="0"/>
                <a:cs typeface="Courier New" panose="02070309020205020404" pitchFamily="49" charset="0"/>
              </a:rPr>
              <a:t>environment for innovative business:</a:t>
            </a:r>
          </a:p>
          <a:p>
            <a:pPr fontAlgn="ctr"/>
            <a:r>
              <a:rPr lang="en" sz="1000" b="1" smtClean="0">
                <a:solidFill>
                  <a:schemeClr val="bg1"/>
                </a:solidFill>
                <a:latin typeface="Courier New" panose="02070309020205020404" pitchFamily="49" charset="0"/>
                <a:cs typeface="Courier New" panose="02070309020205020404" pitchFamily="49" charset="0"/>
              </a:rPr>
              <a:t>- 2000 jobs,</a:t>
            </a:r>
          </a:p>
          <a:p>
            <a:pPr fontAlgn="ctr"/>
            <a:r>
              <a:rPr lang="en" sz="1000" b="1" smtClean="0">
                <a:solidFill>
                  <a:schemeClr val="bg1"/>
                </a:solidFill>
                <a:latin typeface="Courier New" panose="02070309020205020404" pitchFamily="49" charset="0"/>
                <a:cs typeface="Courier New" panose="02070309020205020404" pitchFamily="49" charset="0"/>
              </a:rPr>
              <a:t>- 200 residents</a:t>
            </a:r>
          </a:p>
          <a:p>
            <a:pPr>
              <a:defRPr/>
            </a:pPr>
            <a:endParaRPr lang="ru-RU" sz="1000" b="1" smtClean="0">
              <a:solidFill>
                <a:schemeClr val="bg1"/>
              </a:solidFill>
              <a:latin typeface="Courier New" panose="02070309020205020404" pitchFamily="49" charset="0"/>
              <a:cs typeface="Courier New" panose="02070309020205020404" pitchFamily="49" charset="0"/>
            </a:endParaRPr>
          </a:p>
          <a:p>
            <a:pPr>
              <a:defRPr/>
            </a:pPr>
            <a:r>
              <a:rPr lang="en" sz="1000" b="1" smtClean="0">
                <a:solidFill>
                  <a:schemeClr val="bg1"/>
                </a:solidFill>
                <a:latin typeface="Courier New" panose="02070309020205020404" pitchFamily="49" charset="0"/>
                <a:cs typeface="Courier New" panose="02070309020205020404" pitchFamily="49" charset="0"/>
              </a:rPr>
              <a:t>A large </a:t>
            </a:r>
            <a:r>
              <a:rPr lang="en" sz="1000" b="1">
                <a:solidFill>
                  <a:schemeClr val="bg1"/>
                </a:solidFill>
                <a:latin typeface="Courier New" panose="02070309020205020404" pitchFamily="49" charset="0"/>
                <a:cs typeface="Courier New" panose="02070309020205020404" pitchFamily="49" charset="0"/>
              </a:rPr>
              <a:t>business complex, the advantage of which is walking distance from </a:t>
            </a:r>
            <a:r>
              <a:rPr lang="en" sz="1000" b="1" smtClean="0">
                <a:solidFill>
                  <a:schemeClr val="bg1"/>
                </a:solidFill>
                <a:latin typeface="Courier New" panose="02070309020205020404" pitchFamily="49" charset="0"/>
                <a:cs typeface="Courier New" panose="02070309020205020404" pitchFamily="49" charset="0"/>
              </a:rPr>
              <a:t>MIPT, </a:t>
            </a:r>
            <a:r>
              <a:rPr lang="en" sz="1000" b="1">
                <a:solidFill>
                  <a:schemeClr val="bg1"/>
                </a:solidFill>
                <a:latin typeface="Courier New" panose="02070309020205020404" pitchFamily="49" charset="0"/>
                <a:cs typeface="Courier New" panose="02070309020205020404" pitchFamily="49" charset="0"/>
              </a:rPr>
              <a:t>one of the leading Russian universities </a:t>
            </a:r>
            <a:r>
              <a:rPr lang="en" sz="1000" b="1" smtClean="0">
                <a:solidFill>
                  <a:schemeClr val="bg1"/>
                </a:solidFill>
                <a:latin typeface="Courier New" panose="02070309020205020404" pitchFamily="49" charset="0"/>
                <a:cs typeface="Courier New" panose="02070309020205020404" pitchFamily="49" charset="0"/>
              </a:rPr>
              <a:t>.</a:t>
            </a:r>
          </a:p>
          <a:p>
            <a:pPr>
              <a:defRPr/>
            </a:pPr>
            <a:r>
              <a:rPr lang="en" sz="1000" b="1">
                <a:solidFill>
                  <a:schemeClr val="bg1"/>
                </a:solidFill>
                <a:latin typeface="Courier New" panose="02070309020205020404" pitchFamily="49" charset="0"/>
                <a:cs typeface="Courier New" panose="02070309020205020404" pitchFamily="49" charset="0"/>
              </a:rPr>
              <a:t>The total area of the technology park facilities </a:t>
            </a:r>
            <a:r>
              <a:rPr lang="en" sz="1000" b="1" smtClean="0">
                <a:solidFill>
                  <a:schemeClr val="bg1"/>
                </a:solidFill>
                <a:latin typeface="Courier New" panose="02070309020205020404" pitchFamily="49" charset="0"/>
                <a:cs typeface="Courier New" panose="02070309020205020404" pitchFamily="49" charset="0"/>
              </a:rPr>
              <a:t>is </a:t>
            </a:r>
            <a:r>
              <a:rPr lang="en" sz="1000" b="1">
                <a:solidFill>
                  <a:schemeClr val="bg1"/>
                </a:solidFill>
                <a:latin typeface="Courier New" panose="02070309020205020404" pitchFamily="49" charset="0"/>
                <a:cs typeface="Courier New" panose="02070309020205020404" pitchFamily="49" charset="0"/>
              </a:rPr>
              <a:t>36,689.8 square meters. meters.</a:t>
            </a:r>
          </a:p>
          <a:p>
            <a:pPr>
              <a:defRPr/>
            </a:pPr>
            <a:endParaRPr lang="ru-RU" sz="1000" b="1">
              <a:solidFill>
                <a:schemeClr val="bg1"/>
              </a:solidFill>
              <a:latin typeface="Courier New" panose="02070309020205020404" pitchFamily="49" charset="0"/>
              <a:cs typeface="Courier New" panose="02070309020205020404" pitchFamily="49" charset="0"/>
            </a:endParaRPr>
          </a:p>
        </p:txBody>
      </p:sp>
      <p:sp>
        <p:nvSpPr>
          <p:cNvPr id="7" name="Прямоугольник 6"/>
          <p:cNvSpPr/>
          <p:nvPr/>
        </p:nvSpPr>
        <p:spPr>
          <a:xfrm>
            <a:off x="3397717" y="1543003"/>
            <a:ext cx="3381592" cy="2000548"/>
          </a:xfrm>
          <a:prstGeom prst="rect">
            <a:avLst/>
          </a:prstGeom>
        </p:spPr>
        <p:txBody>
          <a:bodyPr wrap="square">
            <a:spAutoFit/>
          </a:bodyPr>
          <a:lstStyle/>
          <a:p>
            <a:pPr algn="ctr"/>
            <a:r>
              <a:rPr lang="en" sz="1200" b="1">
                <a:solidFill>
                  <a:schemeClr val="bg1"/>
                </a:solidFill>
                <a:latin typeface="Courier New" panose="02070309020205020404" pitchFamily="49" charset="0"/>
                <a:cs typeface="Courier New" panose="02070309020205020404" pitchFamily="49" charset="0"/>
              </a:rPr>
              <a:t>TECHNOPARK PHYSTECH-LYCEUM</a:t>
            </a:r>
            <a:endParaRPr lang="ru-RU" sz="1200" b="1" smtClean="0">
              <a:solidFill>
                <a:schemeClr val="bg1"/>
              </a:solidFill>
              <a:latin typeface="Courier New" panose="02070309020205020404" pitchFamily="49" charset="0"/>
              <a:cs typeface="Courier New" panose="02070309020205020404" pitchFamily="49" charset="0"/>
            </a:endParaRPr>
          </a:p>
          <a:p>
            <a:pPr algn="ctr"/>
            <a:r>
              <a:rPr lang="en" sz="1200" b="1" smtClean="0">
                <a:solidFill>
                  <a:schemeClr val="bg1"/>
                </a:solidFill>
                <a:latin typeface="Courier New" panose="02070309020205020404" pitchFamily="49" charset="0"/>
                <a:cs typeface="Courier New" panose="02070309020205020404" pitchFamily="49" charset="0"/>
              </a:rPr>
              <a:t>THEM </a:t>
            </a:r>
            <a:r>
              <a:rPr lang="en" sz="1200" b="1">
                <a:solidFill>
                  <a:schemeClr val="bg1"/>
                </a:solidFill>
                <a:latin typeface="Courier New" panose="02070309020205020404" pitchFamily="49" charset="0"/>
                <a:cs typeface="Courier New" panose="02070309020205020404" pitchFamily="49" charset="0"/>
              </a:rPr>
              <a:t>. P.L. </a:t>
            </a:r>
            <a:r>
              <a:rPr lang="en" sz="1200" b="1" smtClean="0">
                <a:solidFill>
                  <a:schemeClr val="bg1"/>
                </a:solidFill>
                <a:latin typeface="Courier New" panose="02070309020205020404" pitchFamily="49" charset="0"/>
                <a:cs typeface="Courier New" panose="02070309020205020404" pitchFamily="49" charset="0"/>
              </a:rPr>
              <a:t>KAPITSY</a:t>
            </a:r>
            <a:endParaRPr lang="ru-RU" sz="1200" b="1">
              <a:solidFill>
                <a:schemeClr val="bg1"/>
              </a:solidFill>
              <a:latin typeface="Courier New" panose="02070309020205020404" pitchFamily="49" charset="0"/>
              <a:cs typeface="Courier New" panose="02070309020205020404" pitchFamily="49" charset="0"/>
            </a:endParaRPr>
          </a:p>
          <a:p>
            <a:r>
              <a:rPr lang="en" sz="1000" b="1" smtClean="0">
                <a:solidFill>
                  <a:schemeClr val="bg1"/>
                </a:solidFill>
                <a:latin typeface="Courier New" panose="02070309020205020404" pitchFamily="49" charset="0"/>
                <a:cs typeface="Courier New" panose="02070309020205020404" pitchFamily="49" charset="0"/>
              </a:rPr>
              <a:t>International </a:t>
            </a:r>
            <a:r>
              <a:rPr lang="en" sz="1000" b="1">
                <a:solidFill>
                  <a:schemeClr val="bg1"/>
                </a:solidFill>
                <a:latin typeface="Courier New" panose="02070309020205020404" pitchFamily="49" charset="0"/>
                <a:cs typeface="Courier New" panose="02070309020205020404" pitchFamily="49" charset="0"/>
              </a:rPr>
              <a:t>science school cluster </a:t>
            </a:r>
            <a:r>
              <a:rPr lang="en" sz="1000" b="1" smtClean="0">
                <a:solidFill>
                  <a:schemeClr val="bg1"/>
                </a:solidFill>
                <a:latin typeface="Courier New" panose="02070309020205020404" pitchFamily="49" charset="0"/>
                <a:cs typeface="Courier New" panose="02070309020205020404" pitchFamily="49" charset="0"/>
              </a:rPr>
              <a:t>. </a:t>
            </a:r>
            <a:r>
              <a:rPr lang="en" sz="1000" b="1">
                <a:solidFill>
                  <a:schemeClr val="bg1"/>
                </a:solidFill>
                <a:latin typeface="Courier New" panose="02070309020205020404" pitchFamily="49" charset="0"/>
                <a:cs typeface="Courier New" panose="02070309020205020404" pitchFamily="49" charset="0"/>
              </a:rPr>
              <a:t>Representatives of business projects and laboratories are invited </a:t>
            </a:r>
            <a:r>
              <a:rPr lang="en" sz="1000" b="1" smtClean="0">
                <a:solidFill>
                  <a:schemeClr val="bg1"/>
                </a:solidFill>
                <a:latin typeface="Courier New" panose="02070309020205020404" pitchFamily="49" charset="0"/>
                <a:cs typeface="Courier New" panose="02070309020205020404" pitchFamily="49" charset="0"/>
              </a:rPr>
              <a:t>to cooperate. </a:t>
            </a:r>
            <a:r>
              <a:rPr lang="en" sz="1000" b="1">
                <a:solidFill>
                  <a:schemeClr val="bg1"/>
                </a:solidFill>
                <a:latin typeface="Courier New" panose="02070309020205020404" pitchFamily="49" charset="0"/>
                <a:cs typeface="Courier New" panose="02070309020205020404" pitchFamily="49" charset="0"/>
              </a:rPr>
              <a:t>They can open their own </a:t>
            </a:r>
            <a:r>
              <a:rPr lang="en" sz="1000" b="1" smtClean="0">
                <a:solidFill>
                  <a:schemeClr val="bg1"/>
                </a:solidFill>
                <a:latin typeface="Courier New" panose="02070309020205020404" pitchFamily="49" charset="0"/>
                <a:cs typeface="Courier New" panose="02070309020205020404" pitchFamily="49" charset="0"/>
              </a:rPr>
              <a:t>educational </a:t>
            </a:r>
            <a:r>
              <a:rPr lang="en" sz="1000" b="1">
                <a:solidFill>
                  <a:schemeClr val="bg1"/>
                </a:solidFill>
                <a:latin typeface="Courier New" panose="02070309020205020404" pitchFamily="49" charset="0"/>
                <a:cs typeface="Courier New" panose="02070309020205020404" pitchFamily="49" charset="0"/>
              </a:rPr>
              <a:t>laboratory or </a:t>
            </a:r>
            <a:r>
              <a:rPr lang="en" sz="1000" b="1" smtClean="0">
                <a:solidFill>
                  <a:schemeClr val="bg1"/>
                </a:solidFill>
                <a:latin typeface="Courier New" panose="02070309020205020404" pitchFamily="49" charset="0"/>
                <a:cs typeface="Courier New" panose="02070309020205020404" pitchFamily="49" charset="0"/>
              </a:rPr>
              <a:t>research </a:t>
            </a:r>
            <a:r>
              <a:rPr lang="en" sz="1000" b="1">
                <a:solidFill>
                  <a:schemeClr val="bg1"/>
                </a:solidFill>
                <a:latin typeface="Courier New" panose="02070309020205020404" pitchFamily="49" charset="0"/>
                <a:cs typeface="Courier New" panose="02070309020205020404" pitchFamily="49" charset="0"/>
              </a:rPr>
              <a:t>center in the Technopark and, as part of their training, involve schoolchildren in </a:t>
            </a:r>
            <a:r>
              <a:rPr lang="en" sz="1000" b="1" smtClean="0">
                <a:solidFill>
                  <a:schemeClr val="bg1"/>
                </a:solidFill>
                <a:latin typeface="Courier New" panose="02070309020205020404" pitchFamily="49" charset="0"/>
                <a:cs typeface="Courier New" panose="02070309020205020404" pitchFamily="49" charset="0"/>
              </a:rPr>
              <a:t>production </a:t>
            </a:r>
            <a:r>
              <a:rPr lang="en" sz="1000" b="1">
                <a:solidFill>
                  <a:schemeClr val="bg1"/>
                </a:solidFill>
                <a:latin typeface="Courier New" panose="02070309020205020404" pitchFamily="49" charset="0"/>
                <a:cs typeface="Courier New" panose="02070309020205020404" pitchFamily="49" charset="0"/>
              </a:rPr>
              <a:t>activities, preparing a base of qualified personnel for business or the industry as a whole.</a:t>
            </a:r>
          </a:p>
        </p:txBody>
      </p:sp>
      <p:pic>
        <p:nvPicPr>
          <p:cNvPr id="6" name="Рисунок 5"/>
          <p:cNvPicPr>
            <a:picLocks noChangeAspect="1"/>
          </p:cNvPicPr>
          <p:nvPr/>
        </p:nvPicPr>
        <p:blipFill>
          <a:blip r:embed="rId16"/>
          <a:stretch>
            <a:fillRect/>
          </a:stretch>
        </p:blipFill>
        <p:spPr>
          <a:xfrm>
            <a:off x="284188" y="3198900"/>
            <a:ext cx="1447728" cy="361932"/>
          </a:xfrm>
          <a:prstGeom prst="rect">
            <a:avLst/>
          </a:prstGeom>
        </p:spPr>
      </p:pic>
      <p:pic>
        <p:nvPicPr>
          <p:cNvPr id="13" name="Рисунок 12"/>
          <p:cNvPicPr>
            <a:picLocks noChangeAspect="1"/>
          </p:cNvPicPr>
          <p:nvPr/>
        </p:nvPicPr>
        <p:blipFill>
          <a:blip r:embed="rId17"/>
          <a:stretch>
            <a:fillRect/>
          </a:stretch>
        </p:blipFill>
        <p:spPr>
          <a:xfrm>
            <a:off x="3208792" y="4616031"/>
            <a:ext cx="2895598" cy="610683"/>
          </a:xfrm>
          <a:prstGeom prst="rect">
            <a:avLst/>
          </a:prstGeom>
        </p:spPr>
      </p:pic>
    </p:spTree>
    <p:extLst>
      <p:ext uri="{BB962C8B-B14F-4D97-AF65-F5344CB8AC3E}">
        <p14:creationId xmlns:p14="http://schemas.microsoft.com/office/powerpoint/2010/main" val="15014305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23687</TotalTime>
  <Words>6459</Words>
  <Application>Microsoft Office PowerPoint</Application>
  <PresentationFormat>Широкоэкранный</PresentationFormat>
  <Paragraphs>859</Paragraphs>
  <Slides>33</Slides>
  <Notes>19</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42" baseType="lpstr">
      <vt:lpstr>Arial</vt:lpstr>
      <vt:lpstr>Calibri</vt:lpstr>
      <vt:lpstr>Calibri Light</vt:lpstr>
      <vt:lpstr>Courier New</vt:lpstr>
      <vt:lpstr>Proxima Nova</vt:lpstr>
      <vt:lpstr>Wingdings</vt:lpstr>
      <vt:lpstr>Тема Office</vt:lpstr>
      <vt:lpstr>CorelDRAW</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Antranik Nersesyan</dc:creator>
  <cp:lastModifiedBy>User</cp:lastModifiedBy>
  <cp:revision>1262</cp:revision>
  <cp:lastPrinted>2023-12-22T12:47:30Z</cp:lastPrinted>
  <dcterms:created xsi:type="dcterms:W3CDTF">2015-10-29T13:36:46Z</dcterms:created>
  <dcterms:modified xsi:type="dcterms:W3CDTF">2023-12-25T13:33:40Z</dcterms:modified>
</cp:coreProperties>
</file>