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 id="2147483720" r:id="rId2"/>
    <p:sldMasterId id="2147483892" r:id="rId3"/>
  </p:sldMasterIdLst>
  <p:notesMasterIdLst>
    <p:notesMasterId r:id="rId137"/>
  </p:notesMasterIdLst>
  <p:sldIdLst>
    <p:sldId id="256" r:id="rId4"/>
    <p:sldId id="258" r:id="rId5"/>
    <p:sldId id="262" r:id="rId6"/>
    <p:sldId id="387" r:id="rId7"/>
    <p:sldId id="392" r:id="rId8"/>
    <p:sldId id="393" r:id="rId9"/>
    <p:sldId id="474" r:id="rId10"/>
    <p:sldId id="475" r:id="rId11"/>
    <p:sldId id="476" r:id="rId12"/>
    <p:sldId id="477" r:id="rId13"/>
    <p:sldId id="562" r:id="rId14"/>
    <p:sldId id="563" r:id="rId15"/>
    <p:sldId id="564" r:id="rId16"/>
    <p:sldId id="565" r:id="rId17"/>
    <p:sldId id="566" r:id="rId18"/>
    <p:sldId id="567" r:id="rId19"/>
    <p:sldId id="568" r:id="rId20"/>
    <p:sldId id="569" r:id="rId21"/>
    <p:sldId id="570" r:id="rId22"/>
    <p:sldId id="572" r:id="rId23"/>
    <p:sldId id="486" r:id="rId24"/>
    <p:sldId id="400" r:id="rId25"/>
    <p:sldId id="401" r:id="rId26"/>
    <p:sldId id="465" r:id="rId27"/>
    <p:sldId id="466" r:id="rId28"/>
    <p:sldId id="467" r:id="rId29"/>
    <p:sldId id="468" r:id="rId30"/>
    <p:sldId id="469" r:id="rId31"/>
    <p:sldId id="470" r:id="rId32"/>
    <p:sldId id="471" r:id="rId33"/>
    <p:sldId id="472" r:id="rId34"/>
    <p:sldId id="561" r:id="rId35"/>
    <p:sldId id="375" r:id="rId36"/>
    <p:sldId id="369" r:id="rId37"/>
    <p:sldId id="402" r:id="rId38"/>
    <p:sldId id="302" r:id="rId39"/>
    <p:sldId id="285" r:id="rId40"/>
    <p:sldId id="573" r:id="rId41"/>
    <p:sldId id="314" r:id="rId42"/>
    <p:sldId id="294" r:id="rId43"/>
    <p:sldId id="295" r:id="rId44"/>
    <p:sldId id="380" r:id="rId45"/>
    <p:sldId id="381" r:id="rId46"/>
    <p:sldId id="405" r:id="rId47"/>
    <p:sldId id="574" r:id="rId48"/>
    <p:sldId id="575" r:id="rId49"/>
    <p:sldId id="576" r:id="rId50"/>
    <p:sldId id="577" r:id="rId51"/>
    <p:sldId id="578" r:id="rId52"/>
    <p:sldId id="579" r:id="rId53"/>
    <p:sldId id="580" r:id="rId54"/>
    <p:sldId id="406" r:id="rId55"/>
    <p:sldId id="407" r:id="rId56"/>
    <p:sldId id="408" r:id="rId57"/>
    <p:sldId id="488" r:id="rId58"/>
    <p:sldId id="489" r:id="rId59"/>
    <p:sldId id="490" r:id="rId60"/>
    <p:sldId id="491" r:id="rId61"/>
    <p:sldId id="492" r:id="rId62"/>
    <p:sldId id="493" r:id="rId63"/>
    <p:sldId id="494" r:id="rId64"/>
    <p:sldId id="495" r:id="rId65"/>
    <p:sldId id="496" r:id="rId66"/>
    <p:sldId id="497" r:id="rId67"/>
    <p:sldId id="498" r:id="rId68"/>
    <p:sldId id="499" r:id="rId69"/>
    <p:sldId id="500" r:id="rId70"/>
    <p:sldId id="501" r:id="rId71"/>
    <p:sldId id="502" r:id="rId72"/>
    <p:sldId id="503" r:id="rId73"/>
    <p:sldId id="504" r:id="rId74"/>
    <p:sldId id="505" r:id="rId75"/>
    <p:sldId id="506" r:id="rId76"/>
    <p:sldId id="507" r:id="rId77"/>
    <p:sldId id="508" r:id="rId78"/>
    <p:sldId id="509" r:id="rId79"/>
    <p:sldId id="510" r:id="rId80"/>
    <p:sldId id="511" r:id="rId81"/>
    <p:sldId id="512" r:id="rId82"/>
    <p:sldId id="513" r:id="rId83"/>
    <p:sldId id="514" r:id="rId84"/>
    <p:sldId id="515" r:id="rId85"/>
    <p:sldId id="516" r:id="rId86"/>
    <p:sldId id="517" r:id="rId87"/>
    <p:sldId id="518" r:id="rId88"/>
    <p:sldId id="519" r:id="rId89"/>
    <p:sldId id="520" r:id="rId90"/>
    <p:sldId id="521" r:id="rId91"/>
    <p:sldId id="522" r:id="rId92"/>
    <p:sldId id="523" r:id="rId93"/>
    <p:sldId id="524" r:id="rId94"/>
    <p:sldId id="525" r:id="rId95"/>
    <p:sldId id="526" r:id="rId96"/>
    <p:sldId id="527" r:id="rId97"/>
    <p:sldId id="528" r:id="rId98"/>
    <p:sldId id="529" r:id="rId99"/>
    <p:sldId id="530" r:id="rId100"/>
    <p:sldId id="531" r:id="rId101"/>
    <p:sldId id="532" r:id="rId102"/>
    <p:sldId id="533" r:id="rId103"/>
    <p:sldId id="534" r:id="rId104"/>
    <p:sldId id="535" r:id="rId105"/>
    <p:sldId id="536" r:id="rId106"/>
    <p:sldId id="537" r:id="rId107"/>
    <p:sldId id="538" r:id="rId108"/>
    <p:sldId id="539" r:id="rId109"/>
    <p:sldId id="540" r:id="rId110"/>
    <p:sldId id="541" r:id="rId111"/>
    <p:sldId id="542" r:id="rId112"/>
    <p:sldId id="543" r:id="rId113"/>
    <p:sldId id="544" r:id="rId114"/>
    <p:sldId id="545" r:id="rId115"/>
    <p:sldId id="546" r:id="rId116"/>
    <p:sldId id="547" r:id="rId117"/>
    <p:sldId id="548" r:id="rId118"/>
    <p:sldId id="549" r:id="rId119"/>
    <p:sldId id="550" r:id="rId120"/>
    <p:sldId id="551" r:id="rId121"/>
    <p:sldId id="552" r:id="rId122"/>
    <p:sldId id="553" r:id="rId123"/>
    <p:sldId id="554" r:id="rId124"/>
    <p:sldId id="555" r:id="rId125"/>
    <p:sldId id="556" r:id="rId126"/>
    <p:sldId id="557" r:id="rId127"/>
    <p:sldId id="558" r:id="rId128"/>
    <p:sldId id="559" r:id="rId129"/>
    <p:sldId id="560" r:id="rId130"/>
    <p:sldId id="446" r:id="rId131"/>
    <p:sldId id="447" r:id="rId132"/>
    <p:sldId id="448" r:id="rId133"/>
    <p:sldId id="449" r:id="rId134"/>
    <p:sldId id="463" r:id="rId135"/>
    <p:sldId id="310" r:id="rId136"/>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4E9"/>
    <a:srgbClr val="000000"/>
    <a:srgbClr val="F8D7CD"/>
    <a:srgbClr val="CCE3F5"/>
    <a:srgbClr val="A9D8B7"/>
    <a:srgbClr val="C7EFF9"/>
    <a:srgbClr val="DAEFC3"/>
    <a:srgbClr val="FFE9A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1646" autoAdjust="0"/>
  </p:normalViewPr>
  <p:slideViewPr>
    <p:cSldViewPr snapToGrid="0" showGuides="1">
      <p:cViewPr varScale="1">
        <p:scale>
          <a:sx n="115" d="100"/>
          <a:sy n="115" d="100"/>
        </p:scale>
        <p:origin x="372" y="13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presProps" Target="pres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1050;&#1086;&#1084;&#1087;&#1100;&#1102;&#1090;&#1077;&#1088;\Desktop\&#1044;&#1086;&#1082;&#1091;&#1084;&#1077;&#1085;&#1090;&#1099;\&#1050;&#1085;&#1080;&#1075;&#1072;1.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1052;&#1086;&#1080;%20&#1076;&#1086;&#1082;&#1091;&#1084;&#1077;&#1085;&#1090;&#1099;\&#1050;&#1085;&#1080;&#1075;&#1072;1%20(2024).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C:\&#1052;&#1086;&#1080;%20&#1076;&#1086;&#1082;&#1091;&#1084;&#1077;&#1085;&#1090;&#1099;\&#1050;&#1085;&#1080;&#1075;&#1072;1%20(2024).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2.xlsx"/></Relationships>
</file>

<file path=ppt/charts/_rels/chart4.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1050;&#1086;&#1084;&#1087;&#1100;&#1102;&#1090;&#1077;&#1088;\Desktop\&#1044;&#1086;&#1082;&#1091;&#1084;&#1077;&#1085;&#1090;&#1099;\&#1050;&#1085;&#1080;&#1075;&#1072;1.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337084915850702E-3"/>
          <c:y val="0.12528359329290173"/>
          <c:w val="0.92612942790493913"/>
          <c:h val="0.7413755184843912"/>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a:scene3d>
              <a:camera prst="orthographicFront"/>
              <a:lightRig rig="threePt" dir="t"/>
            </a:scene3d>
            <a:sp3d>
              <a:bevelT/>
            </a:sp3d>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Arial" pitchFamily="34" charset="0"/>
                    </a:defRPr>
                  </a:pPr>
                  <a:endParaRPr lang="ru-RU"/>
                </a:p>
              </c:txPr>
              <c:showLegendKey val="0"/>
              <c:showVal val="1"/>
              <c:showCatName val="0"/>
              <c:showSerName val="0"/>
              <c:showPercent val="0"/>
              <c:showBubbleSize val="0"/>
              <c:extLst>
                <c:ext xmlns:c16="http://schemas.microsoft.com/office/drawing/2014/chart" uri="{C3380CC4-5D6E-409C-BE32-E72D297353CC}">
                  <c16:uniqueId val="{00000000-20B1-4ACC-B90E-019486AAF746}"/>
                </c:ext>
              </c:extLst>
            </c:dLbl>
            <c:dLbl>
              <c:idx val="4"/>
              <c:layout>
                <c:manualLayout>
                  <c:x val="-3.2371627350546478E-3"/>
                  <c:y val="1.2046929075113061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dirty="0">
                        <a:solidFill>
                          <a:prstClr val="black">
                            <a:lumMod val="75000"/>
                            <a:lumOff val="25000"/>
                          </a:prstClr>
                        </a:solidFill>
                        <a:latin typeface="+mn-lt"/>
                        <a:ea typeface="+mn-ea"/>
                        <a:cs typeface="Arial" pitchFamily="34" charset="0"/>
                      </a:defRPr>
                    </a:pPr>
                    <a:r>
                      <a:rPr lang="en-US" sz="1600" b="1" i="0" u="none" strike="noStrike" kern="1200" baseline="0" dirty="0" smtClean="0">
                        <a:solidFill>
                          <a:prstClr val="black">
                            <a:lumMod val="75000"/>
                            <a:lumOff val="25000"/>
                          </a:prstClr>
                        </a:solidFill>
                        <a:latin typeface="+mn-lt"/>
                        <a:ea typeface="+mn-ea"/>
                        <a:cs typeface="Arial" pitchFamily="34" charset="0"/>
                      </a:rPr>
                      <a:t>37.7</a:t>
                    </a:r>
                    <a:endParaRPr lang="en-US" sz="1600" b="1" i="0" u="none" strike="noStrike" kern="1200" baseline="0" dirty="0">
                      <a:solidFill>
                        <a:prstClr val="black">
                          <a:lumMod val="75000"/>
                          <a:lumOff val="25000"/>
                        </a:prstClr>
                      </a:solidFill>
                      <a:latin typeface="+mn-lt"/>
                      <a:ea typeface="+mn-ea"/>
                      <a:cs typeface="Arial" pitchFamily="34" charset="0"/>
                    </a:endParaRP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dirty="0">
                      <a:solidFill>
                        <a:prstClr val="black">
                          <a:lumMod val="75000"/>
                          <a:lumOff val="25000"/>
                        </a:prstClr>
                      </a:solidFill>
                      <a:latin typeface="+mn-lt"/>
                      <a:ea typeface="+mn-ea"/>
                      <a:cs typeface="Arial" pitchFamily="34"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8296642159424831"/>
                      <c:h val="0.20660516299388371"/>
                    </c:manualLayout>
                  </c15:layout>
                </c:ext>
                <c:ext xmlns:c16="http://schemas.microsoft.com/office/drawing/2014/chart" uri="{C3380CC4-5D6E-409C-BE32-E72D297353CC}">
                  <c16:uniqueId val="{00000001-4A33-465A-A8D5-B75389F2ABEC}"/>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prstClr val="black">
                          <a:lumMod val="75000"/>
                          <a:lumOff val="25000"/>
                        </a:prstClr>
                      </a:solidFill>
                      <a:latin typeface="+mn-lt"/>
                      <a:ea typeface="+mn-ea"/>
                      <a:cs typeface="Arial" pitchFamily="34" charset="0"/>
                    </a:defRPr>
                  </a:pPr>
                  <a:endParaRPr lang="ru-RU"/>
                </a:p>
              </c:txPr>
              <c:showLegendKey val="0"/>
              <c:showVal val="1"/>
              <c:showCatName val="0"/>
              <c:showSerName val="0"/>
              <c:showPercent val="0"/>
              <c:showBubbleSize val="0"/>
              <c:extLst>
                <c:ext xmlns:c16="http://schemas.microsoft.com/office/drawing/2014/chart" uri="{C3380CC4-5D6E-409C-BE32-E72D297353CC}">
                  <c16:uniqueId val="{00000001-20B1-4ACC-B90E-019486AAF746}"/>
                </c:ext>
              </c:extLst>
            </c:dLbl>
            <c:dLbl>
              <c:idx val="6"/>
              <c:tx>
                <c:rich>
                  <a:bodyPr rot="0" spcFirstLastPara="1" vertOverflow="ellipsis" vert="horz" wrap="square" lIns="38100" tIns="19050" rIns="38100" bIns="19050" anchor="ctr" anchorCtr="1">
                    <a:spAutoFit/>
                  </a:bodyPr>
                  <a:lstStyle/>
                  <a:p>
                    <a:pPr>
                      <a:defRPr sz="1600" b="1" i="0" u="none" strike="noStrike" kern="1200" baseline="0">
                        <a:solidFill>
                          <a:schemeClr val="accent1">
                            <a:lumMod val="75000"/>
                          </a:schemeClr>
                        </a:solidFill>
                        <a:latin typeface="+mn-lt"/>
                        <a:ea typeface="+mn-ea"/>
                        <a:cs typeface="+mn-cs"/>
                      </a:defRPr>
                    </a:pPr>
                    <a:fld id="{04EB87EE-3EA0-46F1-AC27-B34761141B5C}" type="VALUE">
                      <a:rPr lang="en-US" sz="1600" b="1" i="0" u="none" strike="noStrike" kern="1200" baseline="0">
                        <a:solidFill>
                          <a:prstClr val="black">
                            <a:lumMod val="75000"/>
                            <a:lumOff val="25000"/>
                          </a:prstClr>
                        </a:solidFill>
                        <a:latin typeface="+mn-lt"/>
                        <a:ea typeface="+mn-ea"/>
                        <a:cs typeface="Arial" pitchFamily="34" charset="0"/>
                      </a:rPr>
                      <a:pPr>
                        <a:defRPr sz="1600" b="1">
                          <a:solidFill>
                            <a:schemeClr val="accent1">
                              <a:lumMod val="75000"/>
                            </a:schemeClr>
                          </a:solidFill>
                        </a:defRPr>
                      </a:pPr>
                      <a:t>[ЗНАЧЕНИЕ]</a:t>
                    </a:fld>
                    <a:endParaRPr lang="ru-RU"/>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lumMod val="7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72A-44E0-BD37-23970F92C28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Лист1!$A$2:$A$9</c:f>
              <c:numCache>
                <c:formatCode>General</c:formatCode>
                <c:ptCount val="8"/>
                <c:pt idx="0">
                  <c:v>2000</c:v>
                </c:pt>
                <c:pt idx="1">
                  <c:v>2005</c:v>
                </c:pt>
                <c:pt idx="2">
                  <c:v>2010</c:v>
                </c:pt>
                <c:pt idx="3">
                  <c:v>2015</c:v>
                </c:pt>
                <c:pt idx="4">
                  <c:v>2020</c:v>
                </c:pt>
                <c:pt idx="5">
                  <c:v>2021</c:v>
                </c:pt>
                <c:pt idx="6">
                  <c:v>2022</c:v>
                </c:pt>
                <c:pt idx="7">
                  <c:v>2023</c:v>
                </c:pt>
              </c:numCache>
            </c:numRef>
          </c:cat>
          <c:val>
            <c:numRef>
              <c:f>Лист1!$B$2:$B$9</c:f>
              <c:numCache>
                <c:formatCode>General</c:formatCode>
                <c:ptCount val="8"/>
                <c:pt idx="0">
                  <c:v>19.399999999999999</c:v>
                </c:pt>
                <c:pt idx="1">
                  <c:v>23.9</c:v>
                </c:pt>
                <c:pt idx="2">
                  <c:v>26.3</c:v>
                </c:pt>
                <c:pt idx="3">
                  <c:v>27.3</c:v>
                </c:pt>
                <c:pt idx="4">
                  <c:v>37.700000000000003</c:v>
                </c:pt>
                <c:pt idx="5">
                  <c:v>39.9</c:v>
                </c:pt>
                <c:pt idx="6">
                  <c:v>40.9</c:v>
                </c:pt>
                <c:pt idx="7">
                  <c:v>42.7</c:v>
                </c:pt>
              </c:numCache>
            </c:numRef>
          </c:val>
          <c:extLst>
            <c:ext xmlns:c16="http://schemas.microsoft.com/office/drawing/2014/chart" uri="{C3380CC4-5D6E-409C-BE32-E72D297353CC}">
              <c16:uniqueId val="{00000002-4A33-465A-A8D5-B75389F2ABEC}"/>
            </c:ext>
          </c:extLst>
        </c:ser>
        <c:dLbls>
          <c:showLegendKey val="0"/>
          <c:showVal val="0"/>
          <c:showCatName val="0"/>
          <c:showSerName val="0"/>
          <c:showPercent val="0"/>
          <c:showBubbleSize val="0"/>
        </c:dLbls>
        <c:gapWidth val="150"/>
        <c:axId val="219952384"/>
        <c:axId val="219952776"/>
      </c:barChart>
      <c:catAx>
        <c:axId val="219952384"/>
        <c:scaling>
          <c:orientation val="minMax"/>
        </c:scaling>
        <c:delete val="0"/>
        <c:axPos val="b"/>
        <c:numFmt formatCode="General" sourceLinked="1"/>
        <c:majorTickMark val="none"/>
        <c:minorTickMark val="none"/>
        <c:tickLblPos val="nextTo"/>
        <c:spPr>
          <a:gradFill>
            <a:gsLst>
              <a:gs pos="0">
                <a:schemeClr val="accent1">
                  <a:lumMod val="0"/>
                  <a:lumOff val="100000"/>
                </a:schemeClr>
              </a:gs>
              <a:gs pos="74000">
                <a:schemeClr val="accent1">
                  <a:lumMod val="49000"/>
                  <a:lumOff val="51000"/>
                </a:schemeClr>
              </a:gs>
              <a:gs pos="83000">
                <a:schemeClr val="accent1">
                  <a:lumMod val="51000"/>
                  <a:lumOff val="49000"/>
                </a:schemeClr>
              </a:gs>
              <a:gs pos="100000">
                <a:schemeClr val="accent1">
                  <a:lumMod val="47000"/>
                  <a:lumOff val="53000"/>
                </a:schemeClr>
              </a:gs>
            </a:gsLst>
            <a:lin ang="5400000" scaled="1"/>
          </a:grad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itchFamily="34" charset="0"/>
              </a:defRPr>
            </a:pPr>
            <a:endParaRPr lang="ru-RU"/>
          </a:p>
        </c:txPr>
        <c:crossAx val="219952776"/>
        <c:crosses val="autoZero"/>
        <c:auto val="1"/>
        <c:lblAlgn val="ctr"/>
        <c:lblOffset val="100"/>
        <c:noMultiLvlLbl val="0"/>
      </c:catAx>
      <c:valAx>
        <c:axId val="219952776"/>
        <c:scaling>
          <c:orientation val="minMax"/>
          <c:min val="1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219952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170-4A1A-961C-B1AF469DEFDF}"/>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170-4A1A-961C-B1AF469DEFDF}"/>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170-4A1A-961C-B1AF469DEFDF}"/>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170-4A1A-961C-B1AF469DEFDF}"/>
              </c:ext>
            </c:extLst>
          </c:dPt>
          <c:dLbls>
            <c:numFmt formatCode="0.0%" sourceLinked="0"/>
            <c:spPr>
              <a:solidFill>
                <a:schemeClr val="bg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ru-RU"/>
              </a:p>
            </c:txPr>
            <c:dLblPos val="bestFit"/>
            <c:showLegendKey val="0"/>
            <c:showVal val="0"/>
            <c:showCatName val="1"/>
            <c:showSerName val="0"/>
            <c:showPercent val="1"/>
            <c:showBubbleSize val="0"/>
            <c:separator>
</c:separator>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'Доходы (4)'!$B$26:$B$44</c:f>
              <c:strCache>
                <c:ptCount val="4"/>
                <c:pt idx="0">
                  <c:v>Субсидии </c:v>
                </c:pt>
                <c:pt idx="1">
                  <c:v>Субвенции </c:v>
                </c:pt>
                <c:pt idx="2">
                  <c:v>Иные межбюджетные трансферты</c:v>
                </c:pt>
                <c:pt idx="3">
                  <c:v>Дотации </c:v>
                </c:pt>
              </c:strCache>
            </c:strRef>
          </c:cat>
          <c:val>
            <c:numRef>
              <c:f>'Доходы (4)'!$E$26:$E$44</c:f>
              <c:numCache>
                <c:formatCode>#,##0.0</c:formatCode>
                <c:ptCount val="4"/>
                <c:pt idx="0">
                  <c:v>1379311</c:v>
                </c:pt>
                <c:pt idx="1">
                  <c:v>2284427.6</c:v>
                </c:pt>
                <c:pt idx="2">
                  <c:v>8115.4</c:v>
                </c:pt>
                <c:pt idx="3">
                  <c:v>17261.3</c:v>
                </c:pt>
              </c:numCache>
            </c:numRef>
          </c:val>
          <c:extLst>
            <c:ext xmlns:c16="http://schemas.microsoft.com/office/drawing/2014/chart" uri="{C3380CC4-5D6E-409C-BE32-E72D297353CC}">
              <c16:uniqueId val="{00000008-8170-4A1A-961C-B1AF469DEFD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noFill/>
      <a:round/>
    </a:ln>
    <a:effectLst/>
    <a:scene3d>
      <a:camera prst="orthographicFront"/>
      <a:lightRig rig="threePt" dir="t"/>
    </a:scene3d>
    <a:sp3d prstMaterial="clear"/>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2400" b="1" i="0" u="none" strike="noStrike" kern="1200" baseline="0">
                <a:solidFill>
                  <a:schemeClr val="tx1"/>
                </a:solidFill>
                <a:latin typeface="+mn-lt"/>
                <a:ea typeface="+mn-ea"/>
                <a:cs typeface="+mn-cs"/>
              </a:defRPr>
            </a:pPr>
            <a:r>
              <a:rPr lang="ru-RU" sz="2400" b="1" i="0" u="none" strike="noStrike" kern="1200" cap="all" spc="50" baseline="0" dirty="0">
                <a:solidFill>
                  <a:schemeClr val="tx1"/>
                </a:solidFill>
                <a:latin typeface="+mn-lt"/>
                <a:ea typeface="+mn-ea"/>
                <a:cs typeface="+mn-cs"/>
              </a:rPr>
              <a:t>Расходы</a:t>
            </a:r>
            <a:r>
              <a:rPr lang="ru-RU" sz="2400" b="1" i="0" u="none" strike="noStrike" kern="1200" baseline="0" dirty="0">
                <a:solidFill>
                  <a:schemeClr val="tx1"/>
                </a:solidFill>
                <a:latin typeface="+mn-lt"/>
                <a:ea typeface="+mn-ea"/>
                <a:cs typeface="+mn-cs"/>
              </a:rPr>
              <a:t> </a:t>
            </a:r>
            <a:r>
              <a:rPr lang="ru-RU" sz="2400" b="1" i="0" u="none" strike="noStrike" kern="1200" cap="all" spc="50" baseline="0" dirty="0">
                <a:solidFill>
                  <a:schemeClr val="tx1"/>
                </a:solidFill>
                <a:latin typeface="+mn-lt"/>
                <a:ea typeface="+mn-ea"/>
                <a:cs typeface="+mn-cs"/>
              </a:rPr>
              <a:t>бюджета</a:t>
            </a:r>
          </a:p>
        </c:rich>
      </c:tx>
      <c:layout>
        <c:manualLayout>
          <c:xMode val="edge"/>
          <c:yMode val="edge"/>
          <c:x val="0.26285015290519875"/>
          <c:y val="1.1661807580174927E-2"/>
        </c:manualLayout>
      </c:layout>
      <c:overlay val="0"/>
      <c:spPr>
        <a:noFill/>
        <a:ln>
          <a:noFill/>
        </a:ln>
        <a:effectLst/>
      </c:spPr>
      <c:txPr>
        <a:bodyPr rot="0" spcFirstLastPara="1" vertOverflow="ellipsis" vert="horz" wrap="square" anchor="ctr" anchorCtr="1"/>
        <a:lstStyle/>
        <a:p>
          <a:pPr algn="ctr" rtl="0">
            <a:defRPr sz="2400" b="1" i="0" u="none" strike="noStrike" kern="1200" baseline="0">
              <a:solidFill>
                <a:schemeClr val="tx1"/>
              </a:solidFill>
              <a:latin typeface="+mn-lt"/>
              <a:ea typeface="+mn-ea"/>
              <a:cs typeface="+mn-cs"/>
            </a:defRPr>
          </a:pPr>
          <a:endParaRPr lang="ru-RU"/>
        </a:p>
      </c:txPr>
    </c:title>
    <c:autoTitleDeleted val="0"/>
    <c:plotArea>
      <c:layout/>
      <c:barChart>
        <c:barDir val="col"/>
        <c:grouping val="clustered"/>
        <c:varyColors val="0"/>
        <c:ser>
          <c:idx val="0"/>
          <c:order val="0"/>
          <c:tx>
            <c:strRef>
              <c:f>Лист2!$A$1</c:f>
              <c:strCache>
                <c:ptCount val="1"/>
                <c:pt idx="0">
                  <c:v>Первоначальный бюджет  (№ 106-нр от 21.12.2022)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Лист2!$A$1</c:f>
              <c:strCache>
                <c:ptCount val="1"/>
                <c:pt idx="0">
                  <c:v>Первоначальный бюджет  (№ 106-нр от 21.12.2022)</c:v>
                </c:pt>
              </c:strCache>
            </c:strRef>
          </c:cat>
          <c:val>
            <c:numRef>
              <c:f>Лист2!$A$2</c:f>
              <c:numCache>
                <c:formatCode>#,##0.0</c:formatCode>
                <c:ptCount val="1"/>
                <c:pt idx="0">
                  <c:v>6730142.4000000004</c:v>
                </c:pt>
              </c:numCache>
            </c:numRef>
          </c:val>
          <c:extLst>
            <c:ext xmlns:c16="http://schemas.microsoft.com/office/drawing/2014/chart" uri="{C3380CC4-5D6E-409C-BE32-E72D297353CC}">
              <c16:uniqueId val="{00000000-D55C-4C90-8774-90D288A0CC3A}"/>
            </c:ext>
          </c:extLst>
        </c:ser>
        <c:ser>
          <c:idx val="1"/>
          <c:order val="1"/>
          <c:tx>
            <c:strRef>
              <c:f>Лист2!$B$1</c:f>
              <c:strCache>
                <c:ptCount val="1"/>
                <c:pt idx="0">
                  <c:v>Уточненный план по состоянию на 31.12.2023</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Лист2!$A$1</c:f>
              <c:strCache>
                <c:ptCount val="1"/>
                <c:pt idx="0">
                  <c:v>Первоначальный бюджет  (№ 106-нр от 21.12.2022)</c:v>
                </c:pt>
              </c:strCache>
            </c:strRef>
          </c:cat>
          <c:val>
            <c:numRef>
              <c:f>Лист2!$B$2</c:f>
              <c:numCache>
                <c:formatCode>#,##0.0</c:formatCode>
                <c:ptCount val="1"/>
                <c:pt idx="0">
                  <c:v>7081088.7999999998</c:v>
                </c:pt>
              </c:numCache>
            </c:numRef>
          </c:val>
          <c:extLst>
            <c:ext xmlns:c16="http://schemas.microsoft.com/office/drawing/2014/chart" uri="{C3380CC4-5D6E-409C-BE32-E72D297353CC}">
              <c16:uniqueId val="{00000001-D55C-4C90-8774-90D288A0CC3A}"/>
            </c:ext>
          </c:extLst>
        </c:ser>
        <c:ser>
          <c:idx val="2"/>
          <c:order val="2"/>
          <c:tx>
            <c:strRef>
              <c:f>Лист2!$C$1</c:f>
              <c:strCache>
                <c:ptCount val="1"/>
                <c:pt idx="0">
                  <c:v>Исполнение бюджета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Лист2!$A$1</c:f>
              <c:strCache>
                <c:ptCount val="1"/>
                <c:pt idx="0">
                  <c:v>Первоначальный бюджет  (№ 106-нр от 21.12.2022)</c:v>
                </c:pt>
              </c:strCache>
            </c:strRef>
          </c:cat>
          <c:val>
            <c:numRef>
              <c:f>Лист2!$C$2</c:f>
              <c:numCache>
                <c:formatCode>#,##0.0</c:formatCode>
                <c:ptCount val="1"/>
                <c:pt idx="0">
                  <c:v>6778915.5999999996</c:v>
                </c:pt>
              </c:numCache>
            </c:numRef>
          </c:val>
          <c:extLst>
            <c:ext xmlns:c16="http://schemas.microsoft.com/office/drawing/2014/chart" uri="{C3380CC4-5D6E-409C-BE32-E72D297353CC}">
              <c16:uniqueId val="{00000002-D55C-4C90-8774-90D288A0CC3A}"/>
            </c:ext>
          </c:extLst>
        </c:ser>
        <c:dLbls>
          <c:dLblPos val="outEnd"/>
          <c:showLegendKey val="0"/>
          <c:showVal val="1"/>
          <c:showCatName val="0"/>
          <c:showSerName val="0"/>
          <c:showPercent val="0"/>
          <c:showBubbleSize val="0"/>
        </c:dLbls>
        <c:gapWidth val="100"/>
        <c:overlap val="-24"/>
        <c:axId val="300352208"/>
        <c:axId val="300346384"/>
      </c:barChart>
      <c:catAx>
        <c:axId val="300352208"/>
        <c:scaling>
          <c:orientation val="minMax"/>
        </c:scaling>
        <c:delete val="1"/>
        <c:axPos val="b"/>
        <c:numFmt formatCode="General" sourceLinked="1"/>
        <c:majorTickMark val="none"/>
        <c:minorTickMark val="none"/>
        <c:tickLblPos val="nextTo"/>
        <c:crossAx val="300346384"/>
        <c:crosses val="autoZero"/>
        <c:auto val="1"/>
        <c:lblAlgn val="ctr"/>
        <c:lblOffset val="100"/>
        <c:noMultiLvlLbl val="0"/>
      </c:catAx>
      <c:valAx>
        <c:axId val="300346384"/>
        <c:scaling>
          <c:orientation val="minMax"/>
        </c:scaling>
        <c:delete val="1"/>
        <c:axPos val="l"/>
        <c:numFmt formatCode="#,##0.0" sourceLinked="1"/>
        <c:majorTickMark val="none"/>
        <c:minorTickMark val="none"/>
        <c:tickLblPos val="nextTo"/>
        <c:crossAx val="30035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r>
              <a:rPr lang="ru-RU" sz="2400" b="1" i="0" u="none" strike="noStrike" kern="1200" baseline="0" dirty="0">
                <a:solidFill>
                  <a:schemeClr val="tx1"/>
                </a:solidFill>
                <a:latin typeface="+mn-lt"/>
                <a:ea typeface="+mn-ea"/>
                <a:cs typeface="+mn-cs"/>
              </a:rPr>
              <a:t>Динамика</a:t>
            </a:r>
            <a:r>
              <a:rPr lang="ru-RU" dirty="0"/>
              <a:t> </a:t>
            </a:r>
            <a:r>
              <a:rPr lang="ru-RU" sz="2400" b="1" i="0" u="none" strike="noStrike" kern="1200" cap="all" spc="50" baseline="0" dirty="0">
                <a:solidFill>
                  <a:schemeClr val="tx1"/>
                </a:solidFill>
                <a:latin typeface="+mn-lt"/>
                <a:ea typeface="+mn-ea"/>
                <a:cs typeface="+mn-cs"/>
              </a:rPr>
              <a:t>расходов</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endParaRPr lang="ru-RU"/>
        </a:p>
      </c:txPr>
    </c:title>
    <c:autoTitleDeleted val="0"/>
    <c:plotArea>
      <c:layout/>
      <c:barChart>
        <c:barDir val="bar"/>
        <c:grouping val="clustered"/>
        <c:varyColors val="0"/>
        <c:ser>
          <c:idx val="0"/>
          <c:order val="0"/>
          <c:tx>
            <c:strRef>
              <c:f>Лист3!$A$1</c:f>
              <c:strCache>
                <c:ptCount val="1"/>
                <c:pt idx="0">
                  <c:v>Расходы в 2021 году</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10800000" scaled="1"/>
              <a:tileRect/>
            </a:gra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Лист3!$A$1:$C$1</c:f>
              <c:strCache>
                <c:ptCount val="3"/>
                <c:pt idx="0">
                  <c:v>Расходы в 2021 году</c:v>
                </c:pt>
                <c:pt idx="1">
                  <c:v>Расходы в 2022 году</c:v>
                </c:pt>
                <c:pt idx="2">
                  <c:v>Расходы в 2023 году</c:v>
                </c:pt>
              </c:strCache>
            </c:strRef>
          </c:cat>
          <c:val>
            <c:numRef>
              <c:f>Лист3!$A$2</c:f>
              <c:numCache>
                <c:formatCode>#,##0.00</c:formatCode>
                <c:ptCount val="1"/>
                <c:pt idx="0">
                  <c:v>4430397.9000000004</c:v>
                </c:pt>
              </c:numCache>
            </c:numRef>
          </c:val>
          <c:extLst>
            <c:ext xmlns:c16="http://schemas.microsoft.com/office/drawing/2014/chart" uri="{C3380CC4-5D6E-409C-BE32-E72D297353CC}">
              <c16:uniqueId val="{00000000-6034-4C30-A25E-00B1168B24C9}"/>
            </c:ext>
          </c:extLst>
        </c:ser>
        <c:ser>
          <c:idx val="1"/>
          <c:order val="1"/>
          <c:tx>
            <c:strRef>
              <c:f>Лист3!$B$1</c:f>
              <c:strCache>
                <c:ptCount val="1"/>
                <c:pt idx="0">
                  <c:v>Расходы в 2022 году</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10800000" scaled="1"/>
              <a:tileRect/>
            </a:gra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Лист3!$A$1:$C$1</c:f>
              <c:strCache>
                <c:ptCount val="3"/>
                <c:pt idx="0">
                  <c:v>Расходы в 2021 году</c:v>
                </c:pt>
                <c:pt idx="1">
                  <c:v>Расходы в 2022 году</c:v>
                </c:pt>
                <c:pt idx="2">
                  <c:v>Расходы в 2023 году</c:v>
                </c:pt>
              </c:strCache>
            </c:strRef>
          </c:cat>
          <c:val>
            <c:numRef>
              <c:f>Лист3!$B$2</c:f>
              <c:numCache>
                <c:formatCode>#,##0.00</c:formatCode>
                <c:ptCount val="1"/>
                <c:pt idx="0">
                  <c:v>6105823.2999999998</c:v>
                </c:pt>
              </c:numCache>
            </c:numRef>
          </c:val>
          <c:extLst>
            <c:ext xmlns:c16="http://schemas.microsoft.com/office/drawing/2014/chart" uri="{C3380CC4-5D6E-409C-BE32-E72D297353CC}">
              <c16:uniqueId val="{00000001-6034-4C30-A25E-00B1168B24C9}"/>
            </c:ext>
          </c:extLst>
        </c:ser>
        <c:ser>
          <c:idx val="2"/>
          <c:order val="2"/>
          <c:tx>
            <c:strRef>
              <c:f>Лист3!$C$1</c:f>
              <c:strCache>
                <c:ptCount val="1"/>
                <c:pt idx="0">
                  <c:v>Расходы в 2023 году</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10800000" scaled="1"/>
              <a:tileRect/>
            </a:gra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Лист3!$A$1:$C$1</c:f>
              <c:strCache>
                <c:ptCount val="3"/>
                <c:pt idx="0">
                  <c:v>Расходы в 2021 году</c:v>
                </c:pt>
                <c:pt idx="1">
                  <c:v>Расходы в 2022 году</c:v>
                </c:pt>
                <c:pt idx="2">
                  <c:v>Расходы в 2023 году</c:v>
                </c:pt>
              </c:strCache>
            </c:strRef>
          </c:cat>
          <c:val>
            <c:numRef>
              <c:f>Лист3!$C$2</c:f>
              <c:numCache>
                <c:formatCode>#,##0.00</c:formatCode>
                <c:ptCount val="1"/>
                <c:pt idx="0">
                  <c:v>6778915.5999999996</c:v>
                </c:pt>
              </c:numCache>
            </c:numRef>
          </c:val>
          <c:extLst>
            <c:ext xmlns:c16="http://schemas.microsoft.com/office/drawing/2014/chart" uri="{C3380CC4-5D6E-409C-BE32-E72D297353CC}">
              <c16:uniqueId val="{00000002-6034-4C30-A25E-00B1168B24C9}"/>
            </c:ext>
          </c:extLst>
        </c:ser>
        <c:dLbls>
          <c:dLblPos val="inEnd"/>
          <c:showLegendKey val="0"/>
          <c:showVal val="1"/>
          <c:showCatName val="0"/>
          <c:showSerName val="0"/>
          <c:showPercent val="0"/>
          <c:showBubbleSize val="0"/>
        </c:dLbls>
        <c:gapWidth val="326"/>
        <c:overlap val="-58"/>
        <c:axId val="499627888"/>
        <c:axId val="499620400"/>
      </c:barChart>
      <c:catAx>
        <c:axId val="499627888"/>
        <c:scaling>
          <c:orientation val="minMax"/>
        </c:scaling>
        <c:delete val="1"/>
        <c:axPos val="l"/>
        <c:numFmt formatCode="General" sourceLinked="1"/>
        <c:majorTickMark val="none"/>
        <c:minorTickMark val="none"/>
        <c:tickLblPos val="nextTo"/>
        <c:crossAx val="499620400"/>
        <c:crosses val="autoZero"/>
        <c:auto val="1"/>
        <c:lblAlgn val="ctr"/>
        <c:lblOffset val="100"/>
        <c:noMultiLvlLbl val="0"/>
      </c:catAx>
      <c:valAx>
        <c:axId val="499620400"/>
        <c:scaling>
          <c:orientation val="minMax"/>
        </c:scaling>
        <c:delete val="1"/>
        <c:axPos val="b"/>
        <c:numFmt formatCode="#,##0.00" sourceLinked="1"/>
        <c:majorTickMark val="out"/>
        <c:minorTickMark val="none"/>
        <c:tickLblPos val="nextTo"/>
        <c:crossAx val="499627888"/>
        <c:crosses val="autoZero"/>
        <c:crossBetween val="between"/>
      </c:valAx>
      <c:spPr>
        <a:noFill/>
        <a:ln>
          <a:noFill/>
        </a:ln>
        <a:effectLst/>
      </c:spPr>
    </c:plotArea>
    <c:legend>
      <c:legendPos val="l"/>
      <c:layout>
        <c:manualLayout>
          <c:xMode val="edge"/>
          <c:yMode val="edge"/>
          <c:x val="1.6666666666666666E-2"/>
          <c:y val="0.33877223680373292"/>
          <c:w val="0.26646259842519687"/>
          <c:h val="0.47048775153105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solidFill>
            <a:schemeClr val="tx1"/>
          </a:solidFill>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890269423665462"/>
          <c:y val="0.3993558622241058"/>
          <c:w val="0.40031594316480762"/>
          <c:h val="0.47532085013696296"/>
        </c:manualLayout>
      </c:layout>
      <c:pie3DChart>
        <c:varyColors val="1"/>
        <c:ser>
          <c:idx val="0"/>
          <c:order val="0"/>
          <c:tx>
            <c:strRef>
              <c:f>Лист1!$B$1</c:f>
              <c:strCache>
                <c:ptCount val="1"/>
                <c:pt idx="0">
                  <c:v>Столбец1</c:v>
                </c:pt>
              </c:strCache>
            </c:strRef>
          </c:tx>
          <c:explosion val="20"/>
          <c:dPt>
            <c:idx val="0"/>
            <c:bubble3D val="0"/>
            <c:spPr>
              <a:gradFill rotWithShape="1">
                <a:gsLst>
                  <a:gs pos="0">
                    <a:schemeClr val="accent1">
                      <a:tint val="50000"/>
                      <a:satMod val="103000"/>
                      <a:lumMod val="102000"/>
                      <a:tint val="94000"/>
                    </a:schemeClr>
                  </a:gs>
                  <a:gs pos="50000">
                    <a:schemeClr val="accent1">
                      <a:tint val="50000"/>
                      <a:satMod val="110000"/>
                      <a:lumMod val="100000"/>
                      <a:shade val="100000"/>
                    </a:schemeClr>
                  </a:gs>
                  <a:gs pos="100000">
                    <a:schemeClr val="accent1">
                      <a:tint val="50000"/>
                      <a:lumMod val="99000"/>
                      <a:satMod val="120000"/>
                      <a:shade val="78000"/>
                    </a:schemeClr>
                  </a:gs>
                </a:gsLst>
                <a:lin ang="5400000" scaled="0"/>
              </a:gradFill>
              <a:ln>
                <a:noFill/>
              </a:ln>
              <a:effectLst/>
              <a:sp3d/>
            </c:spPr>
            <c:extLst>
              <c:ext xmlns:c16="http://schemas.microsoft.com/office/drawing/2014/chart" uri="{C3380CC4-5D6E-409C-BE32-E72D297353CC}">
                <c16:uniqueId val="{00000000-65F5-4112-B596-C5CFCED30A3F}"/>
              </c:ext>
            </c:extLst>
          </c:dPt>
          <c:dPt>
            <c:idx val="1"/>
            <c:bubble3D val="0"/>
            <c:spPr>
              <a:gradFill rotWithShape="1">
                <a:gsLst>
                  <a:gs pos="0">
                    <a:schemeClr val="accent1">
                      <a:tint val="70000"/>
                      <a:satMod val="103000"/>
                      <a:lumMod val="102000"/>
                      <a:tint val="94000"/>
                    </a:schemeClr>
                  </a:gs>
                  <a:gs pos="50000">
                    <a:schemeClr val="accent1">
                      <a:tint val="70000"/>
                      <a:satMod val="110000"/>
                      <a:lumMod val="100000"/>
                      <a:shade val="100000"/>
                    </a:schemeClr>
                  </a:gs>
                  <a:gs pos="100000">
                    <a:schemeClr val="accent1">
                      <a:tint val="70000"/>
                      <a:lumMod val="99000"/>
                      <a:satMod val="120000"/>
                      <a:shade val="78000"/>
                    </a:schemeClr>
                  </a:gs>
                </a:gsLst>
                <a:lin ang="5400000" scaled="0"/>
              </a:gradFill>
              <a:ln>
                <a:noFill/>
              </a:ln>
              <a:effectLst/>
              <a:sp3d/>
            </c:spPr>
            <c:extLst>
              <c:ext xmlns:c16="http://schemas.microsoft.com/office/drawing/2014/chart" uri="{C3380CC4-5D6E-409C-BE32-E72D297353CC}">
                <c16:uniqueId val="{00000001-65F5-4112-B596-C5CFCED30A3F}"/>
              </c:ext>
            </c:extLst>
          </c:dPt>
          <c:dPt>
            <c:idx val="2"/>
            <c:bubble3D val="0"/>
            <c:spPr>
              <a:gradFill rotWithShape="1">
                <a:gsLst>
                  <a:gs pos="0">
                    <a:schemeClr val="accent1">
                      <a:tint val="90000"/>
                      <a:satMod val="103000"/>
                      <a:lumMod val="102000"/>
                      <a:tint val="94000"/>
                    </a:schemeClr>
                  </a:gs>
                  <a:gs pos="50000">
                    <a:schemeClr val="accent1">
                      <a:tint val="90000"/>
                      <a:satMod val="110000"/>
                      <a:lumMod val="100000"/>
                      <a:shade val="100000"/>
                    </a:schemeClr>
                  </a:gs>
                  <a:gs pos="100000">
                    <a:schemeClr val="accent1">
                      <a:tint val="90000"/>
                      <a:lumMod val="99000"/>
                      <a:satMod val="120000"/>
                      <a:shade val="78000"/>
                    </a:schemeClr>
                  </a:gs>
                </a:gsLst>
                <a:lin ang="5400000" scaled="0"/>
              </a:gradFill>
              <a:ln>
                <a:noFill/>
              </a:ln>
              <a:effectLst/>
              <a:sp3d/>
            </c:spPr>
            <c:extLst>
              <c:ext xmlns:c16="http://schemas.microsoft.com/office/drawing/2014/chart" uri="{C3380CC4-5D6E-409C-BE32-E72D297353CC}">
                <c16:uniqueId val="{00000002-65F5-4112-B596-C5CFCED30A3F}"/>
              </c:ext>
            </c:extLst>
          </c:dPt>
          <c:dPt>
            <c:idx val="3"/>
            <c:bubble3D val="0"/>
            <c:spPr>
              <a:gradFill rotWithShape="1">
                <a:gsLst>
                  <a:gs pos="0">
                    <a:schemeClr val="accent1">
                      <a:shade val="90000"/>
                      <a:satMod val="103000"/>
                      <a:lumMod val="102000"/>
                      <a:tint val="94000"/>
                    </a:schemeClr>
                  </a:gs>
                  <a:gs pos="50000">
                    <a:schemeClr val="accent1">
                      <a:shade val="90000"/>
                      <a:satMod val="110000"/>
                      <a:lumMod val="100000"/>
                      <a:shade val="100000"/>
                    </a:schemeClr>
                  </a:gs>
                  <a:gs pos="100000">
                    <a:schemeClr val="accent1">
                      <a:shade val="90000"/>
                      <a:lumMod val="99000"/>
                      <a:satMod val="120000"/>
                      <a:shade val="78000"/>
                    </a:schemeClr>
                  </a:gs>
                </a:gsLst>
                <a:lin ang="5400000" scaled="0"/>
              </a:gradFill>
              <a:ln>
                <a:noFill/>
              </a:ln>
              <a:effectLst/>
              <a:sp3d/>
            </c:spPr>
            <c:extLst>
              <c:ext xmlns:c16="http://schemas.microsoft.com/office/drawing/2014/chart" uri="{C3380CC4-5D6E-409C-BE32-E72D297353CC}">
                <c16:uniqueId val="{00000003-65F5-4112-B596-C5CFCED30A3F}"/>
              </c:ext>
            </c:extLst>
          </c:dPt>
          <c:dPt>
            <c:idx val="4"/>
            <c:bubble3D val="0"/>
            <c:spPr>
              <a:gradFill rotWithShape="1">
                <a:gsLst>
                  <a:gs pos="0">
                    <a:schemeClr val="accent1">
                      <a:shade val="70000"/>
                      <a:satMod val="103000"/>
                      <a:lumMod val="102000"/>
                      <a:tint val="94000"/>
                    </a:schemeClr>
                  </a:gs>
                  <a:gs pos="50000">
                    <a:schemeClr val="accent1">
                      <a:shade val="70000"/>
                      <a:satMod val="110000"/>
                      <a:lumMod val="100000"/>
                      <a:shade val="100000"/>
                    </a:schemeClr>
                  </a:gs>
                  <a:gs pos="100000">
                    <a:schemeClr val="accent1">
                      <a:shade val="70000"/>
                      <a:lumMod val="99000"/>
                      <a:satMod val="120000"/>
                      <a:shade val="78000"/>
                    </a:schemeClr>
                  </a:gs>
                </a:gsLst>
                <a:lin ang="5400000" scaled="0"/>
              </a:gradFill>
              <a:ln>
                <a:noFill/>
              </a:ln>
              <a:effectLst/>
              <a:sp3d/>
            </c:spPr>
            <c:extLst>
              <c:ext xmlns:c16="http://schemas.microsoft.com/office/drawing/2014/chart" uri="{C3380CC4-5D6E-409C-BE32-E72D297353CC}">
                <c16:uniqueId val="{00000004-65F5-4112-B596-C5CFCED30A3F}"/>
              </c:ext>
            </c:extLst>
          </c:dPt>
          <c:dPt>
            <c:idx val="5"/>
            <c:bubble3D val="0"/>
            <c:spPr>
              <a:gradFill rotWithShape="1">
                <a:gsLst>
                  <a:gs pos="0">
                    <a:schemeClr val="accent1">
                      <a:shade val="50000"/>
                      <a:satMod val="103000"/>
                      <a:lumMod val="102000"/>
                      <a:tint val="94000"/>
                    </a:schemeClr>
                  </a:gs>
                  <a:gs pos="50000">
                    <a:schemeClr val="accent1">
                      <a:shade val="50000"/>
                      <a:satMod val="110000"/>
                      <a:lumMod val="100000"/>
                      <a:shade val="100000"/>
                    </a:schemeClr>
                  </a:gs>
                  <a:gs pos="100000">
                    <a:schemeClr val="accent1">
                      <a:shade val="50000"/>
                      <a:lumMod val="99000"/>
                      <a:satMod val="120000"/>
                      <a:shade val="78000"/>
                    </a:schemeClr>
                  </a:gs>
                </a:gsLst>
                <a:lin ang="5400000" scaled="0"/>
              </a:gradFill>
              <a:ln>
                <a:noFill/>
              </a:ln>
              <a:effectLst/>
              <a:sp3d/>
            </c:spPr>
            <c:extLst>
              <c:ext xmlns:c16="http://schemas.microsoft.com/office/drawing/2014/chart" uri="{C3380CC4-5D6E-409C-BE32-E72D297353CC}">
                <c16:uniqueId val="{00000005-65F5-4112-B596-C5CFCED30A3F}"/>
              </c:ext>
            </c:extLst>
          </c:dPt>
          <c:dLbls>
            <c:dLbl>
              <c:idx val="0"/>
              <c:layout>
                <c:manualLayout>
                  <c:x val="7.3808908144422772E-2"/>
                  <c:y val="-4.0465719004136209E-3"/>
                </c:manualLayout>
              </c:layout>
              <c:spPr>
                <a:solidFill>
                  <a:srgbClr val="5B9BD5">
                    <a:lumMod val="20000"/>
                    <a:lumOff val="80000"/>
                  </a:srgbClr>
                </a:solidFill>
                <a:ln>
                  <a:noFill/>
                </a:ln>
                <a:effectLst/>
              </c:spPr>
              <c:txPr>
                <a:bodyPr rot="0" vert="horz"/>
                <a:lstStyle/>
                <a:p>
                  <a:pPr>
                    <a:defRPr>
                      <a:solidFill>
                        <a:schemeClr val="accent6">
                          <a:lumMod val="50000"/>
                        </a:schemeClr>
                      </a:solidFill>
                    </a:defRPr>
                  </a:pPr>
                  <a:endParaRPr lang="ru-RU"/>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prstGeom>
                  </c15:spPr>
                </c:ext>
                <c:ext xmlns:c16="http://schemas.microsoft.com/office/drawing/2014/chart" uri="{C3380CC4-5D6E-409C-BE32-E72D297353CC}">
                  <c16:uniqueId val="{00000000-65F5-4112-B596-C5CFCED30A3F}"/>
                </c:ext>
              </c:extLst>
            </c:dLbl>
            <c:dLbl>
              <c:idx val="1"/>
              <c:layout>
                <c:manualLayout>
                  <c:x val="0.14439693685051738"/>
                  <c:y val="-4.4512290904549015E-2"/>
                </c:manualLayout>
              </c:layout>
              <c:spPr>
                <a:solidFill>
                  <a:srgbClr val="5B9BD5">
                    <a:lumMod val="20000"/>
                    <a:lumOff val="80000"/>
                  </a:srgbClr>
                </a:solidFill>
                <a:ln>
                  <a:noFill/>
                </a:ln>
                <a:effectLst/>
              </c:spPr>
              <c:txPr>
                <a:bodyPr rot="0" vert="horz"/>
                <a:lstStyle/>
                <a:p>
                  <a:pPr>
                    <a:defRPr>
                      <a:solidFill>
                        <a:schemeClr val="accent6">
                          <a:lumMod val="50000"/>
                        </a:schemeClr>
                      </a:solidFill>
                    </a:defRPr>
                  </a:pPr>
                  <a:endParaRPr lang="ru-RU"/>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prstGeom>
                  </c15:spPr>
                </c:ext>
                <c:ext xmlns:c16="http://schemas.microsoft.com/office/drawing/2014/chart" uri="{C3380CC4-5D6E-409C-BE32-E72D297353CC}">
                  <c16:uniqueId val="{00000001-65F5-4112-B596-C5CFCED30A3F}"/>
                </c:ext>
              </c:extLst>
            </c:dLbl>
            <c:dLbl>
              <c:idx val="2"/>
              <c:layout>
                <c:manualLayout>
                  <c:x val="-7.3185270549396761E-2"/>
                  <c:y val="3.2372575203308378E-2"/>
                </c:manualLayout>
              </c:layout>
              <c:spPr>
                <a:solidFill>
                  <a:srgbClr val="5B9BD5">
                    <a:lumMod val="20000"/>
                    <a:lumOff val="80000"/>
                  </a:srgbClr>
                </a:solidFill>
                <a:ln>
                  <a:noFill/>
                </a:ln>
                <a:effectLst/>
              </c:spPr>
              <c:txPr>
                <a:bodyPr rot="0" vert="horz"/>
                <a:lstStyle/>
                <a:p>
                  <a:pPr>
                    <a:defRPr>
                      <a:solidFill>
                        <a:schemeClr val="accent6">
                          <a:lumMod val="50000"/>
                        </a:schemeClr>
                      </a:solidFill>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21859281698650213"/>
                      <c:h val="0.1760258776679893"/>
                    </c:manualLayout>
                  </c15:layout>
                </c:ext>
                <c:ext xmlns:c16="http://schemas.microsoft.com/office/drawing/2014/chart" uri="{C3380CC4-5D6E-409C-BE32-E72D297353CC}">
                  <c16:uniqueId val="{00000002-65F5-4112-B596-C5CFCED30A3F}"/>
                </c:ext>
              </c:extLst>
            </c:dLbl>
            <c:dLbl>
              <c:idx val="3"/>
              <c:layout>
                <c:manualLayout>
                  <c:x val="-5.3925981283013812E-2"/>
                  <c:y val="-4.0465719004135524E-3"/>
                </c:manualLayout>
              </c:layout>
              <c:spPr>
                <a:solidFill>
                  <a:srgbClr val="5B9BD5">
                    <a:lumMod val="20000"/>
                    <a:lumOff val="80000"/>
                  </a:srgbClr>
                </a:solidFill>
                <a:ln>
                  <a:noFill/>
                </a:ln>
                <a:effectLst/>
              </c:spPr>
              <c:txPr>
                <a:bodyPr rot="0" vert="horz"/>
                <a:lstStyle/>
                <a:p>
                  <a:pPr>
                    <a:defRPr>
                      <a:solidFill>
                        <a:schemeClr val="accent6">
                          <a:lumMod val="50000"/>
                        </a:schemeClr>
                      </a:solidFill>
                    </a:defRPr>
                  </a:pPr>
                  <a:endParaRPr lang="ru-RU"/>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prstGeom>
                  </c15:spPr>
                </c:ext>
                <c:ext xmlns:c16="http://schemas.microsoft.com/office/drawing/2014/chart" uri="{C3380CC4-5D6E-409C-BE32-E72D297353CC}">
                  <c16:uniqueId val="{00000003-65F5-4112-B596-C5CFCED30A3F}"/>
                </c:ext>
              </c:extLst>
            </c:dLbl>
            <c:dLbl>
              <c:idx val="4"/>
              <c:layout>
                <c:manualLayout>
                  <c:x val="-8.2814940859013655E-2"/>
                  <c:y val="-3.2372575203308412E-2"/>
                </c:manualLayout>
              </c:layout>
              <c:spPr>
                <a:solidFill>
                  <a:srgbClr val="5B9BD5">
                    <a:lumMod val="20000"/>
                    <a:lumOff val="80000"/>
                  </a:srgbClr>
                </a:solidFill>
                <a:ln>
                  <a:noFill/>
                </a:ln>
                <a:effectLst/>
              </c:spPr>
              <c:txPr>
                <a:bodyPr rot="0" vert="horz"/>
                <a:lstStyle/>
                <a:p>
                  <a:pPr>
                    <a:defRPr>
                      <a:solidFill>
                        <a:schemeClr val="accent6">
                          <a:lumMod val="50000"/>
                        </a:schemeClr>
                      </a:solidFill>
                    </a:defRPr>
                  </a:pPr>
                  <a:endParaRPr lang="ru-RU"/>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prstGeom>
                  </c15:spPr>
                </c:ext>
                <c:ext xmlns:c16="http://schemas.microsoft.com/office/drawing/2014/chart" uri="{C3380CC4-5D6E-409C-BE32-E72D297353CC}">
                  <c16:uniqueId val="{00000004-65F5-4112-B596-C5CFCED30A3F}"/>
                </c:ext>
              </c:extLst>
            </c:dLbl>
            <c:dLbl>
              <c:idx val="5"/>
              <c:layout>
                <c:manualLayout>
                  <c:x val="0.1945737245513682"/>
                  <c:y val="-0.10245649218294711"/>
                </c:manualLayout>
              </c:layout>
              <c:spPr>
                <a:solidFill>
                  <a:srgbClr val="5B9BD5">
                    <a:lumMod val="20000"/>
                    <a:lumOff val="80000"/>
                  </a:srgbClr>
                </a:solidFill>
                <a:ln>
                  <a:noFill/>
                </a:ln>
                <a:effectLst/>
              </c:spPr>
              <c:txPr>
                <a:bodyPr rot="0" vert="horz"/>
                <a:lstStyle/>
                <a:p>
                  <a:pPr>
                    <a:defRPr>
                      <a:solidFill>
                        <a:schemeClr val="accent6">
                          <a:lumMod val="50000"/>
                        </a:schemeClr>
                      </a:solidFill>
                    </a:defRPr>
                  </a:pPr>
                  <a:endParaRPr lang="ru-RU"/>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102123"/>
                        <a:gd name="adj2" fmla="val 49202"/>
                        <a:gd name="adj3" fmla="val 136285"/>
                        <a:gd name="adj4" fmla="val 40474"/>
                      </a:avLst>
                    </a:prstGeom>
                  </c15:spPr>
                  <c15:layout>
                    <c:manualLayout>
                      <c:w val="0.38904744515806561"/>
                      <c:h val="0.25309427333605439"/>
                    </c:manualLayout>
                  </c15:layout>
                </c:ext>
                <c:ext xmlns:c16="http://schemas.microsoft.com/office/drawing/2014/chart" uri="{C3380CC4-5D6E-409C-BE32-E72D297353CC}">
                  <c16:uniqueId val="{00000005-65F5-4112-B596-C5CFCED30A3F}"/>
                </c:ext>
              </c:extLst>
            </c:dLbl>
            <c:spPr>
              <a:solidFill>
                <a:schemeClr val="accent1">
                  <a:lumMod val="20000"/>
                  <a:lumOff val="80000"/>
                </a:schemeClr>
              </a:solidFill>
              <a:ln>
                <a:noFill/>
              </a:ln>
              <a:effectLst/>
            </c:spPr>
            <c:txPr>
              <a:bodyPr rot="0" vert="horz"/>
              <a:lstStyle/>
              <a:p>
                <a:pPr>
                  <a:defRPr>
                    <a:solidFill>
                      <a:schemeClr val="accent6">
                        <a:lumMod val="50000"/>
                      </a:schemeClr>
                    </a:solidFill>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borderCallout1">
                    <a:avLst/>
                  </a:prstGeom>
                </c15:spPr>
              </c:ext>
            </c:extLst>
          </c:dLbls>
          <c:cat>
            <c:strRef>
              <c:f>Лист1!$A$2:$A$7</c:f>
              <c:strCache>
                <c:ptCount val="6"/>
                <c:pt idx="0">
                  <c:v>Наука и образование</c:v>
                </c:pt>
                <c:pt idx="1">
                  <c:v>Производство</c:v>
                </c:pt>
                <c:pt idx="2">
                  <c:v>Здравоохранение</c:v>
                </c:pt>
                <c:pt idx="3">
                  <c:v>Строительство, торговля</c:v>
                </c:pt>
                <c:pt idx="4">
                  <c:v>Транспорт, связь, финансы и недвижимость</c:v>
                </c:pt>
                <c:pt idx="5">
                  <c:v>Госуправление, обеспечение военной безопасности, соцобеспечение</c:v>
                </c:pt>
              </c:strCache>
            </c:strRef>
          </c:cat>
          <c:val>
            <c:numRef>
              <c:f>Лист1!$B$2:$B$7</c:f>
              <c:numCache>
                <c:formatCode>#,#00%</c:formatCode>
                <c:ptCount val="6"/>
                <c:pt idx="0">
                  <c:v>0.34</c:v>
                </c:pt>
                <c:pt idx="1">
                  <c:v>0.25</c:v>
                </c:pt>
                <c:pt idx="2">
                  <c:v>0.08</c:v>
                </c:pt>
                <c:pt idx="3">
                  <c:v>0.15</c:v>
                </c:pt>
                <c:pt idx="4">
                  <c:v>0.15</c:v>
                </c:pt>
                <c:pt idx="5">
                  <c:v>0.03</c:v>
                </c:pt>
              </c:numCache>
            </c:numRef>
          </c:val>
          <c:extLst>
            <c:ext xmlns:c16="http://schemas.microsoft.com/office/drawing/2014/chart" uri="{C3380CC4-5D6E-409C-BE32-E72D297353CC}">
              <c16:uniqueId val="{00000006-65F5-4112-B596-C5CFCED30A3F}"/>
            </c:ext>
          </c:extLst>
        </c:ser>
        <c:dLbls>
          <c:showLegendKey val="0"/>
          <c:showVal val="0"/>
          <c:showCatName val="0"/>
          <c:showSerName val="0"/>
          <c:showPercent val="0"/>
          <c:showBubbleSize val="0"/>
          <c:showLeaderLines val="0"/>
        </c:dLbls>
      </c:pie3DChart>
      <c:spPr>
        <a:noFill/>
        <a:ln>
          <a:noFill/>
        </a:ln>
        <a:effectLst/>
      </c:spPr>
    </c:plotArea>
    <c:plotVisOnly val="1"/>
    <c:dispBlanksAs val="zero"/>
    <c:showDLblsOverMax val="0"/>
  </c:chart>
  <c:spPr>
    <a:noFill/>
    <a:ln>
      <a:noFill/>
    </a:ln>
    <a:effectLst/>
  </c:spPr>
  <c:txPr>
    <a:bodyPr/>
    <a:lstStyle/>
    <a:p>
      <a:pPr>
        <a:defRPr>
          <a:solidFill>
            <a:srgbClr val="FF0000"/>
          </a:solidFill>
        </a:defRPr>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000011268594175E-2"/>
          <c:y val="5.6529280525202487E-2"/>
          <c:w val="0.83818770226537265"/>
          <c:h val="1"/>
        </c:manualLayout>
      </c:layout>
      <c:doughnutChart>
        <c:varyColors val="1"/>
        <c:ser>
          <c:idx val="0"/>
          <c:order val="0"/>
          <c:tx>
            <c:strRef>
              <c:f>Лист1!$B$1</c:f>
              <c:strCache>
                <c:ptCount val="1"/>
                <c:pt idx="0">
                  <c:v>Столбец1</c:v>
                </c:pt>
              </c:strCache>
            </c:strRef>
          </c:tx>
          <c:explosion val="1"/>
          <c:dPt>
            <c:idx val="0"/>
            <c:bubble3D val="0"/>
            <c:spPr>
              <a:solidFill>
                <a:srgbClr val="FF99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49E-41C2-92A7-78B26073642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49E-41C2-92A7-78B260736422}"/>
              </c:ext>
            </c:extLst>
          </c:dPt>
          <c:dPt>
            <c:idx val="2"/>
            <c:bubble3D val="0"/>
            <c:spPr>
              <a:solidFill>
                <a:srgbClr val="5B9BD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49E-41C2-92A7-78B260736422}"/>
              </c:ext>
            </c:extLst>
          </c:dPt>
          <c:dLbls>
            <c:dLbl>
              <c:idx val="0"/>
              <c:tx>
                <c:rich>
                  <a:bodyPr/>
                  <a:lstStyle/>
                  <a:p>
                    <a:r>
                      <a:rPr lang="en-US" dirty="0" smtClean="0"/>
                      <a:t>209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9E-41C2-92A7-78B260736422}"/>
                </c:ext>
              </c:extLst>
            </c:dLbl>
            <c:dLbl>
              <c:idx val="1"/>
              <c:tx>
                <c:rich>
                  <a:bodyPr/>
                  <a:lstStyle/>
                  <a:p>
                    <a:r>
                      <a:rPr lang="en-US" dirty="0" smtClean="0"/>
                      <a:t>2539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9E-41C2-92A7-78B260736422}"/>
                </c:ext>
              </c:extLst>
            </c:dLbl>
            <c:dLbl>
              <c:idx val="2"/>
              <c:tx>
                <c:rich>
                  <a:bodyPr/>
                  <a:lstStyle/>
                  <a:p>
                    <a:r>
                      <a:rPr lang="en-US" dirty="0" smtClean="0"/>
                      <a:t>4578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9E-41C2-92A7-78B26073642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КРУПНЫЕ/СРЕДНие</c:v>
                </c:pt>
                <c:pt idx="1">
                  <c:v>малые</c:v>
                </c:pt>
                <c:pt idx="2">
                  <c:v>Индивидуальные предприниматели</c:v>
                </c:pt>
              </c:strCache>
            </c:strRef>
          </c:cat>
          <c:val>
            <c:numRef>
              <c:f>Лист1!$B$2:$B$4</c:f>
              <c:numCache>
                <c:formatCode>General</c:formatCode>
                <c:ptCount val="3"/>
                <c:pt idx="0">
                  <c:v>209</c:v>
                </c:pt>
                <c:pt idx="1">
                  <c:v>2539</c:v>
                </c:pt>
                <c:pt idx="2">
                  <c:v>4578</c:v>
                </c:pt>
              </c:numCache>
            </c:numRef>
          </c:val>
          <c:extLst>
            <c:ext xmlns:c16="http://schemas.microsoft.com/office/drawing/2014/chart" uri="{C3380CC4-5D6E-409C-BE32-E72D297353CC}">
              <c16:uniqueId val="{00000006-B49E-41C2-92A7-78B26073642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Лист1!$B$1</c:f>
              <c:strCache>
                <c:ptCount val="1"/>
                <c:pt idx="0">
                  <c:v>по г.Долгопрудному</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0.0</c:formatCode>
                <c:ptCount val="6"/>
                <c:pt idx="0">
                  <c:v>74.599999999999994</c:v>
                </c:pt>
                <c:pt idx="1">
                  <c:v>82</c:v>
                </c:pt>
                <c:pt idx="2">
                  <c:v>83.1</c:v>
                </c:pt>
                <c:pt idx="3">
                  <c:v>88.1</c:v>
                </c:pt>
                <c:pt idx="4">
                  <c:v>100.3</c:v>
                </c:pt>
                <c:pt idx="5">
                  <c:v>117.1</c:v>
                </c:pt>
              </c:numCache>
            </c:numRef>
          </c:val>
          <c:smooth val="0"/>
          <c:extLst>
            <c:ext xmlns:c16="http://schemas.microsoft.com/office/drawing/2014/chart" uri="{C3380CC4-5D6E-409C-BE32-E72D297353CC}">
              <c16:uniqueId val="{00000000-54CA-415A-85B7-14D766D4A477}"/>
            </c:ext>
          </c:extLst>
        </c:ser>
        <c:ser>
          <c:idx val="1"/>
          <c:order val="1"/>
          <c:tx>
            <c:strRef>
              <c:f>Лист1!$C$1</c:f>
              <c:strCache>
                <c:ptCount val="1"/>
                <c:pt idx="0">
                  <c:v>по Московской области</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Лист1!$C$2:$C$7</c:f>
              <c:numCache>
                <c:formatCode>0.0</c:formatCode>
                <c:ptCount val="6"/>
                <c:pt idx="0">
                  <c:v>57.7</c:v>
                </c:pt>
                <c:pt idx="1">
                  <c:v>61.5</c:v>
                </c:pt>
                <c:pt idx="2">
                  <c:v>58.1</c:v>
                </c:pt>
                <c:pt idx="3">
                  <c:v>64</c:v>
                </c:pt>
                <c:pt idx="4">
                  <c:v>78.599999999999994</c:v>
                </c:pt>
                <c:pt idx="5">
                  <c:v>93.3</c:v>
                </c:pt>
              </c:numCache>
            </c:numRef>
          </c:val>
          <c:smooth val="0"/>
          <c:extLst>
            <c:ext xmlns:c16="http://schemas.microsoft.com/office/drawing/2014/chart" uri="{C3380CC4-5D6E-409C-BE32-E72D297353CC}">
              <c16:uniqueId val="{00000001-54CA-415A-85B7-14D766D4A477}"/>
            </c:ext>
          </c:extLst>
        </c:ser>
        <c:dLbls>
          <c:dLblPos val="t"/>
          <c:showLegendKey val="0"/>
          <c:showVal val="1"/>
          <c:showCatName val="0"/>
          <c:showSerName val="0"/>
          <c:showPercent val="0"/>
          <c:showBubbleSize val="0"/>
        </c:dLbls>
        <c:marker val="1"/>
        <c:smooth val="0"/>
        <c:axId val="2108792720"/>
        <c:axId val="2108793552"/>
      </c:lineChart>
      <c:catAx>
        <c:axId val="2108792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ru-RU"/>
          </a:p>
        </c:txPr>
        <c:crossAx val="2108793552"/>
        <c:crosses val="autoZero"/>
        <c:auto val="1"/>
        <c:lblAlgn val="ctr"/>
        <c:lblOffset val="100"/>
        <c:noMultiLvlLbl val="0"/>
      </c:catAx>
      <c:valAx>
        <c:axId val="2108793552"/>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21087927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516185476819E-2"/>
          <c:y val="2.0890748031496063E-2"/>
          <c:w val="0.94290726159230098"/>
          <c:h val="0.83459891732283464"/>
        </c:manualLayout>
      </c:layout>
      <c:lineChart>
        <c:grouping val="standard"/>
        <c:varyColors val="0"/>
        <c:ser>
          <c:idx val="0"/>
          <c:order val="0"/>
          <c:tx>
            <c:strRef>
              <c:f>Лист1!$B$1</c:f>
              <c:strCache>
                <c:ptCount val="1"/>
                <c:pt idx="0">
                  <c:v>Ряд 1</c:v>
                </c:pt>
              </c:strCache>
            </c:strRef>
          </c:tx>
          <c:spPr>
            <a:ln w="28575" cap="rnd">
              <a:solidFill>
                <a:schemeClr val="accent1"/>
              </a:solidFill>
              <a:round/>
            </a:ln>
            <a:effectLst/>
          </c:spPr>
          <c:marker>
            <c:symbol val="none"/>
          </c:marker>
          <c:dLbls>
            <c:dLbl>
              <c:idx val="0"/>
              <c:layout>
                <c:manualLayout>
                  <c:x val="-3.3259902914266892E-2"/>
                  <c:y val="-9.9713591750769631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5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22-4B2C-B7D8-66806A3D1CB6}"/>
                </c:ext>
              </c:extLst>
            </c:dLbl>
            <c:dLbl>
              <c:idx val="1"/>
              <c:layout>
                <c:manualLayout>
                  <c:x val="-2.434958193217741E-2"/>
                  <c:y val="-6.9943743301678976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5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22-4B2C-B7D8-66806A3D1CB6}"/>
                </c:ext>
              </c:extLst>
            </c:dLbl>
            <c:dLbl>
              <c:idx val="2"/>
              <c:layout>
                <c:manualLayout>
                  <c:x val="-2.9166672392681878E-2"/>
                  <c:y val="-0.12429718548311228"/>
                </c:manualLayout>
              </c:layout>
              <c:tx>
                <c:rich>
                  <a:bodyPr rot="0" spcFirstLastPara="1" vertOverflow="ellipsis" vert="horz" wrap="square" lIns="38100" tIns="19050" rIns="38100" bIns="19050" anchor="ctr" anchorCtr="1">
                    <a:spAutoFit/>
                  </a:bodyPr>
                  <a:lstStyle/>
                  <a:p>
                    <a:pPr>
                      <a:defRPr sz="2700" b="1" i="0" u="none" strike="noStrike" kern="1200" baseline="0">
                        <a:solidFill>
                          <a:schemeClr val="tx1"/>
                        </a:solidFill>
                        <a:latin typeface="+mn-lt"/>
                        <a:ea typeface="+mn-ea"/>
                        <a:cs typeface="+mn-cs"/>
                      </a:defRPr>
                    </a:pPr>
                    <a:fld id="{8A091835-45B5-4AD3-B104-E72B9E3BB5D2}" type="VALUE">
                      <a:rPr lang="en-US" sz="1500" b="1" i="0" u="none" strike="noStrike" kern="1200" baseline="0">
                        <a:solidFill>
                          <a:schemeClr val="tx1"/>
                        </a:solidFill>
                        <a:latin typeface="+mn-lt"/>
                        <a:ea typeface="+mn-ea"/>
                        <a:cs typeface="+mn-cs"/>
                      </a:rPr>
                      <a:pPr>
                        <a:defRPr sz="2700" b="1">
                          <a:solidFill>
                            <a:schemeClr val="tx1"/>
                          </a:solidFill>
                        </a:defRPr>
                      </a:pPr>
                      <a:t>[ЗНАЧЕНИЕ]</a:t>
                    </a:fld>
                    <a:endParaRPr lang="ru-RU"/>
                  </a:p>
                </c:rich>
              </c:tx>
              <c:spPr>
                <a:noFill/>
                <a:ln>
                  <a:noFill/>
                </a:ln>
                <a:effectLst/>
              </c:spPr>
              <c:txPr>
                <a:bodyPr rot="0" spcFirstLastPara="1" vertOverflow="ellipsis" vert="horz" wrap="square" lIns="38100" tIns="19050" rIns="38100" bIns="19050" anchor="ctr" anchorCtr="1">
                  <a:spAutoFit/>
                </a:bodyPr>
                <a:lstStyle/>
                <a:p>
                  <a:pPr>
                    <a:defRPr sz="27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222-4B2C-B7D8-66806A3D1CB6}"/>
                </c:ext>
              </c:extLst>
            </c:dLbl>
            <c:dLbl>
              <c:idx val="3"/>
              <c:layout>
                <c:manualLayout>
                  <c:x val="-2.3611122672227102E-2"/>
                  <c:y val="-7.59612356147789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222-4B2C-B7D8-66806A3D1CB6}"/>
                </c:ext>
              </c:extLst>
            </c:dLbl>
            <c:dLbl>
              <c:idx val="4"/>
              <c:layout>
                <c:manualLayout>
                  <c:x val="-2.0833333333333332E-2"/>
                  <c:y val="-5.62500000000000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222-4B2C-B7D8-66806A3D1CB6}"/>
                </c:ext>
              </c:extLst>
            </c:dLbl>
            <c:dLbl>
              <c:idx val="5"/>
              <c:layout>
                <c:manualLayout>
                  <c:x val="-3.1944444444444442E-2"/>
                  <c:y val="-0.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222-4B2C-B7D8-66806A3D1CB6}"/>
                </c:ext>
              </c:extLst>
            </c:dLbl>
            <c:dLbl>
              <c:idx val="7"/>
              <c:layout>
                <c:manualLayout>
                  <c:x val="-4.3055555555555555E-2"/>
                  <c:y val="-5.9374999999999997E-2"/>
                </c:manualLayout>
              </c:layout>
              <c:tx>
                <c:rich>
                  <a:bodyPr/>
                  <a:lstStyle/>
                  <a:p>
                    <a:fld id="{C8E3BC3D-5DBF-4155-AC61-35481D5E4436}" type="VALUE">
                      <a:rPr lang="en-US" sz="1500" b="1" smtClean="0">
                        <a:solidFill>
                          <a:schemeClr val="tx1"/>
                        </a:solidFill>
                      </a:rPr>
                      <a:pPr/>
                      <a:t>[ЗНАЧЕНИЕ]</a:t>
                    </a:fld>
                    <a:r>
                      <a:rPr lang="en-US" sz="1500" b="1" dirty="0">
                        <a:solidFill>
                          <a:schemeClr val="tx1"/>
                        </a:solidFill>
                      </a:rPr>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222-4B2C-B7D8-66806A3D1CB6}"/>
                </c:ext>
              </c:extLst>
            </c:dLbl>
            <c:dLbl>
              <c:idx val="8"/>
              <c:layout>
                <c:manualLayout>
                  <c:x val="-2.0833333333333436E-2"/>
                  <c:y val="-0.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222-4B2C-B7D8-66806A3D1CB6}"/>
                </c:ext>
              </c:extLst>
            </c:dLbl>
            <c:dLbl>
              <c:idx val="9"/>
              <c:layout>
                <c:manualLayout>
                  <c:x val="-2.2222222222222223E-2"/>
                  <c:y val="-4.3749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222-4B2C-B7D8-66806A3D1CB6}"/>
                </c:ext>
              </c:extLst>
            </c:dLbl>
            <c:dLbl>
              <c:idx val="10"/>
              <c:layout>
                <c:manualLayout>
                  <c:x val="-2.7777777777777676E-2"/>
                  <c:y val="-3.4375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222-4B2C-B7D8-66806A3D1CB6}"/>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Лист1!$A$2:$A$7</c:f>
              <c:strCache>
                <c:ptCount val="6"/>
                <c:pt idx="0">
                  <c:v>2021</c:v>
                </c:pt>
                <c:pt idx="1">
                  <c:v>2022</c:v>
                </c:pt>
                <c:pt idx="2">
                  <c:v>2023</c:v>
                </c:pt>
                <c:pt idx="3">
                  <c:v>2024 (прогноз)</c:v>
                </c:pt>
                <c:pt idx="4">
                  <c:v>2025 (прогноз)</c:v>
                </c:pt>
                <c:pt idx="5">
                  <c:v>2026 (прогноз)</c:v>
                </c:pt>
              </c:strCache>
            </c:strRef>
          </c:cat>
          <c:val>
            <c:numRef>
              <c:f>Лист1!$B$2:$B$7</c:f>
              <c:numCache>
                <c:formatCode>0.0</c:formatCode>
                <c:ptCount val="6"/>
                <c:pt idx="0">
                  <c:v>27.7</c:v>
                </c:pt>
                <c:pt idx="1">
                  <c:v>44.4</c:v>
                </c:pt>
                <c:pt idx="2">
                  <c:v>68.7</c:v>
                </c:pt>
                <c:pt idx="3">
                  <c:v>54.5</c:v>
                </c:pt>
                <c:pt idx="4">
                  <c:v>58.6</c:v>
                </c:pt>
                <c:pt idx="5">
                  <c:v>64.5</c:v>
                </c:pt>
              </c:numCache>
            </c:numRef>
          </c:val>
          <c:smooth val="0"/>
          <c:extLst>
            <c:ext xmlns:c16="http://schemas.microsoft.com/office/drawing/2014/chart" uri="{C3380CC4-5D6E-409C-BE32-E72D297353CC}">
              <c16:uniqueId val="{0000000B-6222-4B2C-B7D8-66806A3D1CB6}"/>
            </c:ext>
          </c:extLst>
        </c:ser>
        <c:dLbls>
          <c:showLegendKey val="0"/>
          <c:showVal val="0"/>
          <c:showCatName val="0"/>
          <c:showSerName val="0"/>
          <c:showPercent val="0"/>
          <c:showBubbleSize val="0"/>
        </c:dLbls>
        <c:smooth val="0"/>
        <c:axId val="221415264"/>
        <c:axId val="221415656"/>
      </c:lineChart>
      <c:catAx>
        <c:axId val="221415264"/>
        <c:scaling>
          <c:orientation val="minMax"/>
        </c:scaling>
        <c:delete val="0"/>
        <c:axPos val="b"/>
        <c:numFmt formatCode="General" sourceLinked="1"/>
        <c:majorTickMark val="none"/>
        <c:minorTickMark val="none"/>
        <c:tickLblPos val="nextTo"/>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ru-RU" sz="1197" b="0" i="0" u="none" strike="noStrike" kern="1200" baseline="0">
                <a:solidFill>
                  <a:schemeClr val="tx1">
                    <a:lumMod val="65000"/>
                    <a:lumOff val="35000"/>
                  </a:schemeClr>
                </a:solidFill>
                <a:latin typeface="+mn-lt"/>
                <a:ea typeface="+mn-ea"/>
                <a:cs typeface="+mn-cs"/>
              </a:defRPr>
            </a:pPr>
            <a:endParaRPr lang="ru-RU"/>
          </a:p>
        </c:txPr>
        <c:crossAx val="221415656"/>
        <c:crosses val="autoZero"/>
        <c:auto val="1"/>
        <c:lblAlgn val="ctr"/>
        <c:lblOffset val="100"/>
        <c:noMultiLvlLbl val="0"/>
      </c:catAx>
      <c:valAx>
        <c:axId val="221415656"/>
        <c:scaling>
          <c:orientation val="minMax"/>
          <c:min val="2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60000000" spcFirstLastPara="1" vertOverflow="ellipsis" vert="horz" wrap="square" anchor="ctr" anchorCtr="1"/>
          <a:lstStyle/>
          <a:p>
            <a:pPr algn="ctr">
              <a:defRPr lang="ru-RU" sz="1197" b="0" i="0" u="none" strike="noStrike" kern="1200" baseline="0">
                <a:solidFill>
                  <a:schemeClr val="tx1">
                    <a:lumMod val="65000"/>
                    <a:lumOff val="35000"/>
                  </a:schemeClr>
                </a:solidFill>
                <a:latin typeface="+mn-lt"/>
                <a:ea typeface="+mn-ea"/>
                <a:cs typeface="+mn-cs"/>
              </a:defRPr>
            </a:pPr>
            <a:endParaRPr lang="ru-RU"/>
          </a:p>
        </c:txPr>
        <c:crossAx val="22141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alpha val="70000"/>
                </a:schemeClr>
              </a:solidFill>
              <a:ln>
                <a:noFill/>
              </a:ln>
              <a:effectLst/>
            </c:spPr>
            <c:extLst>
              <c:ext xmlns:c16="http://schemas.microsoft.com/office/drawing/2014/chart" uri="{C3380CC4-5D6E-409C-BE32-E72D297353CC}">
                <c16:uniqueId val="{00000001-ACEC-44D7-ABEA-B607176B46EA}"/>
              </c:ext>
            </c:extLst>
          </c:dPt>
          <c:dPt>
            <c:idx val="1"/>
            <c:bubble3D val="0"/>
            <c:spPr>
              <a:solidFill>
                <a:schemeClr val="accent2">
                  <a:alpha val="70000"/>
                </a:schemeClr>
              </a:solidFill>
              <a:ln>
                <a:noFill/>
              </a:ln>
              <a:effectLst/>
            </c:spPr>
            <c:extLst>
              <c:ext xmlns:c16="http://schemas.microsoft.com/office/drawing/2014/chart" uri="{C3380CC4-5D6E-409C-BE32-E72D297353CC}">
                <c16:uniqueId val="{00000003-ACEC-44D7-ABEA-B607176B46EA}"/>
              </c:ext>
            </c:extLst>
          </c:dPt>
          <c:dPt>
            <c:idx val="2"/>
            <c:bubble3D val="0"/>
            <c:spPr>
              <a:solidFill>
                <a:schemeClr val="accent3">
                  <a:alpha val="70000"/>
                </a:schemeClr>
              </a:solidFill>
              <a:ln>
                <a:noFill/>
              </a:ln>
              <a:effectLst/>
            </c:spPr>
            <c:extLst>
              <c:ext xmlns:c16="http://schemas.microsoft.com/office/drawing/2014/chart" uri="{C3380CC4-5D6E-409C-BE32-E72D297353CC}">
                <c16:uniqueId val="{00000005-ACEC-44D7-ABEA-B607176B46EA}"/>
              </c:ext>
            </c:extLst>
          </c:dPt>
          <c:dPt>
            <c:idx val="3"/>
            <c:bubble3D val="0"/>
            <c:spPr>
              <a:solidFill>
                <a:schemeClr val="accent4">
                  <a:alpha val="70000"/>
                </a:schemeClr>
              </a:solidFill>
              <a:ln>
                <a:noFill/>
              </a:ln>
              <a:effectLst/>
            </c:spPr>
            <c:extLst>
              <c:ext xmlns:c16="http://schemas.microsoft.com/office/drawing/2014/chart" uri="{C3380CC4-5D6E-409C-BE32-E72D297353CC}">
                <c16:uniqueId val="{00000007-ACEC-44D7-ABEA-B607176B46EA}"/>
              </c:ext>
            </c:extLst>
          </c:dPt>
          <c:dPt>
            <c:idx val="4"/>
            <c:bubble3D val="0"/>
            <c:spPr>
              <a:solidFill>
                <a:schemeClr val="accent5">
                  <a:alpha val="70000"/>
                </a:schemeClr>
              </a:solidFill>
              <a:ln>
                <a:noFill/>
              </a:ln>
              <a:effectLst/>
            </c:spPr>
            <c:extLst>
              <c:ext xmlns:c16="http://schemas.microsoft.com/office/drawing/2014/chart" uri="{C3380CC4-5D6E-409C-BE32-E72D297353CC}">
                <c16:uniqueId val="{00000009-ACEC-44D7-ABEA-B607176B46EA}"/>
              </c:ext>
            </c:extLst>
          </c:dPt>
          <c:dPt>
            <c:idx val="5"/>
            <c:bubble3D val="0"/>
            <c:spPr>
              <a:solidFill>
                <a:schemeClr val="accent6">
                  <a:alpha val="70000"/>
                </a:schemeClr>
              </a:solidFill>
              <a:ln>
                <a:noFill/>
              </a:ln>
              <a:effectLst/>
            </c:spPr>
            <c:extLst>
              <c:ext xmlns:c16="http://schemas.microsoft.com/office/drawing/2014/chart" uri="{C3380CC4-5D6E-409C-BE32-E72D297353CC}">
                <c16:uniqueId val="{0000000B-ACEC-44D7-ABEA-B607176B46EA}"/>
              </c:ext>
            </c:extLst>
          </c:dPt>
          <c:dPt>
            <c:idx val="6"/>
            <c:bubble3D val="0"/>
            <c:spPr>
              <a:solidFill>
                <a:schemeClr val="accent1">
                  <a:lumMod val="60000"/>
                  <a:alpha val="70000"/>
                </a:schemeClr>
              </a:solidFill>
              <a:ln>
                <a:noFill/>
              </a:ln>
              <a:effectLst/>
            </c:spPr>
            <c:extLst>
              <c:ext xmlns:c16="http://schemas.microsoft.com/office/drawing/2014/chart" uri="{C3380CC4-5D6E-409C-BE32-E72D297353CC}">
                <c16:uniqueId val="{0000000D-ACEC-44D7-ABEA-B607176B46EA}"/>
              </c:ext>
            </c:extLst>
          </c:dPt>
          <c:dPt>
            <c:idx val="7"/>
            <c:bubble3D val="0"/>
            <c:spPr>
              <a:solidFill>
                <a:schemeClr val="accent2">
                  <a:lumMod val="60000"/>
                  <a:alpha val="70000"/>
                </a:schemeClr>
              </a:solidFill>
              <a:ln>
                <a:noFill/>
              </a:ln>
              <a:effectLst/>
            </c:spPr>
            <c:extLst>
              <c:ext xmlns:c16="http://schemas.microsoft.com/office/drawing/2014/chart" uri="{C3380CC4-5D6E-409C-BE32-E72D297353CC}">
                <c16:uniqueId val="{0000000F-ACEC-44D7-ABEA-B607176B46EA}"/>
              </c:ext>
            </c:extLst>
          </c:dPt>
          <c:dLbls>
            <c:dLbl>
              <c:idx val="0"/>
              <c:numFmt formatCode="0.00%" sourceLinked="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solidFill>
                      <a:effectLst/>
                      <a:latin typeface="+mn-lt"/>
                      <a:ea typeface="+mn-ea"/>
                      <a:cs typeface="+mn-cs"/>
                    </a:defRPr>
                  </a:pPr>
                  <a:endParaRPr lang="ru-RU"/>
                </a:p>
              </c:txPr>
              <c:dLblPos val="outEnd"/>
              <c:showLegendKey val="0"/>
              <c:showVal val="0"/>
              <c:showCatName val="1"/>
              <c:showSerName val="0"/>
              <c:showPercent val="1"/>
              <c:showBubbleSize val="0"/>
              <c:extLst>
                <c:ext xmlns:c16="http://schemas.microsoft.com/office/drawing/2014/chart" uri="{C3380CC4-5D6E-409C-BE32-E72D297353CC}">
                  <c16:uniqueId val="{00000001-ACEC-44D7-ABEA-B607176B46EA}"/>
                </c:ext>
              </c:extLst>
            </c:dLbl>
            <c:dLbl>
              <c:idx val="1"/>
              <c:numFmt formatCode="0.00%" sourceLinked="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solidFill>
                      <a:effectLst/>
                      <a:latin typeface="+mn-lt"/>
                      <a:ea typeface="+mn-ea"/>
                      <a:cs typeface="+mn-cs"/>
                    </a:defRPr>
                  </a:pPr>
                  <a:endParaRPr lang="ru-RU"/>
                </a:p>
              </c:txPr>
              <c:dLblPos val="outEnd"/>
              <c:showLegendKey val="0"/>
              <c:showVal val="0"/>
              <c:showCatName val="1"/>
              <c:showSerName val="0"/>
              <c:showPercent val="1"/>
              <c:showBubbleSize val="0"/>
              <c:extLst>
                <c:ext xmlns:c16="http://schemas.microsoft.com/office/drawing/2014/chart" uri="{C3380CC4-5D6E-409C-BE32-E72D297353CC}">
                  <c16:uniqueId val="{00000003-ACEC-44D7-ABEA-B607176B46EA}"/>
                </c:ext>
              </c:extLst>
            </c:dLbl>
            <c:dLbl>
              <c:idx val="2"/>
              <c:numFmt formatCode="0.00%" sourceLinked="0"/>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solidFill>
                      <a:effectLst/>
                      <a:latin typeface="+mn-lt"/>
                      <a:ea typeface="+mn-ea"/>
                      <a:cs typeface="+mn-cs"/>
                    </a:defRPr>
                  </a:pPr>
                  <a:endParaRPr lang="ru-RU"/>
                </a:p>
              </c:txPr>
              <c:dLblPos val="outEnd"/>
              <c:showLegendKey val="0"/>
              <c:showVal val="0"/>
              <c:showCatName val="1"/>
              <c:showSerName val="0"/>
              <c:showPercent val="1"/>
              <c:showBubbleSize val="0"/>
              <c:extLst>
                <c:ext xmlns:c16="http://schemas.microsoft.com/office/drawing/2014/chart" uri="{C3380CC4-5D6E-409C-BE32-E72D297353CC}">
                  <c16:uniqueId val="{00000005-ACEC-44D7-ABEA-B607176B46EA}"/>
                </c:ext>
              </c:extLst>
            </c:dLbl>
            <c:dLbl>
              <c:idx val="3"/>
              <c:numFmt formatCode="0.00%" sourceLinked="0"/>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solidFill>
                      <a:effectLst/>
                      <a:latin typeface="+mn-lt"/>
                      <a:ea typeface="+mn-ea"/>
                      <a:cs typeface="+mn-cs"/>
                    </a:defRPr>
                  </a:pPr>
                  <a:endParaRPr lang="ru-RU"/>
                </a:p>
              </c:txPr>
              <c:dLblPos val="outEnd"/>
              <c:showLegendKey val="0"/>
              <c:showVal val="0"/>
              <c:showCatName val="1"/>
              <c:showSerName val="0"/>
              <c:showPercent val="1"/>
              <c:showBubbleSize val="0"/>
              <c:extLst>
                <c:ext xmlns:c16="http://schemas.microsoft.com/office/drawing/2014/chart" uri="{C3380CC4-5D6E-409C-BE32-E72D297353CC}">
                  <c16:uniqueId val="{00000007-ACEC-44D7-ABEA-B607176B46EA}"/>
                </c:ext>
              </c:extLst>
            </c:dLbl>
            <c:dLbl>
              <c:idx val="4"/>
              <c:numFmt formatCode="0.00%" sourceLinked="0"/>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solidFill>
                      <a:effectLst/>
                      <a:latin typeface="+mn-lt"/>
                      <a:ea typeface="+mn-ea"/>
                      <a:cs typeface="+mn-cs"/>
                    </a:defRPr>
                  </a:pPr>
                  <a:endParaRPr lang="ru-RU"/>
                </a:p>
              </c:txPr>
              <c:dLblPos val="outEnd"/>
              <c:showLegendKey val="0"/>
              <c:showVal val="0"/>
              <c:showCatName val="1"/>
              <c:showSerName val="0"/>
              <c:showPercent val="1"/>
              <c:showBubbleSize val="0"/>
              <c:extLst>
                <c:ext xmlns:c16="http://schemas.microsoft.com/office/drawing/2014/chart" uri="{C3380CC4-5D6E-409C-BE32-E72D297353CC}">
                  <c16:uniqueId val="{00000009-ACEC-44D7-ABEA-B607176B46EA}"/>
                </c:ext>
              </c:extLst>
            </c:dLbl>
            <c:dLbl>
              <c:idx val="5"/>
              <c:numFmt formatCode="0.00%" sourceLinked="0"/>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solidFill>
                      <a:effectLst/>
                      <a:latin typeface="+mn-lt"/>
                      <a:ea typeface="+mn-ea"/>
                      <a:cs typeface="+mn-cs"/>
                    </a:defRPr>
                  </a:pPr>
                  <a:endParaRPr lang="ru-RU"/>
                </a:p>
              </c:txPr>
              <c:dLblPos val="outEnd"/>
              <c:showLegendKey val="0"/>
              <c:showVal val="0"/>
              <c:showCatName val="1"/>
              <c:showSerName val="0"/>
              <c:showPercent val="1"/>
              <c:showBubbleSize val="0"/>
              <c:extLst>
                <c:ext xmlns:c16="http://schemas.microsoft.com/office/drawing/2014/chart" uri="{C3380CC4-5D6E-409C-BE32-E72D297353CC}">
                  <c16:uniqueId val="{0000000B-ACEC-44D7-ABEA-B607176B46EA}"/>
                </c:ext>
              </c:extLst>
            </c:dLbl>
            <c:dLbl>
              <c:idx val="6"/>
              <c:numFmt formatCode="0.00%" sourceLinked="0"/>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solidFill>
                      <a:effectLst/>
                      <a:latin typeface="+mn-lt"/>
                      <a:ea typeface="+mn-ea"/>
                      <a:cs typeface="+mn-cs"/>
                    </a:defRPr>
                  </a:pPr>
                  <a:endParaRPr lang="ru-RU"/>
                </a:p>
              </c:txPr>
              <c:dLblPos val="outEnd"/>
              <c:showLegendKey val="0"/>
              <c:showVal val="0"/>
              <c:showCatName val="1"/>
              <c:showSerName val="0"/>
              <c:showPercent val="1"/>
              <c:showBubbleSize val="0"/>
              <c:extLst>
                <c:ext xmlns:c16="http://schemas.microsoft.com/office/drawing/2014/chart" uri="{C3380CC4-5D6E-409C-BE32-E72D297353CC}">
                  <c16:uniqueId val="{0000000D-ACEC-44D7-ABEA-B607176B46EA}"/>
                </c:ext>
              </c:extLst>
            </c:dLbl>
            <c:dLbl>
              <c:idx val="7"/>
              <c:numFmt formatCode="0.00%" sourceLinked="0"/>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solidFill>
                      <a:effectLst/>
                      <a:latin typeface="+mn-lt"/>
                      <a:ea typeface="+mn-ea"/>
                      <a:cs typeface="+mn-cs"/>
                    </a:defRPr>
                  </a:pPr>
                  <a:endParaRPr lang="ru-RU"/>
                </a:p>
              </c:txPr>
              <c:dLblPos val="outEnd"/>
              <c:showLegendKey val="0"/>
              <c:showVal val="0"/>
              <c:showCatName val="1"/>
              <c:showSerName val="0"/>
              <c:showPercent val="1"/>
              <c:showBubbleSize val="0"/>
              <c:extLst>
                <c:ext xmlns:c16="http://schemas.microsoft.com/office/drawing/2014/chart" uri="{C3380CC4-5D6E-409C-BE32-E72D297353CC}">
                  <c16:uniqueId val="{0000000F-ACEC-44D7-ABEA-B607176B46EA}"/>
                </c:ext>
              </c:extLst>
            </c:dLbl>
            <c:spPr>
              <a:solidFill>
                <a:prstClr val="white">
                  <a:alpha val="90000"/>
                </a:prstClr>
              </a:solidFill>
              <a:ln w="12700" cap="flat" cmpd="sng" algn="ctr">
                <a:solidFill>
                  <a:srgbClr val="A53010"/>
                </a:solidFill>
                <a:round/>
              </a:ln>
              <a:effectLst>
                <a:outerShdw blurRad="50800" dist="38100" dir="2700000" algn="tl" rotWithShape="0">
                  <a:srgbClr val="A53010">
                    <a:lumMod val="75000"/>
                    <a:alpha val="40000"/>
                  </a:srgbClr>
                </a:outerShdw>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solidFill>
                    <a:schemeClr val="lt1">
                      <a:alpha val="90000"/>
                    </a:schemeClr>
                  </a:solidFill>
                  <a:ln w="12700" cap="flat" cmpd="sng" algn="ctr">
                    <a:solidFill>
                      <a:schemeClr val="accent1"/>
                    </a:solidFill>
                    <a:round/>
                  </a:ln>
                </c15:spPr>
              </c:ext>
            </c:extLst>
          </c:dLbls>
          <c:cat>
            <c:strRef>
              <c:f>'Доходы (2)'!$B$10:$B$17</c:f>
              <c:strCache>
                <c:ptCount val="8"/>
                <c:pt idx="0">
                  <c:v>Налог на доходы физических лиц  </c:v>
                </c:pt>
                <c:pt idx="1">
                  <c:v>Доходы от уплаты акцизов на топливо</c:v>
                </c:pt>
                <c:pt idx="2">
                  <c:v>Налоги на совокупный доход</c:v>
                </c:pt>
                <c:pt idx="3">
                  <c:v>Налог на имущество физических лиц, взимаемый по ставкам, применяемым к объектам налогообложения, расположенным в границах городских округов </c:v>
                </c:pt>
                <c:pt idx="4">
                  <c:v>Земельный налог</c:v>
                </c:pt>
                <c:pt idx="5">
                  <c:v>Доходы от использования имущества, находящегося в государственной и муниципальной собственности</c:v>
                </c:pt>
                <c:pt idx="6">
                  <c:v>Доходы от продажи материальных и нематериальных активов</c:v>
                </c:pt>
                <c:pt idx="7">
                  <c:v>Иные доходы</c:v>
                </c:pt>
              </c:strCache>
            </c:strRef>
          </c:cat>
          <c:val>
            <c:numRef>
              <c:f>'Доходы (2)'!$E$10:$E$17</c:f>
              <c:numCache>
                <c:formatCode>#,##0.0</c:formatCode>
                <c:ptCount val="8"/>
                <c:pt idx="0">
                  <c:v>940022</c:v>
                </c:pt>
                <c:pt idx="1">
                  <c:v>11160.7</c:v>
                </c:pt>
                <c:pt idx="2">
                  <c:v>703750.89999999991</c:v>
                </c:pt>
                <c:pt idx="3">
                  <c:v>145004.70000000001</c:v>
                </c:pt>
                <c:pt idx="4">
                  <c:v>246250.69999999998</c:v>
                </c:pt>
                <c:pt idx="5">
                  <c:v>434629.10000000003</c:v>
                </c:pt>
                <c:pt idx="6">
                  <c:v>183864.3</c:v>
                </c:pt>
                <c:pt idx="7" formatCode="General">
                  <c:v>259564.3</c:v>
                </c:pt>
              </c:numCache>
            </c:numRef>
          </c:val>
          <c:extLst>
            <c:ext xmlns:c16="http://schemas.microsoft.com/office/drawing/2014/chart" uri="{C3380CC4-5D6E-409C-BE32-E72D297353CC}">
              <c16:uniqueId val="{00000010-ACEC-44D7-ABEA-B607176B46EA}"/>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chart>
  <c:spPr>
    <a:solidFill>
      <a:schemeClr val="lt1"/>
    </a:solidFill>
    <a:ln w="12700" cap="flat" cmpd="sng" algn="ctr">
      <a:solidFill>
        <a:schemeClr val="accent3"/>
      </a:solidFill>
      <a:prstDash val="solid"/>
      <a:miter lim="800000"/>
    </a:ln>
    <a:effectLst/>
    <a:scene3d>
      <a:camera prst="orthographicFront"/>
      <a:lightRig rig="threePt" dir="t"/>
    </a:scene3d>
    <a:sp3d prstMaterial="clear">
      <a:bevelT h="63500"/>
    </a:sp3d>
  </c:spPr>
  <c:txPr>
    <a:bodyPr/>
    <a:lstStyle/>
    <a:p>
      <a:pPr>
        <a:defRPr>
          <a:solidFill>
            <a:schemeClr val="dk1"/>
          </a:solidFill>
          <a:latin typeface="+mn-lt"/>
          <a:ea typeface="+mn-ea"/>
          <a:cs typeface="+mn-cs"/>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751000647744374"/>
          <c:y val="8.8915244518672724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ru-RU"/>
        </a:p>
      </c:txPr>
    </c:title>
    <c:autoTitleDeleted val="0"/>
    <c:plotArea>
      <c:layout>
        <c:manualLayout>
          <c:layoutTarget val="inner"/>
          <c:xMode val="edge"/>
          <c:yMode val="edge"/>
          <c:x val="0.2938478540237815"/>
          <c:y val="0.16004744013361091"/>
          <c:w val="0.45756591266766428"/>
          <c:h val="0.53932206676834737"/>
        </c:manualLayout>
      </c:layout>
      <c:doughnutChart>
        <c:varyColors val="1"/>
        <c:ser>
          <c:idx val="0"/>
          <c:order val="0"/>
          <c:tx>
            <c:strRef>
              <c:f>Лист1!$B$1</c:f>
              <c:strCache>
                <c:ptCount val="1"/>
                <c:pt idx="0">
                  <c:v>2021</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2C04-4F42-9FA9-184FEBD236D4}"/>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2C04-4F42-9FA9-184FEBD236D4}"/>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2C04-4F42-9FA9-184FEBD236D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#,##0.00</c:formatCode>
                <c:ptCount val="3"/>
                <c:pt idx="0">
                  <c:v>1660746.2</c:v>
                </c:pt>
                <c:pt idx="1">
                  <c:v>687208.2</c:v>
                </c:pt>
                <c:pt idx="2">
                  <c:v>2177125.2999999998</c:v>
                </c:pt>
              </c:numCache>
            </c:numRef>
          </c:val>
          <c:extLst>
            <c:ext xmlns:c16="http://schemas.microsoft.com/office/drawing/2014/chart" uri="{C3380CC4-5D6E-409C-BE32-E72D297353CC}">
              <c16:uniqueId val="{00000006-2C04-4F42-9FA9-184FEBD236D4}"/>
            </c:ext>
          </c:extLst>
        </c:ser>
        <c:dLbls>
          <c:showLegendKey val="0"/>
          <c:showVal val="0"/>
          <c:showCatName val="0"/>
          <c:showSerName val="0"/>
          <c:showPercent val="1"/>
          <c:showBubbleSize val="0"/>
          <c:showLeaderLines val="1"/>
        </c:dLbls>
        <c:firstSliceAng val="0"/>
        <c:holeSize val="70"/>
      </c:doughnut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751000647744374"/>
          <c:y val="8.8915244518672724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ru-RU"/>
        </a:p>
      </c:txPr>
    </c:title>
    <c:autoTitleDeleted val="0"/>
    <c:plotArea>
      <c:layout>
        <c:manualLayout>
          <c:layoutTarget val="inner"/>
          <c:xMode val="edge"/>
          <c:yMode val="edge"/>
          <c:x val="0.2938478540237815"/>
          <c:y val="0.16004744013361091"/>
          <c:w val="0.45756591266766428"/>
          <c:h val="0.53932206676834737"/>
        </c:manualLayout>
      </c:layout>
      <c:doughnutChart>
        <c:varyColors val="1"/>
        <c:ser>
          <c:idx val="0"/>
          <c:order val="0"/>
          <c:tx>
            <c:strRef>
              <c:f>Лист1!$B$1</c:f>
              <c:strCache>
                <c:ptCount val="1"/>
                <c:pt idx="0">
                  <c:v>2022</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D664-4FA3-B395-B602AB3FE8C8}"/>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D664-4FA3-B395-B602AB3FE8C8}"/>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D664-4FA3-B395-B602AB3FE8C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#,##0.00</c:formatCode>
                <c:ptCount val="3"/>
                <c:pt idx="0">
                  <c:v>1933973.1</c:v>
                </c:pt>
                <c:pt idx="1">
                  <c:v>680577.3</c:v>
                </c:pt>
                <c:pt idx="2">
                  <c:v>3478586.8</c:v>
                </c:pt>
              </c:numCache>
            </c:numRef>
          </c:val>
          <c:extLst>
            <c:ext xmlns:c16="http://schemas.microsoft.com/office/drawing/2014/chart" uri="{C3380CC4-5D6E-409C-BE32-E72D297353CC}">
              <c16:uniqueId val="{00000006-D664-4FA3-B395-B602AB3FE8C8}"/>
            </c:ext>
          </c:extLst>
        </c:ser>
        <c:dLbls>
          <c:showLegendKey val="0"/>
          <c:showVal val="0"/>
          <c:showCatName val="0"/>
          <c:showSerName val="0"/>
          <c:showPercent val="1"/>
          <c:showBubbleSize val="0"/>
          <c:showLeaderLines val="1"/>
        </c:dLbls>
        <c:firstSliceAng val="0"/>
        <c:holeSize val="70"/>
      </c:doughnut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751000647744374"/>
          <c:y val="8.8915244518672724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ru-RU"/>
        </a:p>
      </c:txPr>
    </c:title>
    <c:autoTitleDeleted val="0"/>
    <c:plotArea>
      <c:layout>
        <c:manualLayout>
          <c:layoutTarget val="inner"/>
          <c:xMode val="edge"/>
          <c:yMode val="edge"/>
          <c:x val="0.2938478540237815"/>
          <c:y val="0.16004744013361091"/>
          <c:w val="0.45756591266766428"/>
          <c:h val="0.53932206676834737"/>
        </c:manualLayout>
      </c:layout>
      <c:doughnutChart>
        <c:varyColors val="1"/>
        <c:ser>
          <c:idx val="0"/>
          <c:order val="0"/>
          <c:tx>
            <c:strRef>
              <c:f>Лист1!$B$1</c:f>
              <c:strCache>
                <c:ptCount val="1"/>
                <c:pt idx="0">
                  <c:v>2023</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9401-474F-80B2-DB28BFA80C3B}"/>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9401-474F-80B2-DB28BFA80C3B}"/>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9401-474F-80B2-DB28BFA80C3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#,##0.00</c:formatCode>
                <c:ptCount val="3"/>
                <c:pt idx="0">
                  <c:v>2063712.4</c:v>
                </c:pt>
                <c:pt idx="1">
                  <c:v>860534.3</c:v>
                </c:pt>
                <c:pt idx="2">
                  <c:v>3677474.9</c:v>
                </c:pt>
              </c:numCache>
            </c:numRef>
          </c:val>
          <c:extLst>
            <c:ext xmlns:c16="http://schemas.microsoft.com/office/drawing/2014/chart" uri="{C3380CC4-5D6E-409C-BE32-E72D297353CC}">
              <c16:uniqueId val="{00000006-9401-474F-80B2-DB28BFA80C3B}"/>
            </c:ext>
          </c:extLst>
        </c:ser>
        <c:dLbls>
          <c:showLegendKey val="0"/>
          <c:showVal val="0"/>
          <c:showCatName val="0"/>
          <c:showSerName val="0"/>
          <c:showPercent val="1"/>
          <c:showBubbleSize val="0"/>
          <c:showLeaderLines val="1"/>
        </c:dLbls>
        <c:firstSliceAng val="0"/>
        <c:holeSize val="70"/>
      </c:doughnut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0.60636</cdr:x>
      <cdr:y>0.66679</cdr:y>
    </cdr:from>
    <cdr:to>
      <cdr:x>0.74502</cdr:x>
      <cdr:y>0.95814</cdr:y>
    </cdr:to>
    <cdr:sp macro="" textlink="">
      <cdr:nvSpPr>
        <cdr:cNvPr id="2" name="TextBox 1"/>
        <cdr:cNvSpPr txBox="1"/>
      </cdr:nvSpPr>
      <cdr:spPr>
        <a:xfrm xmlns:a="http://schemas.openxmlformats.org/drawingml/2006/main">
          <a:off x="3998461" y="209268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lnSpc>
              <a:spcPct val="114000"/>
            </a:lnSpc>
          </a:pPr>
          <a:endParaRPr lang="ru-RU" sz="1350" b="1" kern="1200" dirty="0">
            <a:solidFill>
              <a:schemeClr val="tx2"/>
            </a:solidFill>
            <a:latin typeface="Arial" pitchFamily="34" charset="0"/>
            <a:cs typeface="Arial" pitchFamily="34" charset="0"/>
          </a:endParaRPr>
        </a:p>
      </cdr:txBody>
    </cdr:sp>
  </cdr:relSizeAnchor>
  <cdr:relSizeAnchor xmlns:cdr="http://schemas.openxmlformats.org/drawingml/2006/chartDrawing">
    <cdr:from>
      <cdr:x>0.55897</cdr:x>
      <cdr:y>0.3466</cdr:y>
    </cdr:from>
    <cdr:to>
      <cdr:x>0.5821</cdr:x>
      <cdr:y>0.4828</cdr:y>
    </cdr:to>
    <cdr:cxnSp macro="">
      <cdr:nvCxnSpPr>
        <cdr:cNvPr id="4" name="Прямая соединительная линия 3">
          <a:extLst xmlns:a="http://schemas.openxmlformats.org/drawingml/2006/main">
            <a:ext uri="{FF2B5EF4-FFF2-40B4-BE49-F238E27FC236}">
              <a16:creationId xmlns:a16="http://schemas.microsoft.com/office/drawing/2014/main" id="{CEAF5177-FECE-4FAE-B3DA-DD427BAA7B06}"/>
            </a:ext>
          </a:extLst>
        </cdr:cNvPr>
        <cdr:cNvCxnSpPr/>
      </cdr:nvCxnSpPr>
      <cdr:spPr>
        <a:xfrm xmlns:a="http://schemas.openxmlformats.org/drawingml/2006/main" flipV="1">
          <a:off x="3246877" y="1087791"/>
          <a:ext cx="134345" cy="42744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0.66935</cdr:x>
      <cdr:y>0.43826</cdr:y>
    </cdr:from>
    <cdr:to>
      <cdr:x>0.78621</cdr:x>
      <cdr:y>0.5</cdr:y>
    </cdr:to>
    <cdr:cxnSp macro="">
      <cdr:nvCxnSpPr>
        <cdr:cNvPr id="5" name="Прямая соединительная линия 4">
          <a:extLst xmlns:a="http://schemas.openxmlformats.org/drawingml/2006/main">
            <a:ext uri="{FF2B5EF4-FFF2-40B4-BE49-F238E27FC236}">
              <a16:creationId xmlns:a16="http://schemas.microsoft.com/office/drawing/2014/main" id="{5D97A720-2505-486A-996A-A30B40A091B5}"/>
            </a:ext>
          </a:extLst>
        </cdr:cNvPr>
        <cdr:cNvCxnSpPr/>
      </cdr:nvCxnSpPr>
      <cdr:spPr>
        <a:xfrm xmlns:a="http://schemas.openxmlformats.org/drawingml/2006/main" flipV="1">
          <a:off x="4413860" y="1375464"/>
          <a:ext cx="770562" cy="19376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0.68026</cdr:x>
      <cdr:y>0.68706</cdr:y>
    </cdr:from>
    <cdr:to>
      <cdr:x>0.78153</cdr:x>
      <cdr:y>0.76562</cdr:y>
    </cdr:to>
    <cdr:cxnSp macro="">
      <cdr:nvCxnSpPr>
        <cdr:cNvPr id="7" name="Прямая соединительная линия 6">
          <a:extLst xmlns:a="http://schemas.openxmlformats.org/drawingml/2006/main">
            <a:ext uri="{FF2B5EF4-FFF2-40B4-BE49-F238E27FC236}">
              <a16:creationId xmlns:a16="http://schemas.microsoft.com/office/drawing/2014/main" id="{C9E5E5C4-E096-4B4E-8A1A-C2861B390033}"/>
            </a:ext>
          </a:extLst>
        </cdr:cNvPr>
        <cdr:cNvCxnSpPr/>
      </cdr:nvCxnSpPr>
      <cdr:spPr>
        <a:xfrm xmlns:a="http://schemas.openxmlformats.org/drawingml/2006/main">
          <a:off x="4485779" y="2156300"/>
          <a:ext cx="667820" cy="24658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0.37644</cdr:x>
      <cdr:y>0.35969</cdr:y>
    </cdr:from>
    <cdr:to>
      <cdr:x>0.4855</cdr:x>
      <cdr:y>0.47439</cdr:y>
    </cdr:to>
    <cdr:cxnSp macro="">
      <cdr:nvCxnSpPr>
        <cdr:cNvPr id="9" name="Прямая соединительная линия 8">
          <a:extLst xmlns:a="http://schemas.openxmlformats.org/drawingml/2006/main">
            <a:ext uri="{FF2B5EF4-FFF2-40B4-BE49-F238E27FC236}">
              <a16:creationId xmlns:a16="http://schemas.microsoft.com/office/drawing/2014/main" id="{196E6FFC-0E70-4BCD-8012-B8A08416AA82}"/>
            </a:ext>
          </a:extLst>
        </cdr:cNvPr>
        <cdr:cNvCxnSpPr/>
      </cdr:nvCxnSpPr>
      <cdr:spPr>
        <a:xfrm xmlns:a="http://schemas.openxmlformats.org/drawingml/2006/main" flipH="1" flipV="1">
          <a:off x="2482319" y="1128884"/>
          <a:ext cx="719191" cy="35996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0.3297</cdr:x>
      <cdr:y>0.57431</cdr:y>
    </cdr:from>
    <cdr:to>
      <cdr:x>0.43712</cdr:x>
      <cdr:y>0.64667</cdr:y>
    </cdr:to>
    <cdr:cxnSp macro="">
      <cdr:nvCxnSpPr>
        <cdr:cNvPr id="17" name="Прямая соединительная линия 16">
          <a:extLst xmlns:a="http://schemas.openxmlformats.org/drawingml/2006/main">
            <a:ext uri="{FF2B5EF4-FFF2-40B4-BE49-F238E27FC236}">
              <a16:creationId xmlns:a16="http://schemas.microsoft.com/office/drawing/2014/main" id="{730069F3-1CF7-41BF-91AD-A68BE2C3525C}"/>
            </a:ext>
          </a:extLst>
        </cdr:cNvPr>
        <cdr:cNvCxnSpPr/>
      </cdr:nvCxnSpPr>
      <cdr:spPr>
        <a:xfrm xmlns:a="http://schemas.openxmlformats.org/drawingml/2006/main" flipH="1">
          <a:off x="1915090" y="1802463"/>
          <a:ext cx="623966" cy="22709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0.35012</cdr:x>
      <cdr:y>0.64792</cdr:y>
    </cdr:from>
    <cdr:to>
      <cdr:x>0.46415</cdr:x>
      <cdr:y>0.8374</cdr:y>
    </cdr:to>
    <cdr:cxnSp macro="">
      <cdr:nvCxnSpPr>
        <cdr:cNvPr id="19" name="Прямая соединительная линия 18">
          <a:extLst xmlns:a="http://schemas.openxmlformats.org/drawingml/2006/main">
            <a:ext uri="{FF2B5EF4-FFF2-40B4-BE49-F238E27FC236}">
              <a16:creationId xmlns:a16="http://schemas.microsoft.com/office/drawing/2014/main" id="{54AD091C-2FF3-4C71-8D81-5DEC543AC415}"/>
            </a:ext>
          </a:extLst>
        </cdr:cNvPr>
        <cdr:cNvCxnSpPr/>
      </cdr:nvCxnSpPr>
      <cdr:spPr>
        <a:xfrm xmlns:a="http://schemas.openxmlformats.org/drawingml/2006/main" flipH="1">
          <a:off x="2033713" y="2033464"/>
          <a:ext cx="662389" cy="59468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0.25352</cdr:x>
      <cdr:y>0.34735</cdr:y>
    </cdr:from>
    <cdr:to>
      <cdr:x>0.59155</cdr:x>
      <cdr:y>0.74223</cdr:y>
    </cdr:to>
    <cdr:sp macro="" textlink="">
      <cdr:nvSpPr>
        <cdr:cNvPr id="2" name="TextBox 1"/>
        <cdr:cNvSpPr txBox="1"/>
      </cdr:nvSpPr>
      <cdr:spPr>
        <a:xfrm xmlns:a="http://schemas.openxmlformats.org/drawingml/2006/main">
          <a:off x="685800" y="80433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0.30766</cdr:x>
      <cdr:y>0.36819</cdr:y>
    </cdr:from>
    <cdr:to>
      <cdr:x>0.63194</cdr:x>
      <cdr:y>0.5706</cdr:y>
    </cdr:to>
    <cdr:sp macro="" textlink="">
      <cdr:nvSpPr>
        <cdr:cNvPr id="3" name="TextBox 2"/>
        <cdr:cNvSpPr txBox="1"/>
      </cdr:nvSpPr>
      <cdr:spPr>
        <a:xfrm xmlns:a="http://schemas.openxmlformats.org/drawingml/2006/main">
          <a:off x="1148003" y="1110230"/>
          <a:ext cx="1210060" cy="6103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3000" b="1" dirty="0" smtClean="0">
              <a:solidFill>
                <a:srgbClr val="002060"/>
              </a:solidFill>
            </a:rPr>
            <a:t>7326</a:t>
          </a:r>
          <a:endParaRPr lang="ru-RU" sz="3000" b="1" dirty="0">
            <a:solidFill>
              <a:srgbClr val="00206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2"/>
            <a:ext cx="2945659" cy="49813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6" y="2"/>
            <a:ext cx="2945659" cy="498135"/>
          </a:xfrm>
          <a:prstGeom prst="rect">
            <a:avLst/>
          </a:prstGeom>
        </p:spPr>
        <p:txBody>
          <a:bodyPr vert="horz" lIns="91440" tIns="45720" rIns="91440" bIns="45720" rtlCol="0"/>
          <a:lstStyle>
            <a:lvl1pPr algn="r">
              <a:defRPr sz="1200"/>
            </a:lvl1pPr>
          </a:lstStyle>
          <a:p>
            <a:fld id="{7D4C5BD8-0531-46F7-88F9-27B0204D4881}" type="datetimeFigureOut">
              <a:rPr lang="ru-RU" smtClean="0"/>
              <a:t>31.05.2024</a:t>
            </a:fld>
            <a:endParaRPr lang="ru-RU"/>
          </a:p>
        </p:txBody>
      </p:sp>
      <p:sp>
        <p:nvSpPr>
          <p:cNvPr id="4" name="Образ слайда 3"/>
          <p:cNvSpPr>
            <a:spLocks noGrp="1" noRot="1" noChangeAspect="1"/>
          </p:cNvSpPr>
          <p:nvPr>
            <p:ph type="sldImg" idx="2"/>
          </p:nvPr>
        </p:nvSpPr>
        <p:spPr>
          <a:xfrm>
            <a:off x="419100" y="1239838"/>
            <a:ext cx="5959475" cy="33528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3" y="9430091"/>
            <a:ext cx="2945659" cy="49813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6" y="9430091"/>
            <a:ext cx="2945659" cy="498134"/>
          </a:xfrm>
          <a:prstGeom prst="rect">
            <a:avLst/>
          </a:prstGeom>
        </p:spPr>
        <p:txBody>
          <a:bodyPr vert="horz" lIns="91440" tIns="45720" rIns="91440" bIns="45720" rtlCol="0" anchor="b"/>
          <a:lstStyle>
            <a:lvl1pPr algn="r">
              <a:defRPr sz="1200"/>
            </a:lvl1pPr>
          </a:lstStyle>
          <a:p>
            <a:fld id="{EED41EF8-81A9-4A72-8927-F2846589E185}" type="slidenum">
              <a:rPr lang="ru-RU" smtClean="0"/>
              <a:t>‹#›</a:t>
            </a:fld>
            <a:endParaRPr lang="ru-RU"/>
          </a:p>
        </p:txBody>
      </p:sp>
    </p:spTree>
    <p:extLst>
      <p:ext uri="{BB962C8B-B14F-4D97-AF65-F5344CB8AC3E}">
        <p14:creationId xmlns:p14="http://schemas.microsoft.com/office/powerpoint/2010/main" val="3716622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450368">
              <a:defRPr/>
            </a:pPr>
            <a:fld id="{F98D17B2-16C7-49C3-9124-25664BB2AC83}" type="slidenum">
              <a:rPr lang="ru-RU">
                <a:solidFill>
                  <a:prstClr val="black"/>
                </a:solidFill>
                <a:latin typeface="Calibri"/>
              </a:rPr>
              <a:pPr defTabSz="450368">
                <a:defRPr/>
              </a:pPr>
              <a:t>7</a:t>
            </a:fld>
            <a:endParaRPr lang="ru-RU">
              <a:solidFill>
                <a:prstClr val="black"/>
              </a:solidFill>
              <a:latin typeface="Calibri"/>
            </a:endParaRPr>
          </a:p>
        </p:txBody>
      </p:sp>
    </p:spTree>
    <p:extLst>
      <p:ext uri="{BB962C8B-B14F-4D97-AF65-F5344CB8AC3E}">
        <p14:creationId xmlns:p14="http://schemas.microsoft.com/office/powerpoint/2010/main" val="285756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26</a:t>
            </a:fld>
            <a:endParaRPr lang="ru-RU"/>
          </a:p>
        </p:txBody>
      </p:sp>
    </p:spTree>
    <p:extLst>
      <p:ext uri="{BB962C8B-B14F-4D97-AF65-F5344CB8AC3E}">
        <p14:creationId xmlns:p14="http://schemas.microsoft.com/office/powerpoint/2010/main" val="1127386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27</a:t>
            </a:fld>
            <a:endParaRPr lang="ru-RU"/>
          </a:p>
        </p:txBody>
      </p:sp>
    </p:spTree>
    <p:extLst>
      <p:ext uri="{BB962C8B-B14F-4D97-AF65-F5344CB8AC3E}">
        <p14:creationId xmlns:p14="http://schemas.microsoft.com/office/powerpoint/2010/main" val="4169024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28</a:t>
            </a:fld>
            <a:endParaRPr lang="ru-RU"/>
          </a:p>
        </p:txBody>
      </p:sp>
    </p:spTree>
    <p:extLst>
      <p:ext uri="{BB962C8B-B14F-4D97-AF65-F5344CB8AC3E}">
        <p14:creationId xmlns:p14="http://schemas.microsoft.com/office/powerpoint/2010/main" val="1173963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29</a:t>
            </a:fld>
            <a:endParaRPr lang="ru-RU"/>
          </a:p>
        </p:txBody>
      </p:sp>
    </p:spTree>
    <p:extLst>
      <p:ext uri="{BB962C8B-B14F-4D97-AF65-F5344CB8AC3E}">
        <p14:creationId xmlns:p14="http://schemas.microsoft.com/office/powerpoint/2010/main" val="380934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30</a:t>
            </a:fld>
            <a:endParaRPr lang="ru-RU"/>
          </a:p>
        </p:txBody>
      </p:sp>
    </p:spTree>
    <p:extLst>
      <p:ext uri="{BB962C8B-B14F-4D97-AF65-F5344CB8AC3E}">
        <p14:creationId xmlns:p14="http://schemas.microsoft.com/office/powerpoint/2010/main" val="3482915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31</a:t>
            </a:fld>
            <a:endParaRPr lang="ru-RU"/>
          </a:p>
        </p:txBody>
      </p:sp>
    </p:spTree>
    <p:extLst>
      <p:ext uri="{BB962C8B-B14F-4D97-AF65-F5344CB8AC3E}">
        <p14:creationId xmlns:p14="http://schemas.microsoft.com/office/powerpoint/2010/main" val="2709516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32</a:t>
            </a:fld>
            <a:endParaRPr lang="ru-RU"/>
          </a:p>
        </p:txBody>
      </p:sp>
    </p:spTree>
    <p:extLst>
      <p:ext uri="{BB962C8B-B14F-4D97-AF65-F5344CB8AC3E}">
        <p14:creationId xmlns:p14="http://schemas.microsoft.com/office/powerpoint/2010/main" val="82092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33</a:t>
            </a:fld>
            <a:endParaRPr lang="ru-RU"/>
          </a:p>
        </p:txBody>
      </p:sp>
    </p:spTree>
    <p:extLst>
      <p:ext uri="{BB962C8B-B14F-4D97-AF65-F5344CB8AC3E}">
        <p14:creationId xmlns:p14="http://schemas.microsoft.com/office/powerpoint/2010/main" val="460825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BC13ABC-28E5-454D-8B66-ED3075F422A0}" type="slidenum">
              <a:rPr lang="ru-RU" smtClean="0"/>
              <a:pPr/>
              <a:t>34</a:t>
            </a:fld>
            <a:endParaRPr lang="ru-RU"/>
          </a:p>
        </p:txBody>
      </p:sp>
    </p:spTree>
    <p:extLst>
      <p:ext uri="{BB962C8B-B14F-4D97-AF65-F5344CB8AC3E}">
        <p14:creationId xmlns:p14="http://schemas.microsoft.com/office/powerpoint/2010/main" val="1337307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98D17B2-16C7-49C3-9124-25664BB2AC83}" type="slidenum">
              <a:rPr lang="ru-RU" smtClean="0"/>
              <a:pPr>
                <a:defRPr/>
              </a:pPr>
              <a:t>36</a:t>
            </a:fld>
            <a:endParaRPr lang="ru-RU"/>
          </a:p>
        </p:txBody>
      </p:sp>
    </p:spTree>
    <p:extLst>
      <p:ext uri="{BB962C8B-B14F-4D97-AF65-F5344CB8AC3E}">
        <p14:creationId xmlns:p14="http://schemas.microsoft.com/office/powerpoint/2010/main" val="1028245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450368">
              <a:defRPr/>
            </a:pPr>
            <a:fld id="{F98D17B2-16C7-49C3-9124-25664BB2AC83}" type="slidenum">
              <a:rPr lang="ru-RU">
                <a:solidFill>
                  <a:prstClr val="black"/>
                </a:solidFill>
                <a:latin typeface="Calibri"/>
              </a:rPr>
              <a:pPr defTabSz="450368">
                <a:defRPr/>
              </a:pPr>
              <a:t>10</a:t>
            </a:fld>
            <a:endParaRPr lang="ru-RU">
              <a:solidFill>
                <a:prstClr val="black"/>
              </a:solidFill>
              <a:latin typeface="Calibri"/>
            </a:endParaRPr>
          </a:p>
        </p:txBody>
      </p:sp>
    </p:spTree>
    <p:extLst>
      <p:ext uri="{BB962C8B-B14F-4D97-AF65-F5344CB8AC3E}">
        <p14:creationId xmlns:p14="http://schemas.microsoft.com/office/powerpoint/2010/main" val="2379818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8D17B2-16C7-49C3-9124-25664BB2AC8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157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8D17B2-16C7-49C3-9124-25664BB2AC8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4928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44</a:t>
            </a:fld>
            <a:endParaRPr lang="ru-RU"/>
          </a:p>
        </p:txBody>
      </p:sp>
    </p:spTree>
    <p:extLst>
      <p:ext uri="{BB962C8B-B14F-4D97-AF65-F5344CB8AC3E}">
        <p14:creationId xmlns:p14="http://schemas.microsoft.com/office/powerpoint/2010/main" val="42613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ED41EF8-81A9-4A72-8927-F2846589E185}" type="slidenum">
              <a:rPr lang="ru-RU" smtClean="0"/>
              <a:t>131</a:t>
            </a:fld>
            <a:endParaRPr lang="ru-RU"/>
          </a:p>
        </p:txBody>
      </p:sp>
    </p:spTree>
    <p:extLst>
      <p:ext uri="{BB962C8B-B14F-4D97-AF65-F5344CB8AC3E}">
        <p14:creationId xmlns:p14="http://schemas.microsoft.com/office/powerpoint/2010/main" val="3598064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ED41EF8-81A9-4A72-8927-F2846589E185}" type="slidenum">
              <a:rPr lang="ru-RU" smtClean="0"/>
              <a:t>132</a:t>
            </a:fld>
            <a:endParaRPr lang="ru-RU"/>
          </a:p>
        </p:txBody>
      </p:sp>
    </p:spTree>
    <p:extLst>
      <p:ext uri="{BB962C8B-B14F-4D97-AF65-F5344CB8AC3E}">
        <p14:creationId xmlns:p14="http://schemas.microsoft.com/office/powerpoint/2010/main" val="347363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24EE413-2154-4366-B1D1-4E4CA89FE0A4}" type="slidenum">
              <a:rPr lang="ru-RU" smtClean="0"/>
              <a:t>11</a:t>
            </a:fld>
            <a:endParaRPr lang="ru-RU"/>
          </a:p>
        </p:txBody>
      </p:sp>
    </p:spTree>
    <p:extLst>
      <p:ext uri="{BB962C8B-B14F-4D97-AF65-F5344CB8AC3E}">
        <p14:creationId xmlns:p14="http://schemas.microsoft.com/office/powerpoint/2010/main" val="9057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p:cNvSpPr>
          <p:nvPr>
            <p:ph type="sldImg"/>
          </p:nvPr>
        </p:nvSpPr>
        <p:spPr bwMode="auto">
          <a:noFill/>
          <a:ln>
            <a:solidFill>
              <a:srgbClr val="000000"/>
            </a:solidFill>
            <a:miter lim="800000"/>
            <a:headEnd/>
            <a:tailEnd/>
          </a:ln>
        </p:spPr>
      </p:sp>
      <p:sp>
        <p:nvSpPr>
          <p:cNvPr id="2662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a:p>
        </p:txBody>
      </p:sp>
      <p:sp>
        <p:nvSpPr>
          <p:cNvPr id="2662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1D02AA-6BE0-46F3-AAC7-325D39978500}" type="slidenum">
              <a:rPr lang="ru-RU">
                <a:solidFill>
                  <a:srgbClr val="000000"/>
                </a:solidFill>
                <a:cs typeface="Arial" charset="0"/>
              </a:rPr>
              <a:pPr fontAlgn="base">
                <a:spcBef>
                  <a:spcPct val="0"/>
                </a:spcBef>
                <a:spcAft>
                  <a:spcPct val="0"/>
                </a:spcAft>
                <a:defRPr/>
              </a:pPr>
              <a:t>12</a:t>
            </a:fld>
            <a:endParaRPr lang="ru-RU">
              <a:solidFill>
                <a:srgbClr val="000000"/>
              </a:solidFill>
              <a:cs typeface="Arial" charset="0"/>
            </a:endParaRPr>
          </a:p>
        </p:txBody>
      </p:sp>
    </p:spTree>
    <p:extLst>
      <p:ext uri="{BB962C8B-B14F-4D97-AF65-F5344CB8AC3E}">
        <p14:creationId xmlns:p14="http://schemas.microsoft.com/office/powerpoint/2010/main" val="3693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p:cNvSpPr>
          <p:nvPr>
            <p:ph type="sldImg"/>
          </p:nvPr>
        </p:nvSpPr>
        <p:spPr bwMode="auto">
          <a:noFill/>
          <a:ln>
            <a:solidFill>
              <a:srgbClr val="000000"/>
            </a:solidFill>
            <a:miter lim="800000"/>
            <a:headEnd/>
            <a:tailEnd/>
          </a:ln>
        </p:spPr>
      </p:sp>
      <p:sp>
        <p:nvSpPr>
          <p:cNvPr id="2662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2662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1D02AA-6BE0-46F3-AAC7-325D39978500}" type="slidenum">
              <a:rPr lang="ru-RU">
                <a:solidFill>
                  <a:srgbClr val="000000"/>
                </a:solidFill>
                <a:cs typeface="Arial" charset="0"/>
              </a:rPr>
              <a:pPr fontAlgn="base">
                <a:spcBef>
                  <a:spcPct val="0"/>
                </a:spcBef>
                <a:spcAft>
                  <a:spcPct val="0"/>
                </a:spcAft>
                <a:defRPr/>
              </a:pPr>
              <a:t>13</a:t>
            </a:fld>
            <a:endParaRPr lang="ru-RU">
              <a:solidFill>
                <a:srgbClr val="000000"/>
              </a:solidFill>
              <a:cs typeface="Arial" charset="0"/>
            </a:endParaRPr>
          </a:p>
        </p:txBody>
      </p:sp>
    </p:spTree>
    <p:extLst>
      <p:ext uri="{BB962C8B-B14F-4D97-AF65-F5344CB8AC3E}">
        <p14:creationId xmlns:p14="http://schemas.microsoft.com/office/powerpoint/2010/main" val="62203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p:cNvSpPr>
          <p:nvPr>
            <p:ph type="sldImg"/>
          </p:nvPr>
        </p:nvSpPr>
        <p:spPr bwMode="auto">
          <a:noFill/>
          <a:ln>
            <a:solidFill>
              <a:srgbClr val="000000"/>
            </a:solidFill>
            <a:miter lim="800000"/>
            <a:headEnd/>
            <a:tailEnd/>
          </a:ln>
        </p:spPr>
      </p:sp>
      <p:sp>
        <p:nvSpPr>
          <p:cNvPr id="2662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2662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1D02AA-6BE0-46F3-AAC7-325D39978500}" type="slidenum">
              <a:rPr lang="ru-RU">
                <a:solidFill>
                  <a:srgbClr val="000000"/>
                </a:solidFill>
                <a:cs typeface="Arial" charset="0"/>
              </a:rPr>
              <a:pPr fontAlgn="base">
                <a:spcBef>
                  <a:spcPct val="0"/>
                </a:spcBef>
                <a:spcAft>
                  <a:spcPct val="0"/>
                </a:spcAft>
                <a:defRPr/>
              </a:pPr>
              <a:t>20</a:t>
            </a:fld>
            <a:endParaRPr lang="ru-RU">
              <a:solidFill>
                <a:srgbClr val="000000"/>
              </a:solidFill>
              <a:cs typeface="Arial" charset="0"/>
            </a:endParaRPr>
          </a:p>
        </p:txBody>
      </p:sp>
    </p:spTree>
    <p:extLst>
      <p:ext uri="{BB962C8B-B14F-4D97-AF65-F5344CB8AC3E}">
        <p14:creationId xmlns:p14="http://schemas.microsoft.com/office/powerpoint/2010/main" val="57865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23</a:t>
            </a:fld>
            <a:endParaRPr lang="ru-RU"/>
          </a:p>
        </p:txBody>
      </p:sp>
    </p:spTree>
    <p:extLst>
      <p:ext uri="{BB962C8B-B14F-4D97-AF65-F5344CB8AC3E}">
        <p14:creationId xmlns:p14="http://schemas.microsoft.com/office/powerpoint/2010/main" val="302189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24</a:t>
            </a:fld>
            <a:endParaRPr lang="ru-RU"/>
          </a:p>
        </p:txBody>
      </p:sp>
    </p:spTree>
    <p:extLst>
      <p:ext uri="{BB962C8B-B14F-4D97-AF65-F5344CB8AC3E}">
        <p14:creationId xmlns:p14="http://schemas.microsoft.com/office/powerpoint/2010/main" val="147002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A75F166-93A5-4CC5-8347-3D9402BC9977}" type="slidenum">
              <a:rPr lang="ru-RU" smtClean="0"/>
              <a:pPr/>
              <a:t>25</a:t>
            </a:fld>
            <a:endParaRPr lang="ru-RU"/>
          </a:p>
        </p:txBody>
      </p:sp>
    </p:spTree>
    <p:extLst>
      <p:ext uri="{BB962C8B-B14F-4D97-AF65-F5344CB8AC3E}">
        <p14:creationId xmlns:p14="http://schemas.microsoft.com/office/powerpoint/2010/main" val="2388416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D0D1E7B-0856-46EF-BF53-0266FA6D5C93}"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EB6E89-BA87-4003-BD23-6BDF40F3EBED}" type="slidenum">
              <a:rPr lang="ru-RU" smtClean="0"/>
              <a:pPr/>
              <a:t>‹#›</a:t>
            </a:fld>
            <a:endParaRPr lang="ru-RU"/>
          </a:p>
        </p:txBody>
      </p:sp>
    </p:spTree>
    <p:extLst>
      <p:ext uri="{BB962C8B-B14F-4D97-AF65-F5344CB8AC3E}">
        <p14:creationId xmlns:p14="http://schemas.microsoft.com/office/powerpoint/2010/main" val="342277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5B40A17-BBE7-47D6-8A1B-3B459713B193}"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EB6E89-BA87-4003-BD23-6BDF40F3EBED}" type="slidenum">
              <a:rPr lang="ru-RU" smtClean="0"/>
              <a:pPr/>
              <a:t>‹#›</a:t>
            </a:fld>
            <a:endParaRPr lang="ru-RU"/>
          </a:p>
        </p:txBody>
      </p:sp>
    </p:spTree>
    <p:extLst>
      <p:ext uri="{BB962C8B-B14F-4D97-AF65-F5344CB8AC3E}">
        <p14:creationId xmlns:p14="http://schemas.microsoft.com/office/powerpoint/2010/main" val="426507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0BE8E63A-1337-4F08-A2D4-7FABD279D7C7}"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EB6E89-BA87-4003-BD23-6BDF40F3EBED}" type="slidenum">
              <a:rPr lang="ru-RU" smtClean="0"/>
              <a:pPr/>
              <a:t>‹#›</a:t>
            </a:fld>
            <a:endParaRPr lang="ru-RU"/>
          </a:p>
        </p:txBody>
      </p:sp>
    </p:spTree>
    <p:extLst>
      <p:ext uri="{BB962C8B-B14F-4D97-AF65-F5344CB8AC3E}">
        <p14:creationId xmlns:p14="http://schemas.microsoft.com/office/powerpoint/2010/main" val="2021524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7F5EB76-B174-4638-B755-63878360F092}"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801433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FFE8924-FB78-4CBD-8ADB-7E6DAD50CD28}"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232961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51AA5DE-BE00-4CA0-B322-EAA66A611B83}"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3864693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5A3C603-0172-4CF5-9AF3-D4E8BE3DA828}" type="datetime1">
              <a:rPr lang="ru-RU" smtClean="0"/>
              <a:t>31.05.2024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1467971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41CBCC3C-8805-4A50-BAB9-9D1591DE87BC}" type="datetime1">
              <a:rPr lang="ru-RU" smtClean="0"/>
              <a:t>31.05.2024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C57661F-B2B1-4F5C-A5BA-3FA02C8F7456}"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487460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7890E74-548A-4872-8F8C-8FA8BD08C1CF}" type="datetime1">
              <a:rPr lang="ru-RU" smtClean="0"/>
              <a:t>31.05.2024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C57661F-B2B1-4F5C-A5BA-3FA02C8F7456}" type="slidenum">
              <a:rPr lang="ru-RU" smtClean="0"/>
              <a:t>‹#›</a:t>
            </a:fld>
            <a:endParaRPr lang="ru-RU"/>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3763270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31574-F872-4006-A66B-7070D3391486}" type="datetime1">
              <a:rPr lang="ru-RU" smtClean="0"/>
              <a:t>31.05.2024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3153462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086E5B7-98A6-47BE-B952-BD4424489251}" type="datetime1">
              <a:rPr lang="ru-RU" smtClean="0"/>
              <a:t>31.05.2024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204527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7356F6A-C413-428C-85C1-C5CCAB3599FE}"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EB6E89-BA87-4003-BD23-6BDF40F3EBED}" type="slidenum">
              <a:rPr lang="ru-RU" smtClean="0"/>
              <a:pPr/>
              <a:t>‹#›</a:t>
            </a:fld>
            <a:endParaRPr lang="ru-RU"/>
          </a:p>
        </p:txBody>
      </p:sp>
    </p:spTree>
    <p:extLst>
      <p:ext uri="{BB962C8B-B14F-4D97-AF65-F5344CB8AC3E}">
        <p14:creationId xmlns:p14="http://schemas.microsoft.com/office/powerpoint/2010/main" val="727460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4F80A9B-9BF6-4289-8249-3008D66EE3FE}" type="datetime1">
              <a:rPr lang="ru-RU" smtClean="0"/>
              <a:t>31.05.2024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3452693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E82700E-AE97-428C-A4D1-2B5D619FB207}"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3856271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063DBB-BEDC-4ABD-B88B-5CAC2B4BFE75}"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1302754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7F5EB76-B174-4638-B755-63878360F092}"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2901526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FFE8924-FB78-4CBD-8ADB-7E6DAD50CD28}"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205414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51AA5DE-BE00-4CA0-B322-EAA66A611B83}"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3045373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5A3C603-0172-4CF5-9AF3-D4E8BE3DA828}" type="datetime1">
              <a:rPr lang="ru-RU" smtClean="0"/>
              <a:t>31.05.2024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2886173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1CBCC3C-8805-4A50-BAB9-9D1591DE87BC}" type="datetime1">
              <a:rPr lang="ru-RU" smtClean="0"/>
              <a:t>31.05.2024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3864625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7890E74-548A-4872-8F8C-8FA8BD08C1CF}" type="datetime1">
              <a:rPr lang="ru-RU" smtClean="0"/>
              <a:t>31.05.2024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128825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31574-F872-4006-A66B-7070D3391486}" type="datetime1">
              <a:rPr lang="ru-RU" smtClean="0"/>
              <a:t>31.05.2024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88269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9C25D49-8A56-4291-9FD3-73D237F4EDDD}"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EB6E89-BA87-4003-BD23-6BDF40F3EBED}" type="slidenum">
              <a:rPr lang="ru-RU" smtClean="0"/>
              <a:pPr/>
              <a:t>‹#›</a:t>
            </a:fld>
            <a:endParaRPr lang="ru-RU"/>
          </a:p>
        </p:txBody>
      </p:sp>
    </p:spTree>
    <p:extLst>
      <p:ext uri="{BB962C8B-B14F-4D97-AF65-F5344CB8AC3E}">
        <p14:creationId xmlns:p14="http://schemas.microsoft.com/office/powerpoint/2010/main" val="3680517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086E5B7-98A6-47BE-B952-BD4424489251}" type="datetime1">
              <a:rPr lang="ru-RU" smtClean="0"/>
              <a:t>31.05.2024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1127755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4F80A9B-9BF6-4289-8249-3008D66EE3FE}" type="datetime1">
              <a:rPr lang="ru-RU" smtClean="0"/>
              <a:t>31.05.2024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1581710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E82700E-AE97-428C-A4D1-2B5D619FB207}"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2516793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063DBB-BEDC-4ABD-B88B-5CAC2B4BFE75}" type="datetime1">
              <a:rPr lang="ru-RU" smtClean="0"/>
              <a:t>31.05.2024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C57661F-B2B1-4F5C-A5BA-3FA02C8F7456}" type="slidenum">
              <a:rPr lang="ru-RU" smtClean="0"/>
              <a:t>‹#›</a:t>
            </a:fld>
            <a:endParaRPr lang="ru-RU"/>
          </a:p>
        </p:txBody>
      </p:sp>
    </p:spTree>
    <p:extLst>
      <p:ext uri="{BB962C8B-B14F-4D97-AF65-F5344CB8AC3E}">
        <p14:creationId xmlns:p14="http://schemas.microsoft.com/office/powerpoint/2010/main" val="167958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A3C167B-0F33-4464-9AC7-93F41ABBF46B}" type="datetime1">
              <a:rPr lang="ru-RU" smtClean="0"/>
              <a:t>31.05.2024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4EB6E89-BA87-4003-BD23-6BDF40F3EBED}" type="slidenum">
              <a:rPr lang="ru-RU" smtClean="0"/>
              <a:pPr/>
              <a:t>‹#›</a:t>
            </a:fld>
            <a:endParaRPr lang="ru-RU"/>
          </a:p>
        </p:txBody>
      </p:sp>
    </p:spTree>
    <p:extLst>
      <p:ext uri="{BB962C8B-B14F-4D97-AF65-F5344CB8AC3E}">
        <p14:creationId xmlns:p14="http://schemas.microsoft.com/office/powerpoint/2010/main" val="3994572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9AE57213-6B52-40ED-AE7F-AE25B1591522}" type="datetime1">
              <a:rPr lang="ru-RU" smtClean="0"/>
              <a:t>31.05.2024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4EB6E89-BA87-4003-BD23-6BDF40F3EBED}" type="slidenum">
              <a:rPr lang="ru-RU" smtClean="0"/>
              <a:pPr/>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428357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18DE9C-70F3-453D-8800-C11DAD735040}" type="datetime1">
              <a:rPr lang="ru-RU" smtClean="0"/>
              <a:t>31.05.2024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4EB6E89-BA87-4003-BD23-6BDF40F3EBED}" type="slidenum">
              <a:rPr lang="ru-RU" smtClean="0"/>
              <a:pPr/>
              <a:t>‹#›</a:t>
            </a:fld>
            <a:endParaRPr lang="ru-RU"/>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166185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4686E-8613-4A11-8AB0-0095880EE47A}" type="datetime1">
              <a:rPr lang="ru-RU" smtClean="0"/>
              <a:t>31.05.2024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4EB6E89-BA87-4003-BD23-6BDF40F3EBED}" type="slidenum">
              <a:rPr lang="ru-RU" smtClean="0"/>
              <a:pPr/>
              <a:t>‹#›</a:t>
            </a:fld>
            <a:endParaRPr lang="ru-RU"/>
          </a:p>
        </p:txBody>
      </p:sp>
    </p:spTree>
    <p:extLst>
      <p:ext uri="{BB962C8B-B14F-4D97-AF65-F5344CB8AC3E}">
        <p14:creationId xmlns:p14="http://schemas.microsoft.com/office/powerpoint/2010/main" val="437636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BAD1B34-FC17-4507-8E52-8DF24A989AE0}" type="datetime1">
              <a:rPr lang="ru-RU" smtClean="0"/>
              <a:t>31.05.2024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4EB6E89-BA87-4003-BD23-6BDF40F3EBED}" type="slidenum">
              <a:rPr lang="ru-RU" smtClean="0"/>
              <a:pPr/>
              <a:t>‹#›</a:t>
            </a:fld>
            <a:endParaRPr lang="ru-RU"/>
          </a:p>
        </p:txBody>
      </p:sp>
    </p:spTree>
    <p:extLst>
      <p:ext uri="{BB962C8B-B14F-4D97-AF65-F5344CB8AC3E}">
        <p14:creationId xmlns:p14="http://schemas.microsoft.com/office/powerpoint/2010/main" val="304749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82CF34E-8289-4FD0-B89D-9C9C68981209}" type="datetime1">
              <a:rPr lang="ru-RU" smtClean="0"/>
              <a:t>31.05.2024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4EB6E89-BA87-4003-BD23-6BDF40F3EBED}" type="slidenum">
              <a:rPr lang="ru-RU" smtClean="0"/>
              <a:pPr/>
              <a:t>‹#›</a:t>
            </a:fld>
            <a:endParaRPr lang="ru-RU"/>
          </a:p>
        </p:txBody>
      </p:sp>
    </p:spTree>
    <p:extLst>
      <p:ext uri="{BB962C8B-B14F-4D97-AF65-F5344CB8AC3E}">
        <p14:creationId xmlns:p14="http://schemas.microsoft.com/office/powerpoint/2010/main" val="376692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40796745-3B40-4461-B640-8AE9DE0C3B28}" type="datetime1">
              <a:rPr lang="ru-RU" smtClean="0"/>
              <a:t>31.05.2024</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E4EB6E89-BA87-4003-BD23-6BDF40F3EBED}" type="slidenum">
              <a:rPr lang="ru-RU" smtClean="0"/>
              <a:pPr/>
              <a:t>‹#›</a:t>
            </a:fld>
            <a:endParaRPr lang="ru-RU"/>
          </a:p>
        </p:txBody>
      </p:sp>
    </p:spTree>
    <p:extLst>
      <p:ext uri="{BB962C8B-B14F-4D97-AF65-F5344CB8AC3E}">
        <p14:creationId xmlns:p14="http://schemas.microsoft.com/office/powerpoint/2010/main" val="30927458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C87C552A-DBAE-4BE7-A89F-CBAE99D7898D}" type="datetime1">
              <a:rPr lang="ru-RU" smtClean="0"/>
              <a:t>31.05.2024</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C57661F-B2B1-4F5C-A5BA-3FA02C8F7456}" type="slidenum">
              <a:rPr lang="ru-RU" smtClean="0"/>
              <a:t>‹#›</a:t>
            </a:fld>
            <a:endParaRPr lang="ru-RU"/>
          </a:p>
        </p:txBody>
      </p:sp>
    </p:spTree>
    <p:extLst>
      <p:ext uri="{BB962C8B-B14F-4D97-AF65-F5344CB8AC3E}">
        <p14:creationId xmlns:p14="http://schemas.microsoft.com/office/powerpoint/2010/main" val="40033585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96745-3B40-4461-B640-8AE9DE0C3B28}" type="datetime1">
              <a:rPr lang="ru-RU" smtClean="0"/>
              <a:t>31.05.2024</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B6E89-BA87-4003-BD23-6BDF40F3EBED}" type="slidenum">
              <a:rPr lang="ru-RU" smtClean="0"/>
              <a:pPr/>
              <a:t>‹#›</a:t>
            </a:fld>
            <a:endParaRPr lang="ru-RU"/>
          </a:p>
        </p:txBody>
      </p:sp>
    </p:spTree>
    <p:extLst>
      <p:ext uri="{BB962C8B-B14F-4D97-AF65-F5344CB8AC3E}">
        <p14:creationId xmlns:p14="http://schemas.microsoft.com/office/powerpoint/2010/main" val="354306466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8.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9.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0.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1.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3.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4.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5.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6.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8.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69.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0.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1.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2.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3.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4.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5.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6.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hyperlink" Target="http://phystech21.ru/images/logo/mfti.jpg" TargetMode="External"/><Relationship Id="rId9" Type="http://schemas.openxmlformats.org/officeDocument/2006/relationships/image" Target="../media/image29.png"/><Relationship Id="rId14" Type="http://schemas.microsoft.com/office/2007/relationships/hdphoto" Target="../media/hdphoto1.wdp"/></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8.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79.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80.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81.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82.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83.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84.xm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85.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86.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8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88.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themeOverride" Target="../theme/themeOverride89.xml"/><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dolgopfu@yandex.ru" TargetMode="Externa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chart" Target="../charts/chart9.xml"/><Relationship Id="rId5" Type="http://schemas.openxmlformats.org/officeDocument/2006/relationships/image" Target="../media/image2.png"/><Relationship Id="rId4" Type="http://schemas.openxmlformats.org/officeDocument/2006/relationships/chart" Target="../charts/chart8.xml"/></Relationships>
</file>

<file path=ppt/slides/_rels/slide3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themeOverride" Target="../theme/themeOverride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hyperlink" Target="https://ru.wikipedia.org/wiki/%D0%9F%D0%B0%D0%B2%D0%B5%D0%BB%D1%8C%D1%86%D0%B5%D0%B2%D0%BE_(%D0%BC%D0%B8%D0%BA%D1%80%D0%BE%D1%80%D0%B0%D0%B9%D0%BE%D0%BD_%D0%94%D0%BE%D0%BB%D0%B3%D0%BE%D0%BF%D1%80%D1%83%D0%B4%D0%BD%D0%BE%D0%B3%D0%BE)" TargetMode="External"/><Relationship Id="rId2" Type="http://schemas.openxmlformats.org/officeDocument/2006/relationships/hyperlink" Target="https://ru.wikipedia.org/wiki/%D0%A5%D0%BB%D0%B5%D0%B1%D0%BD%D0%B8%D0%BA%D0%BE%D0%B2%D0%BE_(%D0%BC%D0%B8%D0%BA%D1%80%D0%BE%D1%80%D0%B0%D0%B9%D0%BE%D0%BD_%D0%94%D0%BE%D0%BB%D0%B3%D0%BE%D0%BF%D1%80%D1%83%D0%B4%D0%BD%D0%BE%D0%B3%D0%BE)" TargetMode="Externa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ru.wikipedia.org/wiki/%D0%A8%D0%B5%D1%80%D0%B5%D0%BC%D0%B5%D1%82%D1%8C%D0%B5%D0%B2%D1%81%D0%BA%D0%B8%D0%B9_(%D0%BC%D0%B8%D0%BA%D1%80%D0%BE%D1%80%D0%B0%D0%B9%D0%BE%D0%BD_%D0%94%D0%BE%D0%BB%D0%B3%D0%BE%D0%BF%D1%80%D1%83%D0%B4%D0%BD%D0%BE%D0%B3%D0%BE)"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chart" Target="../charts/chart12.xml"/><Relationship Id="rId4" Type="http://schemas.openxmlformats.org/officeDocument/2006/relationships/chart" Target="../charts/char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themeOverride" Target="../theme/themeOverride5.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themeOverride" Target="../theme/themeOverride6.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themeOverride" Target="../theme/themeOverride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themeOverride" Target="../theme/themeOverride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themeOverride" Target="../theme/themeOverride9.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themeOverride" Target="../theme/themeOverride10.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4.xml"/><Relationship Id="rId1" Type="http://schemas.openxmlformats.org/officeDocument/2006/relationships/themeOverride" Target="../theme/themeOverride11.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themeOverride" Target="../theme/themeOverride1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13.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14.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15.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16.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1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18.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19.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0.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1.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3.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4.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5.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6.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4.png"/><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8.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29.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0.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1.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3.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4.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5.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6.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6.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chart" Target="../charts/chart3.xml"/><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4.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8.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39.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0.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1.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3.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4.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5.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6.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8.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49.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0.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1.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3.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4.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5.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6.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5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38000">
              <a:schemeClr val="accent4">
                <a:lumMod val="20000"/>
                <a:lumOff val="80000"/>
              </a:schemeClr>
            </a:gs>
            <a:gs pos="100000">
              <a:schemeClr val="accent5">
                <a:lumMod val="20000"/>
                <a:lumOff val="80000"/>
              </a:schemeClr>
            </a:gs>
            <a:gs pos="76000">
              <a:schemeClr val="accent2">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7CCA48-5D75-46BE-A785-924B0B2AC1F6}"/>
              </a:ext>
            </a:extLst>
          </p:cNvPr>
          <p:cNvSpPr>
            <a:spLocks noGrp="1"/>
          </p:cNvSpPr>
          <p:nvPr>
            <p:ph type="ctrTitle"/>
          </p:nvPr>
        </p:nvSpPr>
        <p:spPr>
          <a:xfrm>
            <a:off x="1886297" y="2345757"/>
            <a:ext cx="9068586" cy="1388537"/>
          </a:xfrm>
        </p:spPr>
        <p:txBody>
          <a:bodyPr>
            <a:normAutofit/>
          </a:bodyPr>
          <a:lstStyle/>
          <a:p>
            <a:r>
              <a:rPr lang="ru-RU" dirty="0">
                <a:latin typeface="+mn-lt"/>
              </a:rPr>
              <a:t>БЮДЖЕТ ДЛЯ ГРАЖДАН</a:t>
            </a:r>
          </a:p>
        </p:txBody>
      </p:sp>
      <p:sp>
        <p:nvSpPr>
          <p:cNvPr id="3" name="Подзаголовок 2">
            <a:extLst>
              <a:ext uri="{FF2B5EF4-FFF2-40B4-BE49-F238E27FC236}">
                <a16:creationId xmlns:a16="http://schemas.microsoft.com/office/drawing/2014/main" id="{7E5A73B4-16B2-446C-870A-BF4DF75C6C55}"/>
              </a:ext>
            </a:extLst>
          </p:cNvPr>
          <p:cNvSpPr>
            <a:spLocks noGrp="1"/>
          </p:cNvSpPr>
          <p:nvPr>
            <p:ph type="subTitle" idx="1"/>
          </p:nvPr>
        </p:nvSpPr>
        <p:spPr>
          <a:xfrm>
            <a:off x="1886297" y="4318644"/>
            <a:ext cx="9070848" cy="1540700"/>
          </a:xfrm>
        </p:spPr>
        <p:txBody>
          <a:bodyPr>
            <a:normAutofit/>
          </a:bodyPr>
          <a:lstStyle/>
          <a:p>
            <a:r>
              <a:rPr lang="ru-RU" sz="2800" i="1" dirty="0"/>
              <a:t>ГОДОВОЙ ОТЧЕТ ОБ ИСПОЛНЕНИИ </a:t>
            </a:r>
          </a:p>
          <a:p>
            <a:r>
              <a:rPr lang="ru-RU" sz="2800" i="1" dirty="0"/>
              <a:t>БЮДЖЕТА ЗА </a:t>
            </a:r>
            <a:r>
              <a:rPr lang="ru-RU" sz="2800" i="1" dirty="0" smtClean="0"/>
              <a:t>2023 </a:t>
            </a:r>
            <a:r>
              <a:rPr lang="ru-RU" sz="2800" i="1" dirty="0"/>
              <a:t>ГОД</a:t>
            </a:r>
          </a:p>
          <a:p>
            <a:r>
              <a:rPr lang="ru-RU" sz="2800" i="1" dirty="0"/>
              <a:t>городского округа Долгопрудный</a:t>
            </a:r>
          </a:p>
        </p:txBody>
      </p:sp>
      <p:pic>
        <p:nvPicPr>
          <p:cNvPr id="6" name="Рисунок 5">
            <a:extLst>
              <a:ext uri="{FF2B5EF4-FFF2-40B4-BE49-F238E27FC236}">
                <a16:creationId xmlns:a16="http://schemas.microsoft.com/office/drawing/2014/main" id="{74E3E947-420D-4791-BCA8-3817510FC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725" y="573387"/>
            <a:ext cx="2876550" cy="1981200"/>
          </a:xfrm>
          <a:prstGeom prst="rect">
            <a:avLst/>
          </a:prstGeom>
        </p:spPr>
      </p:pic>
    </p:spTree>
    <p:extLst>
      <p:ext uri="{BB962C8B-B14F-4D97-AF65-F5344CB8AC3E}">
        <p14:creationId xmlns:p14="http://schemas.microsoft.com/office/powerpoint/2010/main" val="2816103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E562568-0EB3-4084-8484-B9E18D90ED1C}"/>
              </a:ext>
            </a:extLst>
          </p:cNvPr>
          <p:cNvSpPr>
            <a:spLocks noGrp="1"/>
          </p:cNvSpPr>
          <p:nvPr>
            <p:ph idx="1"/>
          </p:nvPr>
        </p:nvSpPr>
        <p:spPr>
          <a:xfrm>
            <a:off x="250826" y="1186702"/>
            <a:ext cx="11690350" cy="122412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rmAutofit fontScale="62500" lnSpcReduction="20000"/>
          </a:bodyPr>
          <a:lstStyle/>
          <a:p>
            <a:pPr marL="0" indent="0" algn="ctr">
              <a:buNone/>
            </a:pPr>
            <a:r>
              <a:rPr lang="ru-RU" dirty="0">
                <a:solidFill>
                  <a:schemeClr val="accent6">
                    <a:lumMod val="50000"/>
                  </a:schemeClr>
                </a:solidFill>
              </a:rPr>
              <a:t>На сегодняшний день </a:t>
            </a:r>
            <a:r>
              <a:rPr lang="ru-RU" dirty="0" err="1">
                <a:solidFill>
                  <a:schemeClr val="accent6">
                    <a:lumMod val="50000"/>
                  </a:schemeClr>
                </a:solidFill>
              </a:rPr>
              <a:t>г.о</a:t>
            </a:r>
            <a:r>
              <a:rPr lang="ru-RU" dirty="0">
                <a:solidFill>
                  <a:schemeClr val="accent6">
                    <a:lumMod val="50000"/>
                  </a:schemeClr>
                </a:solidFill>
              </a:rPr>
              <a:t>. Долгопрудный достиг стабильного темпа экономического развития. И в этом, в первую очередь, заслуга предприятий города. Значительно выросли поступления во все уровни бюджетов. Наблюдавшаяся на протяжении последних 20 лет положительная динамика развития предприятий города сохранена.</a:t>
            </a:r>
            <a:r>
              <a:rPr lang="en-US" dirty="0">
                <a:solidFill>
                  <a:schemeClr val="accent6">
                    <a:lumMod val="50000"/>
                  </a:schemeClr>
                </a:solidFill>
              </a:rPr>
              <a:t> </a:t>
            </a:r>
            <a:endParaRPr lang="ru-RU" dirty="0">
              <a:solidFill>
                <a:schemeClr val="accent6">
                  <a:lumMod val="50000"/>
                </a:schemeClr>
              </a:solidFill>
            </a:endParaRPr>
          </a:p>
          <a:p>
            <a:pPr marL="0" indent="0" algn="ctr">
              <a:buNone/>
            </a:pPr>
            <a:r>
              <a:rPr lang="ru-RU" dirty="0">
                <a:solidFill>
                  <a:schemeClr val="accent6">
                    <a:lumMod val="50000"/>
                  </a:schemeClr>
                </a:solidFill>
              </a:rPr>
              <a:t>На объем отгруженных товаров по промышленных видам деятельности городского округа значительное влияние оказывают предприятия, выполняющие Госзаказ.</a:t>
            </a:r>
          </a:p>
        </p:txBody>
      </p:sp>
      <p:sp>
        <p:nvSpPr>
          <p:cNvPr id="2" name="Номер слайда 1">
            <a:extLst>
              <a:ext uri="{FF2B5EF4-FFF2-40B4-BE49-F238E27FC236}">
                <a16:creationId xmlns:a16="http://schemas.microsoft.com/office/drawing/2014/main" id="{B3BDF313-4047-4DE5-AE40-491AFDEFB8E9}"/>
              </a:ext>
            </a:extLst>
          </p:cNvPr>
          <p:cNvSpPr>
            <a:spLocks noGrp="1"/>
          </p:cNvSpPr>
          <p:nvPr>
            <p:ph type="sldNum" sz="quarter" idx="12"/>
          </p:nvPr>
        </p:nvSpPr>
        <p:spPr>
          <a:xfrm>
            <a:off x="10879975" y="6492875"/>
            <a:ext cx="1312025" cy="365125"/>
          </a:xfrm>
        </p:spPr>
        <p:txBody>
          <a:bodyPr/>
          <a:lstStyle/>
          <a:p>
            <a:fld id="{F203300F-B5E5-4D9E-9381-383162CC59FB}" type="slidenum">
              <a:rPr lang="ru-RU" smtClean="0">
                <a:solidFill>
                  <a:schemeClr val="accent6">
                    <a:lumMod val="50000"/>
                  </a:schemeClr>
                </a:solidFill>
              </a:rPr>
              <a:t>10</a:t>
            </a:fld>
            <a:endParaRPr lang="ru-RU">
              <a:solidFill>
                <a:schemeClr val="accent6">
                  <a:lumMod val="50000"/>
                </a:schemeClr>
              </a:solidFill>
            </a:endParaRPr>
          </a:p>
        </p:txBody>
      </p:sp>
      <p:sp>
        <p:nvSpPr>
          <p:cNvPr id="10" name="Прямоугольник 9">
            <a:extLst>
              <a:ext uri="{FF2B5EF4-FFF2-40B4-BE49-F238E27FC236}">
                <a16:creationId xmlns:a16="http://schemas.microsoft.com/office/drawing/2014/main" id="{E8792572-F4F8-4A45-A5B1-A06742D11FDE}"/>
              </a:ext>
            </a:extLst>
          </p:cNvPr>
          <p:cNvSpPr/>
          <p:nvPr/>
        </p:nvSpPr>
        <p:spPr>
          <a:xfrm>
            <a:off x="1165469" y="186633"/>
            <a:ext cx="10775706" cy="46166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alibri Light" panose="020F0302020204030204"/>
                <a:ea typeface="+mn-ea"/>
                <a:cs typeface="+mn-cs"/>
              </a:rPr>
              <a:t>Основные социально-экономические показатели</a:t>
            </a:r>
          </a:p>
        </p:txBody>
      </p:sp>
      <p:graphicFrame>
        <p:nvGraphicFramePr>
          <p:cNvPr id="11" name="Диаграмма 10">
            <a:extLst>
              <a:ext uri="{FF2B5EF4-FFF2-40B4-BE49-F238E27FC236}">
                <a16:creationId xmlns:a16="http://schemas.microsoft.com/office/drawing/2014/main" id="{D0944678-486A-4507-BD57-5B2450278B52}"/>
              </a:ext>
            </a:extLst>
          </p:cNvPr>
          <p:cNvGraphicFramePr/>
          <p:nvPr>
            <p:extLst>
              <p:ext uri="{D42A27DB-BD31-4B8C-83A1-F6EECF244321}">
                <p14:modId xmlns:p14="http://schemas.microsoft.com/office/powerpoint/2010/main" val="3955703799"/>
              </p:ext>
            </p:extLst>
          </p:nvPr>
        </p:nvGraphicFramePr>
        <p:xfrm>
          <a:off x="604044" y="3675221"/>
          <a:ext cx="10915095" cy="1902529"/>
        </p:xfrm>
        <a:graphic>
          <a:graphicData uri="http://schemas.openxmlformats.org/drawingml/2006/chart">
            <c:chart xmlns:c="http://schemas.openxmlformats.org/drawingml/2006/chart" xmlns:r="http://schemas.openxmlformats.org/officeDocument/2006/relationships" r:id="rId3"/>
          </a:graphicData>
        </a:graphic>
      </p:graphicFrame>
      <p:sp>
        <p:nvSpPr>
          <p:cNvPr id="12" name="Прямоугольник 11">
            <a:extLst>
              <a:ext uri="{FF2B5EF4-FFF2-40B4-BE49-F238E27FC236}">
                <a16:creationId xmlns:a16="http://schemas.microsoft.com/office/drawing/2014/main" id="{D95B0191-419A-4BFA-A84B-25C395C29C98}"/>
              </a:ext>
            </a:extLst>
          </p:cNvPr>
          <p:cNvSpPr/>
          <p:nvPr/>
        </p:nvSpPr>
        <p:spPr>
          <a:xfrm>
            <a:off x="957264" y="2671887"/>
            <a:ext cx="8993072" cy="584775"/>
          </a:xfrm>
          <a:prstGeom prst="rect">
            <a:avLst/>
          </a:prstGeom>
        </p:spPr>
        <p:txBody>
          <a:bodyPr wrap="square">
            <a:spAutoFit/>
          </a:bodyPr>
          <a:lstStyle/>
          <a:p>
            <a:pPr lvl="0" algn="ctr" defTabSz="457200">
              <a:defRPr/>
            </a:pPr>
            <a:r>
              <a:rPr kumimoji="0" lang="ru-RU" sz="1600" b="0" i="0" u="none" strike="noStrike" kern="1200" cap="none" spc="0" normalizeH="0" baseline="0" noProof="0" dirty="0">
                <a:ln w="0">
                  <a:noFill/>
                </a:ln>
                <a:solidFill>
                  <a:srgbClr val="CEDBE6">
                    <a:lumMod val="50000"/>
                  </a:srgbClr>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ОБЪЕМ ОТГРУЖЕННЫХ ТОВАРОВ ПО ПРОМЫШЛЕННЫМ ВИДАМ </a:t>
            </a:r>
            <a:r>
              <a:rPr lang="ru-RU" sz="1600" dirty="0">
                <a:ln w="0">
                  <a:noFill/>
                </a:ln>
                <a:solidFill>
                  <a:srgbClr val="CEDBE6">
                    <a:lumMod val="50000"/>
                  </a:srgb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ДЕЯТЕЛЬНОСТИ ПО КРУПНЫМ И СРЕДНИМ ОРГАНИЗАЦИЯМ</a:t>
            </a:r>
            <a:endParaRPr kumimoji="0" lang="ru-RU" sz="1600" b="0" i="0" u="none" strike="noStrike" kern="1200" cap="none" spc="0" normalizeH="0" baseline="0" noProof="0" dirty="0">
              <a:ln w="0">
                <a:noFill/>
              </a:ln>
              <a:solidFill>
                <a:srgbClr val="CEDBE6">
                  <a:lumMod val="50000"/>
                </a:srgbClr>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7128D3B-22A9-4863-A177-14C081451C29}"/>
              </a:ext>
            </a:extLst>
          </p:cNvPr>
          <p:cNvSpPr txBox="1"/>
          <p:nvPr/>
        </p:nvSpPr>
        <p:spPr bwMode="auto">
          <a:xfrm>
            <a:off x="285107" y="3429000"/>
            <a:ext cx="880362" cy="246221"/>
          </a:xfrm>
          <a:prstGeom prst="rect">
            <a:avLst/>
          </a:prstGeom>
          <a:noFill/>
          <a:ln w="9525" algn="ctr">
            <a:noFill/>
            <a:miter lim="800000"/>
            <a:headEnd/>
            <a:tailEnd/>
          </a:ln>
        </p:spPr>
        <p:txBody>
          <a:bodyPr wrap="square" rtlCol="0">
            <a:spAutoFit/>
          </a:bodyPr>
          <a:lstStyle>
            <a:defPPr>
              <a:defRPr lang="en-US"/>
            </a:defPPr>
            <a:lvl1pPr fontAlgn="auto">
              <a:spcBef>
                <a:spcPct val="50000"/>
              </a:spcBef>
              <a:spcAft>
                <a:spcPts val="0"/>
              </a:spcAft>
              <a:defRPr sz="1000" b="0">
                <a:solidFill>
                  <a:srgbClr val="002060"/>
                </a:solidFill>
              </a:defRPr>
            </a:lvl1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ru-RU" sz="1000" b="0" i="0" u="none" strike="noStrike" kern="1200" cap="none" spc="0" normalizeH="0" baseline="0" noProof="0" dirty="0">
                <a:ln>
                  <a:noFill/>
                </a:ln>
                <a:solidFill>
                  <a:srgbClr val="002060"/>
                </a:solidFill>
                <a:effectLst/>
                <a:uLnTx/>
                <a:uFillTx/>
                <a:latin typeface="Calibri" panose="020F0502020204030204"/>
                <a:ea typeface="+mn-ea"/>
                <a:cs typeface="+mn-cs"/>
              </a:rPr>
              <a:t>Млрд. руб.</a:t>
            </a:r>
          </a:p>
        </p:txBody>
      </p:sp>
      <p:pic>
        <p:nvPicPr>
          <p:cNvPr id="9" name="Объект 6">
            <a:extLst>
              <a:ext uri="{FF2B5EF4-FFF2-40B4-BE49-F238E27FC236}">
                <a16:creationId xmlns:a16="http://schemas.microsoft.com/office/drawing/2014/main" id="{AC297F4D-3D32-40DA-B191-B0F1C593B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319687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100</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91445068"/>
              </p:ext>
            </p:extLst>
          </p:nvPr>
        </p:nvGraphicFramePr>
        <p:xfrm>
          <a:off x="404075" y="1254127"/>
          <a:ext cx="11483125" cy="5173493"/>
        </p:xfrm>
        <a:graphic>
          <a:graphicData uri="http://schemas.openxmlformats.org/drawingml/2006/table">
            <a:tbl>
              <a:tblPr>
                <a:tableStyleId>{69CF1AB2-1976-4502-BF36-3FF5EA218861}</a:tableStyleId>
              </a:tblPr>
              <a:tblGrid>
                <a:gridCol w="484394">
                  <a:extLst>
                    <a:ext uri="{9D8B030D-6E8A-4147-A177-3AD203B41FA5}">
                      <a16:colId xmlns:a16="http://schemas.microsoft.com/office/drawing/2014/main" val="193190862"/>
                    </a:ext>
                  </a:extLst>
                </a:gridCol>
                <a:gridCol w="463201">
                  <a:extLst>
                    <a:ext uri="{9D8B030D-6E8A-4147-A177-3AD203B41FA5}">
                      <a16:colId xmlns:a16="http://schemas.microsoft.com/office/drawing/2014/main" val="4230494744"/>
                    </a:ext>
                  </a:extLst>
                </a:gridCol>
                <a:gridCol w="690259">
                  <a:extLst>
                    <a:ext uri="{9D8B030D-6E8A-4147-A177-3AD203B41FA5}">
                      <a16:colId xmlns:a16="http://schemas.microsoft.com/office/drawing/2014/main" val="1060811112"/>
                    </a:ext>
                  </a:extLst>
                </a:gridCol>
                <a:gridCol w="3826698">
                  <a:extLst>
                    <a:ext uri="{9D8B030D-6E8A-4147-A177-3AD203B41FA5}">
                      <a16:colId xmlns:a16="http://schemas.microsoft.com/office/drawing/2014/main" val="2669258581"/>
                    </a:ext>
                  </a:extLst>
                </a:gridCol>
                <a:gridCol w="1017224">
                  <a:extLst>
                    <a:ext uri="{9D8B030D-6E8A-4147-A177-3AD203B41FA5}">
                      <a16:colId xmlns:a16="http://schemas.microsoft.com/office/drawing/2014/main" val="2229093857"/>
                    </a:ext>
                  </a:extLst>
                </a:gridCol>
                <a:gridCol w="1017224">
                  <a:extLst>
                    <a:ext uri="{9D8B030D-6E8A-4147-A177-3AD203B41FA5}">
                      <a16:colId xmlns:a16="http://schemas.microsoft.com/office/drawing/2014/main" val="3368237887"/>
                    </a:ext>
                  </a:extLst>
                </a:gridCol>
                <a:gridCol w="811358">
                  <a:extLst>
                    <a:ext uri="{9D8B030D-6E8A-4147-A177-3AD203B41FA5}">
                      <a16:colId xmlns:a16="http://schemas.microsoft.com/office/drawing/2014/main" val="4035521535"/>
                    </a:ext>
                  </a:extLst>
                </a:gridCol>
                <a:gridCol w="775027">
                  <a:extLst>
                    <a:ext uri="{9D8B030D-6E8A-4147-A177-3AD203B41FA5}">
                      <a16:colId xmlns:a16="http://schemas.microsoft.com/office/drawing/2014/main" val="747409511"/>
                    </a:ext>
                  </a:extLst>
                </a:gridCol>
                <a:gridCol w="2397740">
                  <a:extLst>
                    <a:ext uri="{9D8B030D-6E8A-4147-A177-3AD203B41FA5}">
                      <a16:colId xmlns:a16="http://schemas.microsoft.com/office/drawing/2014/main" val="2631464546"/>
                    </a:ext>
                  </a:extLst>
                </a:gridCol>
              </a:tblGrid>
              <a:tr h="458241">
                <a:tc>
                  <a:txBody>
                    <a:bodyPr/>
                    <a:lstStyle/>
                    <a:p>
                      <a:pPr algn="ctr" fontAlgn="t"/>
                      <a:r>
                        <a:rPr lang="ru-RU" sz="1000" u="none" strike="noStrike">
                          <a:effectLst/>
                        </a:rPr>
                        <a:t>МП</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037" marR="6037" marT="6037" marB="0"/>
                </a:tc>
                <a:extLst>
                  <a:ext uri="{0D108BD9-81ED-4DB2-BD59-A6C34878D82A}">
                    <a16:rowId xmlns:a16="http://schemas.microsoft.com/office/drawing/2014/main" val="2668724265"/>
                  </a:ext>
                </a:extLst>
              </a:tr>
              <a:tr h="15672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037" marR="6037" marT="6037" marB="0" anchor="ctr"/>
                </a:tc>
                <a:extLst>
                  <a:ext uri="{0D108BD9-81ED-4DB2-BD59-A6C34878D82A}">
                    <a16:rowId xmlns:a16="http://schemas.microsoft.com/office/drawing/2014/main" val="2154127871"/>
                  </a:ext>
                </a:extLst>
              </a:tr>
              <a:tr h="244839">
                <a:tc gridSpan="9">
                  <a:txBody>
                    <a:bodyPr/>
                    <a:lstStyle/>
                    <a:p>
                      <a:pPr algn="l" fontAlgn="ctr"/>
                      <a:r>
                        <a:rPr lang="ru-RU" sz="1000" u="none" strike="noStrike" dirty="0">
                          <a:effectLst/>
                        </a:rPr>
                        <a:t>11. Предпринимательство </a:t>
                      </a:r>
                      <a:endParaRPr lang="ru-RU" sz="1000" b="1" i="0" u="none" strike="noStrike" dirty="0">
                        <a:solidFill>
                          <a:srgbClr val="000000"/>
                        </a:solidFill>
                        <a:effectLst/>
                        <a:latin typeface="Calibri" panose="020F0502020204030204" pitchFamily="34" charset="0"/>
                      </a:endParaRPr>
                    </a:p>
                  </a:txBody>
                  <a:tcPr marL="6037" marR="6037" marT="603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5371385"/>
                  </a:ext>
                </a:extLst>
              </a:tr>
              <a:tr h="1567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gridSpan="8">
                  <a:txBody>
                    <a:bodyPr/>
                    <a:lstStyle/>
                    <a:p>
                      <a:pPr algn="l" fontAlgn="ctr"/>
                      <a:r>
                        <a:rPr lang="ru-RU" sz="1000" u="none" strike="noStrike">
                          <a:effectLst/>
                        </a:rPr>
                        <a:t>Подпрограмма 3. Развитие малого и среднего предпринимательства </a:t>
                      </a:r>
                      <a:endParaRPr lang="ru-RU" sz="1000" b="0" i="0" u="none" strike="noStrike">
                        <a:solidFill>
                          <a:srgbClr val="000000"/>
                        </a:solidFill>
                        <a:effectLst/>
                        <a:latin typeface="Calibri" panose="020F0502020204030204" pitchFamily="34" charset="0"/>
                      </a:endParaRPr>
                    </a:p>
                  </a:txBody>
                  <a:tcPr marL="6037" marR="6037" marT="603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89128407"/>
                  </a:ext>
                </a:extLst>
              </a:tr>
              <a:tr h="3074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gridSpan="7">
                  <a:txBody>
                    <a:bodyPr/>
                    <a:lstStyle/>
                    <a:p>
                      <a:pPr algn="l" fontAlgn="t"/>
                      <a:r>
                        <a:rPr lang="ru-RU" sz="1000" u="none" strike="noStrike">
                          <a:effectLst/>
                        </a:rPr>
                        <a:t>Мероприятие 2.3 «Частичная компенсация затрат субъектам малого и среднего предпринимательства, осуществляющим деятельность в сфере социального предпринимательства» </a:t>
                      </a:r>
                      <a:endParaRPr lang="ru-RU" sz="1000" b="0" i="0" u="none" strike="noStrike">
                        <a:solidFill>
                          <a:srgbClr val="000000"/>
                        </a:solidFill>
                        <a:effectLst/>
                        <a:latin typeface="Calibri" panose="020F0502020204030204" pitchFamily="34" charset="0"/>
                      </a:endParaRPr>
                    </a:p>
                  </a:txBody>
                  <a:tcPr marL="6037" marR="6037" marT="603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73273057"/>
                  </a:ext>
                </a:extLst>
              </a:tr>
              <a:tr h="60899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rowSpan="3">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l" fontAlgn="t"/>
                      <a:r>
                        <a:rPr lang="ru-RU" sz="1000" u="none" strike="noStrike">
                          <a:effectLst/>
                        </a:rPr>
                        <a:t>Доля 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и организаций</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ctr"/>
                      <a:r>
                        <a:rPr lang="ru-RU" sz="1000" u="none" strike="noStrike">
                          <a:effectLst/>
                        </a:rPr>
                        <a:t>40,22</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40,22</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037" marR="6037" marT="6037" marB="0"/>
                </a:tc>
                <a:extLst>
                  <a:ext uri="{0D108BD9-81ED-4DB2-BD59-A6C34878D82A}">
                    <a16:rowId xmlns:a16="http://schemas.microsoft.com/office/drawing/2014/main" val="3229773235"/>
                  </a:ext>
                </a:extLst>
              </a:tr>
              <a:tr h="3074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vMerge="1">
                  <a:txBody>
                    <a:bodyPr/>
                    <a:lstStyle/>
                    <a:p>
                      <a:endParaRPr lang="ru-RU"/>
                    </a:p>
                  </a:txBody>
                  <a:tcPr/>
                </a:tc>
                <a:tc>
                  <a:txBody>
                    <a:bodyPr/>
                    <a:lstStyle/>
                    <a:p>
                      <a:pPr algn="l" fontAlgn="t"/>
                      <a:r>
                        <a:rPr lang="ru-RU" sz="1000" u="none" strike="noStrike">
                          <a:effectLst/>
                        </a:rPr>
                        <a:t>Количество вновь созданных субъектов малого и среднего бизнеса</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ctr"/>
                      <a:r>
                        <a:rPr lang="ru-RU" sz="1000" u="none" strike="noStrike">
                          <a:effectLst/>
                        </a:rPr>
                        <a:t>900,00</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1 190,00</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037" marR="6037" marT="6037" marB="0"/>
                </a:tc>
                <a:extLst>
                  <a:ext uri="{0D108BD9-81ED-4DB2-BD59-A6C34878D82A}">
                    <a16:rowId xmlns:a16="http://schemas.microsoft.com/office/drawing/2014/main" val="453388674"/>
                  </a:ext>
                </a:extLst>
              </a:tr>
              <a:tr h="3074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vMerge="1">
                  <a:txBody>
                    <a:bodyPr/>
                    <a:lstStyle/>
                    <a:p>
                      <a:endParaRPr lang="ru-RU"/>
                    </a:p>
                  </a:txBody>
                  <a:tcPr/>
                </a:tc>
                <a:tc>
                  <a:txBody>
                    <a:bodyPr/>
                    <a:lstStyle/>
                    <a:p>
                      <a:pPr algn="l" fontAlgn="t"/>
                      <a:r>
                        <a:rPr lang="ru-RU" sz="1000" u="none" strike="noStrike">
                          <a:effectLst/>
                        </a:rPr>
                        <a:t>Число субъектов МСП в расчете на 10 тыс. человек населения</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ctr"/>
                      <a:r>
                        <a:rPr lang="ru-RU" sz="1000" u="none" strike="noStrike">
                          <a:effectLst/>
                        </a:rPr>
                        <a:t>578,88</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600,00</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037" marR="6037" marT="6037" marB="0"/>
                </a:tc>
                <a:extLst>
                  <a:ext uri="{0D108BD9-81ED-4DB2-BD59-A6C34878D82A}">
                    <a16:rowId xmlns:a16="http://schemas.microsoft.com/office/drawing/2014/main" val="82183743"/>
                  </a:ext>
                </a:extLst>
              </a:tr>
              <a:tr h="45824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gridSpan="7">
                  <a:txBody>
                    <a:bodyPr/>
                    <a:lstStyle/>
                    <a:p>
                      <a:pPr algn="l" fontAlgn="t"/>
                      <a:r>
                        <a:rPr lang="ru-RU" sz="1000" u="none" strike="noStrike">
                          <a:effectLst/>
                        </a:rPr>
                        <a:t>Мероприятие 2.4 «Предоставление в аренду имущества, находящегося в муниципальной собственности, отнесенного к имуществу казны, субъектам малого и среднего предпринимательства, физическим лицам, не являющимся индивидуальными предпринимателями и применяющим специальный налоговый режим "налог на профессиональный доход", осуществляющим деятельность на территории Московской области, без проведения торгов» </a:t>
                      </a:r>
                      <a:endParaRPr lang="ru-RU" sz="1000" b="0" i="0" u="none" strike="noStrike">
                        <a:solidFill>
                          <a:srgbClr val="000000"/>
                        </a:solidFill>
                        <a:effectLst/>
                        <a:latin typeface="Calibri" panose="020F0502020204030204" pitchFamily="34" charset="0"/>
                      </a:endParaRPr>
                    </a:p>
                  </a:txBody>
                  <a:tcPr marL="6037" marR="6037" marT="603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82152685"/>
                  </a:ext>
                </a:extLst>
              </a:tr>
              <a:tr h="121202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Количество объектов недвижимого имущества, предоставленных субъектам малого и среднего предпринимательства и физическим лицам, не являющимся индивидуальными предпринимателями и применяющим специальный налоговый режим «налог на профессиональный доход» в рамках оказания имущественной поддержи и (или) предоставления муниципальной преференции для поддержки субъектов малого и среднего предпринимательства</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037" marR="6037" marT="6037" marB="0"/>
                </a:tc>
                <a:extLst>
                  <a:ext uri="{0D108BD9-81ED-4DB2-BD59-A6C34878D82A}">
                    <a16:rowId xmlns:a16="http://schemas.microsoft.com/office/drawing/2014/main" val="3078987257"/>
                  </a:ext>
                </a:extLst>
              </a:tr>
              <a:tr h="1567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gridSpan="7">
                  <a:txBody>
                    <a:bodyPr/>
                    <a:lstStyle/>
                    <a:p>
                      <a:pPr algn="l" fontAlgn="t"/>
                      <a:r>
                        <a:rPr lang="ru-RU" sz="1000" u="none" strike="noStrike">
                          <a:effectLst/>
                        </a:rPr>
                        <a:t>Мероприятие 2.51 «Оказание консультационной, юридической помощи малым предприятиям и индивидуальным предпринимателям» </a:t>
                      </a:r>
                      <a:endParaRPr lang="ru-RU" sz="1000" b="0" i="0" u="none" strike="noStrike">
                        <a:solidFill>
                          <a:srgbClr val="000000"/>
                        </a:solidFill>
                        <a:effectLst/>
                        <a:latin typeface="Calibri" panose="020F0502020204030204" pitchFamily="34" charset="0"/>
                      </a:endParaRPr>
                    </a:p>
                  </a:txBody>
                  <a:tcPr marL="6037" marR="6037" marT="603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93461410"/>
                  </a:ext>
                </a:extLst>
              </a:tr>
              <a:tr h="3074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Количество привлеченных участников</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l" fontAlgn="t"/>
                      <a:r>
                        <a:rPr lang="ru-RU" sz="1000" u="none" strike="noStrike">
                          <a:effectLst/>
                        </a:rPr>
                        <a:t>консультирование проводится на базе МоЙ бизнес</a:t>
                      </a:r>
                      <a:endParaRPr lang="ru-RU" sz="1000" b="0" i="0" u="none" strike="noStrike">
                        <a:solidFill>
                          <a:srgbClr val="000000"/>
                        </a:solidFill>
                        <a:effectLst/>
                        <a:latin typeface="Calibri" panose="020F0502020204030204" pitchFamily="34" charset="0"/>
                      </a:endParaRPr>
                    </a:p>
                  </a:txBody>
                  <a:tcPr marL="6037" marR="6037" marT="6037" marB="0"/>
                </a:tc>
                <a:extLst>
                  <a:ext uri="{0D108BD9-81ED-4DB2-BD59-A6C34878D82A}">
                    <a16:rowId xmlns:a16="http://schemas.microsoft.com/office/drawing/2014/main" val="3264672000"/>
                  </a:ext>
                </a:extLst>
              </a:tr>
              <a:tr h="1567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gridSpan="7">
                  <a:txBody>
                    <a:bodyPr/>
                    <a:lstStyle/>
                    <a:p>
                      <a:pPr algn="l" fontAlgn="t"/>
                      <a:r>
                        <a:rPr lang="ru-RU" sz="1000" u="none" strike="noStrike">
                          <a:effectLst/>
                        </a:rPr>
                        <a:t>Мероприятие 2.52 «Обеспечение проведения мероприятий в рамках инвестиционной и социально-экономической политики администрации городского округа Долгопрудный» </a:t>
                      </a:r>
                      <a:endParaRPr lang="ru-RU" sz="1000" b="0" i="0" u="none" strike="noStrike">
                        <a:solidFill>
                          <a:srgbClr val="000000"/>
                        </a:solidFill>
                        <a:effectLst/>
                        <a:latin typeface="Calibri" panose="020F0502020204030204" pitchFamily="34" charset="0"/>
                      </a:endParaRPr>
                    </a:p>
                  </a:txBody>
                  <a:tcPr marL="6037" marR="6037" marT="603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38931127"/>
                  </a:ext>
                </a:extLst>
              </a:tr>
              <a:tr h="3074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Проведение мероприятий</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37" marR="6037" marT="6037" marB="0"/>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037" marR="6037" marT="603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037" marR="6037" marT="6037" marB="0"/>
                </a:tc>
                <a:extLst>
                  <a:ext uri="{0D108BD9-81ED-4DB2-BD59-A6C34878D82A}">
                    <a16:rowId xmlns:a16="http://schemas.microsoft.com/office/drawing/2014/main" val="3177546924"/>
                  </a:ext>
                </a:extLst>
              </a:tr>
            </a:tbl>
          </a:graphicData>
        </a:graphic>
      </p:graphicFrame>
    </p:spTree>
    <p:extLst>
      <p:ext uri="{BB962C8B-B14F-4D97-AF65-F5344CB8AC3E}">
        <p14:creationId xmlns:p14="http://schemas.microsoft.com/office/powerpoint/2010/main" val="728277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101</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506520393"/>
              </p:ext>
            </p:extLst>
          </p:nvPr>
        </p:nvGraphicFramePr>
        <p:xfrm>
          <a:off x="404075" y="1250950"/>
          <a:ext cx="11483125" cy="5241289"/>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906687049"/>
                    </a:ext>
                  </a:extLst>
                </a:gridCol>
                <a:gridCol w="463200">
                  <a:extLst>
                    <a:ext uri="{9D8B030D-6E8A-4147-A177-3AD203B41FA5}">
                      <a16:colId xmlns:a16="http://schemas.microsoft.com/office/drawing/2014/main" val="1227502612"/>
                    </a:ext>
                  </a:extLst>
                </a:gridCol>
                <a:gridCol w="690259">
                  <a:extLst>
                    <a:ext uri="{9D8B030D-6E8A-4147-A177-3AD203B41FA5}">
                      <a16:colId xmlns:a16="http://schemas.microsoft.com/office/drawing/2014/main" val="1071794138"/>
                    </a:ext>
                  </a:extLst>
                </a:gridCol>
                <a:gridCol w="3826697">
                  <a:extLst>
                    <a:ext uri="{9D8B030D-6E8A-4147-A177-3AD203B41FA5}">
                      <a16:colId xmlns:a16="http://schemas.microsoft.com/office/drawing/2014/main" val="3337151874"/>
                    </a:ext>
                  </a:extLst>
                </a:gridCol>
                <a:gridCol w="1017225">
                  <a:extLst>
                    <a:ext uri="{9D8B030D-6E8A-4147-A177-3AD203B41FA5}">
                      <a16:colId xmlns:a16="http://schemas.microsoft.com/office/drawing/2014/main" val="2453029350"/>
                    </a:ext>
                  </a:extLst>
                </a:gridCol>
                <a:gridCol w="1017225">
                  <a:extLst>
                    <a:ext uri="{9D8B030D-6E8A-4147-A177-3AD203B41FA5}">
                      <a16:colId xmlns:a16="http://schemas.microsoft.com/office/drawing/2014/main" val="3889021730"/>
                    </a:ext>
                  </a:extLst>
                </a:gridCol>
                <a:gridCol w="811358">
                  <a:extLst>
                    <a:ext uri="{9D8B030D-6E8A-4147-A177-3AD203B41FA5}">
                      <a16:colId xmlns:a16="http://schemas.microsoft.com/office/drawing/2014/main" val="2723571167"/>
                    </a:ext>
                  </a:extLst>
                </a:gridCol>
                <a:gridCol w="775028">
                  <a:extLst>
                    <a:ext uri="{9D8B030D-6E8A-4147-A177-3AD203B41FA5}">
                      <a16:colId xmlns:a16="http://schemas.microsoft.com/office/drawing/2014/main" val="2500990802"/>
                    </a:ext>
                  </a:extLst>
                </a:gridCol>
                <a:gridCol w="2397741">
                  <a:extLst>
                    <a:ext uri="{9D8B030D-6E8A-4147-A177-3AD203B41FA5}">
                      <a16:colId xmlns:a16="http://schemas.microsoft.com/office/drawing/2014/main" val="4272300697"/>
                    </a:ext>
                  </a:extLst>
                </a:gridCol>
              </a:tblGrid>
              <a:tr h="474218">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962" marR="5962" marT="5962" marB="0"/>
                </a:tc>
                <a:extLst>
                  <a:ext uri="{0D108BD9-81ED-4DB2-BD59-A6C34878D82A}">
                    <a16:rowId xmlns:a16="http://schemas.microsoft.com/office/drawing/2014/main" val="922340761"/>
                  </a:ext>
                </a:extLst>
              </a:tr>
              <a:tr h="162142">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962" marR="5962" marT="5962" marB="0" anchor="ctr"/>
                </a:tc>
                <a:extLst>
                  <a:ext uri="{0D108BD9-81ED-4DB2-BD59-A6C34878D82A}">
                    <a16:rowId xmlns:a16="http://schemas.microsoft.com/office/drawing/2014/main" val="956264263"/>
                  </a:ext>
                </a:extLst>
              </a:tr>
              <a:tr h="250292">
                <a:tc gridSpan="9">
                  <a:txBody>
                    <a:bodyPr/>
                    <a:lstStyle/>
                    <a:p>
                      <a:pPr algn="l" fontAlgn="ctr"/>
                      <a:r>
                        <a:rPr lang="ru-RU" sz="1000" u="none" strike="noStrike">
                          <a:effectLst/>
                        </a:rPr>
                        <a:t>11. Предпринимательство </a:t>
                      </a:r>
                      <a:endParaRPr lang="ru-RU" sz="1000" b="1" i="0" u="none" strike="noStrike">
                        <a:solidFill>
                          <a:srgbClr val="000000"/>
                        </a:solidFill>
                        <a:effectLst/>
                        <a:latin typeface="Calibri" panose="020F0502020204030204" pitchFamily="34" charset="0"/>
                      </a:endParaRPr>
                    </a:p>
                  </a:txBody>
                  <a:tcPr marL="5962" marR="5962" marT="5962"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54268584"/>
                  </a:ext>
                </a:extLst>
              </a:tr>
              <a:tr h="16214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gridSpan="8">
                  <a:txBody>
                    <a:bodyPr/>
                    <a:lstStyle/>
                    <a:p>
                      <a:pPr algn="l" fontAlgn="ctr"/>
                      <a:r>
                        <a:rPr lang="ru-RU" sz="1000" u="none" strike="noStrike">
                          <a:effectLst/>
                        </a:rPr>
                        <a:t>Подпрограмма 4. Развитие потребительского рынка и услуг на территории муниципального образования Московской области </a:t>
                      </a:r>
                      <a:endParaRPr lang="ru-RU" sz="1000" b="0" i="0" u="none" strike="noStrike">
                        <a:solidFill>
                          <a:srgbClr val="000000"/>
                        </a:solidFill>
                        <a:effectLst/>
                        <a:latin typeface="Calibri" panose="020F0502020204030204" pitchFamily="34" charset="0"/>
                      </a:endParaRPr>
                    </a:p>
                  </a:txBody>
                  <a:tcPr marL="5962" marR="5962" marT="5962"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99796332"/>
                  </a:ext>
                </a:extLst>
              </a:tr>
              <a:tr h="31818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gridSpan="7">
                  <a:txBody>
                    <a:bodyPr/>
                    <a:lstStyle/>
                    <a:p>
                      <a:pPr algn="l" fontAlgn="t"/>
                      <a:r>
                        <a:rPr lang="ru-RU" sz="1000" u="none" strike="noStrike">
                          <a:effectLst/>
                        </a:rPr>
                        <a:t>Мероприятие 1.1 «Содействие вводу (строительству) новых современных объектов потребительского рынка в рамках реализации мероприятий, содействующих развитию торговой деятельности» </a:t>
                      </a:r>
                      <a:endParaRPr lang="ru-RU" sz="1000" b="0" i="0" u="none" strike="noStrike">
                        <a:solidFill>
                          <a:srgbClr val="000000"/>
                        </a:solidFill>
                        <a:effectLst/>
                        <a:latin typeface="Calibri" panose="020F0502020204030204" pitchFamily="34" charset="0"/>
                      </a:endParaRPr>
                    </a:p>
                  </a:txBody>
                  <a:tcPr marL="5962" marR="5962" marT="596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04018234"/>
                  </a:ext>
                </a:extLst>
              </a:tr>
              <a:tr h="4742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Площадь торговых объектов предприятий розничной торговли (нарастающим итогом), тыс. кв. м.</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Тысяча квадратных метров</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ctr"/>
                      <a:r>
                        <a:rPr lang="ru-RU" sz="1000" u="none" strike="noStrike">
                          <a:effectLst/>
                        </a:rPr>
                        <a:t>102,50</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107,35</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962" marR="5962" marT="5962" marB="0"/>
                </a:tc>
                <a:extLst>
                  <a:ext uri="{0D108BD9-81ED-4DB2-BD59-A6C34878D82A}">
                    <a16:rowId xmlns:a16="http://schemas.microsoft.com/office/drawing/2014/main" val="4084883009"/>
                  </a:ext>
                </a:extLst>
              </a:tr>
              <a:tr h="31818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gridSpan="7">
                  <a:txBody>
                    <a:bodyPr/>
                    <a:lstStyle/>
                    <a:p>
                      <a:pPr algn="l" fontAlgn="t"/>
                      <a:r>
                        <a:rPr lang="ru-RU" sz="1000" u="none" strike="noStrike">
                          <a:effectLst/>
                        </a:rPr>
                        <a:t>Мероприятие 1.2 «Организация и проведение ярмарок с участием субъектов малого и среднего предпринимательства и производителей сельскохозяйственной продукции Московской области» </a:t>
                      </a:r>
                      <a:endParaRPr lang="ru-RU" sz="1000" b="0" i="0" u="none" strike="noStrike">
                        <a:solidFill>
                          <a:srgbClr val="000000"/>
                        </a:solidFill>
                        <a:effectLst/>
                        <a:latin typeface="Calibri" panose="020F0502020204030204" pitchFamily="34" charset="0"/>
                      </a:endParaRPr>
                    </a:p>
                  </a:txBody>
                  <a:tcPr marL="5962" marR="5962" marT="596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97213746"/>
                  </a:ext>
                </a:extLst>
              </a:tr>
              <a:tr h="31818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Количество проведенных ярмарок (нарастающим итогом), единиц</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ctr"/>
                      <a:r>
                        <a:rPr lang="ru-RU" sz="1000" u="none" strike="noStrike">
                          <a:effectLst/>
                        </a:rPr>
                        <a:t>12,00</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6,00</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l" fontAlgn="t"/>
                      <a:r>
                        <a:rPr lang="ru-RU" sz="1000" u="none" strike="noStrike">
                          <a:effectLst/>
                        </a:rPr>
                        <a:t>согласно договору на проведение ярмарок</a:t>
                      </a:r>
                      <a:endParaRPr lang="ru-RU" sz="1000" b="0" i="0" u="none" strike="noStrike">
                        <a:solidFill>
                          <a:srgbClr val="000000"/>
                        </a:solidFill>
                        <a:effectLst/>
                        <a:latin typeface="Calibri" panose="020F0502020204030204" pitchFamily="34" charset="0"/>
                      </a:endParaRPr>
                    </a:p>
                  </a:txBody>
                  <a:tcPr marL="5962" marR="5962" marT="5962" marB="0"/>
                </a:tc>
                <a:extLst>
                  <a:ext uri="{0D108BD9-81ED-4DB2-BD59-A6C34878D82A}">
                    <a16:rowId xmlns:a16="http://schemas.microsoft.com/office/drawing/2014/main" val="3208355035"/>
                  </a:ext>
                </a:extLst>
              </a:tr>
              <a:tr h="16214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gridSpan="7">
                  <a:txBody>
                    <a:bodyPr/>
                    <a:lstStyle/>
                    <a:p>
                      <a:pPr algn="l" fontAlgn="t"/>
                      <a:r>
                        <a:rPr lang="ru-RU" sz="1000" u="none" strike="noStrike">
                          <a:effectLst/>
                        </a:rPr>
                        <a:t>Мероприятие 1.4 «Развитие дистанционной торговли  рынка на территории муниципального образования Московской области» </a:t>
                      </a:r>
                      <a:endParaRPr lang="ru-RU" sz="1000" b="0" i="0" u="none" strike="noStrike">
                        <a:solidFill>
                          <a:srgbClr val="000000"/>
                        </a:solidFill>
                        <a:effectLst/>
                        <a:latin typeface="Calibri" panose="020F0502020204030204" pitchFamily="34" charset="0"/>
                      </a:endParaRPr>
                    </a:p>
                  </a:txBody>
                  <a:tcPr marL="5962" marR="5962" marT="596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05738404"/>
                  </a:ext>
                </a:extLst>
              </a:tr>
              <a:tr h="31818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Количество пунктов выдачи интернет-заказов и постаматов (нарастающим итогом)</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ctr"/>
                      <a:r>
                        <a:rPr lang="ru-RU" sz="1000" u="none" strike="noStrike">
                          <a:effectLst/>
                        </a:rPr>
                        <a:t>60</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62,00</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962" marR="5962" marT="5962" marB="0"/>
                </a:tc>
                <a:extLst>
                  <a:ext uri="{0D108BD9-81ED-4DB2-BD59-A6C34878D82A}">
                    <a16:rowId xmlns:a16="http://schemas.microsoft.com/office/drawing/2014/main" val="4275436030"/>
                  </a:ext>
                </a:extLst>
              </a:tr>
              <a:tr h="31818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gridSpan="7">
                  <a:txBody>
                    <a:bodyPr/>
                    <a:lstStyle/>
                    <a:p>
                      <a:pPr algn="l" fontAlgn="t"/>
                      <a:r>
                        <a:rPr lang="ru-RU" sz="1000" u="none" strike="noStrike" dirty="0">
                          <a:effectLst/>
                        </a:rPr>
                        <a:t>Мероприятие 1.5 «Разработка, согласование и утверждение в муниципальном образовании Московской области схем размещения нестационарных торговых объектов, а также демонтаж и утилизация нестационарных торговых объектов, размещение которых не соответствует схеме размещения нестационарных торговых объектов» </a:t>
                      </a:r>
                      <a:endParaRPr lang="ru-RU" sz="1000" b="0" i="0" u="none" strike="noStrike" dirty="0">
                        <a:solidFill>
                          <a:srgbClr val="000000"/>
                        </a:solidFill>
                        <a:effectLst/>
                        <a:latin typeface="Calibri" panose="020F0502020204030204" pitchFamily="34" charset="0"/>
                      </a:endParaRPr>
                    </a:p>
                  </a:txBody>
                  <a:tcPr marL="5962" marR="5962" marT="596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82697992"/>
                  </a:ext>
                </a:extLst>
              </a:tr>
              <a:tr h="48837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количество нестационарных торговых объектов, размещенных на основании схем размещения нестационарных торговых объектов и договоров (нарастающим итогом)</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5962" marR="5962" marT="5962" marB="0"/>
                </a:tc>
                <a:tc>
                  <a:txBody>
                    <a:bodyPr/>
                    <a:lstStyle/>
                    <a:p>
                      <a:pPr algn="ctr" fontAlgn="ctr"/>
                      <a:r>
                        <a:rPr lang="ru-RU" sz="1000" u="none" strike="noStrike" dirty="0">
                          <a:effectLst/>
                        </a:rPr>
                        <a:t>110</a:t>
                      </a:r>
                      <a:endParaRPr lang="ru-RU" sz="1000" b="0" i="0" u="none" strike="noStrike" dirty="0">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84,00</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l" fontAlgn="t"/>
                      <a:r>
                        <a:rPr lang="ru-RU" sz="1000" u="none" strike="noStrike">
                          <a:effectLst/>
                        </a:rPr>
                        <a:t>в течение 2023 года расторгнуто 26 договоров</a:t>
                      </a:r>
                      <a:endParaRPr lang="ru-RU" sz="1000" b="0" i="0" u="none" strike="noStrike">
                        <a:solidFill>
                          <a:srgbClr val="000000"/>
                        </a:solidFill>
                        <a:effectLst/>
                        <a:latin typeface="Calibri" panose="020F0502020204030204" pitchFamily="34" charset="0"/>
                      </a:endParaRPr>
                    </a:p>
                  </a:txBody>
                  <a:tcPr marL="5962" marR="5962" marT="5962" marB="0"/>
                </a:tc>
                <a:extLst>
                  <a:ext uri="{0D108BD9-81ED-4DB2-BD59-A6C34878D82A}">
                    <a16:rowId xmlns:a16="http://schemas.microsoft.com/office/drawing/2014/main" val="1990239623"/>
                  </a:ext>
                </a:extLst>
              </a:tr>
              <a:tr h="16214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gridSpan="7">
                  <a:txBody>
                    <a:bodyPr/>
                    <a:lstStyle/>
                    <a:p>
                      <a:pPr algn="l" fontAlgn="t"/>
                      <a:r>
                        <a:rPr lang="ru-RU" sz="1000" u="none" strike="noStrike" dirty="0">
                          <a:effectLst/>
                        </a:rPr>
                        <a:t>Мероприятие 1.6 «Создание условий для обеспечения жителей городского округа услугами связи, общественного питания, торговли и бытового обслуживания» </a:t>
                      </a:r>
                      <a:endParaRPr lang="ru-RU" sz="1000" b="0" i="0" u="none" strike="noStrike" dirty="0">
                        <a:solidFill>
                          <a:srgbClr val="000000"/>
                        </a:solidFill>
                        <a:effectLst/>
                        <a:latin typeface="Calibri" panose="020F0502020204030204" pitchFamily="34" charset="0"/>
                      </a:endParaRPr>
                    </a:p>
                  </a:txBody>
                  <a:tcPr marL="5962" marR="5962" marT="596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54864958"/>
                  </a:ext>
                </a:extLst>
              </a:tr>
              <a:tr h="36628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Количество мероприятий, проведенных за счет средств бюджета муниципального образования (нарастающим итогом), единиц</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5962" marR="5962" marT="5962" marB="0" anchor="ctr"/>
                </a:tc>
                <a:tc>
                  <a:txBody>
                    <a:bodyPr/>
                    <a:lstStyle/>
                    <a:p>
                      <a:pPr algn="l" fontAlgn="t"/>
                      <a:r>
                        <a:rPr lang="ru-RU" sz="1000" u="none" strike="noStrike">
                          <a:effectLst/>
                        </a:rPr>
                        <a:t>В 2023 году мероприятия не проводились</a:t>
                      </a:r>
                      <a:endParaRPr lang="ru-RU" sz="1000" b="0" i="0" u="none" strike="noStrike">
                        <a:solidFill>
                          <a:srgbClr val="000000"/>
                        </a:solidFill>
                        <a:effectLst/>
                        <a:latin typeface="Calibri" panose="020F0502020204030204" pitchFamily="34" charset="0"/>
                      </a:endParaRPr>
                    </a:p>
                  </a:txBody>
                  <a:tcPr marL="5962" marR="5962" marT="5962" marB="0"/>
                </a:tc>
                <a:extLst>
                  <a:ext uri="{0D108BD9-81ED-4DB2-BD59-A6C34878D82A}">
                    <a16:rowId xmlns:a16="http://schemas.microsoft.com/office/drawing/2014/main" val="2110320622"/>
                  </a:ext>
                </a:extLst>
              </a:tr>
              <a:tr h="4742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gridSpan="7">
                  <a:txBody>
                    <a:bodyPr/>
                    <a:lstStyle/>
                    <a:p>
                      <a:pPr algn="l" fontAlgn="t"/>
                      <a:r>
                        <a:rPr lang="ru-RU" sz="1000" u="none" strike="noStrike" dirty="0">
                          <a:effectLst/>
                        </a:rPr>
                        <a:t>Мероприятие 1.7 «Предоставление сельскохозяйственным товаропроизводителям и организациям потребительской кооперации (субъектам малого или среднего предпринимательства, физическим лицам, не являющимися индивидуальными предпринимателями и применяющими специальный налоговый режим "Налог на профессиональный доход") мест для размещения нестационарных торговых объектов без проведения торгов на льготных условиях или на безвозмездной основе» </a:t>
                      </a:r>
                      <a:endParaRPr lang="ru-RU" sz="1000" b="0" i="0" u="none" strike="noStrike" dirty="0">
                        <a:solidFill>
                          <a:srgbClr val="000000"/>
                        </a:solidFill>
                        <a:effectLst/>
                        <a:latin typeface="Calibri" panose="020F0502020204030204" pitchFamily="34" charset="0"/>
                      </a:endParaRPr>
                    </a:p>
                  </a:txBody>
                  <a:tcPr marL="5962" marR="5962" marT="596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549752"/>
                  </a:ext>
                </a:extLst>
              </a:tr>
              <a:tr h="4742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Количество предоставленных мест без проведения аукционов на льготных условиях или на безвозмездной основе (нарастающим итогом), единиц</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62" marR="5962" marT="5962" marB="0"/>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962" marR="5962" marT="5962" marB="0" anchor="ctr"/>
                </a:tc>
                <a:tc>
                  <a:txBody>
                    <a:bodyPr/>
                    <a:lstStyle/>
                    <a:p>
                      <a:pPr algn="l" fontAlgn="t"/>
                      <a:r>
                        <a:rPr lang="ru-RU" sz="1000" u="none" strike="noStrike" dirty="0">
                          <a:effectLst/>
                        </a:rPr>
                        <a:t>В 2023 году мероприятия не проводились</a:t>
                      </a:r>
                      <a:endParaRPr lang="ru-RU" sz="1000" b="0" i="0" u="none" strike="noStrike" dirty="0">
                        <a:solidFill>
                          <a:srgbClr val="000000"/>
                        </a:solidFill>
                        <a:effectLst/>
                        <a:latin typeface="Calibri" panose="020F0502020204030204" pitchFamily="34" charset="0"/>
                      </a:endParaRPr>
                    </a:p>
                  </a:txBody>
                  <a:tcPr marL="5962" marR="5962" marT="5962" marB="0"/>
                </a:tc>
                <a:extLst>
                  <a:ext uri="{0D108BD9-81ED-4DB2-BD59-A6C34878D82A}">
                    <a16:rowId xmlns:a16="http://schemas.microsoft.com/office/drawing/2014/main" val="2840411895"/>
                  </a:ext>
                </a:extLst>
              </a:tr>
            </a:tbl>
          </a:graphicData>
        </a:graphic>
      </p:graphicFrame>
    </p:spTree>
    <p:extLst>
      <p:ext uri="{BB962C8B-B14F-4D97-AF65-F5344CB8AC3E}">
        <p14:creationId xmlns:p14="http://schemas.microsoft.com/office/powerpoint/2010/main" val="2345391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102</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311381624"/>
              </p:ext>
            </p:extLst>
          </p:nvPr>
        </p:nvGraphicFramePr>
        <p:xfrm>
          <a:off x="404075" y="1244600"/>
          <a:ext cx="11483123" cy="5031508"/>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149946828"/>
                    </a:ext>
                  </a:extLst>
                </a:gridCol>
                <a:gridCol w="463200">
                  <a:extLst>
                    <a:ext uri="{9D8B030D-6E8A-4147-A177-3AD203B41FA5}">
                      <a16:colId xmlns:a16="http://schemas.microsoft.com/office/drawing/2014/main" val="1211048870"/>
                    </a:ext>
                  </a:extLst>
                </a:gridCol>
                <a:gridCol w="690257">
                  <a:extLst>
                    <a:ext uri="{9D8B030D-6E8A-4147-A177-3AD203B41FA5}">
                      <a16:colId xmlns:a16="http://schemas.microsoft.com/office/drawing/2014/main" val="2512288674"/>
                    </a:ext>
                  </a:extLst>
                </a:gridCol>
                <a:gridCol w="3826700">
                  <a:extLst>
                    <a:ext uri="{9D8B030D-6E8A-4147-A177-3AD203B41FA5}">
                      <a16:colId xmlns:a16="http://schemas.microsoft.com/office/drawing/2014/main" val="3770677437"/>
                    </a:ext>
                  </a:extLst>
                </a:gridCol>
                <a:gridCol w="1017224">
                  <a:extLst>
                    <a:ext uri="{9D8B030D-6E8A-4147-A177-3AD203B41FA5}">
                      <a16:colId xmlns:a16="http://schemas.microsoft.com/office/drawing/2014/main" val="3995047871"/>
                    </a:ext>
                  </a:extLst>
                </a:gridCol>
                <a:gridCol w="1017224">
                  <a:extLst>
                    <a:ext uri="{9D8B030D-6E8A-4147-A177-3AD203B41FA5}">
                      <a16:colId xmlns:a16="http://schemas.microsoft.com/office/drawing/2014/main" val="3252911953"/>
                    </a:ext>
                  </a:extLst>
                </a:gridCol>
                <a:gridCol w="811357">
                  <a:extLst>
                    <a:ext uri="{9D8B030D-6E8A-4147-A177-3AD203B41FA5}">
                      <a16:colId xmlns:a16="http://schemas.microsoft.com/office/drawing/2014/main" val="4033574904"/>
                    </a:ext>
                  </a:extLst>
                </a:gridCol>
                <a:gridCol w="775028">
                  <a:extLst>
                    <a:ext uri="{9D8B030D-6E8A-4147-A177-3AD203B41FA5}">
                      <a16:colId xmlns:a16="http://schemas.microsoft.com/office/drawing/2014/main" val="1995905480"/>
                    </a:ext>
                  </a:extLst>
                </a:gridCol>
                <a:gridCol w="2397741">
                  <a:extLst>
                    <a:ext uri="{9D8B030D-6E8A-4147-A177-3AD203B41FA5}">
                      <a16:colId xmlns:a16="http://schemas.microsoft.com/office/drawing/2014/main" val="1354452704"/>
                    </a:ext>
                  </a:extLst>
                </a:gridCol>
              </a:tblGrid>
              <a:tr h="482250">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575" marR="6575" marT="6575" marB="0"/>
                </a:tc>
                <a:extLst>
                  <a:ext uri="{0D108BD9-81ED-4DB2-BD59-A6C34878D82A}">
                    <a16:rowId xmlns:a16="http://schemas.microsoft.com/office/drawing/2014/main" val="851105248"/>
                  </a:ext>
                </a:extLst>
              </a:tr>
              <a:tr h="16530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575" marR="6575" marT="6575" marB="0" anchor="ctr"/>
                </a:tc>
                <a:extLst>
                  <a:ext uri="{0D108BD9-81ED-4DB2-BD59-A6C34878D82A}">
                    <a16:rowId xmlns:a16="http://schemas.microsoft.com/office/drawing/2014/main" val="3515134892"/>
                  </a:ext>
                </a:extLst>
              </a:tr>
              <a:tr h="280314">
                <a:tc gridSpan="9">
                  <a:txBody>
                    <a:bodyPr/>
                    <a:lstStyle/>
                    <a:p>
                      <a:pPr algn="l" fontAlgn="ctr"/>
                      <a:r>
                        <a:rPr lang="ru-RU" sz="1000" u="none" strike="noStrike">
                          <a:effectLst/>
                        </a:rPr>
                        <a:t>11. Предпринимательство </a:t>
                      </a:r>
                      <a:endParaRPr lang="ru-RU" sz="1000" b="1" i="0" u="none" strike="noStrike">
                        <a:solidFill>
                          <a:srgbClr val="000000"/>
                        </a:solidFill>
                        <a:effectLst/>
                        <a:latin typeface="Calibri" panose="020F0502020204030204" pitchFamily="34" charset="0"/>
                      </a:endParaRPr>
                    </a:p>
                  </a:txBody>
                  <a:tcPr marL="6575" marR="6575" marT="657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84181063"/>
                  </a:ext>
                </a:extLst>
              </a:tr>
              <a:tr h="16530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gridSpan="8">
                  <a:txBody>
                    <a:bodyPr/>
                    <a:lstStyle/>
                    <a:p>
                      <a:pPr algn="l" fontAlgn="ctr"/>
                      <a:r>
                        <a:rPr lang="ru-RU" sz="1000" u="none" strike="noStrike">
                          <a:effectLst/>
                        </a:rPr>
                        <a:t>Подпрограмма 4. Развитие потребительского рынка и услуг на территории муниципального образования Московской области </a:t>
                      </a:r>
                      <a:endParaRPr lang="ru-RU" sz="1000" b="0" i="0" u="none" strike="noStrike">
                        <a:solidFill>
                          <a:srgbClr val="000000"/>
                        </a:solidFill>
                        <a:effectLst/>
                        <a:latin typeface="Calibri" panose="020F0502020204030204" pitchFamily="34" charset="0"/>
                      </a:endParaRPr>
                    </a:p>
                  </a:txBody>
                  <a:tcPr marL="6575" marR="6575" marT="657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24440709"/>
                  </a:ext>
                </a:extLst>
              </a:tr>
              <a:tr h="48225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gridSpan="7">
                  <a:txBody>
                    <a:bodyPr/>
                    <a:lstStyle/>
                    <a:p>
                      <a:pPr algn="l" fontAlgn="t"/>
                      <a:r>
                        <a:rPr lang="ru-RU" sz="1000" u="none" strike="noStrike">
                          <a:effectLst/>
                        </a:rPr>
                        <a:t>Мероприятие 1.8 «Предоставление субъектам малого или среднего предпринимательства, физическими лицами, не являющимися индивидуальными предпринимателями и применяющими специальный налоговый режим "Налог на профессиональный доход" мест для размещения нестационарных торговых объектов без проведения торгов на льготных условиях при размещении мобильного торгового объекта» </a:t>
                      </a:r>
                      <a:endParaRPr lang="ru-RU" sz="1000" b="0" i="0" u="none" strike="noStrike">
                        <a:solidFill>
                          <a:srgbClr val="000000"/>
                        </a:solidFill>
                        <a:effectLst/>
                        <a:latin typeface="Calibri" panose="020F0502020204030204" pitchFamily="34" charset="0"/>
                      </a:endParaRPr>
                    </a:p>
                  </a:txBody>
                  <a:tcPr marL="6575" marR="6575" marT="657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09945595"/>
                  </a:ext>
                </a:extLst>
              </a:tr>
              <a:tr h="48225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Количество предоставленных мест без проведения торгов на льготных условиях при организации мобильной торговли (нарастающим итогом), единиц</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575" marR="6575" marT="6575" marB="0"/>
                </a:tc>
                <a:extLst>
                  <a:ext uri="{0D108BD9-81ED-4DB2-BD59-A6C34878D82A}">
                    <a16:rowId xmlns:a16="http://schemas.microsoft.com/office/drawing/2014/main" val="2567734190"/>
                  </a:ext>
                </a:extLst>
              </a:tr>
              <a:tr h="2256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gridSpan="7">
                  <a:txBody>
                    <a:bodyPr/>
                    <a:lstStyle/>
                    <a:p>
                      <a:pPr algn="l" fontAlgn="t"/>
                      <a:r>
                        <a:rPr lang="ru-RU" sz="1000" u="none" strike="noStrike">
                          <a:effectLst/>
                        </a:rPr>
                        <a:t>Мероприятие 51.1 «Содействие увеличению уровня обеспеченности населения муниципального образования Московской области предприятиями общественного питания» </a:t>
                      </a:r>
                      <a:endParaRPr lang="ru-RU" sz="1000" b="0" i="0" u="none" strike="noStrike">
                        <a:solidFill>
                          <a:srgbClr val="000000"/>
                        </a:solidFill>
                        <a:effectLst/>
                        <a:latin typeface="Calibri" panose="020F0502020204030204" pitchFamily="34" charset="0"/>
                      </a:endParaRPr>
                    </a:p>
                  </a:txBody>
                  <a:tcPr marL="6575" marR="6575" marT="657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5202059"/>
                  </a:ext>
                </a:extLst>
              </a:tr>
              <a:tr h="41021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Количество посадочных мест на предприятиях общественного питания (нарастающим итогом), посадочных мест</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Посадочное место</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ctr"/>
                      <a:r>
                        <a:rPr lang="ru-RU" sz="1000" u="none" strike="noStrike">
                          <a:effectLst/>
                        </a:rPr>
                        <a:t>4478</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4478</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575" marR="6575" marT="6575" marB="0"/>
                </a:tc>
                <a:extLst>
                  <a:ext uri="{0D108BD9-81ED-4DB2-BD59-A6C34878D82A}">
                    <a16:rowId xmlns:a16="http://schemas.microsoft.com/office/drawing/2014/main" val="4238647519"/>
                  </a:ext>
                </a:extLst>
              </a:tr>
              <a:tr h="16530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gridSpan="7">
                  <a:txBody>
                    <a:bodyPr/>
                    <a:lstStyle/>
                    <a:p>
                      <a:pPr algn="l" fontAlgn="t"/>
                      <a:r>
                        <a:rPr lang="ru-RU" sz="1000" u="none" strike="noStrike">
                          <a:effectLst/>
                        </a:rPr>
                        <a:t>Мероприятие 52.1 «Содействие увеличению уровня обеспеченности населения муниципального образования Московской области предприятиями бытового обслуживания» </a:t>
                      </a:r>
                      <a:endParaRPr lang="ru-RU" sz="1000" b="0" i="0" u="none" strike="noStrike">
                        <a:solidFill>
                          <a:srgbClr val="000000"/>
                        </a:solidFill>
                        <a:effectLst/>
                        <a:latin typeface="Calibri" panose="020F0502020204030204" pitchFamily="34" charset="0"/>
                      </a:endParaRPr>
                    </a:p>
                  </a:txBody>
                  <a:tcPr marL="6575" marR="6575" marT="657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04051018"/>
                  </a:ext>
                </a:extLst>
              </a:tr>
              <a:tr h="32377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Количество рабочих мест на предприятиях бытового обслуживания (нарастающим итогом), рабочих мест</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Рабочее место</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ctr"/>
                      <a:r>
                        <a:rPr lang="ru-RU" sz="1000" u="none" strike="noStrike">
                          <a:effectLst/>
                        </a:rPr>
                        <a:t>739</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739</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575" marR="6575" marT="6575" marB="0"/>
                </a:tc>
                <a:extLst>
                  <a:ext uri="{0D108BD9-81ED-4DB2-BD59-A6C34878D82A}">
                    <a16:rowId xmlns:a16="http://schemas.microsoft.com/office/drawing/2014/main" val="1577825188"/>
                  </a:ext>
                </a:extLst>
              </a:tr>
              <a:tr h="32377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gridSpan="7">
                  <a:txBody>
                    <a:bodyPr/>
                    <a:lstStyle/>
                    <a:p>
                      <a:pPr algn="l" fontAlgn="t"/>
                      <a:r>
                        <a:rPr lang="ru-RU" sz="1000" u="none" strike="noStrike" dirty="0">
                          <a:effectLst/>
                        </a:rPr>
                        <a:t>Мероприятие 52.2 «Развитие объектов дорожного и придорожного сервиса (автосервис, шиномонтаж, автомойка, автокомплекс, автотехцентр) на территории муниципального образования Московской области» </a:t>
                      </a:r>
                      <a:endParaRPr lang="ru-RU" sz="1000" b="0" i="0" u="none" strike="noStrike" dirty="0">
                        <a:solidFill>
                          <a:srgbClr val="000000"/>
                        </a:solidFill>
                        <a:effectLst/>
                        <a:latin typeface="Calibri" panose="020F0502020204030204" pitchFamily="34" charset="0"/>
                      </a:endParaRPr>
                    </a:p>
                  </a:txBody>
                  <a:tcPr marL="6575" marR="6575" marT="657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96809178"/>
                  </a:ext>
                </a:extLst>
              </a:tr>
              <a:tr h="54695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Количество объектов дорожного и придорожного сервиса, соответствующих требованиям нормам и стандартам действующего законодательства (нарастающим итогом), единиц</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ctr"/>
                      <a:r>
                        <a:rPr lang="ru-RU" sz="1000" u="none" strike="noStrike">
                          <a:effectLst/>
                        </a:rPr>
                        <a:t>38</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38</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575" marR="6575" marT="6575" marB="0"/>
                </a:tc>
                <a:extLst>
                  <a:ext uri="{0D108BD9-81ED-4DB2-BD59-A6C34878D82A}">
                    <a16:rowId xmlns:a16="http://schemas.microsoft.com/office/drawing/2014/main" val="441866334"/>
                  </a:ext>
                </a:extLst>
              </a:tr>
              <a:tr h="16530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gridSpan="7">
                  <a:txBody>
                    <a:bodyPr/>
                    <a:lstStyle/>
                    <a:p>
                      <a:pPr algn="l" fontAlgn="t"/>
                      <a:r>
                        <a:rPr lang="ru-RU" sz="1000" u="none" strike="noStrike" dirty="0">
                          <a:effectLst/>
                        </a:rPr>
                        <a:t>Мероприятие 53.1 «Рассмотрение обращений и жалоб, консультация граждан по вопросам защиты прав потребителей» </a:t>
                      </a:r>
                      <a:endParaRPr lang="ru-RU" sz="1000" b="0" i="0" u="none" strike="noStrike" dirty="0">
                        <a:solidFill>
                          <a:srgbClr val="000000"/>
                        </a:solidFill>
                        <a:effectLst/>
                        <a:latin typeface="Calibri" panose="020F0502020204030204" pitchFamily="34" charset="0"/>
                      </a:endParaRPr>
                    </a:p>
                  </a:txBody>
                  <a:tcPr marL="6575" marR="6575" marT="657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89135729"/>
                  </a:ext>
                </a:extLst>
              </a:tr>
              <a:tr h="32377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Количество поступивших обращений и жалоб по вопросу защиты прав потребителей (нарастающим итогом), единиц</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ctr"/>
                      <a:r>
                        <a:rPr lang="ru-RU" sz="1000" u="none" strike="noStrike">
                          <a:effectLst/>
                        </a:rPr>
                        <a:t>76</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76</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575" marR="6575" marT="6575" marB="0"/>
                </a:tc>
                <a:extLst>
                  <a:ext uri="{0D108BD9-81ED-4DB2-BD59-A6C34878D82A}">
                    <a16:rowId xmlns:a16="http://schemas.microsoft.com/office/drawing/2014/main" val="63477440"/>
                  </a:ext>
                </a:extLst>
              </a:tr>
              <a:tr h="16530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gridSpan="7">
                  <a:txBody>
                    <a:bodyPr/>
                    <a:lstStyle/>
                    <a:p>
                      <a:pPr algn="l" fontAlgn="t"/>
                      <a:r>
                        <a:rPr lang="ru-RU" sz="1000" u="none" strike="noStrike" dirty="0">
                          <a:effectLst/>
                        </a:rPr>
                        <a:t>Мероприятие 53.2 «Обращения в суды по вопросу защиты прав потребителей» </a:t>
                      </a:r>
                      <a:endParaRPr lang="ru-RU" sz="1000" b="0" i="0" u="none" strike="noStrike" dirty="0">
                        <a:solidFill>
                          <a:srgbClr val="000000"/>
                        </a:solidFill>
                        <a:effectLst/>
                        <a:latin typeface="Calibri" panose="020F0502020204030204" pitchFamily="34" charset="0"/>
                      </a:endParaRPr>
                    </a:p>
                  </a:txBody>
                  <a:tcPr marL="6575" marR="6575" marT="657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55614236"/>
                  </a:ext>
                </a:extLst>
              </a:tr>
              <a:tr h="32377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Обращения в суды по вопросу защиты прав потребителей</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75" marR="6575" marT="6575" marB="0"/>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575" marR="6575" marT="657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575" marR="6575" marT="6575" marB="0"/>
                </a:tc>
                <a:extLst>
                  <a:ext uri="{0D108BD9-81ED-4DB2-BD59-A6C34878D82A}">
                    <a16:rowId xmlns:a16="http://schemas.microsoft.com/office/drawing/2014/main" val="3501446970"/>
                  </a:ext>
                </a:extLst>
              </a:tr>
            </a:tbl>
          </a:graphicData>
        </a:graphic>
      </p:graphicFrame>
    </p:spTree>
    <p:extLst>
      <p:ext uri="{BB962C8B-B14F-4D97-AF65-F5344CB8AC3E}">
        <p14:creationId xmlns:p14="http://schemas.microsoft.com/office/powerpoint/2010/main" val="4190142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103</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3084336101"/>
              </p:ext>
            </p:extLst>
          </p:nvPr>
        </p:nvGraphicFramePr>
        <p:xfrm>
          <a:off x="340821" y="865232"/>
          <a:ext cx="11546377" cy="5627007"/>
        </p:xfrm>
        <a:graphic>
          <a:graphicData uri="http://schemas.openxmlformats.org/drawingml/2006/table">
            <a:tbl>
              <a:tblPr>
                <a:tableStyleId>{69CF1AB2-1976-4502-BF36-3FF5EA218861}</a:tableStyleId>
              </a:tblPr>
              <a:tblGrid>
                <a:gridCol w="487060">
                  <a:extLst>
                    <a:ext uri="{9D8B030D-6E8A-4147-A177-3AD203B41FA5}">
                      <a16:colId xmlns:a16="http://schemas.microsoft.com/office/drawing/2014/main" val="3917964688"/>
                    </a:ext>
                  </a:extLst>
                </a:gridCol>
                <a:gridCol w="465752">
                  <a:extLst>
                    <a:ext uri="{9D8B030D-6E8A-4147-A177-3AD203B41FA5}">
                      <a16:colId xmlns:a16="http://schemas.microsoft.com/office/drawing/2014/main" val="102044954"/>
                    </a:ext>
                  </a:extLst>
                </a:gridCol>
                <a:gridCol w="694061">
                  <a:extLst>
                    <a:ext uri="{9D8B030D-6E8A-4147-A177-3AD203B41FA5}">
                      <a16:colId xmlns:a16="http://schemas.microsoft.com/office/drawing/2014/main" val="3023057387"/>
                    </a:ext>
                  </a:extLst>
                </a:gridCol>
                <a:gridCol w="2554305">
                  <a:extLst>
                    <a:ext uri="{9D8B030D-6E8A-4147-A177-3AD203B41FA5}">
                      <a16:colId xmlns:a16="http://schemas.microsoft.com/office/drawing/2014/main" val="3615635896"/>
                    </a:ext>
                  </a:extLst>
                </a:gridCol>
                <a:gridCol w="980618">
                  <a:extLst>
                    <a:ext uri="{9D8B030D-6E8A-4147-A177-3AD203B41FA5}">
                      <a16:colId xmlns:a16="http://schemas.microsoft.com/office/drawing/2014/main" val="4155501319"/>
                    </a:ext>
                  </a:extLst>
                </a:gridCol>
                <a:gridCol w="792037">
                  <a:extLst>
                    <a:ext uri="{9D8B030D-6E8A-4147-A177-3AD203B41FA5}">
                      <a16:colId xmlns:a16="http://schemas.microsoft.com/office/drawing/2014/main" val="3366096954"/>
                    </a:ext>
                  </a:extLst>
                </a:gridCol>
                <a:gridCol w="858040">
                  <a:extLst>
                    <a:ext uri="{9D8B030D-6E8A-4147-A177-3AD203B41FA5}">
                      <a16:colId xmlns:a16="http://schemas.microsoft.com/office/drawing/2014/main" val="2797926030"/>
                    </a:ext>
                  </a:extLst>
                </a:gridCol>
                <a:gridCol w="707176">
                  <a:extLst>
                    <a:ext uri="{9D8B030D-6E8A-4147-A177-3AD203B41FA5}">
                      <a16:colId xmlns:a16="http://schemas.microsoft.com/office/drawing/2014/main" val="1410351794"/>
                    </a:ext>
                  </a:extLst>
                </a:gridCol>
                <a:gridCol w="4007328">
                  <a:extLst>
                    <a:ext uri="{9D8B030D-6E8A-4147-A177-3AD203B41FA5}">
                      <a16:colId xmlns:a16="http://schemas.microsoft.com/office/drawing/2014/main" val="1726850482"/>
                    </a:ext>
                  </a:extLst>
                </a:gridCol>
              </a:tblGrid>
              <a:tr h="449210">
                <a:tc>
                  <a:txBody>
                    <a:bodyPr/>
                    <a:lstStyle/>
                    <a:p>
                      <a:pPr algn="ctr" fontAlgn="t"/>
                      <a:r>
                        <a:rPr lang="ru-RU" sz="900" u="none" strike="noStrike" dirty="0">
                          <a:effectLst/>
                        </a:rPr>
                        <a:t>МП</a:t>
                      </a:r>
                      <a:endParaRPr lang="ru-RU" sz="900" b="0" i="0" u="none" strike="noStrike" dirty="0">
                        <a:solidFill>
                          <a:srgbClr val="000000"/>
                        </a:solidFill>
                        <a:effectLst/>
                        <a:latin typeface="+mn-lt"/>
                      </a:endParaRPr>
                    </a:p>
                  </a:txBody>
                  <a:tcPr marL="4874" marR="4874" marT="4874" marB="0"/>
                </a:tc>
                <a:tc>
                  <a:txBody>
                    <a:bodyPr/>
                    <a:lstStyle/>
                    <a:p>
                      <a:pPr algn="ctr" fontAlgn="t"/>
                      <a:r>
                        <a:rPr lang="ru-RU" sz="900" u="none" strike="noStrike" dirty="0">
                          <a:effectLst/>
                        </a:rPr>
                        <a:t>ПП</a:t>
                      </a:r>
                      <a:endParaRPr lang="ru-RU" sz="900" b="0" i="0" u="none" strike="noStrike" dirty="0">
                        <a:solidFill>
                          <a:srgbClr val="000000"/>
                        </a:solidFill>
                        <a:effectLst/>
                        <a:latin typeface="+mn-lt"/>
                      </a:endParaRPr>
                    </a:p>
                  </a:txBody>
                  <a:tcPr marL="4874" marR="4874" marT="4874" marB="0"/>
                </a:tc>
                <a:tc>
                  <a:txBody>
                    <a:bodyPr/>
                    <a:lstStyle/>
                    <a:p>
                      <a:pPr algn="ctr" fontAlgn="t"/>
                      <a:r>
                        <a:rPr lang="ru-RU" sz="900" u="none" strike="noStrike" dirty="0">
                          <a:effectLst/>
                        </a:rPr>
                        <a:t>Мероприятие</a:t>
                      </a:r>
                      <a:endParaRPr lang="ru-RU" sz="900" b="0" i="0" u="none" strike="noStrike" dirty="0">
                        <a:solidFill>
                          <a:srgbClr val="000000"/>
                        </a:solidFill>
                        <a:effectLst/>
                        <a:latin typeface="+mn-lt"/>
                      </a:endParaRPr>
                    </a:p>
                  </a:txBody>
                  <a:tcPr marL="4874" marR="4874" marT="4874" marB="0"/>
                </a:tc>
                <a:tc>
                  <a:txBody>
                    <a:bodyPr/>
                    <a:lstStyle/>
                    <a:p>
                      <a:pPr algn="ctr" fontAlgn="t"/>
                      <a:r>
                        <a:rPr lang="ru-RU" sz="900" u="none" strike="noStrike">
                          <a:effectLst/>
                        </a:rPr>
                        <a:t>Наименование целевого показателя (уровень МП) /</a:t>
                      </a:r>
                      <a:br>
                        <a:rPr lang="ru-RU" sz="900" u="none" strike="noStrike">
                          <a:effectLst/>
                        </a:rPr>
                      </a:br>
                      <a:r>
                        <a:rPr lang="ru-RU" sz="900" u="none" strike="noStrike">
                          <a:effectLst/>
                        </a:rPr>
                        <a:t>Наименование результата выполнения мероприятия </a:t>
                      </a:r>
                      <a:endParaRPr lang="ru-RU" sz="900" b="0" i="0" u="none" strike="noStrike">
                        <a:solidFill>
                          <a:srgbClr val="000000"/>
                        </a:solidFill>
                        <a:effectLst/>
                        <a:latin typeface="+mn-lt"/>
                      </a:endParaRPr>
                    </a:p>
                  </a:txBody>
                  <a:tcPr marL="4874" marR="4874" marT="4874"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mn-lt"/>
                      </a:endParaRPr>
                    </a:p>
                  </a:txBody>
                  <a:tcPr marL="4874" marR="4874" marT="4874"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mn-lt"/>
                      </a:endParaRPr>
                    </a:p>
                  </a:txBody>
                  <a:tcPr marL="4874" marR="4874" marT="4874" marB="0"/>
                </a:tc>
                <a:tc>
                  <a:txBody>
                    <a:bodyPr/>
                    <a:lstStyle/>
                    <a:p>
                      <a:pPr algn="ctr" fontAlgn="ctr"/>
                      <a:r>
                        <a:rPr lang="ru-RU" sz="900" u="none" strike="noStrike">
                          <a:effectLst/>
                        </a:rPr>
                        <a:t>План 2023 год</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mn-lt"/>
                      </a:endParaRPr>
                    </a:p>
                  </a:txBody>
                  <a:tcPr marL="4874" marR="4874" marT="4874"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mn-lt"/>
                      </a:endParaRPr>
                    </a:p>
                  </a:txBody>
                  <a:tcPr marL="4874" marR="4874" marT="4874" marB="0"/>
                </a:tc>
                <a:extLst>
                  <a:ext uri="{0D108BD9-81ED-4DB2-BD59-A6C34878D82A}">
                    <a16:rowId xmlns:a16="http://schemas.microsoft.com/office/drawing/2014/main" val="3061079932"/>
                  </a:ext>
                </a:extLst>
              </a:tr>
              <a:tr h="153243">
                <a:tc>
                  <a:txBody>
                    <a:bodyPr/>
                    <a:lstStyle/>
                    <a:p>
                      <a:pPr algn="ctr" fontAlgn="ctr"/>
                      <a:r>
                        <a:rPr lang="ru-RU" sz="900" u="none" strike="noStrike">
                          <a:effectLst/>
                        </a:rPr>
                        <a:t>1</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2</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dirty="0">
                          <a:effectLst/>
                        </a:rPr>
                        <a:t>3</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dirty="0">
                          <a:effectLst/>
                        </a:rPr>
                        <a:t>4</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a:effectLst/>
                        </a:rPr>
                        <a:t>5</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6</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7</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8</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9</a:t>
                      </a:r>
                      <a:endParaRPr lang="ru-RU" sz="900" b="0" i="0" u="none" strike="noStrike">
                        <a:solidFill>
                          <a:srgbClr val="000000"/>
                        </a:solidFill>
                        <a:effectLst/>
                        <a:latin typeface="+mn-lt"/>
                      </a:endParaRPr>
                    </a:p>
                  </a:txBody>
                  <a:tcPr marL="4874" marR="4874" marT="4874" marB="0" anchor="ctr"/>
                </a:tc>
                <a:extLst>
                  <a:ext uri="{0D108BD9-81ED-4DB2-BD59-A6C34878D82A}">
                    <a16:rowId xmlns:a16="http://schemas.microsoft.com/office/drawing/2014/main" val="1173048992"/>
                  </a:ext>
                </a:extLst>
              </a:tr>
              <a:tr h="289214">
                <a:tc gridSpan="9">
                  <a:txBody>
                    <a:bodyPr/>
                    <a:lstStyle/>
                    <a:p>
                      <a:pPr algn="l" fontAlgn="ctr"/>
                      <a:r>
                        <a:rPr lang="ru-RU" sz="900" u="none" strike="noStrike" dirty="0">
                          <a:effectLst/>
                        </a:rPr>
                        <a:t>12. Управление имуществом и муниципальными финансами </a:t>
                      </a:r>
                      <a:endParaRPr lang="ru-RU" sz="900" b="1" i="0" u="none" strike="noStrike" dirty="0">
                        <a:solidFill>
                          <a:srgbClr val="000000"/>
                        </a:solidFill>
                        <a:effectLst/>
                        <a:latin typeface="+mn-lt"/>
                      </a:endParaRPr>
                    </a:p>
                  </a:txBody>
                  <a:tcPr marL="4874" marR="4874" marT="4874"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23899862"/>
                  </a:ext>
                </a:extLst>
              </a:tr>
              <a:tr h="449210">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dirty="0">
                          <a:effectLst/>
                        </a:rPr>
                        <a:t>Доля незарегистрированных объектов недвижимого имущества, вовлеченных в налоговый оборот по результатам МЗК</a:t>
                      </a:r>
                      <a:endParaRPr lang="ru-RU" sz="900" b="0" i="0" u="none" strike="noStrike" dirty="0">
                        <a:solidFill>
                          <a:srgbClr val="000000"/>
                        </a:solidFill>
                        <a:effectLst/>
                        <a:latin typeface="+mn-lt"/>
                      </a:endParaRPr>
                    </a:p>
                  </a:txBody>
                  <a:tcPr marL="4874" marR="4874" marT="4874"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90</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90</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640,63</a:t>
                      </a:r>
                      <a:endParaRPr lang="ru-RU" sz="900" b="0" i="0" u="none" strike="noStrike">
                        <a:solidFill>
                          <a:srgbClr val="000000"/>
                        </a:solidFill>
                        <a:effectLst/>
                        <a:latin typeface="+mn-lt"/>
                      </a:endParaRPr>
                    </a:p>
                  </a:txBody>
                  <a:tcPr marL="4874" marR="4874" marT="487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74" marR="4874" marT="4874" marB="0"/>
                </a:tc>
                <a:extLst>
                  <a:ext uri="{0D108BD9-81ED-4DB2-BD59-A6C34878D82A}">
                    <a16:rowId xmlns:a16="http://schemas.microsoft.com/office/drawing/2014/main" val="1112742983"/>
                  </a:ext>
                </a:extLst>
              </a:tr>
              <a:tr h="597194">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dirty="0">
                          <a:effectLst/>
                        </a:rPr>
                        <a:t>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a:t>
                      </a:r>
                      <a:endParaRPr lang="ru-RU" sz="900" b="0" i="0" u="none" strike="noStrike" dirty="0">
                        <a:solidFill>
                          <a:srgbClr val="000000"/>
                        </a:solidFill>
                        <a:effectLst/>
                        <a:latin typeface="+mn-lt"/>
                      </a:endParaRPr>
                    </a:p>
                  </a:txBody>
                  <a:tcPr marL="4874" marR="4874" marT="4874"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dirty="0">
                          <a:effectLst/>
                        </a:rPr>
                        <a:t>20</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a:effectLst/>
                        </a:rPr>
                        <a:t>20</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50</a:t>
                      </a:r>
                      <a:endParaRPr lang="ru-RU" sz="900" b="0" i="0" u="none" strike="noStrike">
                        <a:solidFill>
                          <a:srgbClr val="000000"/>
                        </a:solidFill>
                        <a:effectLst/>
                        <a:latin typeface="+mn-lt"/>
                      </a:endParaRPr>
                    </a:p>
                  </a:txBody>
                  <a:tcPr marL="4874" marR="4874" marT="487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74" marR="4874" marT="4874" marB="0"/>
                </a:tc>
                <a:extLst>
                  <a:ext uri="{0D108BD9-81ED-4DB2-BD59-A6C34878D82A}">
                    <a16:rowId xmlns:a16="http://schemas.microsoft.com/office/drawing/2014/main" val="3086755193"/>
                  </a:ext>
                </a:extLst>
              </a:tr>
              <a:tr h="597194">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dirty="0">
                          <a:effectLst/>
                        </a:rPr>
                        <a:t>Поступления доходов в бюджет муниципального образования от распоряжения земельными участками, государственная собственность на которые не разграничена</a:t>
                      </a:r>
                      <a:endParaRPr lang="ru-RU" sz="900" b="0" i="0" u="none" strike="noStrike" dirty="0">
                        <a:solidFill>
                          <a:srgbClr val="000000"/>
                        </a:solidFill>
                        <a:effectLst/>
                        <a:latin typeface="+mn-lt"/>
                      </a:endParaRPr>
                    </a:p>
                  </a:txBody>
                  <a:tcPr marL="4874" marR="4874" marT="4874"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a:effectLst/>
                        </a:rPr>
                        <a:t>104,8</a:t>
                      </a:r>
                      <a:endParaRPr lang="ru-RU" sz="900" b="0" i="0" u="none" strike="noStrike">
                        <a:solidFill>
                          <a:srgbClr val="000000"/>
                        </a:solidFill>
                        <a:effectLst/>
                        <a:latin typeface="+mn-lt"/>
                      </a:endParaRPr>
                    </a:p>
                  </a:txBody>
                  <a:tcPr marL="4874" marR="4874" marT="487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74" marR="4874" marT="4874" marB="0"/>
                </a:tc>
                <a:extLst>
                  <a:ext uri="{0D108BD9-81ED-4DB2-BD59-A6C34878D82A}">
                    <a16:rowId xmlns:a16="http://schemas.microsoft.com/office/drawing/2014/main" val="3591781516"/>
                  </a:ext>
                </a:extLst>
              </a:tr>
              <a:tr h="449210">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Поступления доходов в бюджет муниципального образования от распоряжения муниципальным имуществом и землей</a:t>
                      </a:r>
                      <a:endParaRPr lang="ru-RU" sz="900" b="0" i="0" u="none" strike="noStrike">
                        <a:solidFill>
                          <a:srgbClr val="000000"/>
                        </a:solidFill>
                        <a:effectLst/>
                        <a:latin typeface="+mn-lt"/>
                      </a:endParaRPr>
                    </a:p>
                  </a:txBody>
                  <a:tcPr marL="4874" marR="4874" marT="4874"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dirty="0">
                          <a:effectLst/>
                        </a:rPr>
                        <a:t>129,9</a:t>
                      </a:r>
                      <a:endParaRPr lang="ru-RU" sz="900" b="0" i="0" u="none" strike="noStrike" dirty="0">
                        <a:solidFill>
                          <a:srgbClr val="000000"/>
                        </a:solidFill>
                        <a:effectLst/>
                        <a:latin typeface="+mn-lt"/>
                      </a:endParaRPr>
                    </a:p>
                  </a:txBody>
                  <a:tcPr marL="4874" marR="4874" marT="487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74" marR="4874" marT="4874" marB="0"/>
                </a:tc>
                <a:extLst>
                  <a:ext uri="{0D108BD9-81ED-4DB2-BD59-A6C34878D82A}">
                    <a16:rowId xmlns:a16="http://schemas.microsoft.com/office/drawing/2014/main" val="51958219"/>
                  </a:ext>
                </a:extLst>
              </a:tr>
              <a:tr h="1098823">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Предоставление земельных участков многодетным семьям</a:t>
                      </a:r>
                      <a:endParaRPr lang="ru-RU" sz="900" b="0" i="0" u="none" strike="noStrike">
                        <a:solidFill>
                          <a:srgbClr val="000000"/>
                        </a:solidFill>
                        <a:effectLst/>
                        <a:latin typeface="+mn-lt"/>
                      </a:endParaRPr>
                    </a:p>
                  </a:txBody>
                  <a:tcPr marL="4874" marR="4874" marT="4874"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dirty="0">
                          <a:effectLst/>
                        </a:rPr>
                        <a:t>82</a:t>
                      </a:r>
                      <a:endParaRPr lang="ru-RU" sz="900" b="0" i="0" u="none" strike="noStrike" dirty="0">
                        <a:solidFill>
                          <a:srgbClr val="000000"/>
                        </a:solidFill>
                        <a:effectLst/>
                        <a:latin typeface="+mn-lt"/>
                      </a:endParaRPr>
                    </a:p>
                  </a:txBody>
                  <a:tcPr marL="4874" marR="4874" marT="4874" marB="0" anchor="ctr"/>
                </a:tc>
                <a:tc>
                  <a:txBody>
                    <a:bodyPr/>
                    <a:lstStyle/>
                    <a:p>
                      <a:pPr algn="l" fontAlgn="t"/>
                      <a:r>
                        <a:rPr lang="ru-RU" sz="900" u="none" strike="noStrike" dirty="0">
                          <a:effectLst/>
                        </a:rPr>
                        <a:t>Проводилась работа не только по предоставлению земельных участков многодетным семьям, состоящим в очереди на получение земельных участков, но и также принимались меры по постановке на учет обратившихся многодетных семей, показатель по количественному составу состоящих на учете семей не статичен. Достигнуть 100% не представляется возможным. На конец 2023 года количество состоящих на учете семей увеличилось до 768 семей, обеспечено земельными участками - 630 семей. </a:t>
                      </a:r>
                      <a:endParaRPr lang="ru-RU" sz="900" b="0" i="0" u="none" strike="noStrike" dirty="0">
                        <a:solidFill>
                          <a:srgbClr val="000000"/>
                        </a:solidFill>
                        <a:effectLst/>
                        <a:latin typeface="+mn-lt"/>
                      </a:endParaRPr>
                    </a:p>
                  </a:txBody>
                  <a:tcPr marL="4874" marR="4874" marT="4874" marB="0"/>
                </a:tc>
                <a:extLst>
                  <a:ext uri="{0D108BD9-81ED-4DB2-BD59-A6C34878D82A}">
                    <a16:rowId xmlns:a16="http://schemas.microsoft.com/office/drawing/2014/main" val="2937468612"/>
                  </a:ext>
                </a:extLst>
              </a:tr>
              <a:tr h="73617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Прирост земельного налога</a:t>
                      </a:r>
                      <a:endParaRPr lang="ru-RU" sz="900" b="0"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74" marR="4874" marT="4874" marB="0" anchor="ctr"/>
                </a:tc>
                <a:tc>
                  <a:txBody>
                    <a:bodyPr/>
                    <a:lstStyle/>
                    <a:p>
                      <a:pPr algn="ctr" fontAlgn="ctr"/>
                      <a:r>
                        <a:rPr lang="ru-RU" sz="900" u="none" strike="noStrike" dirty="0">
                          <a:effectLst/>
                        </a:rPr>
                        <a:t>91,22</a:t>
                      </a:r>
                      <a:endParaRPr lang="ru-RU" sz="900" b="0" i="0" u="none" strike="noStrike" dirty="0">
                        <a:solidFill>
                          <a:srgbClr val="000000"/>
                        </a:solidFill>
                        <a:effectLst/>
                        <a:latin typeface="+mn-lt"/>
                      </a:endParaRPr>
                    </a:p>
                  </a:txBody>
                  <a:tcPr marL="4874" marR="4874" marT="4874" marB="0" anchor="ctr"/>
                </a:tc>
                <a:tc>
                  <a:txBody>
                    <a:bodyPr/>
                    <a:lstStyle/>
                    <a:p>
                      <a:pPr algn="l" fontAlgn="t"/>
                      <a:r>
                        <a:rPr lang="ru-RU" sz="900" u="none" strike="noStrike" dirty="0">
                          <a:effectLst/>
                        </a:rPr>
                        <a:t>В отчетном периоде фактические поступления от земельного налога составили 246 250,68 тыс. руб.(план 269 964 тыс. руб.) .В 2024 году будет усилен контроль за поступлением земельного налога для достижения плановых показателей.</a:t>
                      </a:r>
                      <a:endParaRPr lang="ru-RU" sz="900" b="0" i="0" u="none" strike="noStrike" dirty="0">
                        <a:solidFill>
                          <a:srgbClr val="000000"/>
                        </a:solidFill>
                        <a:effectLst/>
                        <a:latin typeface="+mn-lt"/>
                      </a:endParaRPr>
                    </a:p>
                  </a:txBody>
                  <a:tcPr marL="4874" marR="4874" marT="4874" marB="0"/>
                </a:tc>
                <a:extLst>
                  <a:ext uri="{0D108BD9-81ED-4DB2-BD59-A6C34878D82A}">
                    <a16:rowId xmlns:a16="http://schemas.microsoft.com/office/drawing/2014/main" val="627602607"/>
                  </a:ext>
                </a:extLst>
              </a:tr>
              <a:tr h="210336">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Проверка использования земель</a:t>
                      </a:r>
                      <a:endParaRPr lang="ru-RU" sz="900" b="0"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74" marR="4874" marT="4874"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mn-lt"/>
                      </a:endParaRPr>
                    </a:p>
                  </a:txBody>
                  <a:tcPr marL="4874" marR="4874" marT="4874" marB="0"/>
                </a:tc>
                <a:extLst>
                  <a:ext uri="{0D108BD9-81ED-4DB2-BD59-A6C34878D82A}">
                    <a16:rowId xmlns:a16="http://schemas.microsoft.com/office/drawing/2014/main" val="2240859445"/>
                  </a:ext>
                </a:extLst>
              </a:tr>
              <a:tr h="597194">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Эффективность работы по взысканию задолженности по арендной плате за земельные участки, государственная собственность на которые не разграничена</a:t>
                      </a:r>
                      <a:endParaRPr lang="ru-RU" sz="900" b="0" i="0" u="none" strike="noStrike">
                        <a:solidFill>
                          <a:srgbClr val="000000"/>
                        </a:solidFill>
                        <a:effectLst/>
                        <a:latin typeface="+mn-lt"/>
                      </a:endParaRPr>
                    </a:p>
                  </a:txBody>
                  <a:tcPr marL="4874" marR="4874" marT="4874"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74" marR="4874" marT="4874" marB="0" anchor="ctr"/>
                </a:tc>
                <a:tc>
                  <a:txBody>
                    <a:bodyPr/>
                    <a:lstStyle/>
                    <a:p>
                      <a:pPr algn="ctr" fontAlgn="ctr"/>
                      <a:r>
                        <a:rPr lang="ru-RU" sz="900" u="none" strike="noStrike">
                          <a:effectLst/>
                        </a:rPr>
                        <a:t>98,15</a:t>
                      </a:r>
                      <a:endParaRPr lang="ru-RU" sz="900" b="0" i="0" u="none" strike="noStrike">
                        <a:solidFill>
                          <a:srgbClr val="000000"/>
                        </a:solidFill>
                        <a:effectLst/>
                        <a:latin typeface="+mn-lt"/>
                      </a:endParaRPr>
                    </a:p>
                  </a:txBody>
                  <a:tcPr marL="4874" marR="4874" marT="4874" marB="0" anchor="ctr"/>
                </a:tc>
                <a:tc>
                  <a:txBody>
                    <a:bodyPr/>
                    <a:lstStyle/>
                    <a:p>
                      <a:pPr algn="l" fontAlgn="t"/>
                      <a:r>
                        <a:rPr lang="ru-RU" sz="900" u="none" strike="noStrike" dirty="0">
                          <a:effectLst/>
                        </a:rPr>
                        <a:t>Меры по взысканию задолженности ведутся на постоянной основе.</a:t>
                      </a:r>
                      <a:endParaRPr lang="ru-RU" sz="900" b="0" i="0" u="none" strike="noStrike" dirty="0">
                        <a:solidFill>
                          <a:srgbClr val="000000"/>
                        </a:solidFill>
                        <a:effectLst/>
                        <a:latin typeface="+mn-lt"/>
                      </a:endParaRPr>
                    </a:p>
                  </a:txBody>
                  <a:tcPr marL="4874" marR="4874" marT="4874" marB="0"/>
                </a:tc>
                <a:extLst>
                  <a:ext uri="{0D108BD9-81ED-4DB2-BD59-A6C34878D82A}">
                    <a16:rowId xmlns:a16="http://schemas.microsoft.com/office/drawing/2014/main" val="2755522216"/>
                  </a:ext>
                </a:extLst>
              </a:tr>
            </a:tbl>
          </a:graphicData>
        </a:graphic>
      </p:graphicFrame>
    </p:spTree>
    <p:extLst>
      <p:ext uri="{BB962C8B-B14F-4D97-AF65-F5344CB8AC3E}">
        <p14:creationId xmlns:p14="http://schemas.microsoft.com/office/powerpoint/2010/main" val="271924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104</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2753514754"/>
              </p:ext>
            </p:extLst>
          </p:nvPr>
        </p:nvGraphicFramePr>
        <p:xfrm>
          <a:off x="404075" y="865234"/>
          <a:ext cx="11483124" cy="5410872"/>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2713258172"/>
                    </a:ext>
                  </a:extLst>
                </a:gridCol>
                <a:gridCol w="463201">
                  <a:extLst>
                    <a:ext uri="{9D8B030D-6E8A-4147-A177-3AD203B41FA5}">
                      <a16:colId xmlns:a16="http://schemas.microsoft.com/office/drawing/2014/main" val="187805733"/>
                    </a:ext>
                  </a:extLst>
                </a:gridCol>
                <a:gridCol w="690260">
                  <a:extLst>
                    <a:ext uri="{9D8B030D-6E8A-4147-A177-3AD203B41FA5}">
                      <a16:colId xmlns:a16="http://schemas.microsoft.com/office/drawing/2014/main" val="1743284220"/>
                    </a:ext>
                  </a:extLst>
                </a:gridCol>
                <a:gridCol w="3826697">
                  <a:extLst>
                    <a:ext uri="{9D8B030D-6E8A-4147-A177-3AD203B41FA5}">
                      <a16:colId xmlns:a16="http://schemas.microsoft.com/office/drawing/2014/main" val="770390572"/>
                    </a:ext>
                  </a:extLst>
                </a:gridCol>
                <a:gridCol w="1017223">
                  <a:extLst>
                    <a:ext uri="{9D8B030D-6E8A-4147-A177-3AD203B41FA5}">
                      <a16:colId xmlns:a16="http://schemas.microsoft.com/office/drawing/2014/main" val="849948727"/>
                    </a:ext>
                  </a:extLst>
                </a:gridCol>
                <a:gridCol w="1017223">
                  <a:extLst>
                    <a:ext uri="{9D8B030D-6E8A-4147-A177-3AD203B41FA5}">
                      <a16:colId xmlns:a16="http://schemas.microsoft.com/office/drawing/2014/main" val="3907816755"/>
                    </a:ext>
                  </a:extLst>
                </a:gridCol>
                <a:gridCol w="811356">
                  <a:extLst>
                    <a:ext uri="{9D8B030D-6E8A-4147-A177-3AD203B41FA5}">
                      <a16:colId xmlns:a16="http://schemas.microsoft.com/office/drawing/2014/main" val="4287949665"/>
                    </a:ext>
                  </a:extLst>
                </a:gridCol>
                <a:gridCol w="775029">
                  <a:extLst>
                    <a:ext uri="{9D8B030D-6E8A-4147-A177-3AD203B41FA5}">
                      <a16:colId xmlns:a16="http://schemas.microsoft.com/office/drawing/2014/main" val="419703809"/>
                    </a:ext>
                  </a:extLst>
                </a:gridCol>
                <a:gridCol w="2397742">
                  <a:extLst>
                    <a:ext uri="{9D8B030D-6E8A-4147-A177-3AD203B41FA5}">
                      <a16:colId xmlns:a16="http://schemas.microsoft.com/office/drawing/2014/main" val="465314476"/>
                    </a:ext>
                  </a:extLst>
                </a:gridCol>
              </a:tblGrid>
              <a:tr h="418038">
                <a:tc>
                  <a:txBody>
                    <a:bodyPr/>
                    <a:lstStyle/>
                    <a:p>
                      <a:pPr algn="ctr" fontAlgn="t"/>
                      <a:r>
                        <a:rPr lang="ru-RU" sz="900" u="none" strike="noStrike" dirty="0">
                          <a:effectLst/>
                        </a:rPr>
                        <a:t>МП</a:t>
                      </a:r>
                      <a:endParaRPr lang="ru-RU" sz="900" b="0" i="0" u="none" strike="noStrike" dirty="0">
                        <a:solidFill>
                          <a:srgbClr val="000000"/>
                        </a:solidFill>
                        <a:effectLst/>
                        <a:latin typeface="+mn-lt"/>
                      </a:endParaRPr>
                    </a:p>
                  </a:txBody>
                  <a:tcPr marL="4857" marR="4857" marT="4857" marB="0"/>
                </a:tc>
                <a:tc>
                  <a:txBody>
                    <a:bodyPr/>
                    <a:lstStyle/>
                    <a:p>
                      <a:pPr algn="ctr" fontAlgn="t"/>
                      <a:r>
                        <a:rPr lang="ru-RU" sz="900" u="none" strike="noStrike" dirty="0">
                          <a:effectLst/>
                        </a:rPr>
                        <a:t>ПП</a:t>
                      </a:r>
                      <a:endParaRPr lang="ru-RU" sz="900" b="0" i="0" u="none" strike="noStrike" dirty="0">
                        <a:solidFill>
                          <a:srgbClr val="000000"/>
                        </a:solidFill>
                        <a:effectLst/>
                        <a:latin typeface="+mn-lt"/>
                      </a:endParaRPr>
                    </a:p>
                  </a:txBody>
                  <a:tcPr marL="4857" marR="4857" marT="4857" marB="0"/>
                </a:tc>
                <a:tc>
                  <a:txBody>
                    <a:bodyPr/>
                    <a:lstStyle/>
                    <a:p>
                      <a:pPr algn="ctr" fontAlgn="t"/>
                      <a:r>
                        <a:rPr lang="ru-RU" sz="900" u="none" strike="noStrike" dirty="0">
                          <a:effectLst/>
                        </a:rPr>
                        <a:t>Мероприятие</a:t>
                      </a:r>
                      <a:endParaRPr lang="ru-RU" sz="900" b="0" i="0" u="none" strike="noStrike" dirty="0">
                        <a:solidFill>
                          <a:srgbClr val="000000"/>
                        </a:solidFill>
                        <a:effectLst/>
                        <a:latin typeface="+mn-lt"/>
                      </a:endParaRPr>
                    </a:p>
                  </a:txBody>
                  <a:tcPr marL="4857" marR="4857" marT="4857" marB="0"/>
                </a:tc>
                <a:tc>
                  <a:txBody>
                    <a:bodyPr/>
                    <a:lstStyle/>
                    <a:p>
                      <a:pPr algn="ctr" fontAlgn="t"/>
                      <a:r>
                        <a:rPr lang="ru-RU" sz="900" u="none" strike="noStrike">
                          <a:effectLst/>
                        </a:rPr>
                        <a:t>Наименование целевого показателя (уровень МП) /</a:t>
                      </a:r>
                      <a:br>
                        <a:rPr lang="ru-RU" sz="900" u="none" strike="noStrike">
                          <a:effectLst/>
                        </a:rPr>
                      </a:br>
                      <a:r>
                        <a:rPr lang="ru-RU" sz="900" u="none" strike="noStrike">
                          <a:effectLst/>
                        </a:rPr>
                        <a:t>Наименование результата выполнения мероприятия </a:t>
                      </a:r>
                      <a:endParaRPr lang="ru-RU" sz="900" b="0" i="0" u="none" strike="noStrike">
                        <a:solidFill>
                          <a:srgbClr val="000000"/>
                        </a:solidFill>
                        <a:effectLst/>
                        <a:latin typeface="+mn-lt"/>
                      </a:endParaRPr>
                    </a:p>
                  </a:txBody>
                  <a:tcPr marL="4857" marR="4857" marT="4857"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mn-lt"/>
                      </a:endParaRPr>
                    </a:p>
                  </a:txBody>
                  <a:tcPr marL="4857" marR="4857" marT="4857"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mn-lt"/>
                      </a:endParaRPr>
                    </a:p>
                  </a:txBody>
                  <a:tcPr marL="4857" marR="4857" marT="4857" marB="0"/>
                </a:tc>
                <a:tc>
                  <a:txBody>
                    <a:bodyPr/>
                    <a:lstStyle/>
                    <a:p>
                      <a:pPr algn="ctr" fontAlgn="ctr"/>
                      <a:r>
                        <a:rPr lang="ru-RU" sz="900" u="none" strike="noStrike">
                          <a:effectLst/>
                        </a:rPr>
                        <a:t>План 2023 год</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mn-lt"/>
                      </a:endParaRPr>
                    </a:p>
                  </a:txBody>
                  <a:tcPr marL="4857" marR="4857" marT="4857"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2729731079"/>
                  </a:ext>
                </a:extLst>
              </a:tr>
              <a:tr h="142597">
                <a:tc>
                  <a:txBody>
                    <a:bodyPr/>
                    <a:lstStyle/>
                    <a:p>
                      <a:pPr algn="ctr" fontAlgn="ctr"/>
                      <a:r>
                        <a:rPr lang="ru-RU" sz="900" u="none" strike="noStrike">
                          <a:effectLst/>
                        </a:rPr>
                        <a:t>1</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2</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dirty="0">
                          <a:effectLst/>
                        </a:rPr>
                        <a:t>3</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dirty="0">
                          <a:effectLst/>
                        </a:rPr>
                        <a:t>4</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a:effectLst/>
                        </a:rPr>
                        <a:t>5</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6</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7</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8</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9</a:t>
                      </a:r>
                      <a:endParaRPr lang="ru-RU" sz="900" b="0" i="0" u="none" strike="noStrike">
                        <a:solidFill>
                          <a:srgbClr val="000000"/>
                        </a:solidFill>
                        <a:effectLst/>
                        <a:latin typeface="+mn-lt"/>
                      </a:endParaRPr>
                    </a:p>
                  </a:txBody>
                  <a:tcPr marL="4857" marR="4857" marT="4857" marB="0" anchor="ctr"/>
                </a:tc>
                <a:extLst>
                  <a:ext uri="{0D108BD9-81ED-4DB2-BD59-A6C34878D82A}">
                    <a16:rowId xmlns:a16="http://schemas.microsoft.com/office/drawing/2014/main" val="3984113376"/>
                  </a:ext>
                </a:extLst>
              </a:tr>
              <a:tr h="268254">
                <a:tc gridSpan="9">
                  <a:txBody>
                    <a:bodyPr/>
                    <a:lstStyle/>
                    <a:p>
                      <a:pPr algn="l" fontAlgn="ctr"/>
                      <a:r>
                        <a:rPr lang="ru-RU" sz="900" u="none" strike="noStrike" dirty="0">
                          <a:effectLst/>
                        </a:rPr>
                        <a:t>12. Управление имуществом и муниципальными финансами </a:t>
                      </a:r>
                      <a:endParaRPr lang="ru-RU" sz="900" b="1" i="0" u="none" strike="noStrike" dirty="0">
                        <a:solidFill>
                          <a:srgbClr val="000000"/>
                        </a:solidFill>
                        <a:effectLst/>
                        <a:latin typeface="+mn-lt"/>
                      </a:endParaRPr>
                    </a:p>
                  </a:txBody>
                  <a:tcPr marL="4857" marR="4857" marT="485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0482782"/>
                  </a:ext>
                </a:extLst>
              </a:tr>
              <a:tr h="280317">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dirty="0">
                          <a:effectLst/>
                        </a:rPr>
                        <a:t>Эффективность работы по взысканию задолженности по арендной плате за муниципальное имущество и землю</a:t>
                      </a:r>
                      <a:endParaRPr lang="ru-RU" sz="900" b="0" i="0" u="none" strike="noStrike" dirty="0">
                        <a:solidFill>
                          <a:srgbClr val="000000"/>
                        </a:solidFill>
                        <a:effectLst/>
                        <a:latin typeface="+mn-lt"/>
                      </a:endParaRPr>
                    </a:p>
                  </a:txBody>
                  <a:tcPr marL="4857" marR="4857" marT="485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102,13</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1024076781"/>
                  </a:ext>
                </a:extLst>
              </a:tr>
              <a:tr h="29263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dirty="0">
                          <a:effectLst/>
                        </a:rPr>
                        <a:t>Эффективность работы по расторжению договоров аренды земельных участков и размещению на Инвестиционном портале Московской области</a:t>
                      </a:r>
                      <a:endParaRPr lang="ru-RU" sz="900" b="0" i="0" u="none" strike="noStrike" dirty="0">
                        <a:solidFill>
                          <a:srgbClr val="000000"/>
                        </a:solidFill>
                        <a:effectLst/>
                        <a:latin typeface="+mn-lt"/>
                      </a:endParaRPr>
                    </a:p>
                  </a:txBody>
                  <a:tcPr marL="4857" marR="4857" marT="4857" marB="0" anchor="ctr"/>
                </a:tc>
                <a:tc>
                  <a:txBody>
                    <a:bodyPr/>
                    <a:lstStyle/>
                    <a:p>
                      <a:pPr algn="l" fontAlgn="ctr"/>
                      <a:r>
                        <a:rPr lang="ru-RU" sz="900" u="none" strike="noStrike">
                          <a:effectLst/>
                        </a:rPr>
                        <a:t>балл</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24</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Расторжение договоров аренды проводится в судебном порядке, что увеличивает сроки</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46148404"/>
                  </a:ext>
                </a:extLst>
              </a:tr>
              <a:tr h="280317">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dirty="0">
                          <a:effectLst/>
                        </a:rPr>
                        <a:t>Доля выплаченных объемов денежного содержания, прочих и иных выплат от запланированных к выплате</a:t>
                      </a:r>
                      <a:endParaRPr lang="ru-RU" sz="900" b="0" i="0" u="none" strike="noStrike" dirty="0">
                        <a:solidFill>
                          <a:srgbClr val="000000"/>
                        </a:solidFill>
                        <a:effectLst/>
                        <a:latin typeface="+mn-lt"/>
                      </a:endParaRPr>
                    </a:p>
                  </a:txBody>
                  <a:tcPr marL="4857" marR="4857" marT="485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3208860615"/>
                  </a:ext>
                </a:extLst>
              </a:tr>
              <a:tr h="29263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dirty="0">
                          <a:effectLst/>
                        </a:rPr>
                        <a:t>Доля обращений граждан, рассмотренных без нарушений установленных сроков, в общем количестве обращений граждан</a:t>
                      </a:r>
                      <a:endParaRPr lang="ru-RU" sz="900" b="0" i="0" u="none" strike="noStrike" dirty="0">
                        <a:solidFill>
                          <a:srgbClr val="000000"/>
                        </a:solidFill>
                        <a:effectLst/>
                        <a:latin typeface="+mn-lt"/>
                      </a:endParaRPr>
                    </a:p>
                  </a:txBody>
                  <a:tcPr marL="4857" marR="4857" marT="4857"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932685802"/>
                  </a:ext>
                </a:extLst>
              </a:tr>
              <a:tr h="280317">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dirty="0">
                          <a:effectLst/>
                        </a:rPr>
                        <a:t>Доля отправленной </a:t>
                      </a:r>
                      <a:r>
                        <a:rPr lang="ru-RU" sz="900" u="none" strike="noStrike" dirty="0" err="1">
                          <a:effectLst/>
                        </a:rPr>
                        <a:t>грифованной</a:t>
                      </a:r>
                      <a:r>
                        <a:rPr lang="ru-RU" sz="900" u="none" strike="noStrike" dirty="0">
                          <a:effectLst/>
                        </a:rPr>
                        <a:t> корреспонденции в общем количестве запланированной</a:t>
                      </a:r>
                      <a:endParaRPr lang="ru-RU" sz="900" b="0" i="0" u="none" strike="noStrike" dirty="0">
                        <a:solidFill>
                          <a:srgbClr val="000000"/>
                        </a:solidFill>
                        <a:effectLst/>
                        <a:latin typeface="+mn-lt"/>
                      </a:endParaRPr>
                    </a:p>
                  </a:txBody>
                  <a:tcPr marL="4857" marR="4857" marT="4857"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30367376"/>
                  </a:ext>
                </a:extLst>
              </a:tr>
              <a:tr h="29263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dirty="0">
                          <a:effectLst/>
                        </a:rPr>
                        <a:t>Доля проведенной диспансеризации муниципальных служащих в общем количестве запланированной диспансеризации муниципальных служащих</a:t>
                      </a:r>
                      <a:endParaRPr lang="ru-RU" sz="900" b="0" i="0" u="none" strike="noStrike" dirty="0">
                        <a:solidFill>
                          <a:srgbClr val="000000"/>
                        </a:solidFill>
                        <a:effectLst/>
                        <a:latin typeface="+mn-lt"/>
                      </a:endParaRPr>
                    </a:p>
                  </a:txBody>
                  <a:tcPr marL="4857" marR="4857" marT="4857"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3397459069"/>
                  </a:ext>
                </a:extLst>
              </a:tr>
              <a:tr h="280317">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Доля    проведенных    процедур    закупок   в   общем   количестве   запланированных   процедур закупок</a:t>
                      </a:r>
                      <a:endParaRPr lang="ru-RU" sz="900" b="0" i="0" u="none" strike="noStrike">
                        <a:solidFill>
                          <a:srgbClr val="000000"/>
                        </a:solidFill>
                        <a:effectLst/>
                        <a:latin typeface="+mn-lt"/>
                      </a:endParaRPr>
                    </a:p>
                  </a:txBody>
                  <a:tcPr marL="4857" marR="4857" marT="4857"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2518484864"/>
                  </a:ext>
                </a:extLst>
              </a:tr>
              <a:tr h="280317">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Доля производственного травматизма в общем количестве работников администрации</a:t>
                      </a:r>
                      <a:endParaRPr lang="ru-RU" sz="900" b="0"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dirty="0">
                          <a:effectLst/>
                        </a:rPr>
                        <a:t>0</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4270552324"/>
                  </a:ext>
                </a:extLst>
              </a:tr>
              <a:tr h="29263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Доля уплаченных взносов в общем количестве от запланированных к уплате</a:t>
                      </a:r>
                      <a:endParaRPr lang="ru-RU" sz="900" b="0"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Уплата взносов в 2023 году не осуществлялась в связи с отсутствием потребности.</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388070445"/>
                  </a:ext>
                </a:extLst>
              </a:tr>
              <a:tr h="280317">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Заключение контракта на получение официальной статистической информации</a:t>
                      </a:r>
                      <a:endParaRPr lang="ru-RU" sz="900" b="0"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dirty="0">
                          <a:effectLst/>
                        </a:rPr>
                        <a:t>1</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dirty="0">
                          <a:effectLst/>
                        </a:rPr>
                        <a:t>1</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a:effectLst/>
                        </a:rPr>
                        <a:t>1</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173198279"/>
                  </a:ext>
                </a:extLst>
              </a:tr>
              <a:tr h="418038">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Обеспечение поступлений налоговых и неналоговых доходов в бюджет городского округа Долгопрудный на уровне утвержденных плановых назначений</a:t>
                      </a:r>
                      <a:endParaRPr lang="ru-RU" sz="900" b="0"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dirty="0">
                          <a:effectLst/>
                        </a:rPr>
                        <a:t>100,0</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dirty="0">
                          <a:effectLst/>
                        </a:rPr>
                        <a:t>100,7</a:t>
                      </a:r>
                      <a:endParaRPr lang="ru-RU" sz="900" b="0" i="0" u="none" strike="noStrike" dirty="0">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658658854"/>
                  </a:ext>
                </a:extLst>
              </a:tr>
              <a:tr h="280317">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Обеспечение разработки нового мобилизационного плана экономики городского округа Долгопрудный</a:t>
                      </a:r>
                      <a:endParaRPr lang="ru-RU" sz="900" b="0"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да/нет</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dirty="0">
                          <a:effectLst/>
                        </a:rPr>
                        <a:t>нет</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dirty="0">
                          <a:effectLst/>
                        </a:rPr>
                        <a:t>нет</a:t>
                      </a:r>
                      <a:endParaRPr lang="ru-RU" sz="900" b="0" i="0" u="none" strike="noStrike" dirty="0">
                        <a:solidFill>
                          <a:srgbClr val="000000"/>
                        </a:solidFill>
                        <a:effectLst/>
                        <a:latin typeface="+mn-lt"/>
                      </a:endParaRPr>
                    </a:p>
                  </a:txBody>
                  <a:tcPr marL="4857" marR="4857" marT="4857" marB="0" anchor="ctr"/>
                </a:tc>
                <a:tc>
                  <a:txBody>
                    <a:bodyPr/>
                    <a:lstStyle/>
                    <a:p>
                      <a:pPr algn="l" fontAlgn="t"/>
                      <a:r>
                        <a:rPr lang="ru-RU" sz="900" u="none" strike="noStrike">
                          <a:effectLst/>
                        </a:rPr>
                        <a:t>Проведение работ в 2023 году не планировалось</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1485190129"/>
                  </a:ext>
                </a:extLst>
              </a:tr>
              <a:tr h="418038">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Отношение задолженности по налоговым платежам в бюджет городского округа Долгопрудный  к налоговым доходам бюджета городского округа Долгопрудный</a:t>
                      </a:r>
                      <a:endParaRPr lang="ru-RU" sz="900" b="0"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dirty="0">
                          <a:effectLst/>
                        </a:rPr>
                        <a:t>6,1</a:t>
                      </a:r>
                      <a:endParaRPr lang="ru-RU" sz="900" b="0" i="0" u="none" strike="noStrike" dirty="0">
                        <a:solidFill>
                          <a:srgbClr val="000000"/>
                        </a:solidFill>
                        <a:effectLst/>
                        <a:latin typeface="+mn-lt"/>
                      </a:endParaRPr>
                    </a:p>
                  </a:txBody>
                  <a:tcPr marL="4857" marR="4857" marT="485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857" marR="4857" marT="4857" marB="0"/>
                </a:tc>
                <a:extLst>
                  <a:ext uri="{0D108BD9-81ED-4DB2-BD59-A6C34878D82A}">
                    <a16:rowId xmlns:a16="http://schemas.microsoft.com/office/drawing/2014/main" val="3226441078"/>
                  </a:ext>
                </a:extLst>
              </a:tr>
              <a:tr h="418038">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Отношение объема муниципального долга к годовому объему доходов  бюджета без учета безвозмездных поступлений и (или) поступлений налоговых доходов по дополнительным нормативам отчислений</a:t>
                      </a:r>
                      <a:endParaRPr lang="ru-RU" sz="900" b="0"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dirty="0">
                          <a:effectLst/>
                        </a:rPr>
                        <a:t>0</a:t>
                      </a:r>
                      <a:endParaRPr lang="ru-RU" sz="900" b="0" i="0" u="none" strike="noStrike" dirty="0">
                        <a:solidFill>
                          <a:srgbClr val="000000"/>
                        </a:solidFill>
                        <a:effectLst/>
                        <a:latin typeface="+mn-lt"/>
                      </a:endParaRPr>
                    </a:p>
                  </a:txBody>
                  <a:tcPr marL="4857" marR="4857" marT="4857" marB="0" anchor="ctr"/>
                </a:tc>
                <a:tc>
                  <a:txBody>
                    <a:bodyPr/>
                    <a:lstStyle/>
                    <a:p>
                      <a:pPr algn="ctr" fontAlgn="ctr"/>
                      <a:r>
                        <a:rPr lang="ru-RU" sz="900" u="none" strike="noStrike" dirty="0">
                          <a:effectLst/>
                        </a:rPr>
                        <a:t>0</a:t>
                      </a:r>
                      <a:endParaRPr lang="ru-RU" sz="900" b="0" i="0" u="none" strike="noStrike" dirty="0">
                        <a:solidFill>
                          <a:srgbClr val="000000"/>
                        </a:solidFill>
                        <a:effectLst/>
                        <a:latin typeface="+mn-lt"/>
                      </a:endParaRPr>
                    </a:p>
                  </a:txBody>
                  <a:tcPr marL="4857" marR="4857" marT="4857"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mn-lt"/>
                      </a:endParaRPr>
                    </a:p>
                  </a:txBody>
                  <a:tcPr marL="4857" marR="4857" marT="4857" marB="0"/>
                </a:tc>
                <a:extLst>
                  <a:ext uri="{0D108BD9-81ED-4DB2-BD59-A6C34878D82A}">
                    <a16:rowId xmlns:a16="http://schemas.microsoft.com/office/drawing/2014/main" val="117697783"/>
                  </a:ext>
                </a:extLst>
              </a:tr>
              <a:tr h="195094">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Повышение мобилизационной готовности</a:t>
                      </a:r>
                      <a:endParaRPr lang="ru-RU" sz="900" b="0" i="0" u="none" strike="noStrike">
                        <a:solidFill>
                          <a:srgbClr val="000000"/>
                        </a:solidFill>
                        <a:effectLst/>
                        <a:latin typeface="+mn-lt"/>
                      </a:endParaRPr>
                    </a:p>
                  </a:txBody>
                  <a:tcPr marL="4857" marR="4857" marT="485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857" marR="4857" marT="4857"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mn-lt"/>
                      </a:endParaRPr>
                    </a:p>
                  </a:txBody>
                  <a:tcPr marL="4857" marR="4857" marT="4857" marB="0"/>
                </a:tc>
                <a:extLst>
                  <a:ext uri="{0D108BD9-81ED-4DB2-BD59-A6C34878D82A}">
                    <a16:rowId xmlns:a16="http://schemas.microsoft.com/office/drawing/2014/main" val="2704363949"/>
                  </a:ext>
                </a:extLst>
              </a:tr>
            </a:tbl>
          </a:graphicData>
        </a:graphic>
      </p:graphicFrame>
    </p:spTree>
    <p:extLst>
      <p:ext uri="{BB962C8B-B14F-4D97-AF65-F5344CB8AC3E}">
        <p14:creationId xmlns:p14="http://schemas.microsoft.com/office/powerpoint/2010/main" val="1575612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105</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976889414"/>
              </p:ext>
            </p:extLst>
          </p:nvPr>
        </p:nvGraphicFramePr>
        <p:xfrm>
          <a:off x="404079" y="1254125"/>
          <a:ext cx="11483119" cy="4842958"/>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512835679"/>
                    </a:ext>
                  </a:extLst>
                </a:gridCol>
                <a:gridCol w="463200">
                  <a:extLst>
                    <a:ext uri="{9D8B030D-6E8A-4147-A177-3AD203B41FA5}">
                      <a16:colId xmlns:a16="http://schemas.microsoft.com/office/drawing/2014/main" val="4252633617"/>
                    </a:ext>
                  </a:extLst>
                </a:gridCol>
                <a:gridCol w="690259">
                  <a:extLst>
                    <a:ext uri="{9D8B030D-6E8A-4147-A177-3AD203B41FA5}">
                      <a16:colId xmlns:a16="http://schemas.microsoft.com/office/drawing/2014/main" val="2742661890"/>
                    </a:ext>
                  </a:extLst>
                </a:gridCol>
                <a:gridCol w="3826696">
                  <a:extLst>
                    <a:ext uri="{9D8B030D-6E8A-4147-A177-3AD203B41FA5}">
                      <a16:colId xmlns:a16="http://schemas.microsoft.com/office/drawing/2014/main" val="978811106"/>
                    </a:ext>
                  </a:extLst>
                </a:gridCol>
                <a:gridCol w="1017224">
                  <a:extLst>
                    <a:ext uri="{9D8B030D-6E8A-4147-A177-3AD203B41FA5}">
                      <a16:colId xmlns:a16="http://schemas.microsoft.com/office/drawing/2014/main" val="3687333052"/>
                    </a:ext>
                  </a:extLst>
                </a:gridCol>
                <a:gridCol w="1017224">
                  <a:extLst>
                    <a:ext uri="{9D8B030D-6E8A-4147-A177-3AD203B41FA5}">
                      <a16:colId xmlns:a16="http://schemas.microsoft.com/office/drawing/2014/main" val="561381238"/>
                    </a:ext>
                  </a:extLst>
                </a:gridCol>
                <a:gridCol w="811357">
                  <a:extLst>
                    <a:ext uri="{9D8B030D-6E8A-4147-A177-3AD203B41FA5}">
                      <a16:colId xmlns:a16="http://schemas.microsoft.com/office/drawing/2014/main" val="602875469"/>
                    </a:ext>
                  </a:extLst>
                </a:gridCol>
                <a:gridCol w="775028">
                  <a:extLst>
                    <a:ext uri="{9D8B030D-6E8A-4147-A177-3AD203B41FA5}">
                      <a16:colId xmlns:a16="http://schemas.microsoft.com/office/drawing/2014/main" val="159544486"/>
                    </a:ext>
                  </a:extLst>
                </a:gridCol>
                <a:gridCol w="2397739">
                  <a:extLst>
                    <a:ext uri="{9D8B030D-6E8A-4147-A177-3AD203B41FA5}">
                      <a16:colId xmlns:a16="http://schemas.microsoft.com/office/drawing/2014/main" val="1556799835"/>
                    </a:ext>
                  </a:extLst>
                </a:gridCol>
              </a:tblGrid>
              <a:tr h="479204">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987" marR="6987" marT="6987"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987" marR="6987" marT="6987" marB="0"/>
                </a:tc>
                <a:extLst>
                  <a:ext uri="{0D108BD9-81ED-4DB2-BD59-A6C34878D82A}">
                    <a16:rowId xmlns:a16="http://schemas.microsoft.com/office/drawing/2014/main" val="3047295590"/>
                  </a:ext>
                </a:extLst>
              </a:tr>
              <a:tr h="164543">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987" marR="6987" marT="6987" marB="0" anchor="ctr"/>
                </a:tc>
                <a:extLst>
                  <a:ext uri="{0D108BD9-81ED-4DB2-BD59-A6C34878D82A}">
                    <a16:rowId xmlns:a16="http://schemas.microsoft.com/office/drawing/2014/main" val="4260809038"/>
                  </a:ext>
                </a:extLst>
              </a:tr>
              <a:tr h="396701">
                <a:tc gridSpan="9">
                  <a:txBody>
                    <a:bodyPr/>
                    <a:lstStyle/>
                    <a:p>
                      <a:pPr algn="l" fontAlgn="ctr"/>
                      <a:r>
                        <a:rPr lang="ru-RU" sz="1000" u="none" strike="noStrike">
                          <a:effectLst/>
                        </a:rPr>
                        <a:t>12. Управление имуществом и муниципальными финансами </a:t>
                      </a:r>
                      <a:endParaRPr lang="ru-RU" sz="1000" b="1" i="0" u="none" strike="noStrike">
                        <a:solidFill>
                          <a:srgbClr val="000000"/>
                        </a:solidFill>
                        <a:effectLst/>
                        <a:latin typeface="Calibri" panose="020F0502020204030204" pitchFamily="34" charset="0"/>
                      </a:endParaRPr>
                    </a:p>
                  </a:txBody>
                  <a:tcPr marL="6987" marR="6987" marT="698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60873116"/>
                  </a:ext>
                </a:extLst>
              </a:tr>
              <a:tr h="16454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nchor="ctr"/>
                </a:tc>
                <a:tc gridSpan="8">
                  <a:txBody>
                    <a:bodyPr/>
                    <a:lstStyle/>
                    <a:p>
                      <a:pPr algn="l" fontAlgn="ctr"/>
                      <a:r>
                        <a:rPr lang="ru-RU" sz="1000" u="none" strike="noStrike">
                          <a:effectLst/>
                        </a:rPr>
                        <a:t>Подпрограмма 1. Эффективное управление имущественным комплексом </a:t>
                      </a:r>
                      <a:endParaRPr lang="ru-RU" sz="1000" b="0" i="0" u="none" strike="noStrike">
                        <a:solidFill>
                          <a:srgbClr val="000000"/>
                        </a:solidFill>
                        <a:effectLst/>
                        <a:latin typeface="Calibri" panose="020F0502020204030204" pitchFamily="34" charset="0"/>
                      </a:endParaRPr>
                    </a:p>
                  </a:txBody>
                  <a:tcPr marL="6987" marR="6987" marT="698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22612203"/>
                  </a:ext>
                </a:extLst>
              </a:tr>
              <a:tr h="17310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gridSpan="7">
                  <a:txBody>
                    <a:bodyPr/>
                    <a:lstStyle/>
                    <a:p>
                      <a:pPr algn="l" fontAlgn="t"/>
                      <a:r>
                        <a:rPr lang="ru-RU" sz="1000" u="none" strike="noStrike">
                          <a:effectLst/>
                        </a:rPr>
                        <a:t>Мероприятие 2.1 «Расходы, связанные с владением, пользованием и распоряжением имуществом, находящимся в муниципальной собственности городского округа» </a:t>
                      </a:r>
                      <a:endParaRPr lang="ru-RU" sz="1000" b="0" i="0" u="none" strike="noStrike">
                        <a:solidFill>
                          <a:srgbClr val="000000"/>
                        </a:solidFill>
                        <a:effectLst/>
                        <a:latin typeface="Calibri" panose="020F0502020204030204" pitchFamily="34" charset="0"/>
                      </a:endParaRPr>
                    </a:p>
                  </a:txBody>
                  <a:tcPr marL="6987" marR="6987" marT="6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69401468"/>
                  </a:ext>
                </a:extLst>
              </a:tr>
              <a:tr h="6365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Количество объектов, находящихся в муниципальной собственности, в отношении которых были произведены расходы, связанные с владением, пользованием и распоряжением имуществом</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3 295,00</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87" marR="6987" marT="6987" marB="0"/>
                </a:tc>
                <a:extLst>
                  <a:ext uri="{0D108BD9-81ED-4DB2-BD59-A6C34878D82A}">
                    <a16:rowId xmlns:a16="http://schemas.microsoft.com/office/drawing/2014/main" val="2701279359"/>
                  </a:ext>
                </a:extLst>
              </a:tr>
              <a:tr h="20195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gridSpan="7">
                  <a:txBody>
                    <a:bodyPr/>
                    <a:lstStyle/>
                    <a:p>
                      <a:pPr algn="l" fontAlgn="t"/>
                      <a:r>
                        <a:rPr lang="ru-RU" sz="1000" u="none" strike="noStrike">
                          <a:effectLst/>
                        </a:rPr>
                        <a:t>Мероприятие 2.2 «Взносы на капитальный ремонт общего имущества многоквартирных домов» </a:t>
                      </a:r>
                      <a:endParaRPr lang="ru-RU" sz="1000" b="0" i="0" u="none" strike="noStrike">
                        <a:solidFill>
                          <a:srgbClr val="000000"/>
                        </a:solidFill>
                        <a:effectLst/>
                        <a:latin typeface="Calibri" panose="020F0502020204030204" pitchFamily="34" charset="0"/>
                      </a:endParaRPr>
                    </a:p>
                  </a:txBody>
                  <a:tcPr marL="6987" marR="6987" marT="6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52632831"/>
                  </a:ext>
                </a:extLst>
              </a:tr>
              <a:tr h="32187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Количество объектов, по которым произведена оплата взносов на капитальный ремонт</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3 657,00</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87" marR="6987" marT="6987" marB="0"/>
                </a:tc>
                <a:extLst>
                  <a:ext uri="{0D108BD9-81ED-4DB2-BD59-A6C34878D82A}">
                    <a16:rowId xmlns:a16="http://schemas.microsoft.com/office/drawing/2014/main" val="588530670"/>
                  </a:ext>
                </a:extLst>
              </a:tr>
              <a:tr h="38227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gridSpan="7">
                  <a:txBody>
                    <a:bodyPr/>
                    <a:lstStyle/>
                    <a:p>
                      <a:pPr algn="l" fontAlgn="t"/>
                      <a:r>
                        <a:rPr lang="ru-RU" sz="1000" u="none" strike="noStrike">
                          <a:effectLst/>
                        </a:rPr>
                        <a:t>Мероприятие 2.3 «Организация в соответствии с Федеральным законом от 24 июля 2007 № 221-ФЗ "О кадастровой деятельности" выполнения комплексных кадастровых работ и утверждение карты-плана территории» </a:t>
                      </a:r>
                      <a:endParaRPr lang="ru-RU" sz="1000" b="0" i="0" u="none" strike="noStrike">
                        <a:solidFill>
                          <a:srgbClr val="000000"/>
                        </a:solidFill>
                        <a:effectLst/>
                        <a:latin typeface="Calibri" panose="020F0502020204030204" pitchFamily="34" charset="0"/>
                      </a:endParaRPr>
                    </a:p>
                  </a:txBody>
                  <a:tcPr marL="6987" marR="6987" marT="6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48838665"/>
                  </a:ext>
                </a:extLst>
              </a:tr>
              <a:tr h="32187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Количество объектов, в отношении которых проведены кадастровые работы и утверждены карты-планы территорий</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80,00</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87" marR="6987" marT="6987" marB="0"/>
                </a:tc>
                <a:extLst>
                  <a:ext uri="{0D108BD9-81ED-4DB2-BD59-A6C34878D82A}">
                    <a16:rowId xmlns:a16="http://schemas.microsoft.com/office/drawing/2014/main" val="2795387401"/>
                  </a:ext>
                </a:extLst>
              </a:tr>
              <a:tr h="4111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gridSpan="7">
                  <a:txBody>
                    <a:bodyPr/>
                    <a:lstStyle/>
                    <a:p>
                      <a:pPr algn="l" fontAlgn="t"/>
                      <a:r>
                        <a:rPr lang="ru-RU" sz="1000" u="none" strike="noStrike">
                          <a:effectLst/>
                        </a:rPr>
                        <a:t>Мероприятие 3.1 «Обеспечение осуществления органами местного самоуправления муниципальных образований Московской области отдельных государственных полномочий Московской области в области земельных отношений» </a:t>
                      </a:r>
                      <a:endParaRPr lang="ru-RU" sz="1000" b="0" i="0" u="none" strike="noStrike">
                        <a:solidFill>
                          <a:srgbClr val="000000"/>
                        </a:solidFill>
                        <a:effectLst/>
                        <a:latin typeface="Calibri" panose="020F0502020204030204" pitchFamily="34" charset="0"/>
                      </a:endParaRPr>
                    </a:p>
                  </a:txBody>
                  <a:tcPr marL="6987" marR="6987" marT="6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83948592"/>
                  </a:ext>
                </a:extLst>
              </a:tr>
              <a:tr h="47920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Оказано услуг в области земельных отношений органами местного самоуправления муниципальных образований Московской области</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1 123,00</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987" marR="6987" marT="6987" marB="0"/>
                </a:tc>
                <a:extLst>
                  <a:ext uri="{0D108BD9-81ED-4DB2-BD59-A6C34878D82A}">
                    <a16:rowId xmlns:a16="http://schemas.microsoft.com/office/drawing/2014/main" val="4113843208"/>
                  </a:ext>
                </a:extLst>
              </a:tr>
              <a:tr h="23080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gridSpan="7">
                  <a:txBody>
                    <a:bodyPr/>
                    <a:lstStyle/>
                    <a:p>
                      <a:pPr algn="l" fontAlgn="t"/>
                      <a:r>
                        <a:rPr lang="ru-RU" sz="1000" u="none" strike="noStrike" dirty="0">
                          <a:effectLst/>
                        </a:rPr>
                        <a:t>Мероприятие 4.1 «Обеспечение деятельности муниципальных органов в сфере земельно-имущественных отношений» </a:t>
                      </a:r>
                      <a:endParaRPr lang="ru-RU" sz="1000" b="0" i="0" u="none" strike="noStrike" dirty="0">
                        <a:solidFill>
                          <a:srgbClr val="000000"/>
                        </a:solidFill>
                        <a:effectLst/>
                        <a:latin typeface="Calibri" panose="020F0502020204030204" pitchFamily="34" charset="0"/>
                      </a:endParaRPr>
                    </a:p>
                  </a:txBody>
                  <a:tcPr marL="6987" marR="6987" marT="6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58908070"/>
                  </a:ext>
                </a:extLst>
              </a:tr>
              <a:tr h="47920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Количество объектов, в отношении которых обеспечивалась деятельность муниципальных органов в сфере земельно-имущественных отношений</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987" marR="6987" marT="6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ctr" fontAlgn="ctr"/>
                      <a:r>
                        <a:rPr lang="ru-RU" sz="1000" u="none" strike="noStrike">
                          <a:effectLst/>
                        </a:rPr>
                        <a:t>4 049,00</a:t>
                      </a:r>
                      <a:endParaRPr lang="ru-RU" sz="1000" b="0" i="0" u="none" strike="noStrike">
                        <a:solidFill>
                          <a:srgbClr val="000000"/>
                        </a:solidFill>
                        <a:effectLst/>
                        <a:latin typeface="Calibri" panose="020F0502020204030204" pitchFamily="34" charset="0"/>
                      </a:endParaRPr>
                    </a:p>
                  </a:txBody>
                  <a:tcPr marL="6987" marR="6987" marT="698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987" marR="6987" marT="6987" marB="0"/>
                </a:tc>
                <a:extLst>
                  <a:ext uri="{0D108BD9-81ED-4DB2-BD59-A6C34878D82A}">
                    <a16:rowId xmlns:a16="http://schemas.microsoft.com/office/drawing/2014/main" val="413727239"/>
                  </a:ext>
                </a:extLst>
              </a:tr>
            </a:tbl>
          </a:graphicData>
        </a:graphic>
      </p:graphicFrame>
    </p:spTree>
    <p:extLst>
      <p:ext uri="{BB962C8B-B14F-4D97-AF65-F5344CB8AC3E}">
        <p14:creationId xmlns:p14="http://schemas.microsoft.com/office/powerpoint/2010/main" val="68218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106</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391895847"/>
              </p:ext>
            </p:extLst>
          </p:nvPr>
        </p:nvGraphicFramePr>
        <p:xfrm>
          <a:off x="404075" y="1252538"/>
          <a:ext cx="11483125" cy="4990318"/>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2609930269"/>
                    </a:ext>
                  </a:extLst>
                </a:gridCol>
                <a:gridCol w="463200">
                  <a:extLst>
                    <a:ext uri="{9D8B030D-6E8A-4147-A177-3AD203B41FA5}">
                      <a16:colId xmlns:a16="http://schemas.microsoft.com/office/drawing/2014/main" val="3830318860"/>
                    </a:ext>
                  </a:extLst>
                </a:gridCol>
                <a:gridCol w="690260">
                  <a:extLst>
                    <a:ext uri="{9D8B030D-6E8A-4147-A177-3AD203B41FA5}">
                      <a16:colId xmlns:a16="http://schemas.microsoft.com/office/drawing/2014/main" val="2665422511"/>
                    </a:ext>
                  </a:extLst>
                </a:gridCol>
                <a:gridCol w="3826697">
                  <a:extLst>
                    <a:ext uri="{9D8B030D-6E8A-4147-A177-3AD203B41FA5}">
                      <a16:colId xmlns:a16="http://schemas.microsoft.com/office/drawing/2014/main" val="1938078041"/>
                    </a:ext>
                  </a:extLst>
                </a:gridCol>
                <a:gridCol w="1017225">
                  <a:extLst>
                    <a:ext uri="{9D8B030D-6E8A-4147-A177-3AD203B41FA5}">
                      <a16:colId xmlns:a16="http://schemas.microsoft.com/office/drawing/2014/main" val="629709283"/>
                    </a:ext>
                  </a:extLst>
                </a:gridCol>
                <a:gridCol w="1017225">
                  <a:extLst>
                    <a:ext uri="{9D8B030D-6E8A-4147-A177-3AD203B41FA5}">
                      <a16:colId xmlns:a16="http://schemas.microsoft.com/office/drawing/2014/main" val="753601463"/>
                    </a:ext>
                  </a:extLst>
                </a:gridCol>
                <a:gridCol w="811356">
                  <a:extLst>
                    <a:ext uri="{9D8B030D-6E8A-4147-A177-3AD203B41FA5}">
                      <a16:colId xmlns:a16="http://schemas.microsoft.com/office/drawing/2014/main" val="4170430928"/>
                    </a:ext>
                  </a:extLst>
                </a:gridCol>
                <a:gridCol w="775028">
                  <a:extLst>
                    <a:ext uri="{9D8B030D-6E8A-4147-A177-3AD203B41FA5}">
                      <a16:colId xmlns:a16="http://schemas.microsoft.com/office/drawing/2014/main" val="2893466475"/>
                    </a:ext>
                  </a:extLst>
                </a:gridCol>
                <a:gridCol w="2397741">
                  <a:extLst>
                    <a:ext uri="{9D8B030D-6E8A-4147-A177-3AD203B41FA5}">
                      <a16:colId xmlns:a16="http://schemas.microsoft.com/office/drawing/2014/main" val="1327005781"/>
                    </a:ext>
                  </a:extLst>
                </a:gridCol>
              </a:tblGrid>
              <a:tr h="472972">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855" marR="6855" marT="6855"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855" marR="6855" marT="6855" marB="0"/>
                </a:tc>
                <a:extLst>
                  <a:ext uri="{0D108BD9-81ED-4DB2-BD59-A6C34878D82A}">
                    <a16:rowId xmlns:a16="http://schemas.microsoft.com/office/drawing/2014/main" val="1409910828"/>
                  </a:ext>
                </a:extLst>
              </a:tr>
              <a:tr h="162315">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855" marR="6855" marT="6855" marB="0" anchor="ctr"/>
                </a:tc>
                <a:extLst>
                  <a:ext uri="{0D108BD9-81ED-4DB2-BD59-A6C34878D82A}">
                    <a16:rowId xmlns:a16="http://schemas.microsoft.com/office/drawing/2014/main" val="1282626369"/>
                  </a:ext>
                </a:extLst>
              </a:tr>
              <a:tr h="384250">
                <a:tc gridSpan="9">
                  <a:txBody>
                    <a:bodyPr/>
                    <a:lstStyle/>
                    <a:p>
                      <a:pPr algn="l" fontAlgn="ctr"/>
                      <a:r>
                        <a:rPr lang="ru-RU" sz="1000" u="none" strike="noStrike">
                          <a:effectLst/>
                        </a:rPr>
                        <a:t>12. Управление имуществом и муниципальными финансами </a:t>
                      </a:r>
                      <a:endParaRPr lang="ru-RU" sz="1000" b="1" i="0" u="none" strike="noStrike">
                        <a:solidFill>
                          <a:srgbClr val="000000"/>
                        </a:solidFill>
                        <a:effectLst/>
                        <a:latin typeface="Calibri" panose="020F0502020204030204" pitchFamily="34" charset="0"/>
                      </a:endParaRPr>
                    </a:p>
                  </a:txBody>
                  <a:tcPr marL="6855" marR="6855" marT="685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40523589"/>
                  </a:ext>
                </a:extLst>
              </a:tr>
              <a:tr h="16231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gridSpan="8">
                  <a:txBody>
                    <a:bodyPr/>
                    <a:lstStyle/>
                    <a:p>
                      <a:pPr algn="l" fontAlgn="ctr"/>
                      <a:r>
                        <a:rPr lang="ru-RU" sz="1000" u="none" strike="noStrike">
                          <a:effectLst/>
                        </a:rPr>
                        <a:t>Подпрограмма 3. Управление муниципальным долгом </a:t>
                      </a:r>
                      <a:endParaRPr lang="ru-RU" sz="1000" b="0" i="0" u="none" strike="noStrike">
                        <a:solidFill>
                          <a:srgbClr val="000000"/>
                        </a:solidFill>
                        <a:effectLst/>
                        <a:latin typeface="Calibri" panose="020F0502020204030204" pitchFamily="34" charset="0"/>
                      </a:endParaRPr>
                    </a:p>
                  </a:txBody>
                  <a:tcPr marL="6855" marR="6855" marT="685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59646775"/>
                  </a:ext>
                </a:extLst>
              </a:tr>
              <a:tr h="16231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rowSpan="4">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gridSpan="7">
                  <a:txBody>
                    <a:bodyPr/>
                    <a:lstStyle/>
                    <a:p>
                      <a:pPr algn="l" fontAlgn="t"/>
                      <a:r>
                        <a:rPr lang="ru-RU" sz="1000" u="none" strike="noStrike" dirty="0">
                          <a:effectLst/>
                        </a:rPr>
                        <a:t>Мероприятие 1.1 «Обслуживание муниципального долга по бюджетным кредитам» </a:t>
                      </a:r>
                      <a:endParaRPr lang="ru-RU" sz="1000" b="0" i="0" u="none" strike="noStrike" dirty="0">
                        <a:solidFill>
                          <a:srgbClr val="000000"/>
                        </a:solidFill>
                        <a:effectLst/>
                        <a:latin typeface="Calibri" panose="020F0502020204030204" pitchFamily="34" charset="0"/>
                      </a:endParaRPr>
                    </a:p>
                  </a:txBody>
                  <a:tcPr marL="6855" marR="6855" marT="68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94439418"/>
                  </a:ext>
                </a:extLst>
              </a:tr>
              <a:tr h="62830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Отношение объема муниципального долга к годовому объему доходов  бюджета без учета безвозмездных поступлений и (или) поступлений налоговых доходов по дополнительным нормативам отчислений</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855" marR="6855" marT="6855" marB="0"/>
                </a:tc>
                <a:extLst>
                  <a:ext uri="{0D108BD9-81ED-4DB2-BD59-A6C34878D82A}">
                    <a16:rowId xmlns:a16="http://schemas.microsoft.com/office/drawing/2014/main" val="1858813028"/>
                  </a:ext>
                </a:extLst>
              </a:tr>
              <a:tr h="16231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vMerge="1">
                  <a:txBody>
                    <a:bodyPr/>
                    <a:lstStyle/>
                    <a:p>
                      <a:endParaRPr lang="ru-RU"/>
                    </a:p>
                  </a:txBody>
                  <a:tcPr/>
                </a:tc>
                <a:tc gridSpan="7">
                  <a:txBody>
                    <a:bodyPr/>
                    <a:lstStyle/>
                    <a:p>
                      <a:pPr algn="l" fontAlgn="t"/>
                      <a:r>
                        <a:rPr lang="ru-RU" sz="1000" u="none" strike="noStrike">
                          <a:effectLst/>
                        </a:rPr>
                        <a:t>Мероприятие 1.2 «Обслуживание муниципального долга по коммерческим кредитам» </a:t>
                      </a:r>
                      <a:endParaRPr lang="ru-RU" sz="1000" b="0" i="0" u="none" strike="noStrike">
                        <a:solidFill>
                          <a:srgbClr val="000000"/>
                        </a:solidFill>
                        <a:effectLst/>
                        <a:latin typeface="Calibri" panose="020F0502020204030204" pitchFamily="34" charset="0"/>
                      </a:endParaRPr>
                    </a:p>
                  </a:txBody>
                  <a:tcPr marL="6855" marR="6855" marT="68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14371586"/>
                  </a:ext>
                </a:extLst>
              </a:tr>
              <a:tr h="62830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Отношение объема муниципального долга к годовому объему доходов  бюджета без учета безвозмездных поступлений и (или) поступлений налоговых доходов по дополнительным нормативам отчислений</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855" marR="6855" marT="6855" marB="0"/>
                </a:tc>
                <a:extLst>
                  <a:ext uri="{0D108BD9-81ED-4DB2-BD59-A6C34878D82A}">
                    <a16:rowId xmlns:a16="http://schemas.microsoft.com/office/drawing/2014/main" val="2169656557"/>
                  </a:ext>
                </a:extLst>
              </a:tr>
              <a:tr h="16231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gridSpan="8">
                  <a:txBody>
                    <a:bodyPr/>
                    <a:lstStyle/>
                    <a:p>
                      <a:pPr algn="l" fontAlgn="ctr"/>
                      <a:r>
                        <a:rPr lang="ru-RU" sz="1000" u="none" strike="noStrike">
                          <a:effectLst/>
                        </a:rPr>
                        <a:t>Подпрограмма 4. Управление муниципальными финансами </a:t>
                      </a:r>
                      <a:endParaRPr lang="ru-RU" sz="1000" b="0" i="0" u="none" strike="noStrike">
                        <a:solidFill>
                          <a:srgbClr val="000000"/>
                        </a:solidFill>
                        <a:effectLst/>
                        <a:latin typeface="Calibri" panose="020F0502020204030204" pitchFamily="34" charset="0"/>
                      </a:endParaRPr>
                    </a:p>
                  </a:txBody>
                  <a:tcPr marL="6855" marR="6855" marT="685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75920140"/>
                  </a:ext>
                </a:extLst>
              </a:tr>
              <a:tr h="16231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rowSpan="6">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gridSpan="7">
                  <a:txBody>
                    <a:bodyPr/>
                    <a:lstStyle/>
                    <a:p>
                      <a:pPr algn="l" fontAlgn="t"/>
                      <a:r>
                        <a:rPr lang="ru-RU" sz="1000" u="none" strike="noStrike">
                          <a:effectLst/>
                        </a:rPr>
                        <a:t>Мероприятие 50.1 «Проведение работы с главными администраторами по представлению прогноза поступления доходов и исполнению бюджета» </a:t>
                      </a:r>
                      <a:endParaRPr lang="ru-RU" sz="1000" b="0" i="0" u="none" strike="noStrike">
                        <a:solidFill>
                          <a:srgbClr val="000000"/>
                        </a:solidFill>
                        <a:effectLst/>
                        <a:latin typeface="Calibri" panose="020F0502020204030204" pitchFamily="34" charset="0"/>
                      </a:endParaRPr>
                    </a:p>
                  </a:txBody>
                  <a:tcPr marL="6855" marR="6855" marT="68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30663378"/>
                  </a:ext>
                </a:extLst>
              </a:tr>
              <a:tr h="47297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Обеспечение поступлений налоговых и неналоговых доходов в бюджет городского округа Долгопрудный на уровне утвержденных плановых назначений</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100,70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855" marR="6855" marT="6855" marB="0"/>
                </a:tc>
                <a:extLst>
                  <a:ext uri="{0D108BD9-81ED-4DB2-BD59-A6C34878D82A}">
                    <a16:rowId xmlns:a16="http://schemas.microsoft.com/office/drawing/2014/main" val="1985856642"/>
                  </a:ext>
                </a:extLst>
              </a:tr>
              <a:tr h="32137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nchor="ctr"/>
                </a:tc>
                <a:tc vMerge="1">
                  <a:txBody>
                    <a:bodyPr/>
                    <a:lstStyle/>
                    <a:p>
                      <a:endParaRPr lang="ru-RU"/>
                    </a:p>
                  </a:txBody>
                  <a:tcPr/>
                </a:tc>
                <a:tc gridSpan="7">
                  <a:txBody>
                    <a:bodyPr/>
                    <a:lstStyle/>
                    <a:p>
                      <a:pPr algn="l" fontAlgn="t"/>
                      <a:r>
                        <a:rPr lang="ru-RU" sz="1000" u="none" strike="noStrike" dirty="0">
                          <a:effectLst/>
                        </a:rPr>
                        <a:t>Мероприятие 50.2 «Формирование прогноза поступлений налоговых и неналоговых доходов в местный бюджет на предстоящий месяц с разбивкой по дням в целях детального прогнозирования ассигнований для финансирования социально значимых расходов» </a:t>
                      </a:r>
                      <a:endParaRPr lang="ru-RU" sz="1000" b="0" i="0" u="none" strike="noStrike" dirty="0">
                        <a:solidFill>
                          <a:srgbClr val="000000"/>
                        </a:solidFill>
                        <a:effectLst/>
                        <a:latin typeface="Calibri" panose="020F0502020204030204" pitchFamily="34" charset="0"/>
                      </a:endParaRPr>
                    </a:p>
                  </a:txBody>
                  <a:tcPr marL="6855" marR="6855" marT="68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55692000"/>
                  </a:ext>
                </a:extLst>
              </a:tr>
              <a:tr h="47297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Обеспечение поступлений налоговых и неналоговых доходов в бюджет городского округа Долгопрудный на уровне утвержденных плановых назначений</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100,70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855" marR="6855" marT="6855" marB="0"/>
                </a:tc>
                <a:extLst>
                  <a:ext uri="{0D108BD9-81ED-4DB2-BD59-A6C34878D82A}">
                    <a16:rowId xmlns:a16="http://schemas.microsoft.com/office/drawing/2014/main" val="2810419196"/>
                  </a:ext>
                </a:extLst>
              </a:tr>
              <a:tr h="16231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nchor="ctr"/>
                </a:tc>
                <a:tc vMerge="1">
                  <a:txBody>
                    <a:bodyPr/>
                    <a:lstStyle/>
                    <a:p>
                      <a:endParaRPr lang="ru-RU"/>
                    </a:p>
                  </a:txBody>
                  <a:tcPr/>
                </a:tc>
                <a:tc gridSpan="7">
                  <a:txBody>
                    <a:bodyPr/>
                    <a:lstStyle/>
                    <a:p>
                      <a:pPr algn="l" fontAlgn="t"/>
                      <a:r>
                        <a:rPr lang="ru-RU" sz="1000" u="none" strike="noStrike" dirty="0">
                          <a:effectLst/>
                        </a:rPr>
                        <a:t>Мероприятие 51.51 «Разработка мероприятий, направленных на увеличение доходов и снижение задолженности по налоговым платежам» </a:t>
                      </a:r>
                      <a:endParaRPr lang="ru-RU" sz="1000" b="0" i="0" u="none" strike="noStrike" dirty="0">
                        <a:solidFill>
                          <a:srgbClr val="000000"/>
                        </a:solidFill>
                        <a:effectLst/>
                        <a:latin typeface="Calibri" panose="020F0502020204030204" pitchFamily="34" charset="0"/>
                      </a:endParaRPr>
                    </a:p>
                  </a:txBody>
                  <a:tcPr marL="6855" marR="6855" marT="68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59527306"/>
                  </a:ext>
                </a:extLst>
              </a:tr>
              <a:tr h="47297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Отношение задолженности по налоговым платежам в бюджет городского округа Долгопрудный  к налоговым доходам бюджета городского округа Долгопрудный</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855" marR="6855" marT="68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ctr" fontAlgn="ctr"/>
                      <a:r>
                        <a:rPr lang="ru-RU" sz="1000" u="none" strike="noStrike">
                          <a:effectLst/>
                        </a:rPr>
                        <a:t>6,10</a:t>
                      </a:r>
                      <a:endParaRPr lang="ru-RU" sz="1000" b="0" i="0" u="none" strike="noStrike">
                        <a:solidFill>
                          <a:srgbClr val="000000"/>
                        </a:solidFill>
                        <a:effectLst/>
                        <a:latin typeface="Calibri" panose="020F0502020204030204" pitchFamily="34" charset="0"/>
                      </a:endParaRPr>
                    </a:p>
                  </a:txBody>
                  <a:tcPr marL="6855" marR="6855" marT="685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855" marR="6855" marT="6855" marB="0"/>
                </a:tc>
                <a:extLst>
                  <a:ext uri="{0D108BD9-81ED-4DB2-BD59-A6C34878D82A}">
                    <a16:rowId xmlns:a16="http://schemas.microsoft.com/office/drawing/2014/main" val="4205200022"/>
                  </a:ext>
                </a:extLst>
              </a:tr>
            </a:tbl>
          </a:graphicData>
        </a:graphic>
      </p:graphicFrame>
    </p:spTree>
    <p:extLst>
      <p:ext uri="{BB962C8B-B14F-4D97-AF65-F5344CB8AC3E}">
        <p14:creationId xmlns:p14="http://schemas.microsoft.com/office/powerpoint/2010/main" val="3196028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107</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930968296"/>
              </p:ext>
            </p:extLst>
          </p:nvPr>
        </p:nvGraphicFramePr>
        <p:xfrm>
          <a:off x="404077" y="1254125"/>
          <a:ext cx="11483121" cy="5238119"/>
        </p:xfrm>
        <a:graphic>
          <a:graphicData uri="http://schemas.openxmlformats.org/drawingml/2006/table">
            <a:tbl>
              <a:tblPr>
                <a:tableStyleId>{69CF1AB2-1976-4502-BF36-3FF5EA218861}</a:tableStyleId>
              </a:tblPr>
              <a:tblGrid>
                <a:gridCol w="637953">
                  <a:extLst>
                    <a:ext uri="{9D8B030D-6E8A-4147-A177-3AD203B41FA5}">
                      <a16:colId xmlns:a16="http://schemas.microsoft.com/office/drawing/2014/main" val="1036118846"/>
                    </a:ext>
                  </a:extLst>
                </a:gridCol>
                <a:gridCol w="544135">
                  <a:extLst>
                    <a:ext uri="{9D8B030D-6E8A-4147-A177-3AD203B41FA5}">
                      <a16:colId xmlns:a16="http://schemas.microsoft.com/office/drawing/2014/main" val="4075218761"/>
                    </a:ext>
                  </a:extLst>
                </a:gridCol>
                <a:gridCol w="609806">
                  <a:extLst>
                    <a:ext uri="{9D8B030D-6E8A-4147-A177-3AD203B41FA5}">
                      <a16:colId xmlns:a16="http://schemas.microsoft.com/office/drawing/2014/main" val="793981026"/>
                    </a:ext>
                  </a:extLst>
                </a:gridCol>
                <a:gridCol w="4356533">
                  <a:extLst>
                    <a:ext uri="{9D8B030D-6E8A-4147-A177-3AD203B41FA5}">
                      <a16:colId xmlns:a16="http://schemas.microsoft.com/office/drawing/2014/main" val="484746271"/>
                    </a:ext>
                  </a:extLst>
                </a:gridCol>
                <a:gridCol w="710165">
                  <a:extLst>
                    <a:ext uri="{9D8B030D-6E8A-4147-A177-3AD203B41FA5}">
                      <a16:colId xmlns:a16="http://schemas.microsoft.com/office/drawing/2014/main" val="3559108547"/>
                    </a:ext>
                  </a:extLst>
                </a:gridCol>
                <a:gridCol w="710165">
                  <a:extLst>
                    <a:ext uri="{9D8B030D-6E8A-4147-A177-3AD203B41FA5}">
                      <a16:colId xmlns:a16="http://schemas.microsoft.com/office/drawing/2014/main" val="2024482425"/>
                    </a:ext>
                  </a:extLst>
                </a:gridCol>
                <a:gridCol w="566442">
                  <a:extLst>
                    <a:ext uri="{9D8B030D-6E8A-4147-A177-3AD203B41FA5}">
                      <a16:colId xmlns:a16="http://schemas.microsoft.com/office/drawing/2014/main" val="2068042799"/>
                    </a:ext>
                  </a:extLst>
                </a:gridCol>
                <a:gridCol w="1673961">
                  <a:extLst>
                    <a:ext uri="{9D8B030D-6E8A-4147-A177-3AD203B41FA5}">
                      <a16:colId xmlns:a16="http://schemas.microsoft.com/office/drawing/2014/main" val="1362049451"/>
                    </a:ext>
                  </a:extLst>
                </a:gridCol>
                <a:gridCol w="1673961">
                  <a:extLst>
                    <a:ext uri="{9D8B030D-6E8A-4147-A177-3AD203B41FA5}">
                      <a16:colId xmlns:a16="http://schemas.microsoft.com/office/drawing/2014/main" val="419995178"/>
                    </a:ext>
                  </a:extLst>
                </a:gridCol>
              </a:tblGrid>
              <a:tr h="640430">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392" marR="5392" marT="5392"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392" marR="5392" marT="5392"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392" marR="5392" marT="5392"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5392" marR="5392" marT="5392"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392" marR="5392" marT="5392"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392" marR="5392" marT="5392"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353333034"/>
                  </a:ext>
                </a:extLst>
              </a:tr>
              <a:tr h="164319">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392" marR="5392" marT="5392" marB="0" anchor="ctr"/>
                </a:tc>
                <a:extLst>
                  <a:ext uri="{0D108BD9-81ED-4DB2-BD59-A6C34878D82A}">
                    <a16:rowId xmlns:a16="http://schemas.microsoft.com/office/drawing/2014/main" val="383051698"/>
                  </a:ext>
                </a:extLst>
              </a:tr>
              <a:tr h="235832">
                <a:tc gridSpan="9">
                  <a:txBody>
                    <a:bodyPr/>
                    <a:lstStyle/>
                    <a:p>
                      <a:pPr algn="l" fontAlgn="ctr"/>
                      <a:r>
                        <a:rPr lang="ru-RU" sz="1000" u="none" strike="noStrike">
                          <a:effectLst/>
                        </a:rPr>
                        <a:t>13. Развитие институтов гражданского общества, повышение эффективности местного самоуправления  и реализации молодежной политики </a:t>
                      </a:r>
                      <a:endParaRPr lang="ru-RU" sz="1000" b="1" i="0" u="none" strike="noStrike">
                        <a:solidFill>
                          <a:srgbClr val="000000"/>
                        </a:solidFill>
                        <a:effectLst/>
                        <a:latin typeface="Calibri" panose="020F0502020204030204" pitchFamily="34" charset="0"/>
                      </a:endParaRPr>
                    </a:p>
                  </a:txBody>
                  <a:tcPr marL="5392" marR="5392" marT="5392"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34309551"/>
                  </a:ext>
                </a:extLst>
              </a:tr>
              <a:tr h="323023">
                <a:tc rowSpan="10" gridSpan="3">
                  <a:txBody>
                    <a:bodyPr/>
                    <a:lstStyle/>
                    <a:p>
                      <a:pPr algn="ctr"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5392" marR="5392" marT="5392" marB="0" anchor="ctr"/>
                </a:tc>
                <a:tc rowSpan="10" hMerge="1">
                  <a:txBody>
                    <a:bodyPr/>
                    <a:lstStyle/>
                    <a:p>
                      <a:endParaRPr lang="ru-RU"/>
                    </a:p>
                  </a:txBody>
                  <a:tcPr/>
                </a:tc>
                <a:tc rowSpan="10" hMerge="1">
                  <a:txBody>
                    <a:bodyPr/>
                    <a:lstStyle/>
                    <a:p>
                      <a:endParaRPr lang="ru-RU"/>
                    </a:p>
                  </a:txBody>
                  <a:tcPr/>
                </a:tc>
                <a:tc>
                  <a:txBody>
                    <a:bodyPr/>
                    <a:lstStyle/>
                    <a:p>
                      <a:pPr algn="l" fontAlgn="ctr"/>
                      <a:r>
                        <a:rPr lang="ru-RU" sz="1000" u="none" strike="noStrike" dirty="0">
                          <a:effectLst/>
                        </a:rPr>
                        <a:t>Доля молодежи, задействованной в мероприятиях по вовлечению в творческую деятельность</a:t>
                      </a:r>
                      <a:endParaRPr lang="ru-RU" sz="1000" b="0" i="0" u="none" strike="noStrike" dirty="0">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39</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42</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42</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2339464365"/>
                  </a:ext>
                </a:extLst>
              </a:tr>
              <a:tr h="323023">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Информирование населения в средствах массовой информации и социальных сетях</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1709123043"/>
                  </a:ext>
                </a:extLst>
              </a:tr>
              <a:tr h="323023">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Наличие незаконных рекламных конструкций, установленных на территории муниципального образования</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3161940898"/>
                  </a:ext>
                </a:extLst>
              </a:tr>
              <a:tr h="48172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конфликтных ситуаций на межнациональной и межконфессиональной почве, связанных с проявлением экстремизма в Московской области</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2736628368"/>
                  </a:ext>
                </a:extLst>
              </a:tr>
              <a:tr h="48172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проектов, реализованных на основании заявок жителей городского округа Долгопрудный в рамках применения практик инициативного бюджетирования</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3155989021"/>
                  </a:ext>
                </a:extLst>
              </a:tr>
              <a:tr h="48172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участников мероприятий по развитию государственно-общественного партнерства в сфере государственной национальной политики Московской области</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a:effectLst/>
                        </a:rPr>
                        <a:t>мероприятия не запланированы на 2023 год</a:t>
                      </a:r>
                      <a:endParaRPr lang="ru-RU" sz="1000" b="0" i="0" u="none" strike="noStrike">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2870003835"/>
                  </a:ext>
                </a:extLst>
              </a:tr>
              <a:tr h="40091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участников мероприятий по сохранению и поддержке русского языка как государственного языка Российской Федерации</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a:effectLst/>
                        </a:rPr>
                        <a:t>мероприятия не запланированы на 2023 год</a:t>
                      </a:r>
                      <a:endParaRPr lang="ru-RU" sz="1000" b="0" i="0" u="none" strike="noStrike">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478515570"/>
                  </a:ext>
                </a:extLst>
              </a:tr>
              <a:tr h="40091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участников мероприятий по социально-культурной адаптации и интеграции иностранных граждан в Московской области</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dirty="0">
                          <a:effectLst/>
                        </a:rPr>
                        <a:t>мероприятия не запланированы на 2023 год</a:t>
                      </a:r>
                      <a:endParaRPr lang="ru-RU" sz="1000" b="0" i="0" u="none" strike="noStrike" dirty="0">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1406791936"/>
                  </a:ext>
                </a:extLst>
              </a:tr>
              <a:tr h="49973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Соответствие данных первичного воинского учета военно-учетного стола с документами отдела военного комиссариата Московской области по городам Химки, Долгопрудный и Лобня</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3248119351"/>
                  </a:ext>
                </a:extLst>
              </a:tr>
              <a:tr h="48172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Целевой показатель. Количество участников мероприятий, направленных на укрепление общероссийского гражданского единства и этнокультурное развитие народов России</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ctr"/>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2500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2500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ctr" fontAlgn="ctr"/>
                      <a:r>
                        <a:rPr lang="ru-RU" sz="1000" u="none" strike="noStrike">
                          <a:effectLst/>
                        </a:rPr>
                        <a:t>2500</a:t>
                      </a:r>
                      <a:endParaRPr lang="ru-RU" sz="1000" b="0" i="0" u="none" strike="noStrike">
                        <a:solidFill>
                          <a:srgbClr val="000000"/>
                        </a:solidFill>
                        <a:effectLst/>
                        <a:latin typeface="Calibri" panose="020F0502020204030204" pitchFamily="34" charset="0"/>
                      </a:endParaRPr>
                    </a:p>
                  </a:txBody>
                  <a:tcPr marL="5392" marR="5392" marT="5392"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392" marR="5392" marT="5392" marB="0"/>
                </a:tc>
                <a:extLst>
                  <a:ext uri="{0D108BD9-81ED-4DB2-BD59-A6C34878D82A}">
                    <a16:rowId xmlns:a16="http://schemas.microsoft.com/office/drawing/2014/main" val="3622575628"/>
                  </a:ext>
                </a:extLst>
              </a:tr>
            </a:tbl>
          </a:graphicData>
        </a:graphic>
      </p:graphicFrame>
    </p:spTree>
    <p:extLst>
      <p:ext uri="{BB962C8B-B14F-4D97-AF65-F5344CB8AC3E}">
        <p14:creationId xmlns:p14="http://schemas.microsoft.com/office/powerpoint/2010/main" val="3532240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108</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832375346"/>
              </p:ext>
            </p:extLst>
          </p:nvPr>
        </p:nvGraphicFramePr>
        <p:xfrm>
          <a:off x="404076" y="865228"/>
          <a:ext cx="11483123" cy="5552196"/>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1484706369"/>
                    </a:ext>
                  </a:extLst>
                </a:gridCol>
                <a:gridCol w="463199">
                  <a:extLst>
                    <a:ext uri="{9D8B030D-6E8A-4147-A177-3AD203B41FA5}">
                      <a16:colId xmlns:a16="http://schemas.microsoft.com/office/drawing/2014/main" val="680688822"/>
                    </a:ext>
                  </a:extLst>
                </a:gridCol>
                <a:gridCol w="690259">
                  <a:extLst>
                    <a:ext uri="{9D8B030D-6E8A-4147-A177-3AD203B41FA5}">
                      <a16:colId xmlns:a16="http://schemas.microsoft.com/office/drawing/2014/main" val="326425175"/>
                    </a:ext>
                  </a:extLst>
                </a:gridCol>
                <a:gridCol w="3826697">
                  <a:extLst>
                    <a:ext uri="{9D8B030D-6E8A-4147-A177-3AD203B41FA5}">
                      <a16:colId xmlns:a16="http://schemas.microsoft.com/office/drawing/2014/main" val="1252605554"/>
                    </a:ext>
                  </a:extLst>
                </a:gridCol>
                <a:gridCol w="834169">
                  <a:extLst>
                    <a:ext uri="{9D8B030D-6E8A-4147-A177-3AD203B41FA5}">
                      <a16:colId xmlns:a16="http://schemas.microsoft.com/office/drawing/2014/main" val="550106723"/>
                    </a:ext>
                  </a:extLst>
                </a:gridCol>
                <a:gridCol w="746025">
                  <a:extLst>
                    <a:ext uri="{9D8B030D-6E8A-4147-A177-3AD203B41FA5}">
                      <a16:colId xmlns:a16="http://schemas.microsoft.com/office/drawing/2014/main" val="106740820"/>
                    </a:ext>
                  </a:extLst>
                </a:gridCol>
                <a:gridCol w="689366">
                  <a:extLst>
                    <a:ext uri="{9D8B030D-6E8A-4147-A177-3AD203B41FA5}">
                      <a16:colId xmlns:a16="http://schemas.microsoft.com/office/drawing/2014/main" val="2450333121"/>
                    </a:ext>
                  </a:extLst>
                </a:gridCol>
                <a:gridCol w="746024">
                  <a:extLst>
                    <a:ext uri="{9D8B030D-6E8A-4147-A177-3AD203B41FA5}">
                      <a16:colId xmlns:a16="http://schemas.microsoft.com/office/drawing/2014/main" val="3383076849"/>
                    </a:ext>
                  </a:extLst>
                </a:gridCol>
                <a:gridCol w="3002991">
                  <a:extLst>
                    <a:ext uri="{9D8B030D-6E8A-4147-A177-3AD203B41FA5}">
                      <a16:colId xmlns:a16="http://schemas.microsoft.com/office/drawing/2014/main" val="2475693996"/>
                    </a:ext>
                  </a:extLst>
                </a:gridCol>
              </a:tblGrid>
              <a:tr h="463317">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4820" marR="4820" marT="4820"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4820" marR="4820" marT="4820" marB="0"/>
                </a:tc>
                <a:extLst>
                  <a:ext uri="{0D108BD9-81ED-4DB2-BD59-A6C34878D82A}">
                    <a16:rowId xmlns:a16="http://schemas.microsoft.com/office/drawing/2014/main" val="3798123202"/>
                  </a:ext>
                </a:extLst>
              </a:tr>
              <a:tr h="157661">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4820" marR="4820" marT="4820" marB="0" anchor="ctr"/>
                </a:tc>
                <a:extLst>
                  <a:ext uri="{0D108BD9-81ED-4DB2-BD59-A6C34878D82A}">
                    <a16:rowId xmlns:a16="http://schemas.microsoft.com/office/drawing/2014/main" val="4146308710"/>
                  </a:ext>
                </a:extLst>
              </a:tr>
              <a:tr h="203001">
                <a:tc gridSpan="9">
                  <a:txBody>
                    <a:bodyPr/>
                    <a:lstStyle/>
                    <a:p>
                      <a:pPr algn="l" fontAlgn="ctr"/>
                      <a:r>
                        <a:rPr lang="ru-RU" sz="1000" u="none" strike="noStrike">
                          <a:effectLst/>
                        </a:rPr>
                        <a:t>13. Развитие институтов гражданского общества, повышение эффективности местного самоуправления  и реализации молодежной политики </a:t>
                      </a:r>
                      <a:endParaRPr lang="ru-RU" sz="1000" b="1" i="0" u="none" strike="noStrike">
                        <a:solidFill>
                          <a:srgbClr val="000000"/>
                        </a:solidFill>
                        <a:effectLst/>
                        <a:latin typeface="Calibri" panose="020F0502020204030204" pitchFamily="34" charset="0"/>
                      </a:endParaRPr>
                    </a:p>
                  </a:txBody>
                  <a:tcPr marL="4820" marR="4820" marT="482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69633124"/>
                  </a:ext>
                </a:extLst>
              </a:tr>
              <a:tr h="31048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gridSpan="8">
                  <a:txBody>
                    <a:bodyPr/>
                    <a:lstStyle/>
                    <a:p>
                      <a:pPr algn="l" fontAlgn="ctr"/>
                      <a:r>
                        <a:rPr lang="ru-RU" sz="1000" u="none" strike="noStrike" dirty="0">
                          <a:effectLst/>
                        </a:rPr>
                        <a:t>Подпрограмма 1. Развитие системы информирования населения о деятельности органов местного самоуправления городских округов Московской области, создание доступной современной </a:t>
                      </a:r>
                      <a:r>
                        <a:rPr lang="ru-RU" sz="1000" u="none" strike="noStrike" dirty="0" err="1">
                          <a:effectLst/>
                        </a:rPr>
                        <a:t>медиасреды</a:t>
                      </a: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4820" marR="4820" marT="482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58531969"/>
                  </a:ext>
                </a:extLst>
              </a:tr>
              <a:tr h="31048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gridSpan="7">
                  <a:txBody>
                    <a:bodyPr/>
                    <a:lstStyle/>
                    <a:p>
                      <a:pPr algn="l" fontAlgn="t"/>
                      <a:r>
                        <a:rPr lang="ru-RU" sz="1000" u="none" strike="noStrike">
                          <a:effectLst/>
                        </a:rPr>
                        <a:t>Мероприятие 1.1 «Информирование населения муниципального образования о деятельности органов местного самоуправления муниципального образования Московской области посредством социальных сетей, мессенджеров, e-mail-рассылок, SMS-информирования» </a:t>
                      </a:r>
                      <a:endParaRPr lang="ru-RU" sz="1000" b="0" i="0" u="none" strike="noStrike">
                        <a:solidFill>
                          <a:srgbClr val="000000"/>
                        </a:solidFill>
                        <a:effectLst/>
                        <a:latin typeface="Calibri" panose="020F0502020204030204" pitchFamily="34" charset="0"/>
                      </a:endParaRPr>
                    </a:p>
                  </a:txBody>
                  <a:tcPr marL="4820" marR="4820" marT="482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94737461"/>
                  </a:ext>
                </a:extLst>
              </a:tr>
              <a:tr h="1933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Информационный материал.</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6700</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7 236,00</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820" marR="4820" marT="4820" marB="0"/>
                </a:tc>
                <a:extLst>
                  <a:ext uri="{0D108BD9-81ED-4DB2-BD59-A6C34878D82A}">
                    <a16:rowId xmlns:a16="http://schemas.microsoft.com/office/drawing/2014/main" val="826431120"/>
                  </a:ext>
                </a:extLst>
              </a:tr>
              <a:tr h="31048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gridSpan="7">
                  <a:txBody>
                    <a:bodyPr/>
                    <a:lstStyle/>
                    <a:p>
                      <a:pPr algn="l" fontAlgn="t"/>
                      <a:r>
                        <a:rPr lang="ru-RU" sz="1000" u="none" strike="noStrike">
                          <a:effectLst/>
                        </a:rPr>
                        <a:t>Мероприятие 1.2 «Информирование населения об основных событиях социально-экономического развития, общественно-политической жизни, освещение деятельности в электронных СМИ, распространяемых в сети Интернет (сетевых изданиях). Создание и ведение информационных ресурсов и баз данных муниципального образования» </a:t>
                      </a:r>
                      <a:endParaRPr lang="ru-RU" sz="1000" b="0" i="0" u="none" strike="noStrike">
                        <a:solidFill>
                          <a:srgbClr val="000000"/>
                        </a:solidFill>
                        <a:effectLst/>
                        <a:latin typeface="Calibri" panose="020F0502020204030204" pitchFamily="34" charset="0"/>
                      </a:endParaRPr>
                    </a:p>
                  </a:txBody>
                  <a:tcPr marL="4820" marR="4820" marT="482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16575826"/>
                  </a:ext>
                </a:extLst>
              </a:tr>
              <a:tr h="1933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Информационный мателиал</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3942</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a:effectLst/>
                        </a:rPr>
                        <a:t>4 042,00</a:t>
                      </a:r>
                      <a:endParaRPr lang="ru-RU" sz="1000" b="0" i="0" u="none" strike="noStrike">
                        <a:solidFill>
                          <a:srgbClr val="000000"/>
                        </a:solidFill>
                        <a:effectLst/>
                        <a:latin typeface="Calibri" panose="020F0502020204030204" pitchFamily="34" charset="0"/>
                      </a:endParaRPr>
                    </a:p>
                  </a:txBody>
                  <a:tcPr marL="4820" marR="4820" marT="482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820" marR="4820" marT="4820" marB="0"/>
                </a:tc>
                <a:extLst>
                  <a:ext uri="{0D108BD9-81ED-4DB2-BD59-A6C34878D82A}">
                    <a16:rowId xmlns:a16="http://schemas.microsoft.com/office/drawing/2014/main" val="56821614"/>
                  </a:ext>
                </a:extLst>
              </a:tr>
              <a:tr h="31048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gridSpan="7">
                  <a:txBody>
                    <a:bodyPr/>
                    <a:lstStyle/>
                    <a:p>
                      <a:pPr algn="l" fontAlgn="t"/>
                      <a:r>
                        <a:rPr lang="ru-RU" sz="1000" u="none" strike="noStrike">
                          <a:effectLst/>
                        </a:rPr>
                        <a:t>Мероприятие 1.3 «Информирование населения об основных событиях социально-экономического развития, общественно-политической жизни, освещение деятельности путем изготовления и распространения (вещания) телепередач» </a:t>
                      </a:r>
                      <a:endParaRPr lang="ru-RU" sz="1000" b="0" i="0" u="none" strike="noStrike">
                        <a:solidFill>
                          <a:srgbClr val="000000"/>
                        </a:solidFill>
                        <a:effectLst/>
                        <a:latin typeface="Calibri" panose="020F0502020204030204" pitchFamily="34" charset="0"/>
                      </a:endParaRPr>
                    </a:p>
                  </a:txBody>
                  <a:tcPr marL="4820" marR="4820" marT="482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36684094"/>
                  </a:ext>
                </a:extLst>
              </a:tr>
              <a:tr h="1933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Телематериал</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Минута</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109500</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109500</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4820" marR="4820" marT="4820" marB="0"/>
                </a:tc>
                <a:extLst>
                  <a:ext uri="{0D108BD9-81ED-4DB2-BD59-A6C34878D82A}">
                    <a16:rowId xmlns:a16="http://schemas.microsoft.com/office/drawing/2014/main" val="3376287094"/>
                  </a:ext>
                </a:extLst>
              </a:tr>
              <a:tr h="31048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gridSpan="7">
                  <a:txBody>
                    <a:bodyPr/>
                    <a:lstStyle/>
                    <a:p>
                      <a:pPr algn="l" fontAlgn="t"/>
                      <a:r>
                        <a:rPr lang="ru-RU" sz="1000" u="none" strike="noStrike">
                          <a:effectLst/>
                        </a:rPr>
                        <a:t>Мероприятие 1.4 «Информирование населения об основных событиях социально-экономического развития, общественно-политической жизни, освещение деятельности путем изготовления и распространения (вещания) радиопрограммы» </a:t>
                      </a:r>
                      <a:endParaRPr lang="ru-RU" sz="1000" b="0" i="0" u="none" strike="noStrike">
                        <a:solidFill>
                          <a:srgbClr val="000000"/>
                        </a:solidFill>
                        <a:effectLst/>
                        <a:latin typeface="Calibri" panose="020F0502020204030204" pitchFamily="34" charset="0"/>
                      </a:endParaRPr>
                    </a:p>
                  </a:txBody>
                  <a:tcPr marL="4820" marR="4820" marT="482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14494940"/>
                  </a:ext>
                </a:extLst>
              </a:tr>
              <a:tr h="15766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Радиоматериал</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Минута</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l" fontAlgn="t"/>
                      <a:r>
                        <a:rPr lang="ru-RU" sz="1000" u="none" strike="noStrike" dirty="0">
                          <a:effectLst/>
                        </a:rPr>
                        <a:t>размещение не запланировано</a:t>
                      </a:r>
                      <a:endParaRPr lang="ru-RU" sz="1000" b="0" i="0" u="none" strike="noStrike" dirty="0">
                        <a:solidFill>
                          <a:srgbClr val="000000"/>
                        </a:solidFill>
                        <a:effectLst/>
                        <a:latin typeface="Calibri" panose="020F0502020204030204" pitchFamily="34" charset="0"/>
                      </a:endParaRPr>
                    </a:p>
                  </a:txBody>
                  <a:tcPr marL="4820" marR="4820" marT="4820" marB="0"/>
                </a:tc>
                <a:extLst>
                  <a:ext uri="{0D108BD9-81ED-4DB2-BD59-A6C34878D82A}">
                    <a16:rowId xmlns:a16="http://schemas.microsoft.com/office/drawing/2014/main" val="1947172917"/>
                  </a:ext>
                </a:extLst>
              </a:tr>
              <a:tr h="31048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gridSpan="7">
                  <a:txBody>
                    <a:bodyPr/>
                    <a:lstStyle/>
                    <a:p>
                      <a:pPr algn="l" fontAlgn="t"/>
                      <a:r>
                        <a:rPr lang="ru-RU" sz="1000" u="none" strike="noStrike">
                          <a:effectLst/>
                        </a:rPr>
                        <a:t>Мероприятие 1.5 «Информирование населения об основных событиях социально-экономического развития, общественно-политической жизни, освещение деятельности в печатных СМИ» </a:t>
                      </a:r>
                      <a:endParaRPr lang="ru-RU" sz="1000" b="0" i="0" u="none" strike="noStrike">
                        <a:solidFill>
                          <a:srgbClr val="000000"/>
                        </a:solidFill>
                        <a:effectLst/>
                        <a:latin typeface="Calibri" panose="020F0502020204030204" pitchFamily="34" charset="0"/>
                      </a:endParaRPr>
                    </a:p>
                  </a:txBody>
                  <a:tcPr marL="4820" marR="4820" marT="482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27167835"/>
                  </a:ext>
                </a:extLst>
              </a:tr>
              <a:tr h="1933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Печатная продукция. Печатный лист.</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1992</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1992</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4820" marR="4820" marT="4820" marB="0"/>
                </a:tc>
                <a:extLst>
                  <a:ext uri="{0D108BD9-81ED-4DB2-BD59-A6C34878D82A}">
                    <a16:rowId xmlns:a16="http://schemas.microsoft.com/office/drawing/2014/main" val="52250319"/>
                  </a:ext>
                </a:extLst>
              </a:tr>
              <a:tr h="15766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gridSpan="7">
                  <a:txBody>
                    <a:bodyPr/>
                    <a:lstStyle/>
                    <a:p>
                      <a:pPr algn="l" fontAlgn="t"/>
                      <a:r>
                        <a:rPr lang="ru-RU" sz="1000" u="none" strike="noStrike">
                          <a:effectLst/>
                        </a:rPr>
                        <a:t>Мероприятие 1.6 «Организация мониторинга СМИ, блогосферы, проведение медиа-исследований аудитории СМИ на территории муниципального образования» </a:t>
                      </a:r>
                      <a:endParaRPr lang="ru-RU" sz="1000" b="0" i="0" u="none" strike="noStrike">
                        <a:solidFill>
                          <a:srgbClr val="000000"/>
                        </a:solidFill>
                        <a:effectLst/>
                        <a:latin typeface="Calibri" panose="020F0502020204030204" pitchFamily="34" charset="0"/>
                      </a:endParaRPr>
                    </a:p>
                  </a:txBody>
                  <a:tcPr marL="4820" marR="4820" marT="482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10944776"/>
                  </a:ext>
                </a:extLst>
              </a:tr>
              <a:tr h="1933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Аналитический отчет</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4820" marR="4820" marT="4820" marB="0"/>
                </a:tc>
                <a:extLst>
                  <a:ext uri="{0D108BD9-81ED-4DB2-BD59-A6C34878D82A}">
                    <a16:rowId xmlns:a16="http://schemas.microsoft.com/office/drawing/2014/main" val="3175311799"/>
                  </a:ext>
                </a:extLst>
              </a:tr>
              <a:tr h="46331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gridSpan="7">
                  <a:txBody>
                    <a:bodyPr/>
                    <a:lstStyle/>
                    <a:p>
                      <a:pPr algn="l" fontAlgn="t"/>
                      <a:r>
                        <a:rPr lang="ru-RU" sz="1000" u="none" strike="noStrike" dirty="0">
                          <a:effectLst/>
                        </a:rPr>
                        <a:t>Мероприятие 1.7 «Информирование населения путем изготовления и распространения полиграфической продукции о социально значимых вопросах в деятельности органов местного самоуправления муниципального образования, формирование положительного образа муниципального образования как социально ориентированного, комфортного для жизни и ведения предпринимательской деятельности» </a:t>
                      </a:r>
                      <a:endParaRPr lang="ru-RU" sz="1000" b="0" i="0" u="none" strike="noStrike" dirty="0">
                        <a:solidFill>
                          <a:srgbClr val="000000"/>
                        </a:solidFill>
                        <a:effectLst/>
                        <a:latin typeface="Calibri" panose="020F0502020204030204" pitchFamily="34" charset="0"/>
                      </a:endParaRPr>
                    </a:p>
                  </a:txBody>
                  <a:tcPr marL="4820" marR="4820" marT="482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96561713"/>
                  </a:ext>
                </a:extLst>
              </a:tr>
              <a:tr h="1933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Печатная продукция</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15000</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15 000,00</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4820" marR="4820" marT="4820" marB="0"/>
                </a:tc>
                <a:extLst>
                  <a:ext uri="{0D108BD9-81ED-4DB2-BD59-A6C34878D82A}">
                    <a16:rowId xmlns:a16="http://schemas.microsoft.com/office/drawing/2014/main" val="3523995234"/>
                  </a:ext>
                </a:extLst>
              </a:tr>
              <a:tr h="31048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gridSpan="7">
                  <a:txBody>
                    <a:bodyPr/>
                    <a:lstStyle/>
                    <a:p>
                      <a:pPr algn="l" fontAlgn="t"/>
                      <a:r>
                        <a:rPr lang="ru-RU" sz="1000" u="none" strike="noStrike" dirty="0">
                          <a:effectLst/>
                        </a:rPr>
                        <a:t>Мероприятие 7.1 «Приведение в соответствие количества и фактического расположения рекламных конструкций на территории муниципального образования согласованной Правительством Московской области схеме размещения рекламных конструкций» </a:t>
                      </a:r>
                      <a:endParaRPr lang="ru-RU" sz="1000" b="0" i="0" u="none" strike="noStrike" dirty="0">
                        <a:solidFill>
                          <a:srgbClr val="000000"/>
                        </a:solidFill>
                        <a:effectLst/>
                        <a:latin typeface="Calibri" panose="020F0502020204030204" pitchFamily="34" charset="0"/>
                      </a:endParaRPr>
                    </a:p>
                  </a:txBody>
                  <a:tcPr marL="4820" marR="4820" marT="482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3807778"/>
                  </a:ext>
                </a:extLst>
              </a:tr>
              <a:tr h="61614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Рекламная конструкция</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4820" marR="4820" marT="4820"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1</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ctr" fontAlgn="ctr"/>
                      <a:r>
                        <a:rPr lang="ru-RU" sz="1000" u="none" strike="noStrike" dirty="0">
                          <a:effectLst/>
                        </a:rPr>
                        <a:t>0,00</a:t>
                      </a:r>
                      <a:endParaRPr lang="ru-RU" sz="1000" b="0" i="0" u="none" strike="noStrike" dirty="0">
                        <a:solidFill>
                          <a:srgbClr val="000000"/>
                        </a:solidFill>
                        <a:effectLst/>
                        <a:latin typeface="Calibri" panose="020F0502020204030204" pitchFamily="34" charset="0"/>
                      </a:endParaRPr>
                    </a:p>
                  </a:txBody>
                  <a:tcPr marL="4820" marR="4820" marT="4820" marB="0" anchor="ctr"/>
                </a:tc>
                <a:tc>
                  <a:txBody>
                    <a:bodyPr/>
                    <a:lstStyle/>
                    <a:p>
                      <a:pPr algn="l" fontAlgn="t"/>
                      <a:r>
                        <a:rPr lang="ru-RU" sz="1000" u="none" strike="noStrike" dirty="0">
                          <a:effectLst/>
                        </a:rPr>
                        <a:t>Соответствие количества и фактического размещения рекламных конструкций, согласно схеме - 100%. мероприятия в отчетном периоде не планировались и не проводились</a:t>
                      </a:r>
                      <a:endParaRPr lang="ru-RU" sz="1000" b="0" i="0" u="none" strike="noStrike" dirty="0">
                        <a:solidFill>
                          <a:srgbClr val="000000"/>
                        </a:solidFill>
                        <a:effectLst/>
                        <a:latin typeface="Calibri" panose="020F0502020204030204" pitchFamily="34" charset="0"/>
                      </a:endParaRPr>
                    </a:p>
                  </a:txBody>
                  <a:tcPr marL="4820" marR="4820" marT="4820" marB="0"/>
                </a:tc>
                <a:extLst>
                  <a:ext uri="{0D108BD9-81ED-4DB2-BD59-A6C34878D82A}">
                    <a16:rowId xmlns:a16="http://schemas.microsoft.com/office/drawing/2014/main" val="323506871"/>
                  </a:ext>
                </a:extLst>
              </a:tr>
            </a:tbl>
          </a:graphicData>
        </a:graphic>
      </p:graphicFrame>
    </p:spTree>
    <p:extLst>
      <p:ext uri="{BB962C8B-B14F-4D97-AF65-F5344CB8AC3E}">
        <p14:creationId xmlns:p14="http://schemas.microsoft.com/office/powerpoint/2010/main" val="2021908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109</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044357699"/>
              </p:ext>
            </p:extLst>
          </p:nvPr>
        </p:nvGraphicFramePr>
        <p:xfrm>
          <a:off x="404075" y="943124"/>
          <a:ext cx="11483124" cy="5663569"/>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895013403"/>
                    </a:ext>
                  </a:extLst>
                </a:gridCol>
                <a:gridCol w="463201">
                  <a:extLst>
                    <a:ext uri="{9D8B030D-6E8A-4147-A177-3AD203B41FA5}">
                      <a16:colId xmlns:a16="http://schemas.microsoft.com/office/drawing/2014/main" val="3480115122"/>
                    </a:ext>
                  </a:extLst>
                </a:gridCol>
                <a:gridCol w="690258">
                  <a:extLst>
                    <a:ext uri="{9D8B030D-6E8A-4147-A177-3AD203B41FA5}">
                      <a16:colId xmlns:a16="http://schemas.microsoft.com/office/drawing/2014/main" val="1960051623"/>
                    </a:ext>
                  </a:extLst>
                </a:gridCol>
                <a:gridCol w="3826697">
                  <a:extLst>
                    <a:ext uri="{9D8B030D-6E8A-4147-A177-3AD203B41FA5}">
                      <a16:colId xmlns:a16="http://schemas.microsoft.com/office/drawing/2014/main" val="876204683"/>
                    </a:ext>
                  </a:extLst>
                </a:gridCol>
                <a:gridCol w="1017224">
                  <a:extLst>
                    <a:ext uri="{9D8B030D-6E8A-4147-A177-3AD203B41FA5}">
                      <a16:colId xmlns:a16="http://schemas.microsoft.com/office/drawing/2014/main" val="2635595573"/>
                    </a:ext>
                  </a:extLst>
                </a:gridCol>
                <a:gridCol w="1017224">
                  <a:extLst>
                    <a:ext uri="{9D8B030D-6E8A-4147-A177-3AD203B41FA5}">
                      <a16:colId xmlns:a16="http://schemas.microsoft.com/office/drawing/2014/main" val="3385590577"/>
                    </a:ext>
                  </a:extLst>
                </a:gridCol>
                <a:gridCol w="811357">
                  <a:extLst>
                    <a:ext uri="{9D8B030D-6E8A-4147-A177-3AD203B41FA5}">
                      <a16:colId xmlns:a16="http://schemas.microsoft.com/office/drawing/2014/main" val="2576659393"/>
                    </a:ext>
                  </a:extLst>
                </a:gridCol>
                <a:gridCol w="775030">
                  <a:extLst>
                    <a:ext uri="{9D8B030D-6E8A-4147-A177-3AD203B41FA5}">
                      <a16:colId xmlns:a16="http://schemas.microsoft.com/office/drawing/2014/main" val="1466392989"/>
                    </a:ext>
                  </a:extLst>
                </a:gridCol>
                <a:gridCol w="2397741">
                  <a:extLst>
                    <a:ext uri="{9D8B030D-6E8A-4147-A177-3AD203B41FA5}">
                      <a16:colId xmlns:a16="http://schemas.microsoft.com/office/drawing/2014/main" val="623128636"/>
                    </a:ext>
                  </a:extLst>
                </a:gridCol>
              </a:tblGrid>
              <a:tr h="459951">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580" marR="5580" marT="5580"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580" marR="5580" marT="5580" marB="0"/>
                </a:tc>
                <a:extLst>
                  <a:ext uri="{0D108BD9-81ED-4DB2-BD59-A6C34878D82A}">
                    <a16:rowId xmlns:a16="http://schemas.microsoft.com/office/drawing/2014/main" val="3042792003"/>
                  </a:ext>
                </a:extLst>
              </a:tr>
              <a:tr h="157014">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580" marR="5580" marT="5580" marB="0" anchor="ctr"/>
                </a:tc>
                <a:extLst>
                  <a:ext uri="{0D108BD9-81ED-4DB2-BD59-A6C34878D82A}">
                    <a16:rowId xmlns:a16="http://schemas.microsoft.com/office/drawing/2014/main" val="2277802051"/>
                  </a:ext>
                </a:extLst>
              </a:tr>
              <a:tr h="232111">
                <a:tc gridSpan="9">
                  <a:txBody>
                    <a:bodyPr/>
                    <a:lstStyle/>
                    <a:p>
                      <a:pPr algn="l" fontAlgn="ctr"/>
                      <a:r>
                        <a:rPr lang="ru-RU" sz="1000" u="none" strike="noStrike" dirty="0">
                          <a:effectLst/>
                        </a:rPr>
                        <a:t>13. Развитие институтов гражданского общества, повышение эффективности местного самоуправления  и реализации молодежной политики </a:t>
                      </a:r>
                      <a:endParaRPr lang="ru-RU" sz="1000" b="1" i="0" u="none" strike="noStrike" dirty="0">
                        <a:solidFill>
                          <a:srgbClr val="000000"/>
                        </a:solidFill>
                        <a:effectLst/>
                        <a:latin typeface="Calibri" panose="020F0502020204030204" pitchFamily="34" charset="0"/>
                      </a:endParaRPr>
                    </a:p>
                  </a:txBody>
                  <a:tcPr marL="5580" marR="5580" marT="558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46001403"/>
                  </a:ext>
                </a:extLst>
              </a:tr>
              <a:tr h="30848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gridSpan="8">
                  <a:txBody>
                    <a:bodyPr/>
                    <a:lstStyle/>
                    <a:p>
                      <a:pPr algn="l" fontAlgn="ctr"/>
                      <a:r>
                        <a:rPr lang="ru-RU" sz="1000" u="none" strike="noStrike">
                          <a:effectLst/>
                        </a:rPr>
                        <a:t>Подпрограмма 1. Развитие системы информирования населения о деятельности органов местного самоуправления городских округов Московской области, создание доступной современной медиасреды </a:t>
                      </a:r>
                      <a:endParaRPr lang="ru-RU" sz="1000" b="0" i="0" u="none" strike="noStrike">
                        <a:solidFill>
                          <a:srgbClr val="000000"/>
                        </a:solidFill>
                        <a:effectLst/>
                        <a:latin typeface="Calibri" panose="020F0502020204030204" pitchFamily="34" charset="0"/>
                      </a:endParaRPr>
                    </a:p>
                  </a:txBody>
                  <a:tcPr marL="5580" marR="5580" marT="558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52298401"/>
                  </a:ext>
                </a:extLst>
              </a:tr>
              <a:tr h="45995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gridSpan="7">
                  <a:txBody>
                    <a:bodyPr/>
                    <a:lstStyle/>
                    <a:p>
                      <a:pPr algn="l" fontAlgn="t"/>
                      <a:r>
                        <a:rPr lang="ru-RU" sz="1000" u="none" strike="noStrike">
                          <a:effectLst/>
                        </a:rPr>
                        <a:t>Мероприятие 7.2 «Проведение мероприятий, к которым обеспечено праздничное/тематическое оформление территории муниципального образования в соответствии с постановлением Правительства Московской области от 21.05.2014 № 363/16 "Об утверждении Методических рекомендаций по размещению и эксплуатации элементов праздничного, тематического и праздничного светового оформления на территории Московской области"» </a:t>
                      </a:r>
                      <a:endParaRPr lang="ru-RU" sz="1000" b="0" i="0" u="none" strike="noStrike">
                        <a:solidFill>
                          <a:srgbClr val="000000"/>
                        </a:solidFill>
                        <a:effectLst/>
                        <a:latin typeface="Calibri" panose="020F0502020204030204" pitchFamily="34" charset="0"/>
                      </a:endParaRPr>
                    </a:p>
                  </a:txBody>
                  <a:tcPr marL="5580" marR="5580" marT="558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89996743"/>
                  </a:ext>
                </a:extLst>
              </a:tr>
              <a:tr h="30848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Мероприятие, которому обеспечено праздничное/тематическое оформление.</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580" marR="5580" marT="5580" marB="0"/>
                </a:tc>
                <a:extLst>
                  <a:ext uri="{0D108BD9-81ED-4DB2-BD59-A6C34878D82A}">
                    <a16:rowId xmlns:a16="http://schemas.microsoft.com/office/drawing/2014/main" val="3425668211"/>
                  </a:ext>
                </a:extLst>
              </a:tr>
              <a:tr h="30848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gridSpan="7">
                  <a:txBody>
                    <a:bodyPr/>
                    <a:lstStyle/>
                    <a:p>
                      <a:pPr algn="l" fontAlgn="t"/>
                      <a:r>
                        <a:rPr lang="ru-RU" sz="1000" u="none" strike="noStrike">
                          <a:effectLst/>
                        </a:rPr>
                        <a:t>Мероприятие 7.3 «Информирование населения об основных событиях социально-экономического развития и общественно-политической жизни посредством размещения социальной рекламы на объектах наружной рекламы и информации» </a:t>
                      </a:r>
                      <a:endParaRPr lang="ru-RU" sz="1000" b="0" i="0" u="none" strike="noStrike">
                        <a:solidFill>
                          <a:srgbClr val="000000"/>
                        </a:solidFill>
                        <a:effectLst/>
                        <a:latin typeface="Calibri" panose="020F0502020204030204" pitchFamily="34" charset="0"/>
                      </a:endParaRPr>
                    </a:p>
                  </a:txBody>
                  <a:tcPr marL="5580" marR="5580" marT="558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68556035"/>
                  </a:ext>
                </a:extLst>
              </a:tr>
              <a:tr h="307398">
                <a:tc>
                  <a:txBody>
                    <a:bodyPr/>
                    <a:lstStyle/>
                    <a:p>
                      <a:pPr algn="l" fontAlgn="t"/>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Рекламно-информационная кампания</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l" fontAlgn="t"/>
                      <a:r>
                        <a:rPr lang="ru-RU" sz="1000" u="none" strike="noStrike">
                          <a:effectLst/>
                        </a:rPr>
                        <a:t>В 2023 году мероприятия не проводились</a:t>
                      </a:r>
                      <a:endParaRPr lang="ru-RU" sz="1000" b="0" i="0" u="none" strike="noStrike">
                        <a:solidFill>
                          <a:srgbClr val="000000"/>
                        </a:solidFill>
                        <a:effectLst/>
                        <a:latin typeface="Calibri" panose="020F0502020204030204" pitchFamily="34" charset="0"/>
                      </a:endParaRPr>
                    </a:p>
                  </a:txBody>
                  <a:tcPr marL="5580" marR="5580" marT="5580" marB="0"/>
                </a:tc>
                <a:extLst>
                  <a:ext uri="{0D108BD9-81ED-4DB2-BD59-A6C34878D82A}">
                    <a16:rowId xmlns:a16="http://schemas.microsoft.com/office/drawing/2014/main" val="4145075133"/>
                  </a:ext>
                </a:extLst>
              </a:tr>
              <a:tr h="15701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gridSpan="8">
                  <a:txBody>
                    <a:bodyPr/>
                    <a:lstStyle/>
                    <a:p>
                      <a:pPr algn="l" fontAlgn="ctr"/>
                      <a:r>
                        <a:rPr lang="ru-RU" sz="1000" u="none" strike="noStrike">
                          <a:effectLst/>
                        </a:rPr>
                        <a:t>Подпрограмма 2. Мир и согласие. Новые возможности </a:t>
                      </a:r>
                      <a:endParaRPr lang="ru-RU" sz="1000" b="0" i="0" u="none" strike="noStrike">
                        <a:solidFill>
                          <a:srgbClr val="000000"/>
                        </a:solidFill>
                        <a:effectLst/>
                        <a:latin typeface="Calibri" panose="020F0502020204030204" pitchFamily="34" charset="0"/>
                      </a:endParaRPr>
                    </a:p>
                  </a:txBody>
                  <a:tcPr marL="5580" marR="5580" marT="558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1512481"/>
                  </a:ext>
                </a:extLst>
              </a:tr>
              <a:tr h="15701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gridSpan="7">
                  <a:txBody>
                    <a:bodyPr/>
                    <a:lstStyle/>
                    <a:p>
                      <a:pPr algn="l" fontAlgn="t"/>
                      <a:r>
                        <a:rPr lang="ru-RU" sz="1000" u="none" strike="noStrike">
                          <a:effectLst/>
                        </a:rPr>
                        <a:t>Мероприятие 2.1 «Проведение мероприятий по укреплению единства российской нации и этнокультурному развитию народов России» </a:t>
                      </a:r>
                      <a:endParaRPr lang="ru-RU" sz="1000" b="0" i="0" u="none" strike="noStrike">
                        <a:solidFill>
                          <a:srgbClr val="000000"/>
                        </a:solidFill>
                        <a:effectLst/>
                        <a:latin typeface="Calibri" panose="020F0502020204030204" pitchFamily="34" charset="0"/>
                      </a:endParaRPr>
                    </a:p>
                  </a:txBody>
                  <a:tcPr marL="5580" marR="5580" marT="558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93695295"/>
                  </a:ext>
                </a:extLst>
              </a:tr>
              <a:tr h="30848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Муниципальное мероприятие по укреплению единства российской нации и этнокультурному развитию народов России.</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32</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32</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580" marR="5580" marT="5580" marB="0"/>
                </a:tc>
                <a:extLst>
                  <a:ext uri="{0D108BD9-81ED-4DB2-BD59-A6C34878D82A}">
                    <a16:rowId xmlns:a16="http://schemas.microsoft.com/office/drawing/2014/main" val="1689624075"/>
                  </a:ext>
                </a:extLst>
              </a:tr>
              <a:tr h="15701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gridSpan="7">
                  <a:txBody>
                    <a:bodyPr/>
                    <a:lstStyle/>
                    <a:p>
                      <a:pPr algn="l" fontAlgn="t"/>
                      <a:r>
                        <a:rPr lang="ru-RU" sz="1000" u="none" strike="noStrike">
                          <a:effectLst/>
                        </a:rPr>
                        <a:t>Мероприятие 2.2 «Проведение мероприятий по сохранению и поддержке русского языка как государственного языка Российской Федерации» </a:t>
                      </a:r>
                      <a:endParaRPr lang="ru-RU" sz="1000" b="0" i="0" u="none" strike="noStrike">
                        <a:solidFill>
                          <a:srgbClr val="000000"/>
                        </a:solidFill>
                        <a:effectLst/>
                        <a:latin typeface="Calibri" panose="020F0502020204030204" pitchFamily="34" charset="0"/>
                      </a:endParaRPr>
                    </a:p>
                  </a:txBody>
                  <a:tcPr marL="5580" marR="5580" marT="558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93918812"/>
                  </a:ext>
                </a:extLst>
              </a:tr>
              <a:tr h="45995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Муниципальное мероприятие по сохранению и поддержке русско-о языка как государственного языка Российской Федерации</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l" fontAlgn="t"/>
                      <a:r>
                        <a:rPr lang="ru-RU" sz="1000" u="none" strike="noStrike">
                          <a:effectLst/>
                        </a:rPr>
                        <a:t>мероприятия не запланированы на 2023 год</a:t>
                      </a:r>
                      <a:br>
                        <a:rPr lang="ru-RU" sz="1000" u="none" strike="noStrike">
                          <a:effectLst/>
                        </a:rPr>
                      </a:br>
                      <a:endParaRPr lang="ru-RU" sz="1000" b="0" i="0" u="none" strike="noStrike">
                        <a:solidFill>
                          <a:srgbClr val="000000"/>
                        </a:solidFill>
                        <a:effectLst/>
                        <a:latin typeface="Calibri" panose="020F0502020204030204" pitchFamily="34" charset="0"/>
                      </a:endParaRPr>
                    </a:p>
                  </a:txBody>
                  <a:tcPr marL="5580" marR="5580" marT="5580" marB="0"/>
                </a:tc>
                <a:extLst>
                  <a:ext uri="{0D108BD9-81ED-4DB2-BD59-A6C34878D82A}">
                    <a16:rowId xmlns:a16="http://schemas.microsoft.com/office/drawing/2014/main" val="3364221157"/>
                  </a:ext>
                </a:extLst>
              </a:tr>
              <a:tr h="15701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gridSpan="7">
                  <a:txBody>
                    <a:bodyPr/>
                    <a:lstStyle/>
                    <a:p>
                      <a:pPr algn="l" fontAlgn="t"/>
                      <a:r>
                        <a:rPr lang="ru-RU" sz="1000" u="none" strike="noStrike">
                          <a:effectLst/>
                        </a:rPr>
                        <a:t>Мероприятие 2.3 «Проведение мероприятий по социально-культурной адаптации и интеграции иностранных граждан» </a:t>
                      </a:r>
                      <a:endParaRPr lang="ru-RU" sz="1000" b="0" i="0" u="none" strike="noStrike">
                        <a:solidFill>
                          <a:srgbClr val="000000"/>
                        </a:solidFill>
                        <a:effectLst/>
                        <a:latin typeface="Calibri" panose="020F0502020204030204" pitchFamily="34" charset="0"/>
                      </a:endParaRPr>
                    </a:p>
                  </a:txBody>
                  <a:tcPr marL="5580" marR="5580" marT="558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42914091"/>
                  </a:ext>
                </a:extLst>
              </a:tr>
              <a:tr h="45995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Муниципальное мероприятие по социально-культурной адаптации и интеграции иностранных граждан в Московской области</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l" fontAlgn="t"/>
                      <a:r>
                        <a:rPr lang="ru-RU" sz="1000" u="none" strike="noStrike" dirty="0">
                          <a:effectLst/>
                        </a:rPr>
                        <a:t>мероприятия не запланированы на 2023 год</a:t>
                      </a:r>
                      <a:br>
                        <a:rPr lang="ru-RU" sz="1000" u="none" strike="noStrike" dirty="0">
                          <a:effectLst/>
                        </a:rPr>
                      </a:br>
                      <a:endParaRPr lang="ru-RU" sz="1000" b="0" i="0" u="none" strike="noStrike" dirty="0">
                        <a:solidFill>
                          <a:srgbClr val="000000"/>
                        </a:solidFill>
                        <a:effectLst/>
                        <a:latin typeface="Calibri" panose="020F0502020204030204" pitchFamily="34" charset="0"/>
                      </a:endParaRPr>
                    </a:p>
                  </a:txBody>
                  <a:tcPr marL="5580" marR="5580" marT="5580" marB="0"/>
                </a:tc>
                <a:extLst>
                  <a:ext uri="{0D108BD9-81ED-4DB2-BD59-A6C34878D82A}">
                    <a16:rowId xmlns:a16="http://schemas.microsoft.com/office/drawing/2014/main" val="88089379"/>
                  </a:ext>
                </a:extLst>
              </a:tr>
              <a:tr h="15701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gridSpan="7">
                  <a:txBody>
                    <a:bodyPr/>
                    <a:lstStyle/>
                    <a:p>
                      <a:pPr algn="l" fontAlgn="t"/>
                      <a:r>
                        <a:rPr lang="ru-RU" sz="1000" u="none" strike="noStrike" dirty="0">
                          <a:effectLst/>
                        </a:rPr>
                        <a:t>Мероприятие 2.4 «Проведение мероприятий по развитию государственно-общественного партнерства в сфере государственной национальной политики» </a:t>
                      </a:r>
                      <a:endParaRPr lang="ru-RU" sz="1000" b="0" i="0" u="none" strike="noStrike" dirty="0">
                        <a:solidFill>
                          <a:srgbClr val="000000"/>
                        </a:solidFill>
                        <a:effectLst/>
                        <a:latin typeface="Calibri" panose="020F0502020204030204" pitchFamily="34" charset="0"/>
                      </a:endParaRPr>
                    </a:p>
                  </a:txBody>
                  <a:tcPr marL="5580" marR="5580" marT="558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5727718"/>
                  </a:ext>
                </a:extLst>
              </a:tr>
              <a:tr h="45995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Муниципальное мероприятие по развитию государственно-общественного партнерства в сфере государственной национальной политики Московской области</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l" fontAlgn="t"/>
                      <a:r>
                        <a:rPr lang="ru-RU" sz="1000" u="none" strike="noStrike" dirty="0">
                          <a:effectLst/>
                        </a:rPr>
                        <a:t>мероприятия не запланированы на 2023 год</a:t>
                      </a:r>
                      <a:br>
                        <a:rPr lang="ru-RU" sz="1000" u="none" strike="noStrike" dirty="0">
                          <a:effectLst/>
                        </a:rPr>
                      </a:br>
                      <a:endParaRPr lang="ru-RU" sz="1000" b="0" i="0" u="none" strike="noStrike" dirty="0">
                        <a:solidFill>
                          <a:srgbClr val="000000"/>
                        </a:solidFill>
                        <a:effectLst/>
                        <a:latin typeface="Calibri" panose="020F0502020204030204" pitchFamily="34" charset="0"/>
                      </a:endParaRPr>
                    </a:p>
                  </a:txBody>
                  <a:tcPr marL="5580" marR="5580" marT="5580" marB="0"/>
                </a:tc>
                <a:extLst>
                  <a:ext uri="{0D108BD9-81ED-4DB2-BD59-A6C34878D82A}">
                    <a16:rowId xmlns:a16="http://schemas.microsoft.com/office/drawing/2014/main" val="2243386545"/>
                  </a:ext>
                </a:extLst>
              </a:tr>
              <a:tr h="15701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gridSpan="7">
                  <a:txBody>
                    <a:bodyPr/>
                    <a:lstStyle/>
                    <a:p>
                      <a:pPr algn="l" fontAlgn="t"/>
                      <a:r>
                        <a:rPr lang="ru-RU" sz="1000" u="none" strike="noStrike" dirty="0">
                          <a:effectLst/>
                        </a:rPr>
                        <a:t>Мероприятие 2.5 «Проведение мероприятий по профилактике экстремизма на национальной и религиозной почве» </a:t>
                      </a:r>
                      <a:endParaRPr lang="ru-RU" sz="1000" b="0" i="0" u="none" strike="noStrike" dirty="0">
                        <a:solidFill>
                          <a:srgbClr val="000000"/>
                        </a:solidFill>
                        <a:effectLst/>
                        <a:latin typeface="Calibri" panose="020F0502020204030204" pitchFamily="34" charset="0"/>
                      </a:endParaRPr>
                    </a:p>
                  </a:txBody>
                  <a:tcPr marL="5580" marR="5580" marT="558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72599927"/>
                  </a:ext>
                </a:extLst>
              </a:tr>
              <a:tr h="45995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Муниципальное мероприятие по профилактике экстремизма на национальной и религиозной почве</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80" marR="5580" marT="558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5580" marR="5580" marT="5580" marB="0" anchor="ctr"/>
                </a:tc>
                <a:tc>
                  <a:txBody>
                    <a:bodyPr/>
                    <a:lstStyle/>
                    <a:p>
                      <a:pPr algn="l" fontAlgn="t"/>
                      <a:r>
                        <a:rPr lang="ru-RU" sz="1000" u="none" strike="noStrike" dirty="0">
                          <a:effectLst/>
                        </a:rPr>
                        <a:t>мероприятия не запланированы на 2023 год</a:t>
                      </a:r>
                      <a:br>
                        <a:rPr lang="ru-RU" sz="1000" u="none" strike="noStrike" dirty="0">
                          <a:effectLst/>
                        </a:rPr>
                      </a:br>
                      <a:endParaRPr lang="ru-RU" sz="1000" b="0" i="0" u="none" strike="noStrike" dirty="0">
                        <a:solidFill>
                          <a:srgbClr val="000000"/>
                        </a:solidFill>
                        <a:effectLst/>
                        <a:latin typeface="Calibri" panose="020F0502020204030204" pitchFamily="34" charset="0"/>
                      </a:endParaRPr>
                    </a:p>
                  </a:txBody>
                  <a:tcPr marL="5580" marR="5580" marT="5580" marB="0"/>
                </a:tc>
                <a:extLst>
                  <a:ext uri="{0D108BD9-81ED-4DB2-BD59-A6C34878D82A}">
                    <a16:rowId xmlns:a16="http://schemas.microsoft.com/office/drawing/2014/main" val="1778352532"/>
                  </a:ext>
                </a:extLst>
              </a:tr>
            </a:tbl>
          </a:graphicData>
        </a:graphic>
      </p:graphicFrame>
    </p:spTree>
    <p:extLst>
      <p:ext uri="{BB962C8B-B14F-4D97-AF65-F5344CB8AC3E}">
        <p14:creationId xmlns:p14="http://schemas.microsoft.com/office/powerpoint/2010/main" val="2485339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a:extLst>
              <a:ext uri="{FF2B5EF4-FFF2-40B4-BE49-F238E27FC236}">
                <a16:creationId xmlns:a16="http://schemas.microsoft.com/office/drawing/2014/main" id="{8B77A80F-2BD9-434D-BCBC-E6A83080C80E}"/>
              </a:ext>
            </a:extLst>
          </p:cNvPr>
          <p:cNvSpPr/>
          <p:nvPr/>
        </p:nvSpPr>
        <p:spPr>
          <a:xfrm>
            <a:off x="153910" y="4842768"/>
            <a:ext cx="11821166" cy="1341216"/>
          </a:xfrm>
          <a:prstGeom prst="roundRect">
            <a:avLst>
              <a:gd name="adj" fmla="val 18511"/>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spPr>
        <p:txBody>
          <a:bodyPr wrap="square" lIns="0" tIns="0" rIns="0" bIns="0" rtlCol="0"/>
          <a:lstStyle/>
          <a:p>
            <a:pPr defTabSz="914400" hangingPunct="1"/>
            <a:endParaRPr sz="1400" kern="1200">
              <a:solidFill>
                <a:schemeClr val="tx1"/>
              </a:solidFill>
            </a:endParaRPr>
          </a:p>
        </p:txBody>
      </p:sp>
      <p:sp>
        <p:nvSpPr>
          <p:cNvPr id="22" name="object 2"/>
          <p:cNvSpPr txBox="1"/>
          <p:nvPr/>
        </p:nvSpPr>
        <p:spPr>
          <a:xfrm>
            <a:off x="4991436" y="4980560"/>
            <a:ext cx="1950977" cy="994503"/>
          </a:xfrm>
          <a:prstGeom prst="rect">
            <a:avLst/>
          </a:prstGeom>
        </p:spPr>
        <p:txBody>
          <a:bodyPr vert="horz" wrap="square" lIns="0" tIns="14605" rIns="0" bIns="0" rtlCol="0">
            <a:spAutoFit/>
          </a:bodyPr>
          <a:lstStyle/>
          <a:p>
            <a:pPr algn="ctr">
              <a:spcBef>
                <a:spcPts val="115"/>
              </a:spcBef>
            </a:pPr>
            <a:r>
              <a:rPr lang="ru-RU"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14</a:t>
            </a:r>
            <a:r>
              <a:rPr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a:t>
            </a:r>
            <a:r>
              <a:rPr lang="ru-RU"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1</a:t>
            </a:r>
            <a:r>
              <a:rPr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endParaRPr lang="ru-RU" sz="3200" b="1" dirty="0">
              <a:solidFill>
                <a:srgbClr val="4E4F54"/>
              </a:solidFill>
              <a:latin typeface="Tahoma" panose="020B0604030504040204" pitchFamily="34" charset="0"/>
              <a:ea typeface="Tahoma" panose="020B0604030504040204" pitchFamily="34" charset="0"/>
              <a:cs typeface="Tahoma" panose="020B0604030504040204" pitchFamily="34" charset="0"/>
            </a:endParaRPr>
          </a:p>
          <a:p>
            <a:pPr algn="ctr">
              <a:spcBef>
                <a:spcPts val="115"/>
              </a:spcBef>
            </a:pPr>
            <a:r>
              <a:rPr lang="ru-RU" b="1" dirty="0">
                <a:solidFill>
                  <a:srgbClr val="4E4F54"/>
                </a:solidFill>
                <a:latin typeface="Tahoma" panose="020B0604030504040204" pitchFamily="34" charset="0"/>
                <a:ea typeface="Tahoma" panose="020B0604030504040204" pitchFamily="34" charset="0"/>
                <a:cs typeface="Tahoma" panose="020B0604030504040204" pitchFamily="34" charset="0"/>
              </a:rPr>
              <a:t>млрд.</a:t>
            </a:r>
            <a:r>
              <a:rPr b="1" dirty="0">
                <a:solidFill>
                  <a:srgbClr val="4E4F54"/>
                </a:solidFill>
                <a:latin typeface="Tahoma" panose="020B0604030504040204" pitchFamily="34" charset="0"/>
                <a:ea typeface="Tahoma" panose="020B0604030504040204" pitchFamily="34" charset="0"/>
                <a:cs typeface="Tahoma" panose="020B0604030504040204" pitchFamily="34" charset="0"/>
              </a:rPr>
              <a:t> руб.</a:t>
            </a:r>
          </a:p>
          <a:p>
            <a:pPr marR="124460" algn="ctr">
              <a:spcBef>
                <a:spcPts val="125"/>
              </a:spcBef>
            </a:pPr>
            <a:r>
              <a:rPr sz="1200" dirty="0" smtClean="0">
                <a:solidFill>
                  <a:srgbClr val="4E4F54"/>
                </a:solidFill>
                <a:latin typeface="Tahoma" panose="020B0604030504040204" pitchFamily="34" charset="0"/>
                <a:ea typeface="Tahoma" panose="020B0604030504040204" pitchFamily="34" charset="0"/>
                <a:cs typeface="Tahoma" panose="020B0604030504040204" pitchFamily="34" charset="0"/>
              </a:rPr>
              <a:t>202</a:t>
            </a:r>
            <a:r>
              <a:rPr lang="ru-RU" sz="1200" dirty="0" smtClean="0">
                <a:solidFill>
                  <a:srgbClr val="4E4F54"/>
                </a:solidFill>
                <a:latin typeface="Tahoma" panose="020B0604030504040204" pitchFamily="34" charset="0"/>
                <a:ea typeface="Tahoma" panose="020B0604030504040204" pitchFamily="34" charset="0"/>
                <a:cs typeface="Tahoma" panose="020B0604030504040204" pitchFamily="34" charset="0"/>
              </a:rPr>
              <a:t>2</a:t>
            </a:r>
            <a:r>
              <a:rPr sz="1200"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r>
              <a:rPr sz="1200" dirty="0">
                <a:solidFill>
                  <a:srgbClr val="4E4F54"/>
                </a:solidFill>
                <a:latin typeface="Tahoma" panose="020B0604030504040204" pitchFamily="34" charset="0"/>
                <a:ea typeface="Tahoma" panose="020B0604030504040204" pitchFamily="34" charset="0"/>
                <a:cs typeface="Tahoma" panose="020B0604030504040204" pitchFamily="34" charset="0"/>
              </a:rPr>
              <a:t>г.</a:t>
            </a:r>
          </a:p>
        </p:txBody>
      </p:sp>
      <p:sp>
        <p:nvSpPr>
          <p:cNvPr id="24" name="object 3"/>
          <p:cNvSpPr txBox="1"/>
          <p:nvPr/>
        </p:nvSpPr>
        <p:spPr>
          <a:xfrm>
            <a:off x="1602371" y="4980560"/>
            <a:ext cx="2224187" cy="994503"/>
          </a:xfrm>
          <a:prstGeom prst="rect">
            <a:avLst/>
          </a:prstGeom>
        </p:spPr>
        <p:txBody>
          <a:bodyPr vert="horz" wrap="square" lIns="0" tIns="14605" rIns="0" bIns="0" rtlCol="0">
            <a:spAutoFit/>
          </a:bodyPr>
          <a:lstStyle/>
          <a:p>
            <a:pPr algn="ctr">
              <a:lnSpc>
                <a:spcPct val="100000"/>
              </a:lnSpc>
              <a:spcBef>
                <a:spcPts val="115"/>
              </a:spcBef>
            </a:pPr>
            <a:r>
              <a:rPr lang="ru-RU"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8</a:t>
            </a:r>
            <a:r>
              <a:rPr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a:t>
            </a:r>
            <a:r>
              <a:rPr lang="ru-RU"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8</a:t>
            </a:r>
            <a:r>
              <a:rPr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endParaRPr lang="ru-RU" sz="3200" b="1" dirty="0">
              <a:solidFill>
                <a:srgbClr val="4E4F54"/>
              </a:solidFill>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115"/>
              </a:spcBef>
            </a:pPr>
            <a:r>
              <a:rPr lang="ru-RU" b="1" dirty="0">
                <a:solidFill>
                  <a:srgbClr val="4E4F54"/>
                </a:solidFill>
                <a:ea typeface="Tahoma" panose="020B0604030504040204" pitchFamily="34" charset="0"/>
                <a:cs typeface="Tahoma" panose="020B0604030504040204" pitchFamily="34" charset="0"/>
              </a:rPr>
              <a:t>млрд</a:t>
            </a:r>
            <a:r>
              <a:rPr lang="ru-RU" b="1" dirty="0">
                <a:solidFill>
                  <a:srgbClr val="4E4F54"/>
                </a:solidFill>
                <a:latin typeface="Tahoma" panose="020B0604030504040204" pitchFamily="34" charset="0"/>
                <a:ea typeface="Tahoma" panose="020B0604030504040204" pitchFamily="34" charset="0"/>
                <a:cs typeface="Tahoma" panose="020B0604030504040204" pitchFamily="34" charset="0"/>
              </a:rPr>
              <a:t>.</a:t>
            </a:r>
            <a:r>
              <a:rPr b="1" dirty="0">
                <a:solidFill>
                  <a:srgbClr val="4E4F54"/>
                </a:solidFill>
                <a:latin typeface="Tahoma" panose="020B0604030504040204" pitchFamily="34" charset="0"/>
                <a:ea typeface="Tahoma" panose="020B0604030504040204" pitchFamily="34" charset="0"/>
                <a:cs typeface="Tahoma" panose="020B0604030504040204" pitchFamily="34" charset="0"/>
              </a:rPr>
              <a:t> руб.</a:t>
            </a:r>
          </a:p>
          <a:p>
            <a:pPr algn="ctr">
              <a:lnSpc>
                <a:spcPct val="100000"/>
              </a:lnSpc>
              <a:spcBef>
                <a:spcPts val="125"/>
              </a:spcBef>
            </a:pPr>
            <a:r>
              <a:rPr sz="1200" dirty="0" smtClean="0">
                <a:solidFill>
                  <a:srgbClr val="4E4F54"/>
                </a:solidFill>
                <a:latin typeface="Tahoma" panose="020B0604030504040204" pitchFamily="34" charset="0"/>
                <a:ea typeface="Tahoma" panose="020B0604030504040204" pitchFamily="34" charset="0"/>
                <a:cs typeface="Tahoma" panose="020B0604030504040204" pitchFamily="34" charset="0"/>
              </a:rPr>
              <a:t>20</a:t>
            </a:r>
            <a:r>
              <a:rPr lang="ru-RU" sz="1200" dirty="0" smtClean="0">
                <a:solidFill>
                  <a:srgbClr val="4E4F54"/>
                </a:solidFill>
                <a:latin typeface="Tahoma" panose="020B0604030504040204" pitchFamily="34" charset="0"/>
                <a:ea typeface="Tahoma" panose="020B0604030504040204" pitchFamily="34" charset="0"/>
                <a:cs typeface="Tahoma" panose="020B0604030504040204" pitchFamily="34" charset="0"/>
              </a:rPr>
              <a:t>21</a:t>
            </a:r>
            <a:r>
              <a:rPr sz="1200"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r>
              <a:rPr sz="1200" dirty="0">
                <a:solidFill>
                  <a:srgbClr val="4E4F54"/>
                </a:solidFill>
                <a:latin typeface="Tahoma" panose="020B0604030504040204" pitchFamily="34" charset="0"/>
                <a:ea typeface="Tahoma" panose="020B0604030504040204" pitchFamily="34" charset="0"/>
                <a:cs typeface="Tahoma" panose="020B0604030504040204" pitchFamily="34" charset="0"/>
              </a:rPr>
              <a:t>г.</a:t>
            </a:r>
          </a:p>
        </p:txBody>
      </p:sp>
      <p:sp>
        <p:nvSpPr>
          <p:cNvPr id="26" name="object 4"/>
          <p:cNvSpPr txBox="1"/>
          <p:nvPr/>
        </p:nvSpPr>
        <p:spPr>
          <a:xfrm>
            <a:off x="7601540" y="5016124"/>
            <a:ext cx="3060065" cy="994503"/>
          </a:xfrm>
          <a:prstGeom prst="rect">
            <a:avLst/>
          </a:prstGeom>
        </p:spPr>
        <p:txBody>
          <a:bodyPr vert="horz" wrap="square" lIns="0" tIns="14605" rIns="0" bIns="0" rtlCol="0">
            <a:spAutoFit/>
          </a:bodyPr>
          <a:lstStyle/>
          <a:p>
            <a:pPr algn="ctr">
              <a:spcBef>
                <a:spcPts val="115"/>
              </a:spcBef>
            </a:pPr>
            <a:r>
              <a:rPr lang="ru-RU"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18</a:t>
            </a:r>
            <a:r>
              <a:rPr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a:t>
            </a:r>
            <a:r>
              <a:rPr lang="ru-RU"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5</a:t>
            </a:r>
            <a:r>
              <a:rPr sz="32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endParaRPr lang="ru-RU" sz="3200" b="1" dirty="0">
              <a:solidFill>
                <a:srgbClr val="4E4F54"/>
              </a:solidFill>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115"/>
              </a:spcBef>
            </a:pPr>
            <a:r>
              <a:rPr lang="ru-RU" b="1" dirty="0">
                <a:solidFill>
                  <a:srgbClr val="4E4F54"/>
                </a:solidFill>
                <a:latin typeface="Tahoma" panose="020B0604030504040204" pitchFamily="34" charset="0"/>
                <a:ea typeface="Tahoma" panose="020B0604030504040204" pitchFamily="34" charset="0"/>
                <a:cs typeface="Tahoma" panose="020B0604030504040204" pitchFamily="34" charset="0"/>
              </a:rPr>
              <a:t>млрд.</a:t>
            </a:r>
            <a:r>
              <a:rPr b="1" dirty="0">
                <a:solidFill>
                  <a:srgbClr val="4E4F54"/>
                </a:solidFill>
                <a:latin typeface="Tahoma" panose="020B0604030504040204" pitchFamily="34" charset="0"/>
                <a:ea typeface="Tahoma" panose="020B0604030504040204" pitchFamily="34" charset="0"/>
                <a:cs typeface="Tahoma" panose="020B0604030504040204" pitchFamily="34" charset="0"/>
              </a:rPr>
              <a:t> руб.</a:t>
            </a:r>
          </a:p>
          <a:p>
            <a:pPr algn="ctr">
              <a:spcBef>
                <a:spcPts val="125"/>
              </a:spcBef>
            </a:pPr>
            <a:r>
              <a:rPr sz="1200" dirty="0" smtClean="0">
                <a:solidFill>
                  <a:srgbClr val="4E4F54"/>
                </a:solidFill>
                <a:latin typeface="Tahoma" panose="020B0604030504040204" pitchFamily="34" charset="0"/>
                <a:ea typeface="Tahoma" panose="020B0604030504040204" pitchFamily="34" charset="0"/>
                <a:cs typeface="Tahoma" panose="020B0604030504040204" pitchFamily="34" charset="0"/>
              </a:rPr>
              <a:t>202</a:t>
            </a:r>
            <a:r>
              <a:rPr lang="ru-RU" sz="1200" dirty="0" smtClean="0">
                <a:solidFill>
                  <a:srgbClr val="4E4F54"/>
                </a:solidFill>
                <a:latin typeface="Tahoma" panose="020B0604030504040204" pitchFamily="34" charset="0"/>
                <a:ea typeface="Tahoma" panose="020B0604030504040204" pitchFamily="34" charset="0"/>
                <a:cs typeface="Tahoma" panose="020B0604030504040204" pitchFamily="34" charset="0"/>
              </a:rPr>
              <a:t>3</a:t>
            </a:r>
            <a:r>
              <a:rPr sz="1200"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r>
              <a:rPr sz="1200" dirty="0">
                <a:solidFill>
                  <a:srgbClr val="4E4F54"/>
                </a:solidFill>
                <a:latin typeface="Tahoma" panose="020B0604030504040204" pitchFamily="34" charset="0"/>
                <a:ea typeface="Tahoma" panose="020B0604030504040204" pitchFamily="34" charset="0"/>
                <a:cs typeface="Tahoma" panose="020B0604030504040204" pitchFamily="34" charset="0"/>
              </a:rPr>
              <a:t>г.</a:t>
            </a:r>
          </a:p>
        </p:txBody>
      </p:sp>
      <p:sp>
        <p:nvSpPr>
          <p:cNvPr id="27" name="object 5"/>
          <p:cNvSpPr/>
          <p:nvPr/>
        </p:nvSpPr>
        <p:spPr>
          <a:xfrm>
            <a:off x="3769805" y="5539367"/>
            <a:ext cx="1125861" cy="45719"/>
          </a:xfrm>
          <a:custGeom>
            <a:avLst/>
            <a:gdLst/>
            <a:ahLst/>
            <a:cxnLst/>
            <a:rect l="l" t="t" r="r" b="b"/>
            <a:pathLst>
              <a:path w="3406775">
                <a:moveTo>
                  <a:pt x="0" y="0"/>
                </a:moveTo>
                <a:lnTo>
                  <a:pt x="3406179"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Tahoma" panose="020B0604030504040204" pitchFamily="34" charset="0"/>
              <a:ea typeface="Tahoma" panose="020B0604030504040204" pitchFamily="34" charset="0"/>
              <a:cs typeface="Tahoma" panose="020B0604030504040204" pitchFamily="34" charset="0"/>
            </a:endParaRPr>
          </a:p>
        </p:txBody>
      </p:sp>
      <p:sp>
        <p:nvSpPr>
          <p:cNvPr id="31" name="object 5"/>
          <p:cNvSpPr/>
          <p:nvPr/>
        </p:nvSpPr>
        <p:spPr>
          <a:xfrm>
            <a:off x="7038610" y="5539367"/>
            <a:ext cx="1125861" cy="45719"/>
          </a:xfrm>
          <a:custGeom>
            <a:avLst/>
            <a:gdLst/>
            <a:ahLst/>
            <a:cxnLst/>
            <a:rect l="l" t="t" r="r" b="b"/>
            <a:pathLst>
              <a:path w="3406775">
                <a:moveTo>
                  <a:pt x="0" y="0"/>
                </a:moveTo>
                <a:lnTo>
                  <a:pt x="3406179"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400">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a:extLst>
              <a:ext uri="{FF2B5EF4-FFF2-40B4-BE49-F238E27FC236}">
                <a16:creationId xmlns:a16="http://schemas.microsoft.com/office/drawing/2014/main" id="{8B77A80F-2BD9-434D-BCBC-E6A83080C80E}"/>
              </a:ext>
            </a:extLst>
          </p:cNvPr>
          <p:cNvSpPr/>
          <p:nvPr/>
        </p:nvSpPr>
        <p:spPr>
          <a:xfrm>
            <a:off x="153910" y="1987268"/>
            <a:ext cx="11821166" cy="1658222"/>
          </a:xfrm>
          <a:prstGeom prst="roundRect">
            <a:avLst>
              <a:gd name="adj" fmla="val 18511"/>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spPr>
        <p:txBody>
          <a:bodyPr wrap="square" lIns="0" tIns="0" rIns="0" bIns="0" rtlCol="0"/>
          <a:lstStyle/>
          <a:p>
            <a:pPr defTabSz="914400" hangingPunct="1"/>
            <a:endParaRPr sz="1800" kern="1200">
              <a:solidFill>
                <a:schemeClr val="tx1"/>
              </a:solidFill>
            </a:endParaRPr>
          </a:p>
        </p:txBody>
      </p:sp>
      <p:pic>
        <p:nvPicPr>
          <p:cNvPr id="9" name="Объект 6">
            <a:extLst>
              <a:ext uri="{FF2B5EF4-FFF2-40B4-BE49-F238E27FC236}">
                <a16:creationId xmlns:a16="http://schemas.microsoft.com/office/drawing/2014/main" id="{2595F2B5-47B8-412C-A00B-09C5C84145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8" name="object 2"/>
          <p:cNvSpPr txBox="1"/>
          <p:nvPr/>
        </p:nvSpPr>
        <p:spPr>
          <a:xfrm>
            <a:off x="4991436" y="2125060"/>
            <a:ext cx="1950977" cy="1271502"/>
          </a:xfrm>
          <a:prstGeom prst="rect">
            <a:avLst/>
          </a:prstGeom>
        </p:spPr>
        <p:txBody>
          <a:bodyPr vert="horz" wrap="square" lIns="0" tIns="14605" rIns="0" bIns="0" rtlCol="0">
            <a:spAutoFit/>
          </a:bodyPr>
          <a:lstStyle/>
          <a:p>
            <a:pPr algn="ctr">
              <a:spcBef>
                <a:spcPts val="115"/>
              </a:spcBef>
            </a:pPr>
            <a:r>
              <a:rPr lang="ru-RU"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20</a:t>
            </a:r>
            <a:r>
              <a:rPr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a:t>
            </a:r>
            <a:r>
              <a:rPr lang="ru-RU"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9</a:t>
            </a:r>
            <a:r>
              <a:rPr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endParaRPr lang="ru-RU" sz="4000" b="1" dirty="0">
              <a:solidFill>
                <a:srgbClr val="4E4F54"/>
              </a:solidFill>
              <a:latin typeface="Tahoma" panose="020B0604030504040204" pitchFamily="34" charset="0"/>
              <a:ea typeface="Tahoma" panose="020B0604030504040204" pitchFamily="34" charset="0"/>
              <a:cs typeface="Tahoma" panose="020B0604030504040204" pitchFamily="34" charset="0"/>
            </a:endParaRPr>
          </a:p>
          <a:p>
            <a:pPr algn="ctr">
              <a:spcBef>
                <a:spcPts val="115"/>
              </a:spcBef>
            </a:pPr>
            <a:r>
              <a:rPr lang="ru-RU" sz="2400" b="1" dirty="0">
                <a:solidFill>
                  <a:srgbClr val="4E4F54"/>
                </a:solidFill>
                <a:latin typeface="Tahoma" panose="020B0604030504040204" pitchFamily="34" charset="0"/>
                <a:ea typeface="Tahoma" panose="020B0604030504040204" pitchFamily="34" charset="0"/>
                <a:cs typeface="Tahoma" panose="020B0604030504040204" pitchFamily="34" charset="0"/>
              </a:rPr>
              <a:t>млрд.</a:t>
            </a:r>
            <a:r>
              <a:rPr sz="2400" b="1" dirty="0">
                <a:solidFill>
                  <a:srgbClr val="4E4F54"/>
                </a:solidFill>
                <a:latin typeface="Tahoma" panose="020B0604030504040204" pitchFamily="34" charset="0"/>
                <a:ea typeface="Tahoma" panose="020B0604030504040204" pitchFamily="34" charset="0"/>
                <a:cs typeface="Tahoma" panose="020B0604030504040204" pitchFamily="34" charset="0"/>
              </a:rPr>
              <a:t> руб.</a:t>
            </a:r>
          </a:p>
          <a:p>
            <a:pPr marR="124460" algn="ctr">
              <a:spcBef>
                <a:spcPts val="125"/>
              </a:spcBef>
            </a:pPr>
            <a:r>
              <a:rPr sz="1600" dirty="0" smtClean="0">
                <a:solidFill>
                  <a:srgbClr val="4E4F54"/>
                </a:solidFill>
                <a:latin typeface="Tahoma" panose="020B0604030504040204" pitchFamily="34" charset="0"/>
                <a:ea typeface="Tahoma" panose="020B0604030504040204" pitchFamily="34" charset="0"/>
                <a:cs typeface="Tahoma" panose="020B0604030504040204" pitchFamily="34" charset="0"/>
              </a:rPr>
              <a:t>202</a:t>
            </a:r>
            <a:r>
              <a:rPr lang="ru-RU" sz="1600" dirty="0" smtClean="0">
                <a:solidFill>
                  <a:srgbClr val="4E4F54"/>
                </a:solidFill>
                <a:latin typeface="Tahoma" panose="020B0604030504040204" pitchFamily="34" charset="0"/>
                <a:ea typeface="Tahoma" panose="020B0604030504040204" pitchFamily="34" charset="0"/>
                <a:cs typeface="Tahoma" panose="020B0604030504040204" pitchFamily="34" charset="0"/>
              </a:rPr>
              <a:t>2</a:t>
            </a:r>
            <a:r>
              <a:rPr sz="1600"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r>
              <a:rPr sz="1600" dirty="0">
                <a:solidFill>
                  <a:srgbClr val="4E4F54"/>
                </a:solidFill>
                <a:latin typeface="Tahoma" panose="020B0604030504040204" pitchFamily="34" charset="0"/>
                <a:ea typeface="Tahoma" panose="020B0604030504040204" pitchFamily="34" charset="0"/>
                <a:cs typeface="Tahoma" panose="020B0604030504040204" pitchFamily="34" charset="0"/>
              </a:rPr>
              <a:t>г.</a:t>
            </a:r>
          </a:p>
        </p:txBody>
      </p:sp>
      <p:sp>
        <p:nvSpPr>
          <p:cNvPr id="10" name="object 3"/>
          <p:cNvSpPr txBox="1"/>
          <p:nvPr/>
        </p:nvSpPr>
        <p:spPr>
          <a:xfrm>
            <a:off x="1602371" y="2125060"/>
            <a:ext cx="2224187" cy="1271502"/>
          </a:xfrm>
          <a:prstGeom prst="rect">
            <a:avLst/>
          </a:prstGeom>
        </p:spPr>
        <p:txBody>
          <a:bodyPr vert="horz" wrap="square" lIns="0" tIns="14605" rIns="0" bIns="0" rtlCol="0">
            <a:spAutoFit/>
          </a:bodyPr>
          <a:lstStyle/>
          <a:p>
            <a:pPr algn="ctr">
              <a:lnSpc>
                <a:spcPct val="100000"/>
              </a:lnSpc>
              <a:spcBef>
                <a:spcPts val="115"/>
              </a:spcBef>
            </a:pPr>
            <a:r>
              <a:rPr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1</a:t>
            </a:r>
            <a:r>
              <a:rPr lang="ru-RU"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8</a:t>
            </a:r>
            <a:r>
              <a:rPr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a:t>
            </a:r>
            <a:r>
              <a:rPr lang="ru-RU"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8</a:t>
            </a:r>
            <a:r>
              <a:rPr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endParaRPr lang="ru-RU" sz="4000" b="1" dirty="0">
              <a:solidFill>
                <a:srgbClr val="4E4F54"/>
              </a:solidFill>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115"/>
              </a:spcBef>
            </a:pPr>
            <a:r>
              <a:rPr lang="ru-RU" sz="2400" b="1" dirty="0">
                <a:solidFill>
                  <a:srgbClr val="4E4F54"/>
                </a:solidFill>
                <a:ea typeface="Tahoma" panose="020B0604030504040204" pitchFamily="34" charset="0"/>
                <a:cs typeface="Tahoma" panose="020B0604030504040204" pitchFamily="34" charset="0"/>
              </a:rPr>
              <a:t>млрд</a:t>
            </a:r>
            <a:r>
              <a:rPr lang="ru-RU" sz="2400" b="1" dirty="0">
                <a:solidFill>
                  <a:srgbClr val="4E4F54"/>
                </a:solidFill>
                <a:latin typeface="Tahoma" panose="020B0604030504040204" pitchFamily="34" charset="0"/>
                <a:ea typeface="Tahoma" panose="020B0604030504040204" pitchFamily="34" charset="0"/>
                <a:cs typeface="Tahoma" panose="020B0604030504040204" pitchFamily="34" charset="0"/>
              </a:rPr>
              <a:t>.</a:t>
            </a:r>
            <a:r>
              <a:rPr sz="2400" b="1" dirty="0">
                <a:solidFill>
                  <a:srgbClr val="4E4F54"/>
                </a:solidFill>
                <a:latin typeface="Tahoma" panose="020B0604030504040204" pitchFamily="34" charset="0"/>
                <a:ea typeface="Tahoma" panose="020B0604030504040204" pitchFamily="34" charset="0"/>
                <a:cs typeface="Tahoma" panose="020B0604030504040204" pitchFamily="34" charset="0"/>
              </a:rPr>
              <a:t> руб.</a:t>
            </a:r>
          </a:p>
          <a:p>
            <a:pPr algn="ctr">
              <a:lnSpc>
                <a:spcPct val="100000"/>
              </a:lnSpc>
              <a:spcBef>
                <a:spcPts val="125"/>
              </a:spcBef>
            </a:pPr>
            <a:r>
              <a:rPr sz="1600" dirty="0" smtClean="0">
                <a:solidFill>
                  <a:srgbClr val="4E4F54"/>
                </a:solidFill>
                <a:latin typeface="Tahoma" panose="020B0604030504040204" pitchFamily="34" charset="0"/>
                <a:ea typeface="Tahoma" panose="020B0604030504040204" pitchFamily="34" charset="0"/>
                <a:cs typeface="Tahoma" panose="020B0604030504040204" pitchFamily="34" charset="0"/>
              </a:rPr>
              <a:t>20</a:t>
            </a:r>
            <a:r>
              <a:rPr lang="ru-RU" sz="1600" dirty="0" smtClean="0">
                <a:solidFill>
                  <a:srgbClr val="4E4F54"/>
                </a:solidFill>
                <a:latin typeface="Tahoma" panose="020B0604030504040204" pitchFamily="34" charset="0"/>
                <a:ea typeface="Tahoma" panose="020B0604030504040204" pitchFamily="34" charset="0"/>
                <a:cs typeface="Tahoma" panose="020B0604030504040204" pitchFamily="34" charset="0"/>
              </a:rPr>
              <a:t>21</a:t>
            </a:r>
            <a:r>
              <a:rPr sz="1600"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r>
              <a:rPr sz="1600" dirty="0">
                <a:solidFill>
                  <a:srgbClr val="4E4F54"/>
                </a:solidFill>
                <a:latin typeface="Tahoma" panose="020B0604030504040204" pitchFamily="34" charset="0"/>
                <a:ea typeface="Tahoma" panose="020B0604030504040204" pitchFamily="34" charset="0"/>
                <a:cs typeface="Tahoma" panose="020B0604030504040204" pitchFamily="34" charset="0"/>
              </a:rPr>
              <a:t>г.</a:t>
            </a:r>
          </a:p>
        </p:txBody>
      </p:sp>
      <p:sp>
        <p:nvSpPr>
          <p:cNvPr id="11" name="object 4"/>
          <p:cNvSpPr txBox="1"/>
          <p:nvPr/>
        </p:nvSpPr>
        <p:spPr>
          <a:xfrm>
            <a:off x="7601541" y="2125060"/>
            <a:ext cx="3060065" cy="1271502"/>
          </a:xfrm>
          <a:prstGeom prst="rect">
            <a:avLst/>
          </a:prstGeom>
        </p:spPr>
        <p:txBody>
          <a:bodyPr vert="horz" wrap="square" lIns="0" tIns="14605" rIns="0" bIns="0" rtlCol="0">
            <a:spAutoFit/>
          </a:bodyPr>
          <a:lstStyle/>
          <a:p>
            <a:pPr algn="ctr">
              <a:spcBef>
                <a:spcPts val="115"/>
              </a:spcBef>
            </a:pPr>
            <a:r>
              <a:rPr lang="ru-RU"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21</a:t>
            </a:r>
            <a:r>
              <a:rPr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a:t>
            </a:r>
            <a:r>
              <a:rPr lang="ru-RU"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5</a:t>
            </a:r>
            <a:r>
              <a:rPr sz="4000" b="1"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endParaRPr lang="ru-RU" sz="4000" b="1" dirty="0">
              <a:solidFill>
                <a:srgbClr val="4E4F54"/>
              </a:solidFill>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ts val="115"/>
              </a:spcBef>
            </a:pPr>
            <a:r>
              <a:rPr lang="ru-RU" sz="2400" b="1" dirty="0">
                <a:solidFill>
                  <a:srgbClr val="4E4F54"/>
                </a:solidFill>
                <a:latin typeface="Tahoma" panose="020B0604030504040204" pitchFamily="34" charset="0"/>
                <a:ea typeface="Tahoma" panose="020B0604030504040204" pitchFamily="34" charset="0"/>
                <a:cs typeface="Tahoma" panose="020B0604030504040204" pitchFamily="34" charset="0"/>
              </a:rPr>
              <a:t>млрд.</a:t>
            </a:r>
            <a:r>
              <a:rPr sz="2400" b="1" dirty="0">
                <a:solidFill>
                  <a:srgbClr val="4E4F54"/>
                </a:solidFill>
                <a:latin typeface="Tahoma" panose="020B0604030504040204" pitchFamily="34" charset="0"/>
                <a:ea typeface="Tahoma" panose="020B0604030504040204" pitchFamily="34" charset="0"/>
                <a:cs typeface="Tahoma" panose="020B0604030504040204" pitchFamily="34" charset="0"/>
              </a:rPr>
              <a:t> руб.</a:t>
            </a:r>
          </a:p>
          <a:p>
            <a:pPr algn="ctr">
              <a:spcBef>
                <a:spcPts val="125"/>
              </a:spcBef>
            </a:pPr>
            <a:r>
              <a:rPr sz="1600" dirty="0" smtClean="0">
                <a:solidFill>
                  <a:srgbClr val="4E4F54"/>
                </a:solidFill>
                <a:latin typeface="Tahoma" panose="020B0604030504040204" pitchFamily="34" charset="0"/>
                <a:ea typeface="Tahoma" panose="020B0604030504040204" pitchFamily="34" charset="0"/>
                <a:cs typeface="Tahoma" panose="020B0604030504040204" pitchFamily="34" charset="0"/>
              </a:rPr>
              <a:t>202</a:t>
            </a:r>
            <a:r>
              <a:rPr lang="ru-RU" sz="1600" dirty="0" smtClean="0">
                <a:solidFill>
                  <a:srgbClr val="4E4F54"/>
                </a:solidFill>
                <a:latin typeface="Tahoma" panose="020B0604030504040204" pitchFamily="34" charset="0"/>
                <a:ea typeface="Tahoma" panose="020B0604030504040204" pitchFamily="34" charset="0"/>
                <a:cs typeface="Tahoma" panose="020B0604030504040204" pitchFamily="34" charset="0"/>
              </a:rPr>
              <a:t>3</a:t>
            </a:r>
            <a:r>
              <a:rPr sz="1600" dirty="0" smtClean="0">
                <a:solidFill>
                  <a:srgbClr val="4E4F54"/>
                </a:solidFill>
                <a:latin typeface="Tahoma" panose="020B0604030504040204" pitchFamily="34" charset="0"/>
                <a:ea typeface="Tahoma" panose="020B0604030504040204" pitchFamily="34" charset="0"/>
                <a:cs typeface="Tahoma" panose="020B0604030504040204" pitchFamily="34" charset="0"/>
              </a:rPr>
              <a:t> </a:t>
            </a:r>
            <a:r>
              <a:rPr sz="1600" dirty="0">
                <a:solidFill>
                  <a:srgbClr val="4E4F54"/>
                </a:solidFill>
                <a:latin typeface="Tahoma" panose="020B0604030504040204" pitchFamily="34" charset="0"/>
                <a:ea typeface="Tahoma" panose="020B0604030504040204" pitchFamily="34" charset="0"/>
                <a:cs typeface="Tahoma" panose="020B0604030504040204" pitchFamily="34" charset="0"/>
              </a:rPr>
              <a:t>г.</a:t>
            </a:r>
          </a:p>
        </p:txBody>
      </p:sp>
      <p:sp>
        <p:nvSpPr>
          <p:cNvPr id="12" name="object 5"/>
          <p:cNvSpPr/>
          <p:nvPr/>
        </p:nvSpPr>
        <p:spPr>
          <a:xfrm>
            <a:off x="3769805" y="2683867"/>
            <a:ext cx="1125861" cy="45719"/>
          </a:xfrm>
          <a:custGeom>
            <a:avLst/>
            <a:gdLst/>
            <a:ahLst/>
            <a:cxnLst/>
            <a:rect l="l" t="t" r="r" b="b"/>
            <a:pathLst>
              <a:path w="3406775">
                <a:moveTo>
                  <a:pt x="0" y="0"/>
                </a:moveTo>
                <a:lnTo>
                  <a:pt x="3406179"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13" name="object 6"/>
          <p:cNvSpPr txBox="1"/>
          <p:nvPr/>
        </p:nvSpPr>
        <p:spPr>
          <a:xfrm>
            <a:off x="914400" y="786284"/>
            <a:ext cx="10343265" cy="845744"/>
          </a:xfrm>
          <a:prstGeom prst="rect">
            <a:avLst/>
          </a:prstGeom>
        </p:spPr>
        <p:txBody>
          <a:bodyPr vert="horz" wrap="square" lIns="0" tIns="14605" rIns="0" bIns="0" rtlCol="0">
            <a:spAutoFit/>
          </a:bodyPr>
          <a:lstStyle/>
          <a:p>
            <a:pPr indent="6980" algn="ctr">
              <a:lnSpc>
                <a:spcPct val="90000"/>
              </a:lnSpc>
              <a:spcBef>
                <a:spcPct val="0"/>
              </a:spcBef>
              <a:defRPr/>
            </a:pPr>
            <a:r>
              <a:rPr sz="2000" dirty="0" smtClean="0">
                <a:solidFill>
                  <a:srgbClr val="4E4F54"/>
                </a:solidFill>
                <a:latin typeface="Arial" panose="020B0604020202020204" pitchFamily="34" charset="0"/>
                <a:cs typeface="Arial" panose="020B0604020202020204" pitchFamily="34" charset="0"/>
              </a:rPr>
              <a:t>ИНВЕСТИЦИ</a:t>
            </a:r>
            <a:r>
              <a:rPr lang="ru-RU" sz="2000" dirty="0">
                <a:solidFill>
                  <a:srgbClr val="4E4F54"/>
                </a:solidFill>
                <a:latin typeface="Arial" panose="020B0604020202020204" pitchFamily="34" charset="0"/>
                <a:cs typeface="Arial" panose="020B0604020202020204" pitchFamily="34" charset="0"/>
              </a:rPr>
              <a:t>И</a:t>
            </a:r>
            <a:r>
              <a:rPr lang="ru-RU" sz="2000" dirty="0" smtClean="0">
                <a:solidFill>
                  <a:srgbClr val="4E4F54"/>
                </a:solidFill>
                <a:latin typeface="Arial" panose="020B0604020202020204" pitchFamily="34" charset="0"/>
                <a:cs typeface="Arial" panose="020B0604020202020204" pitchFamily="34" charset="0"/>
              </a:rPr>
              <a:t> В ОСНОВНОЙ КАПИТАЛ </a:t>
            </a:r>
          </a:p>
          <a:p>
            <a:pPr indent="6980" algn="ctr">
              <a:lnSpc>
                <a:spcPct val="90000"/>
              </a:lnSpc>
              <a:spcBef>
                <a:spcPct val="0"/>
              </a:spcBef>
              <a:defRPr/>
            </a:pPr>
            <a:r>
              <a:rPr lang="ru-RU" sz="2000" dirty="0" smtClean="0">
                <a:solidFill>
                  <a:srgbClr val="4E4F54"/>
                </a:solidFill>
                <a:latin typeface="Arial" panose="020B0604020202020204" pitchFamily="34" charset="0"/>
                <a:cs typeface="Arial" panose="020B0604020202020204" pitchFamily="34" charset="0"/>
              </a:rPr>
              <a:t>ОРГАНИЗАЦИЙ</a:t>
            </a:r>
            <a:r>
              <a:rPr sz="2000" dirty="0" smtClean="0">
                <a:solidFill>
                  <a:srgbClr val="4E4F54"/>
                </a:solidFill>
                <a:latin typeface="Arial" panose="020B0604020202020204" pitchFamily="34" charset="0"/>
                <a:cs typeface="Arial" panose="020B0604020202020204" pitchFamily="34" charset="0"/>
              </a:rPr>
              <a:t> </a:t>
            </a:r>
            <a:r>
              <a:rPr lang="ru-RU" sz="2000" dirty="0" smtClean="0">
                <a:solidFill>
                  <a:srgbClr val="4E4F54"/>
                </a:solidFill>
                <a:latin typeface="Arial" panose="020B0604020202020204" pitchFamily="34" charset="0"/>
                <a:cs typeface="Arial" panose="020B0604020202020204" pitchFamily="34" charset="0"/>
              </a:rPr>
              <a:t>И </a:t>
            </a:r>
            <a:r>
              <a:rPr lang="ru-RU" sz="2000" dirty="0">
                <a:solidFill>
                  <a:srgbClr val="4E4F54"/>
                </a:solidFill>
                <a:latin typeface="Arial" panose="020B0604020202020204" pitchFamily="34" charset="0"/>
                <a:cs typeface="Arial" panose="020B0604020202020204" pitchFamily="34" charset="0"/>
              </a:rPr>
              <a:t>ПРЕДПРИЯТИЙ ЗА СЧЕТ ВСЕХ ИСТОЧНИКОВ ФИНАНСИРОВАНИЯ </a:t>
            </a:r>
            <a:r>
              <a:rPr lang="ru-RU" sz="2000" dirty="0" smtClean="0">
                <a:solidFill>
                  <a:srgbClr val="4E4F54"/>
                </a:solidFill>
                <a:latin typeface="Arial" panose="020B0604020202020204" pitchFamily="34" charset="0"/>
                <a:cs typeface="Arial" panose="020B0604020202020204" pitchFamily="34" charset="0"/>
              </a:rPr>
              <a:t>ПО</a:t>
            </a:r>
            <a:r>
              <a:rPr sz="2000" dirty="0" smtClean="0">
                <a:solidFill>
                  <a:srgbClr val="4E4F54"/>
                </a:solidFill>
                <a:latin typeface="Arial" panose="020B0604020202020204" pitchFamily="34" charset="0"/>
                <a:cs typeface="Arial" panose="020B0604020202020204" pitchFamily="34" charset="0"/>
              </a:rPr>
              <a:t> </a:t>
            </a:r>
            <a:r>
              <a:rPr lang="ru-RU" sz="2000" dirty="0">
                <a:solidFill>
                  <a:srgbClr val="4E4F54"/>
                </a:solidFill>
                <a:latin typeface="Arial" panose="020B0604020202020204" pitchFamily="34" charset="0"/>
                <a:cs typeface="Arial" panose="020B0604020202020204" pitchFamily="34" charset="0"/>
              </a:rPr>
              <a:t>ГОРОДСКОМУ ОКРУГУ</a:t>
            </a:r>
            <a:endParaRPr sz="2000" dirty="0">
              <a:solidFill>
                <a:srgbClr val="4E4F54"/>
              </a:solidFill>
              <a:latin typeface="Arial" panose="020B0604020202020204" pitchFamily="34" charset="0"/>
              <a:cs typeface="Arial" panose="020B0604020202020204" pitchFamily="34" charset="0"/>
            </a:endParaRPr>
          </a:p>
        </p:txBody>
      </p:sp>
      <p:sp>
        <p:nvSpPr>
          <p:cNvPr id="21" name="object 5"/>
          <p:cNvSpPr/>
          <p:nvPr/>
        </p:nvSpPr>
        <p:spPr>
          <a:xfrm>
            <a:off x="7038610" y="2683867"/>
            <a:ext cx="1125861" cy="45719"/>
          </a:xfrm>
          <a:custGeom>
            <a:avLst/>
            <a:gdLst/>
            <a:ahLst/>
            <a:cxnLst/>
            <a:rect l="l" t="t" r="r" b="b"/>
            <a:pathLst>
              <a:path w="3406775">
                <a:moveTo>
                  <a:pt x="0" y="0"/>
                </a:moveTo>
                <a:lnTo>
                  <a:pt x="3406179"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15" name="Прямоугольник 14">
            <a:extLst>
              <a:ext uri="{FF2B5EF4-FFF2-40B4-BE49-F238E27FC236}">
                <a16:creationId xmlns:a16="http://schemas.microsoft.com/office/drawing/2014/main" id="{19CB09CC-E26E-40CB-A5BB-82E803C2A2CA}"/>
              </a:ext>
            </a:extLst>
          </p:cNvPr>
          <p:cNvSpPr/>
          <p:nvPr/>
        </p:nvSpPr>
        <p:spPr>
          <a:xfrm>
            <a:off x="760848" y="170694"/>
            <a:ext cx="10775706" cy="461665"/>
          </a:xfrm>
          <a:prstGeom prst="rect">
            <a:avLst/>
          </a:prstGeom>
        </p:spPr>
        <p:txBody>
          <a:bodyPr vert="horz" lIns="91440" tIns="45720" rIns="91440" bIns="45720" rtlCol="0" anchor="ctr">
            <a:noAutofit/>
          </a:bodyPr>
          <a:lstStyle/>
          <a:p>
            <a:pPr marL="0" marR="0" lvl="0" indent="0" algn="ctr" defTabSz="914400" fontAlgn="auto">
              <a:lnSpc>
                <a:spcPct val="90000"/>
              </a:lnSpc>
              <a:spcBef>
                <a:spcPct val="0"/>
              </a:spcBef>
              <a:spcAft>
                <a:spcPts val="0"/>
              </a:spcAft>
              <a:buClrTx/>
              <a:buSzTx/>
              <a:tabLst/>
              <a:defRPr/>
            </a:pPr>
            <a:r>
              <a:rPr lang="ru-RU" sz="2400" dirty="0">
                <a:latin typeface="Arial" panose="020B0604020202020204" pitchFamily="34" charset="0"/>
                <a:ea typeface="+mj-ea"/>
                <a:cs typeface="Arial" panose="020B0604020202020204" pitchFamily="34" charset="0"/>
              </a:rPr>
              <a:t>Основные социально-экономические показатели</a:t>
            </a:r>
          </a:p>
        </p:txBody>
      </p:sp>
      <p:sp>
        <p:nvSpPr>
          <p:cNvPr id="16" name="object 6"/>
          <p:cNvSpPr txBox="1"/>
          <p:nvPr/>
        </p:nvSpPr>
        <p:spPr>
          <a:xfrm>
            <a:off x="977068" y="3946602"/>
            <a:ext cx="10343265" cy="679545"/>
          </a:xfrm>
          <a:prstGeom prst="rect">
            <a:avLst/>
          </a:prstGeom>
        </p:spPr>
        <p:txBody>
          <a:bodyPr vert="horz" wrap="square" lIns="0" tIns="14605" rIns="0" bIns="0" rtlCol="0">
            <a:spAutoFit/>
          </a:bodyPr>
          <a:lstStyle/>
          <a:p>
            <a:pPr indent="6980" algn="ctr">
              <a:lnSpc>
                <a:spcPct val="90000"/>
              </a:lnSpc>
              <a:spcBef>
                <a:spcPct val="0"/>
              </a:spcBef>
              <a:defRPr/>
            </a:pPr>
            <a:r>
              <a:rPr lang="ru-RU" sz="1600" dirty="0" smtClean="0">
                <a:solidFill>
                  <a:srgbClr val="4E4F54"/>
                </a:solidFill>
                <a:latin typeface="Arial" panose="020B0604020202020204" pitchFamily="34" charset="0"/>
                <a:cs typeface="Arial" panose="020B0604020202020204" pitchFamily="34" charset="0"/>
              </a:rPr>
              <a:t>ИНВЕСТИЦИИ В ОСНОВНОЙ КАПИТАЛ ЗА СЧЕТ ВСЕХ ИСТОЧНИКОВ ФИНАНСИРОВАНИЯ (БЕЗ СУБЪЕКТОВ МАЛОГО ПРЕДПРИНИМАТЕЛЬСТВА И ОБЪЕМОВ ИНВЕСТИЦИЙ, НЕ НАБЛЮДАЕМЫХ ПРЯМЫМИ СТАТИСТИЧЕСКИМИ МЕТОДАМИ)</a:t>
            </a:r>
            <a:endParaRPr lang="ru-RU" sz="1600" dirty="0">
              <a:solidFill>
                <a:srgbClr val="4E4F5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74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110</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313035863"/>
              </p:ext>
            </p:extLst>
          </p:nvPr>
        </p:nvGraphicFramePr>
        <p:xfrm>
          <a:off x="404075" y="1338260"/>
          <a:ext cx="11483124" cy="4758821"/>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693735324"/>
                    </a:ext>
                  </a:extLst>
                </a:gridCol>
                <a:gridCol w="463200">
                  <a:extLst>
                    <a:ext uri="{9D8B030D-6E8A-4147-A177-3AD203B41FA5}">
                      <a16:colId xmlns:a16="http://schemas.microsoft.com/office/drawing/2014/main" val="2239761646"/>
                    </a:ext>
                  </a:extLst>
                </a:gridCol>
                <a:gridCol w="690258">
                  <a:extLst>
                    <a:ext uri="{9D8B030D-6E8A-4147-A177-3AD203B41FA5}">
                      <a16:colId xmlns:a16="http://schemas.microsoft.com/office/drawing/2014/main" val="2319379714"/>
                    </a:ext>
                  </a:extLst>
                </a:gridCol>
                <a:gridCol w="3826699">
                  <a:extLst>
                    <a:ext uri="{9D8B030D-6E8A-4147-A177-3AD203B41FA5}">
                      <a16:colId xmlns:a16="http://schemas.microsoft.com/office/drawing/2014/main" val="347427122"/>
                    </a:ext>
                  </a:extLst>
                </a:gridCol>
                <a:gridCol w="1017224">
                  <a:extLst>
                    <a:ext uri="{9D8B030D-6E8A-4147-A177-3AD203B41FA5}">
                      <a16:colId xmlns:a16="http://schemas.microsoft.com/office/drawing/2014/main" val="2932765011"/>
                    </a:ext>
                  </a:extLst>
                </a:gridCol>
                <a:gridCol w="1017224">
                  <a:extLst>
                    <a:ext uri="{9D8B030D-6E8A-4147-A177-3AD203B41FA5}">
                      <a16:colId xmlns:a16="http://schemas.microsoft.com/office/drawing/2014/main" val="2505409307"/>
                    </a:ext>
                  </a:extLst>
                </a:gridCol>
                <a:gridCol w="811357">
                  <a:extLst>
                    <a:ext uri="{9D8B030D-6E8A-4147-A177-3AD203B41FA5}">
                      <a16:colId xmlns:a16="http://schemas.microsoft.com/office/drawing/2014/main" val="62252056"/>
                    </a:ext>
                  </a:extLst>
                </a:gridCol>
                <a:gridCol w="775028">
                  <a:extLst>
                    <a:ext uri="{9D8B030D-6E8A-4147-A177-3AD203B41FA5}">
                      <a16:colId xmlns:a16="http://schemas.microsoft.com/office/drawing/2014/main" val="3215334439"/>
                    </a:ext>
                  </a:extLst>
                </a:gridCol>
                <a:gridCol w="2397742">
                  <a:extLst>
                    <a:ext uri="{9D8B030D-6E8A-4147-A177-3AD203B41FA5}">
                      <a16:colId xmlns:a16="http://schemas.microsoft.com/office/drawing/2014/main" val="2663900670"/>
                    </a:ext>
                  </a:extLst>
                </a:gridCol>
              </a:tblGrid>
              <a:tr h="529443">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3287352320"/>
                  </a:ext>
                </a:extLst>
              </a:tr>
              <a:tr h="189234">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8319" marR="8319" marT="8319" marB="0" anchor="ctr"/>
                </a:tc>
                <a:extLst>
                  <a:ext uri="{0D108BD9-81ED-4DB2-BD59-A6C34878D82A}">
                    <a16:rowId xmlns:a16="http://schemas.microsoft.com/office/drawing/2014/main" val="1399545114"/>
                  </a:ext>
                </a:extLst>
              </a:tr>
              <a:tr h="397391">
                <a:tc gridSpan="9">
                  <a:txBody>
                    <a:bodyPr/>
                    <a:lstStyle/>
                    <a:p>
                      <a:pPr algn="l" fontAlgn="ctr"/>
                      <a:r>
                        <a:rPr lang="ru-RU" sz="1000" u="none" strike="noStrike" dirty="0">
                          <a:effectLst/>
                        </a:rPr>
                        <a:t>13. Развитие институтов гражданского общества, повышение эффективности местного самоуправления  и реализации молодежной политики </a:t>
                      </a:r>
                      <a:endParaRPr lang="ru-RU" sz="1000" b="1" i="0" u="none" strike="noStrike" dirty="0">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33668330"/>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8">
                  <a:txBody>
                    <a:bodyPr/>
                    <a:lstStyle/>
                    <a:p>
                      <a:pPr algn="l" fontAlgn="ctr"/>
                      <a:r>
                        <a:rPr lang="ru-RU" sz="1000" u="none" strike="noStrike">
                          <a:effectLst/>
                        </a:rPr>
                        <a:t>Подпрограмма 3. Эффективное местное самоуправление </a:t>
                      </a:r>
                      <a:endParaRPr lang="ru-RU" sz="1000" b="0" i="0" u="none" strike="noStrike">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37299699"/>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2.1 «Реализация на территориях муниципальных образований проектов граждан, сформированных в рамках практик инициативного бюджетирования»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04037176"/>
                  </a:ext>
                </a:extLst>
              </a:tr>
              <a:tr h="56770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Проекты, реализованные на основании заявок жителей Московской области в рамках применения практик инициативного бюджетирования.</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3551121919"/>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8">
                  <a:txBody>
                    <a:bodyPr/>
                    <a:lstStyle/>
                    <a:p>
                      <a:pPr algn="l" fontAlgn="ctr"/>
                      <a:r>
                        <a:rPr lang="ru-RU" sz="1000" u="none" strike="noStrike">
                          <a:effectLst/>
                        </a:rPr>
                        <a:t>Подпрограмма 4. Молодежь Подмосковья </a:t>
                      </a:r>
                      <a:endParaRPr lang="ru-RU" sz="1000" b="0" i="0" u="none" strike="noStrike">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30772793"/>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1.1 «Организация и проведение мероприятий по гражданско-патриотическому и духовно-нравственному воспитанию молодежи»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32065096"/>
                  </a:ext>
                </a:extLst>
              </a:tr>
              <a:tr h="42577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Муниципальное мероприятие по гражданско-патриотическому и духов-но-нравственному воспитанию молодежи.</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14</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14,00</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1167234751"/>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2.2 «Проведение мероприятий по обеспечению занятости несовершеннолетних»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36648588"/>
                  </a:ext>
                </a:extLst>
              </a:tr>
              <a:tr h="37846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Муниципальное мероприятие по обеспечению занятости несовершеннолетних</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2377189240"/>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8">
                  <a:txBody>
                    <a:bodyPr/>
                    <a:lstStyle/>
                    <a:p>
                      <a:pPr algn="l" fontAlgn="ctr"/>
                      <a:r>
                        <a:rPr lang="ru-RU" sz="1000" u="none" strike="noStrike">
                          <a:effectLst/>
                        </a:rPr>
                        <a:t>Подпрограмма 6. Обеспечивающая подпрограмма </a:t>
                      </a:r>
                      <a:endParaRPr lang="ru-RU" sz="1000" b="0" i="0" u="none" strike="noStrike">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32936474"/>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1.3 «Расходы на обеспечение деятельности (оказание услуг) муниципальных учреждений в сфере молодежной политики»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70802919"/>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Результат мероприятия не предусмотрен</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2236066808"/>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3.1 «Осуществление первичного воинского учета органами местного самоуправления поселений, муниципальных и городских округов»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07530075"/>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Результат мероприятия не предусмотрен</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602072862"/>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4.1 «Составление (изменение) списков кандидатов в присяжные заседатели федеральных судов общей юрисдикции в Российской Федерации»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4643700"/>
                  </a:ext>
                </a:extLst>
              </a:tr>
              <a:tr h="1892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Результат мероприятия не предусмотрен</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974838338"/>
                  </a:ext>
                </a:extLst>
              </a:tr>
            </a:tbl>
          </a:graphicData>
        </a:graphic>
      </p:graphicFrame>
    </p:spTree>
    <p:extLst>
      <p:ext uri="{BB962C8B-B14F-4D97-AF65-F5344CB8AC3E}">
        <p14:creationId xmlns:p14="http://schemas.microsoft.com/office/powerpoint/2010/main" val="3136449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111</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66250399"/>
              </p:ext>
            </p:extLst>
          </p:nvPr>
        </p:nvGraphicFramePr>
        <p:xfrm>
          <a:off x="404077" y="1090613"/>
          <a:ext cx="11483122" cy="5276935"/>
        </p:xfrm>
        <a:graphic>
          <a:graphicData uri="http://schemas.openxmlformats.org/drawingml/2006/table">
            <a:tbl>
              <a:tblPr>
                <a:tableStyleId>{69CF1AB2-1976-4502-BF36-3FF5EA218861}</a:tableStyleId>
              </a:tblPr>
              <a:tblGrid>
                <a:gridCol w="481980">
                  <a:extLst>
                    <a:ext uri="{9D8B030D-6E8A-4147-A177-3AD203B41FA5}">
                      <a16:colId xmlns:a16="http://schemas.microsoft.com/office/drawing/2014/main" val="1021983889"/>
                    </a:ext>
                  </a:extLst>
                </a:gridCol>
                <a:gridCol w="819843">
                  <a:extLst>
                    <a:ext uri="{9D8B030D-6E8A-4147-A177-3AD203B41FA5}">
                      <a16:colId xmlns:a16="http://schemas.microsoft.com/office/drawing/2014/main" val="385092404"/>
                    </a:ext>
                  </a:extLst>
                </a:gridCol>
                <a:gridCol w="667313">
                  <a:extLst>
                    <a:ext uri="{9D8B030D-6E8A-4147-A177-3AD203B41FA5}">
                      <a16:colId xmlns:a16="http://schemas.microsoft.com/office/drawing/2014/main" val="1612126505"/>
                    </a:ext>
                  </a:extLst>
                </a:gridCol>
                <a:gridCol w="3746490">
                  <a:extLst>
                    <a:ext uri="{9D8B030D-6E8A-4147-A177-3AD203B41FA5}">
                      <a16:colId xmlns:a16="http://schemas.microsoft.com/office/drawing/2014/main" val="715529370"/>
                    </a:ext>
                  </a:extLst>
                </a:gridCol>
                <a:gridCol w="867508">
                  <a:extLst>
                    <a:ext uri="{9D8B030D-6E8A-4147-A177-3AD203B41FA5}">
                      <a16:colId xmlns:a16="http://schemas.microsoft.com/office/drawing/2014/main" val="1783254945"/>
                    </a:ext>
                  </a:extLst>
                </a:gridCol>
                <a:gridCol w="667314">
                  <a:extLst>
                    <a:ext uri="{9D8B030D-6E8A-4147-A177-3AD203B41FA5}">
                      <a16:colId xmlns:a16="http://schemas.microsoft.com/office/drawing/2014/main" val="1502234395"/>
                    </a:ext>
                  </a:extLst>
                </a:gridCol>
                <a:gridCol w="581516">
                  <a:extLst>
                    <a:ext uri="{9D8B030D-6E8A-4147-A177-3AD203B41FA5}">
                      <a16:colId xmlns:a16="http://schemas.microsoft.com/office/drawing/2014/main" val="548307894"/>
                    </a:ext>
                  </a:extLst>
                </a:gridCol>
                <a:gridCol w="819841">
                  <a:extLst>
                    <a:ext uri="{9D8B030D-6E8A-4147-A177-3AD203B41FA5}">
                      <a16:colId xmlns:a16="http://schemas.microsoft.com/office/drawing/2014/main" val="4110678138"/>
                    </a:ext>
                  </a:extLst>
                </a:gridCol>
                <a:gridCol w="2831317">
                  <a:extLst>
                    <a:ext uri="{9D8B030D-6E8A-4147-A177-3AD203B41FA5}">
                      <a16:colId xmlns:a16="http://schemas.microsoft.com/office/drawing/2014/main" val="3988195896"/>
                    </a:ext>
                  </a:extLst>
                </a:gridCol>
              </a:tblGrid>
              <a:tr h="474868">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000" marR="5000" marT="5000"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000" marR="5000" marT="5000"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000" marR="5000" marT="5000"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5000" marR="5000" marT="5000"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000" marR="5000" marT="5000"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000" marR="5000" marT="5000"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000" marR="5000" marT="5000" marB="0"/>
                </a:tc>
                <a:extLst>
                  <a:ext uri="{0D108BD9-81ED-4DB2-BD59-A6C34878D82A}">
                    <a16:rowId xmlns:a16="http://schemas.microsoft.com/office/drawing/2014/main" val="1454310774"/>
                  </a:ext>
                </a:extLst>
              </a:tr>
              <a:tr h="161714">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000" marR="5000" marT="5000" marB="0" anchor="ctr"/>
                </a:tc>
                <a:extLst>
                  <a:ext uri="{0D108BD9-81ED-4DB2-BD59-A6C34878D82A}">
                    <a16:rowId xmlns:a16="http://schemas.microsoft.com/office/drawing/2014/main" val="3730293316"/>
                  </a:ext>
                </a:extLst>
              </a:tr>
              <a:tr h="205498">
                <a:tc gridSpan="9">
                  <a:txBody>
                    <a:bodyPr/>
                    <a:lstStyle/>
                    <a:p>
                      <a:pPr algn="l" fontAlgn="ctr"/>
                      <a:r>
                        <a:rPr lang="ru-RU" sz="1000" u="none" strike="noStrike">
                          <a:effectLst/>
                        </a:rPr>
                        <a:t>14. Развитие и функционирование дорожно-транспортного комплекса </a:t>
                      </a:r>
                      <a:endParaRPr lang="ru-RU" sz="1000" b="1" i="0" u="none" strike="noStrike">
                        <a:solidFill>
                          <a:srgbClr val="000000"/>
                        </a:solidFill>
                        <a:effectLst/>
                        <a:latin typeface="Calibri" panose="020F0502020204030204" pitchFamily="34" charset="0"/>
                      </a:endParaRPr>
                    </a:p>
                  </a:txBody>
                  <a:tcPr marL="5000" marR="5000" marT="500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68845887"/>
                  </a:ext>
                </a:extLst>
              </a:tr>
              <a:tr h="318291">
                <a:tc rowSpan="3" gridSpan="3">
                  <a:txBody>
                    <a:bodyPr/>
                    <a:lstStyle/>
                    <a:p>
                      <a:pPr algn="ctr"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5000" marR="5000" marT="5000" marB="0" anchor="ctr"/>
                </a:tc>
                <a:tc rowSpan="3" hMerge="1">
                  <a:txBody>
                    <a:bodyPr/>
                    <a:lstStyle/>
                    <a:p>
                      <a:endParaRPr lang="ru-RU"/>
                    </a:p>
                  </a:txBody>
                  <a:tcPr/>
                </a:tc>
                <a:tc rowSpan="3" hMerge="1">
                  <a:txBody>
                    <a:bodyPr/>
                    <a:lstStyle/>
                    <a:p>
                      <a:endParaRPr lang="ru-RU"/>
                    </a:p>
                  </a:txBody>
                  <a:tcPr/>
                </a:tc>
                <a:tc>
                  <a:txBody>
                    <a:bodyPr/>
                    <a:lstStyle/>
                    <a:p>
                      <a:pPr algn="l" fontAlgn="ctr"/>
                      <a:r>
                        <a:rPr lang="ru-RU" sz="1000" u="none" strike="noStrike">
                          <a:effectLst/>
                        </a:rPr>
                        <a:t>Доля автомобильных дорог местного значения, соответствующих нормативным требованиям</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98,35</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98,72</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000" marR="5000" marT="5000" marB="0"/>
                </a:tc>
                <a:extLst>
                  <a:ext uri="{0D108BD9-81ED-4DB2-BD59-A6C34878D82A}">
                    <a16:rowId xmlns:a16="http://schemas.microsoft.com/office/drawing/2014/main" val="1975588767"/>
                  </a:ext>
                </a:extLst>
              </a:tr>
              <a:tr h="47486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погибших в дорожно-транспортных происшествиях, человек на 100 тысяч населения</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l" fontAlgn="ctr"/>
                      <a:r>
                        <a:rPr lang="ru-RU" sz="1000" u="none" strike="noStrike">
                          <a:effectLst/>
                        </a:rPr>
                        <a:t>единиц на 100000 человек</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10,53</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1,67</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000" marR="5000" marT="5000" marB="0"/>
                </a:tc>
                <a:extLst>
                  <a:ext uri="{0D108BD9-81ED-4DB2-BD59-A6C34878D82A}">
                    <a16:rowId xmlns:a16="http://schemas.microsoft.com/office/drawing/2014/main" val="245915090"/>
                  </a:ext>
                </a:extLst>
              </a:tr>
              <a:tr h="1257754">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dirty="0">
                          <a:effectLst/>
                        </a:rPr>
                        <a:t>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 включенных в Перечень маршрутов регулярных перевозок по регулируемым тарифам, на которых отдельным категориям граждан предоставляются меры социальной поддержки, утверждаемый Правительством Московской области </a:t>
                      </a:r>
                      <a:endParaRPr lang="ru-RU" sz="1000" b="0" i="0" u="none" strike="noStrike" dirty="0">
                        <a:solidFill>
                          <a:srgbClr val="000000"/>
                        </a:solidFill>
                        <a:effectLst/>
                        <a:latin typeface="Calibri" panose="020F0502020204030204" pitchFamily="34" charset="0"/>
                      </a:endParaRPr>
                    </a:p>
                  </a:txBody>
                  <a:tcPr marL="5000" marR="5000" marT="5000"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87</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000" marR="5000" marT="5000" marB="0"/>
                </a:tc>
                <a:extLst>
                  <a:ext uri="{0D108BD9-81ED-4DB2-BD59-A6C34878D82A}">
                    <a16:rowId xmlns:a16="http://schemas.microsoft.com/office/drawing/2014/main" val="4007200872"/>
                  </a:ext>
                </a:extLst>
              </a:tr>
              <a:tr h="16171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000" marR="5000" marT="5000" marB="0" anchor="ctr"/>
                </a:tc>
                <a:tc gridSpan="8">
                  <a:txBody>
                    <a:bodyPr/>
                    <a:lstStyle/>
                    <a:p>
                      <a:pPr algn="l" fontAlgn="ctr"/>
                      <a:r>
                        <a:rPr lang="ru-RU" sz="1000" u="none" strike="noStrike">
                          <a:effectLst/>
                        </a:rPr>
                        <a:t>Подпрограмма 1. Пассажирский транспорт общего пользования </a:t>
                      </a:r>
                      <a:endParaRPr lang="ru-RU" sz="1000" b="0" i="0" u="none" strike="noStrike">
                        <a:solidFill>
                          <a:srgbClr val="000000"/>
                        </a:solidFill>
                        <a:effectLst/>
                        <a:latin typeface="Calibri" panose="020F0502020204030204" pitchFamily="34" charset="0"/>
                      </a:endParaRPr>
                    </a:p>
                  </a:txBody>
                  <a:tcPr marL="5000" marR="5000" marT="500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92773129"/>
                  </a:ext>
                </a:extLst>
              </a:tr>
              <a:tr h="31829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000" marR="5000" marT="5000" marB="0"/>
                </a:tc>
                <a:tc gridSpan="7">
                  <a:txBody>
                    <a:bodyPr/>
                    <a:lstStyle/>
                    <a:p>
                      <a:pPr algn="l" fontAlgn="t"/>
                      <a:r>
                        <a:rPr lang="ru-RU" sz="1000" u="none" strike="noStrike">
                          <a:effectLst/>
                        </a:rPr>
                        <a:t>Мероприятие 2.1 «Создание условий для предоставления транспортных услуг населению и организация транспортного обслуживания населения в границах городского округа (в части автомобильного транспорта)» </a:t>
                      </a:r>
                      <a:endParaRPr lang="ru-RU" sz="1000" b="0" i="0" u="none" strike="noStrike">
                        <a:solidFill>
                          <a:srgbClr val="000000"/>
                        </a:solidFill>
                        <a:effectLst/>
                        <a:latin typeface="Calibri" panose="020F0502020204030204" pitchFamily="34" charset="0"/>
                      </a:endParaRPr>
                    </a:p>
                  </a:txBody>
                  <a:tcPr marL="5000" marR="5000" marT="500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65663104"/>
                  </a:ext>
                </a:extLst>
              </a:tr>
              <a:tr h="1903937">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000" marR="5000" marT="5000"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000" marR="5000" marT="5000" marB="0"/>
                </a:tc>
                <a:tc>
                  <a:txBody>
                    <a:bodyPr/>
                    <a:lstStyle/>
                    <a:p>
                      <a:pPr algn="l" fontAlgn="t"/>
                      <a:r>
                        <a:rPr lang="ru-RU" sz="1000" u="none" strike="noStrike">
                          <a:effectLst/>
                        </a:rPr>
                        <a:t>Обеспечение  выполнения транспортной работы автомобильным транспортом в соответствии с заключенными государственными контрактами и договорами на выполнение работ по перевозке пассажиров</a:t>
                      </a:r>
                      <a:endParaRPr lang="ru-RU" sz="1000" b="0" i="0" u="none" strike="noStrike">
                        <a:solidFill>
                          <a:srgbClr val="000000"/>
                        </a:solidFill>
                        <a:effectLst/>
                        <a:latin typeface="Calibri" panose="020F0502020204030204" pitchFamily="34" charset="0"/>
                      </a:endParaRPr>
                    </a:p>
                  </a:txBody>
                  <a:tcPr marL="5000" marR="5000" marT="5000"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000" marR="5000" marT="500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000" marR="5000" marT="5000"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5000" marR="5000" marT="5000" marB="0" anchor="ctr"/>
                </a:tc>
                <a:tc>
                  <a:txBody>
                    <a:bodyPr/>
                    <a:lstStyle/>
                    <a:p>
                      <a:pPr algn="l" fontAlgn="t"/>
                      <a:r>
                        <a:rPr lang="ru-RU" sz="1000" u="none" strike="noStrike" dirty="0">
                          <a:effectLst/>
                        </a:rPr>
                        <a:t>По инициативе Минтранс МО постановлением </a:t>
                      </a:r>
                      <a:r>
                        <a:rPr lang="ru-RU" sz="1000" u="none" strike="noStrike" dirty="0" err="1">
                          <a:effectLst/>
                        </a:rPr>
                        <a:t>Мособлдумы</a:t>
                      </a:r>
                      <a:r>
                        <a:rPr lang="ru-RU" sz="1000" u="none" strike="noStrike" dirty="0">
                          <a:effectLst/>
                        </a:rPr>
                        <a:t> от 28.10.2021 г. № 55/5-П принят Закон Московской области от 28.10.2021 г. № 189/2021-ОЗ.</a:t>
                      </a:r>
                      <a:br>
                        <a:rPr lang="ru-RU" sz="1000" u="none" strike="noStrike" dirty="0">
                          <a:effectLst/>
                        </a:rPr>
                      </a:br>
                      <a:r>
                        <a:rPr lang="ru-RU" sz="1000" u="none" strike="noStrike" dirty="0">
                          <a:effectLst/>
                        </a:rPr>
                        <a:t> Министерством по итогам проведенных конкурентных процедур в 2023 году заключены брутто-контракты в г.о. Долгопрудный на все муниципальные, межмуниципальные, смежные межрегиональные маршруты. В настоящее время Министерством продлены указанные брутто-контракты на 2024 год.</a:t>
                      </a:r>
                      <a:endParaRPr lang="ru-RU" sz="1000" b="0" i="0" u="none" strike="noStrike" dirty="0">
                        <a:solidFill>
                          <a:srgbClr val="000000"/>
                        </a:solidFill>
                        <a:effectLst/>
                        <a:latin typeface="Calibri" panose="020F0502020204030204" pitchFamily="34" charset="0"/>
                      </a:endParaRPr>
                    </a:p>
                  </a:txBody>
                  <a:tcPr marL="5000" marR="5000" marT="5000" marB="0"/>
                </a:tc>
                <a:extLst>
                  <a:ext uri="{0D108BD9-81ED-4DB2-BD59-A6C34878D82A}">
                    <a16:rowId xmlns:a16="http://schemas.microsoft.com/office/drawing/2014/main" val="2988317807"/>
                  </a:ext>
                </a:extLst>
              </a:tr>
            </a:tbl>
          </a:graphicData>
        </a:graphic>
      </p:graphicFrame>
    </p:spTree>
    <p:extLst>
      <p:ext uri="{BB962C8B-B14F-4D97-AF65-F5344CB8AC3E}">
        <p14:creationId xmlns:p14="http://schemas.microsoft.com/office/powerpoint/2010/main" val="2754528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112</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470468238"/>
              </p:ext>
            </p:extLst>
          </p:nvPr>
        </p:nvGraphicFramePr>
        <p:xfrm>
          <a:off x="404075" y="1246188"/>
          <a:ext cx="11483123" cy="5104737"/>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1220106246"/>
                    </a:ext>
                  </a:extLst>
                </a:gridCol>
                <a:gridCol w="463199">
                  <a:extLst>
                    <a:ext uri="{9D8B030D-6E8A-4147-A177-3AD203B41FA5}">
                      <a16:colId xmlns:a16="http://schemas.microsoft.com/office/drawing/2014/main" val="3028270265"/>
                    </a:ext>
                  </a:extLst>
                </a:gridCol>
                <a:gridCol w="690260">
                  <a:extLst>
                    <a:ext uri="{9D8B030D-6E8A-4147-A177-3AD203B41FA5}">
                      <a16:colId xmlns:a16="http://schemas.microsoft.com/office/drawing/2014/main" val="198747781"/>
                    </a:ext>
                  </a:extLst>
                </a:gridCol>
                <a:gridCol w="3826698">
                  <a:extLst>
                    <a:ext uri="{9D8B030D-6E8A-4147-A177-3AD203B41FA5}">
                      <a16:colId xmlns:a16="http://schemas.microsoft.com/office/drawing/2014/main" val="1134468806"/>
                    </a:ext>
                  </a:extLst>
                </a:gridCol>
                <a:gridCol w="1017224">
                  <a:extLst>
                    <a:ext uri="{9D8B030D-6E8A-4147-A177-3AD203B41FA5}">
                      <a16:colId xmlns:a16="http://schemas.microsoft.com/office/drawing/2014/main" val="2029522392"/>
                    </a:ext>
                  </a:extLst>
                </a:gridCol>
                <a:gridCol w="1017224">
                  <a:extLst>
                    <a:ext uri="{9D8B030D-6E8A-4147-A177-3AD203B41FA5}">
                      <a16:colId xmlns:a16="http://schemas.microsoft.com/office/drawing/2014/main" val="2560630045"/>
                    </a:ext>
                  </a:extLst>
                </a:gridCol>
                <a:gridCol w="811358">
                  <a:extLst>
                    <a:ext uri="{9D8B030D-6E8A-4147-A177-3AD203B41FA5}">
                      <a16:colId xmlns:a16="http://schemas.microsoft.com/office/drawing/2014/main" val="547056175"/>
                    </a:ext>
                  </a:extLst>
                </a:gridCol>
                <a:gridCol w="775027">
                  <a:extLst>
                    <a:ext uri="{9D8B030D-6E8A-4147-A177-3AD203B41FA5}">
                      <a16:colId xmlns:a16="http://schemas.microsoft.com/office/drawing/2014/main" val="2707572694"/>
                    </a:ext>
                  </a:extLst>
                </a:gridCol>
                <a:gridCol w="2397740">
                  <a:extLst>
                    <a:ext uri="{9D8B030D-6E8A-4147-A177-3AD203B41FA5}">
                      <a16:colId xmlns:a16="http://schemas.microsoft.com/office/drawing/2014/main" val="441047163"/>
                    </a:ext>
                  </a:extLst>
                </a:gridCol>
              </a:tblGrid>
              <a:tr h="490870">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625" marR="6625" marT="6625"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625" marR="6625" marT="6625" marB="0"/>
                </a:tc>
                <a:extLst>
                  <a:ext uri="{0D108BD9-81ED-4DB2-BD59-A6C34878D82A}">
                    <a16:rowId xmlns:a16="http://schemas.microsoft.com/office/drawing/2014/main" val="1499892804"/>
                  </a:ext>
                </a:extLst>
              </a:tr>
              <a:tr h="16829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625" marR="6625" marT="6625" marB="0" anchor="ctr"/>
                </a:tc>
                <a:extLst>
                  <a:ext uri="{0D108BD9-81ED-4DB2-BD59-A6C34878D82A}">
                    <a16:rowId xmlns:a16="http://schemas.microsoft.com/office/drawing/2014/main" val="55498574"/>
                  </a:ext>
                </a:extLst>
              </a:tr>
              <a:tr h="280454">
                <a:tc gridSpan="9">
                  <a:txBody>
                    <a:bodyPr/>
                    <a:lstStyle/>
                    <a:p>
                      <a:pPr algn="l" fontAlgn="ctr"/>
                      <a:r>
                        <a:rPr lang="ru-RU" sz="1000" u="none" strike="noStrike">
                          <a:effectLst/>
                        </a:rPr>
                        <a:t>14. Развитие и функционирование дорожно-транспортного комплекса </a:t>
                      </a:r>
                      <a:endParaRPr lang="ru-RU" sz="1000" b="1" i="0" u="none" strike="noStrike">
                        <a:solidFill>
                          <a:srgbClr val="000000"/>
                        </a:solidFill>
                        <a:effectLst/>
                        <a:latin typeface="Calibri" panose="020F0502020204030204" pitchFamily="34" charset="0"/>
                      </a:endParaRPr>
                    </a:p>
                  </a:txBody>
                  <a:tcPr marL="6625" marR="6625" marT="662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78337174"/>
                  </a:ext>
                </a:extLst>
              </a:tr>
              <a:tr h="1682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gridSpan="8">
                  <a:txBody>
                    <a:bodyPr/>
                    <a:lstStyle/>
                    <a:p>
                      <a:pPr algn="l" fontAlgn="ctr"/>
                      <a:r>
                        <a:rPr lang="ru-RU" sz="1000" u="none" strike="noStrike">
                          <a:effectLst/>
                        </a:rPr>
                        <a:t>Подпрограмма 1. Пассажирский транспорт общего пользования </a:t>
                      </a:r>
                      <a:endParaRPr lang="ru-RU" sz="1000" b="0" i="0" u="none" strike="noStrike">
                        <a:solidFill>
                          <a:srgbClr val="000000"/>
                        </a:solidFill>
                        <a:effectLst/>
                        <a:latin typeface="Calibri" panose="020F0502020204030204" pitchFamily="34" charset="0"/>
                      </a:endParaRPr>
                    </a:p>
                  </a:txBody>
                  <a:tcPr marL="6625" marR="6625" marT="662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29320905"/>
                  </a:ext>
                </a:extLst>
              </a:tr>
              <a:tr h="350567">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gridSpan="7">
                  <a:txBody>
                    <a:bodyPr/>
                    <a:lstStyle/>
                    <a:p>
                      <a:pPr algn="l" fontAlgn="t"/>
                      <a:r>
                        <a:rPr lang="ru-RU" sz="1000" u="none" strike="noStrike">
                          <a:effectLst/>
                        </a:rPr>
                        <a:t>Мероприятие 2.2 «Создание условий для предоставления транспортных услуг населению и организация транспортного обслуживания населения в границах городского округа (в части городского электрического транспорта)» </a:t>
                      </a:r>
                      <a:endParaRPr lang="ru-RU" sz="1000" b="0" i="0" u="none" strike="noStrike">
                        <a:solidFill>
                          <a:srgbClr val="000000"/>
                        </a:solidFill>
                        <a:effectLst/>
                        <a:latin typeface="Calibri" panose="020F0502020204030204" pitchFamily="34" charset="0"/>
                      </a:endParaRPr>
                    </a:p>
                  </a:txBody>
                  <a:tcPr marL="6625" marR="6625" marT="662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07673384"/>
                  </a:ext>
                </a:extLst>
              </a:tr>
              <a:tr h="41366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625" marR="6625" marT="662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5" marR="6625" marT="6625" marB="0"/>
                </a:tc>
                <a:extLst>
                  <a:ext uri="{0D108BD9-81ED-4DB2-BD59-A6C34878D82A}">
                    <a16:rowId xmlns:a16="http://schemas.microsoft.com/office/drawing/2014/main" val="1252403112"/>
                  </a:ext>
                </a:extLst>
              </a:tr>
              <a:tr h="35757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gridSpan="7">
                  <a:txBody>
                    <a:bodyPr/>
                    <a:lstStyle/>
                    <a:p>
                      <a:pPr algn="l" fontAlgn="t"/>
                      <a:r>
                        <a:rPr lang="ru-RU" sz="1000" u="none" strike="noStrike" dirty="0">
                          <a:effectLst/>
                        </a:rPr>
                        <a:t>Мероприятие 2.3 «Организация транспортного обслуживания населения по муниципальным маршрутам регулярных перевозок по регулируемым тарифам городским наземным электрическим транспортом в соответствии с муниципальными контрактами и договорами на выполнение работ по перевозке пассажиров» </a:t>
                      </a:r>
                      <a:endParaRPr lang="ru-RU" sz="1000" b="0" i="0" u="none" strike="noStrike" dirty="0">
                        <a:solidFill>
                          <a:srgbClr val="000000"/>
                        </a:solidFill>
                        <a:effectLst/>
                        <a:latin typeface="Calibri" panose="020F0502020204030204" pitchFamily="34" charset="0"/>
                      </a:endParaRPr>
                    </a:p>
                  </a:txBody>
                  <a:tcPr marL="6625" marR="6625" marT="662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99888223"/>
                  </a:ext>
                </a:extLst>
              </a:tr>
              <a:tr h="65215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l" fontAlgn="t"/>
                      <a:r>
                        <a:rPr lang="ru-RU" sz="1000" u="none" strike="noStrike" dirty="0">
                          <a:effectLst/>
                        </a:rPr>
                        <a:t>Обеспечение выполнения транспортной работы городским наземным электрическим транспортом в соответствии с заключенными муниципальными контрактами и договорами на выполнение работ по перевозке пассажиров</a:t>
                      </a:r>
                      <a:endParaRPr lang="ru-RU" sz="1000" b="0" i="0" u="none" strike="noStrike" dirty="0">
                        <a:solidFill>
                          <a:srgbClr val="000000"/>
                        </a:solidFill>
                        <a:effectLst/>
                        <a:latin typeface="Calibri" panose="020F0502020204030204" pitchFamily="34" charset="0"/>
                      </a:endParaRPr>
                    </a:p>
                  </a:txBody>
                  <a:tcPr marL="6625" marR="6625" marT="6625" marB="0"/>
                </a:tc>
                <a:tc>
                  <a:txBody>
                    <a:bodyPr/>
                    <a:lstStyle/>
                    <a:p>
                      <a:pPr algn="l" fontAlgn="t"/>
                      <a:r>
                        <a:rPr lang="ru-RU" sz="1000" u="none" strike="noStrike" dirty="0">
                          <a:effectLst/>
                        </a:rPr>
                        <a:t>Процент</a:t>
                      </a:r>
                      <a:endParaRPr lang="ru-RU" sz="1000" b="0" i="0" u="none" strike="noStrike" dirty="0">
                        <a:solidFill>
                          <a:srgbClr val="000000"/>
                        </a:solidFill>
                        <a:effectLst/>
                        <a:latin typeface="Calibri" panose="020F0502020204030204" pitchFamily="34" charset="0"/>
                      </a:endParaRPr>
                    </a:p>
                  </a:txBody>
                  <a:tcPr marL="6625" marR="6625" marT="6625"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a:effectLst/>
                        </a:rPr>
                        <a:t>Мероприятия не запланированы в отчетном периоде</a:t>
                      </a:r>
                      <a:endParaRPr lang="ru-RU" sz="1000" b="0" i="0" u="none" strike="noStrike">
                        <a:solidFill>
                          <a:srgbClr val="000000"/>
                        </a:solidFill>
                        <a:effectLst/>
                        <a:latin typeface="Calibri" panose="020F0502020204030204" pitchFamily="34" charset="0"/>
                      </a:endParaRPr>
                    </a:p>
                  </a:txBody>
                  <a:tcPr marL="6625" marR="6625" marT="6625" marB="0"/>
                </a:tc>
                <a:extLst>
                  <a:ext uri="{0D108BD9-81ED-4DB2-BD59-A6C34878D82A}">
                    <a16:rowId xmlns:a16="http://schemas.microsoft.com/office/drawing/2014/main" val="3534608987"/>
                  </a:ext>
                </a:extLst>
              </a:tr>
              <a:tr h="33654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gridSpan="7">
                  <a:txBody>
                    <a:bodyPr/>
                    <a:lstStyle/>
                    <a:p>
                      <a:pPr algn="l" fontAlgn="t"/>
                      <a:r>
                        <a:rPr lang="ru-RU" sz="1000" u="none" strike="noStrike" dirty="0">
                          <a:effectLst/>
                        </a:rPr>
                        <a:t>Мероприятие 2.4 «Организация транспортного обслуживания населения по муниципальным маршрутам регулярных перевозок по регулируемым тарифам автомобильным транспортом в соответствии с муниципальными контрактами и договорами на выполнение работ по перевозке пассажиров» </a:t>
                      </a:r>
                      <a:endParaRPr lang="ru-RU" sz="1000" b="0" i="0" u="none" strike="noStrike" dirty="0">
                        <a:solidFill>
                          <a:srgbClr val="000000"/>
                        </a:solidFill>
                        <a:effectLst/>
                        <a:latin typeface="Calibri" panose="020F0502020204030204" pitchFamily="34" charset="0"/>
                      </a:endParaRPr>
                    </a:p>
                  </a:txBody>
                  <a:tcPr marL="6625" marR="6625" marT="662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32588776"/>
                  </a:ext>
                </a:extLst>
              </a:tr>
              <a:tr h="65215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l" fontAlgn="t"/>
                      <a:r>
                        <a:rPr lang="ru-RU" sz="1000" u="none" strike="noStrike">
                          <a:effectLst/>
                        </a:rPr>
                        <a:t>Обеспечение выполнения транспортной работы автомобильным транспортом в соответствии с заключенными муниципальными контрактами и договорами на выполнение работ по перевозке пассажиров, %</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a:effectLst/>
                        </a:rPr>
                        <a:t>Мероприятия не запланированы в отчетном периоде</a:t>
                      </a:r>
                      <a:endParaRPr lang="ru-RU" sz="1000" b="0" i="0" u="none" strike="noStrike">
                        <a:solidFill>
                          <a:srgbClr val="000000"/>
                        </a:solidFill>
                        <a:effectLst/>
                        <a:latin typeface="Calibri" panose="020F0502020204030204" pitchFamily="34" charset="0"/>
                      </a:endParaRPr>
                    </a:p>
                  </a:txBody>
                  <a:tcPr marL="6625" marR="6625" marT="6625" marB="0"/>
                </a:tc>
                <a:extLst>
                  <a:ext uri="{0D108BD9-81ED-4DB2-BD59-A6C34878D82A}">
                    <a16:rowId xmlns:a16="http://schemas.microsoft.com/office/drawing/2014/main" val="3695046899"/>
                  </a:ext>
                </a:extLst>
              </a:tr>
              <a:tr h="1682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gridSpan="7">
                  <a:txBody>
                    <a:bodyPr/>
                    <a:lstStyle/>
                    <a:p>
                      <a:pPr algn="l" fontAlgn="t"/>
                      <a:r>
                        <a:rPr lang="ru-RU" sz="1000" u="none" strike="noStrike" dirty="0">
                          <a:effectLst/>
                        </a:rPr>
                        <a:t>Мероприятие 5.2 «Обеспечение транспортной безопасности населения Московской области» </a:t>
                      </a:r>
                      <a:endParaRPr lang="ru-RU" sz="1000" b="0" i="0" u="none" strike="noStrike" dirty="0">
                        <a:solidFill>
                          <a:srgbClr val="000000"/>
                        </a:solidFill>
                        <a:effectLst/>
                        <a:latin typeface="Calibri" panose="020F0502020204030204" pitchFamily="34" charset="0"/>
                      </a:endParaRPr>
                    </a:p>
                  </a:txBody>
                  <a:tcPr marL="6625" marR="6625" marT="662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49007544"/>
                  </a:ext>
                </a:extLst>
              </a:tr>
              <a:tr h="65215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l" fontAlgn="t"/>
                      <a:r>
                        <a:rPr lang="ru-RU" sz="1000" u="none" strike="noStrike">
                          <a:effectLst/>
                        </a:rPr>
                        <a:t>Введено в эксплуатацию искусственных сооружений, предназначенных для движения пешеходов через железнодорожные пути в разных уровнях на территории муниципальных образований Московской области</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dirty="0">
                          <a:effectLst/>
                        </a:rPr>
                        <a:t>Мероприятия не запланированы в отчетном периоде</a:t>
                      </a:r>
                      <a:endParaRPr lang="ru-RU" sz="1000" b="0" i="0" u="none" strike="noStrike" dirty="0">
                        <a:solidFill>
                          <a:srgbClr val="000000"/>
                        </a:solidFill>
                        <a:effectLst/>
                        <a:latin typeface="Calibri" panose="020F0502020204030204" pitchFamily="34" charset="0"/>
                      </a:endParaRPr>
                    </a:p>
                  </a:txBody>
                  <a:tcPr marL="6625" marR="6625" marT="6625" marB="0"/>
                </a:tc>
                <a:extLst>
                  <a:ext uri="{0D108BD9-81ED-4DB2-BD59-A6C34878D82A}">
                    <a16:rowId xmlns:a16="http://schemas.microsoft.com/office/drawing/2014/main" val="2475834291"/>
                  </a:ext>
                </a:extLst>
              </a:tr>
              <a:tr h="1682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gridSpan="7">
                  <a:txBody>
                    <a:bodyPr/>
                    <a:lstStyle/>
                    <a:p>
                      <a:pPr algn="l" fontAlgn="t"/>
                      <a:r>
                        <a:rPr lang="ru-RU" sz="1000" u="none" strike="noStrike" dirty="0">
                          <a:effectLst/>
                        </a:rPr>
                        <a:t>Мероприятие 5.3 «Финансирование работ по обеспечению транспортной безопасности населения Московской области за счет средств местного бюджет» </a:t>
                      </a:r>
                      <a:endParaRPr lang="ru-RU" sz="1000" b="0" i="0" u="none" strike="noStrike" dirty="0">
                        <a:solidFill>
                          <a:srgbClr val="000000"/>
                        </a:solidFill>
                        <a:effectLst/>
                        <a:latin typeface="Calibri" panose="020F0502020204030204" pitchFamily="34" charset="0"/>
                      </a:endParaRPr>
                    </a:p>
                  </a:txBody>
                  <a:tcPr marL="6625" marR="6625" marT="662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63144601"/>
                  </a:ext>
                </a:extLst>
              </a:tr>
              <a:tr h="245397">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5" marR="6625" marT="6625"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625" marR="6625" marT="662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5" marR="6625" marT="6625"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6625" marR="6625" marT="6625" marB="0"/>
                </a:tc>
                <a:extLst>
                  <a:ext uri="{0D108BD9-81ED-4DB2-BD59-A6C34878D82A}">
                    <a16:rowId xmlns:a16="http://schemas.microsoft.com/office/drawing/2014/main" val="1434125038"/>
                  </a:ext>
                </a:extLst>
              </a:tr>
            </a:tbl>
          </a:graphicData>
        </a:graphic>
      </p:graphicFrame>
    </p:spTree>
    <p:extLst>
      <p:ext uri="{BB962C8B-B14F-4D97-AF65-F5344CB8AC3E}">
        <p14:creationId xmlns:p14="http://schemas.microsoft.com/office/powerpoint/2010/main" val="4161161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113</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86074456"/>
              </p:ext>
            </p:extLst>
          </p:nvPr>
        </p:nvGraphicFramePr>
        <p:xfrm>
          <a:off x="404074" y="1254122"/>
          <a:ext cx="11483126" cy="5238116"/>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362031567"/>
                    </a:ext>
                  </a:extLst>
                </a:gridCol>
                <a:gridCol w="463199">
                  <a:extLst>
                    <a:ext uri="{9D8B030D-6E8A-4147-A177-3AD203B41FA5}">
                      <a16:colId xmlns:a16="http://schemas.microsoft.com/office/drawing/2014/main" val="3531623630"/>
                    </a:ext>
                  </a:extLst>
                </a:gridCol>
                <a:gridCol w="690259">
                  <a:extLst>
                    <a:ext uri="{9D8B030D-6E8A-4147-A177-3AD203B41FA5}">
                      <a16:colId xmlns:a16="http://schemas.microsoft.com/office/drawing/2014/main" val="755264213"/>
                    </a:ext>
                  </a:extLst>
                </a:gridCol>
                <a:gridCol w="3826698">
                  <a:extLst>
                    <a:ext uri="{9D8B030D-6E8A-4147-A177-3AD203B41FA5}">
                      <a16:colId xmlns:a16="http://schemas.microsoft.com/office/drawing/2014/main" val="3322848597"/>
                    </a:ext>
                  </a:extLst>
                </a:gridCol>
                <a:gridCol w="1017225">
                  <a:extLst>
                    <a:ext uri="{9D8B030D-6E8A-4147-A177-3AD203B41FA5}">
                      <a16:colId xmlns:a16="http://schemas.microsoft.com/office/drawing/2014/main" val="1799023692"/>
                    </a:ext>
                  </a:extLst>
                </a:gridCol>
                <a:gridCol w="1017225">
                  <a:extLst>
                    <a:ext uri="{9D8B030D-6E8A-4147-A177-3AD203B41FA5}">
                      <a16:colId xmlns:a16="http://schemas.microsoft.com/office/drawing/2014/main" val="2801582144"/>
                    </a:ext>
                  </a:extLst>
                </a:gridCol>
                <a:gridCol w="811358">
                  <a:extLst>
                    <a:ext uri="{9D8B030D-6E8A-4147-A177-3AD203B41FA5}">
                      <a16:colId xmlns:a16="http://schemas.microsoft.com/office/drawing/2014/main" val="2775876627"/>
                    </a:ext>
                  </a:extLst>
                </a:gridCol>
                <a:gridCol w="775029">
                  <a:extLst>
                    <a:ext uri="{9D8B030D-6E8A-4147-A177-3AD203B41FA5}">
                      <a16:colId xmlns:a16="http://schemas.microsoft.com/office/drawing/2014/main" val="3079751757"/>
                    </a:ext>
                  </a:extLst>
                </a:gridCol>
                <a:gridCol w="2397740">
                  <a:extLst>
                    <a:ext uri="{9D8B030D-6E8A-4147-A177-3AD203B41FA5}">
                      <a16:colId xmlns:a16="http://schemas.microsoft.com/office/drawing/2014/main" val="1203545993"/>
                    </a:ext>
                  </a:extLst>
                </a:gridCol>
              </a:tblGrid>
              <a:tr h="476712">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354" marR="6354" marT="6354"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354" marR="6354" marT="6354" marB="0"/>
                </a:tc>
                <a:extLst>
                  <a:ext uri="{0D108BD9-81ED-4DB2-BD59-A6C34878D82A}">
                    <a16:rowId xmlns:a16="http://schemas.microsoft.com/office/drawing/2014/main" val="3535180409"/>
                  </a:ext>
                </a:extLst>
              </a:tr>
              <a:tr h="163260">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354" marR="6354" marT="6354" marB="0" anchor="ctr"/>
                </a:tc>
                <a:extLst>
                  <a:ext uri="{0D108BD9-81ED-4DB2-BD59-A6C34878D82A}">
                    <a16:rowId xmlns:a16="http://schemas.microsoft.com/office/drawing/2014/main" val="375320626"/>
                  </a:ext>
                </a:extLst>
              </a:tr>
              <a:tr h="261381">
                <a:tc gridSpan="9">
                  <a:txBody>
                    <a:bodyPr/>
                    <a:lstStyle/>
                    <a:p>
                      <a:pPr algn="l" fontAlgn="ctr"/>
                      <a:r>
                        <a:rPr lang="ru-RU" sz="1000" u="none" strike="noStrike">
                          <a:effectLst/>
                        </a:rPr>
                        <a:t>14. Развитие и функционирование дорожно-транспортного комплекса </a:t>
                      </a:r>
                      <a:endParaRPr lang="ru-RU" sz="1000" b="1" i="0" u="none" strike="noStrike">
                        <a:solidFill>
                          <a:srgbClr val="000000"/>
                        </a:solidFill>
                        <a:effectLst/>
                        <a:latin typeface="Calibri" panose="020F0502020204030204" pitchFamily="34" charset="0"/>
                      </a:endParaRPr>
                    </a:p>
                  </a:txBody>
                  <a:tcPr marL="6354" marR="6354" marT="6354"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58634448"/>
                  </a:ext>
                </a:extLst>
              </a:tr>
              <a:tr h="16326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gridSpan="8">
                  <a:txBody>
                    <a:bodyPr/>
                    <a:lstStyle/>
                    <a:p>
                      <a:pPr algn="l" fontAlgn="ctr"/>
                      <a:r>
                        <a:rPr lang="ru-RU" sz="1000" u="none" strike="noStrike">
                          <a:effectLst/>
                        </a:rPr>
                        <a:t>Подпрограмма 2. Дороги Подмосковья </a:t>
                      </a:r>
                      <a:endParaRPr lang="ru-RU" sz="1000" b="0" i="0" u="none" strike="noStrike">
                        <a:solidFill>
                          <a:srgbClr val="000000"/>
                        </a:solidFill>
                        <a:effectLst/>
                        <a:latin typeface="Calibri" panose="020F0502020204030204" pitchFamily="34" charset="0"/>
                      </a:endParaRPr>
                    </a:p>
                  </a:txBody>
                  <a:tcPr marL="6354" marR="6354" marT="6354"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81058078"/>
                  </a:ext>
                </a:extLst>
              </a:tr>
              <a:tr h="16326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gridSpan="7">
                  <a:txBody>
                    <a:bodyPr/>
                    <a:lstStyle/>
                    <a:p>
                      <a:pPr algn="l" fontAlgn="t"/>
                      <a:r>
                        <a:rPr lang="ru-RU" sz="1000" u="none" strike="noStrike">
                          <a:effectLst/>
                        </a:rPr>
                        <a:t>Мероприятие 2.1 «Строительство (реконструкция) объектов дорожного хозяйства местного значения» </a:t>
                      </a:r>
                      <a:endParaRPr lang="ru-RU" sz="1000" b="0" i="0" u="none" strike="noStrike">
                        <a:solidFill>
                          <a:srgbClr val="000000"/>
                        </a:solidFill>
                        <a:effectLst/>
                        <a:latin typeface="Calibri" panose="020F0502020204030204" pitchFamily="34" charset="0"/>
                      </a:endParaRPr>
                    </a:p>
                  </a:txBody>
                  <a:tcPr marL="6354" marR="6354" marT="635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77786463"/>
                  </a:ext>
                </a:extLst>
              </a:tr>
              <a:tr h="47671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dirty="0">
                          <a:effectLst/>
                        </a:rPr>
                        <a:t>Объемы ввода в эксплуатацию после строительства и реконструкции автомобильных дорог общего пользования местного значения, км </a:t>
                      </a:r>
                      <a:endParaRPr lang="ru-RU" sz="1000" b="0" i="0" u="none" strike="noStrike" dirty="0">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Километр</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Мероприятия не запланированы в отчетном периоде</a:t>
                      </a:r>
                      <a:endParaRPr lang="ru-RU" sz="1000" b="0" i="0" u="none" strike="noStrike">
                        <a:solidFill>
                          <a:srgbClr val="000000"/>
                        </a:solidFill>
                        <a:effectLst/>
                        <a:latin typeface="Calibri" panose="020F0502020204030204" pitchFamily="34" charset="0"/>
                      </a:endParaRPr>
                    </a:p>
                  </a:txBody>
                  <a:tcPr marL="6354" marR="6354" marT="6354" marB="0"/>
                </a:tc>
                <a:extLst>
                  <a:ext uri="{0D108BD9-81ED-4DB2-BD59-A6C34878D82A}">
                    <a16:rowId xmlns:a16="http://schemas.microsoft.com/office/drawing/2014/main" val="1259616895"/>
                  </a:ext>
                </a:extLst>
              </a:tr>
              <a:tr h="16326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gridSpan="7">
                  <a:txBody>
                    <a:bodyPr/>
                    <a:lstStyle/>
                    <a:p>
                      <a:pPr algn="l" fontAlgn="t"/>
                      <a:r>
                        <a:rPr lang="ru-RU" sz="1000" u="none" strike="noStrike">
                          <a:effectLst/>
                        </a:rPr>
                        <a:t>Мероприятие 2.2 «Финансирование работ по строительству (реконструкции) объектов дорожного хозяйства местного значения за счет средств местного бюджета» </a:t>
                      </a:r>
                      <a:endParaRPr lang="ru-RU" sz="1000" b="0" i="0" u="none" strike="noStrike">
                        <a:solidFill>
                          <a:srgbClr val="000000"/>
                        </a:solidFill>
                        <a:effectLst/>
                        <a:latin typeface="Calibri" panose="020F0502020204030204" pitchFamily="34" charset="0"/>
                      </a:endParaRPr>
                    </a:p>
                  </a:txBody>
                  <a:tcPr marL="6354" marR="6354" marT="635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42022957"/>
                  </a:ext>
                </a:extLst>
              </a:tr>
              <a:tr h="47671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Объемы ввода в эксплуатацию после строительства и реконструкции автомобильных дорог общего пользования местного значения, км</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Километр</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Мероприятия не запланированы в отчетном периоде</a:t>
                      </a:r>
                      <a:endParaRPr lang="ru-RU" sz="1000" b="0" i="0" u="none" strike="noStrike">
                        <a:solidFill>
                          <a:srgbClr val="000000"/>
                        </a:solidFill>
                        <a:effectLst/>
                        <a:latin typeface="Calibri" panose="020F0502020204030204" pitchFamily="34" charset="0"/>
                      </a:endParaRPr>
                    </a:p>
                  </a:txBody>
                  <a:tcPr marL="6354" marR="6354" marT="6354" marB="0"/>
                </a:tc>
                <a:extLst>
                  <a:ext uri="{0D108BD9-81ED-4DB2-BD59-A6C34878D82A}">
                    <a16:rowId xmlns:a16="http://schemas.microsoft.com/office/drawing/2014/main" val="1561392325"/>
                  </a:ext>
                </a:extLst>
              </a:tr>
              <a:tr h="16326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gridSpan="7">
                  <a:txBody>
                    <a:bodyPr/>
                    <a:lstStyle/>
                    <a:p>
                      <a:pPr algn="l" fontAlgn="t"/>
                      <a:r>
                        <a:rPr lang="ru-RU" sz="1000" u="none" strike="noStrike">
                          <a:effectLst/>
                        </a:rPr>
                        <a:t>Мероприятие 4.1 «Капитальный ремонт и ремонт автомобильных дорог общего пользования местного значения» </a:t>
                      </a:r>
                      <a:endParaRPr lang="ru-RU" sz="1000" b="0" i="0" u="none" strike="noStrike">
                        <a:solidFill>
                          <a:srgbClr val="000000"/>
                        </a:solidFill>
                        <a:effectLst/>
                        <a:latin typeface="Calibri" panose="020F0502020204030204" pitchFamily="34" charset="0"/>
                      </a:endParaRPr>
                    </a:p>
                  </a:txBody>
                  <a:tcPr marL="6354" marR="6354" marT="635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65538112"/>
                  </a:ext>
                </a:extLst>
              </a:tr>
              <a:tr h="39207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Площадь отремонтированных (капитально отремонтированных) автомобильных дорог общего пользования местного значения,</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Квадратный метр</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17000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22 389,40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354" marR="6354" marT="6354" marB="0"/>
                </a:tc>
                <a:extLst>
                  <a:ext uri="{0D108BD9-81ED-4DB2-BD59-A6C34878D82A}">
                    <a16:rowId xmlns:a16="http://schemas.microsoft.com/office/drawing/2014/main" val="3330022893"/>
                  </a:ext>
                </a:extLst>
              </a:tr>
              <a:tr h="16326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gridSpan="7">
                  <a:txBody>
                    <a:bodyPr/>
                    <a:lstStyle/>
                    <a:p>
                      <a:pPr algn="l" fontAlgn="t"/>
                      <a:r>
                        <a:rPr lang="ru-RU" sz="1000" u="none" strike="noStrike">
                          <a:effectLst/>
                        </a:rPr>
                        <a:t>Мероприятие 4.2 «Капитальный ремонт и ремонт автомобильных дорог, примыкающих к территориям садоводческих и огороднических некоммерческих товариществ» </a:t>
                      </a:r>
                      <a:endParaRPr lang="ru-RU" sz="1000" b="0" i="0" u="none" strike="noStrike">
                        <a:solidFill>
                          <a:srgbClr val="000000"/>
                        </a:solidFill>
                        <a:effectLst/>
                        <a:latin typeface="Calibri" panose="020F0502020204030204" pitchFamily="34" charset="0"/>
                      </a:endParaRPr>
                    </a:p>
                  </a:txBody>
                  <a:tcPr marL="6354" marR="6354" marT="635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72520713"/>
                  </a:ext>
                </a:extLst>
              </a:tr>
              <a:tr h="47671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Площадь отремонтированных (капитально отремонтированных) автомобильных дорог общего пользования местного значения, м2</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Квадратный метр</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Мероприятия не запланированы в отчетном периоде</a:t>
                      </a:r>
                      <a:endParaRPr lang="ru-RU" sz="1000" b="0" i="0" u="none" strike="noStrike">
                        <a:solidFill>
                          <a:srgbClr val="000000"/>
                        </a:solidFill>
                        <a:effectLst/>
                        <a:latin typeface="Calibri" panose="020F0502020204030204" pitchFamily="34" charset="0"/>
                      </a:endParaRPr>
                    </a:p>
                  </a:txBody>
                  <a:tcPr marL="6354" marR="6354" marT="6354" marB="0"/>
                </a:tc>
                <a:extLst>
                  <a:ext uri="{0D108BD9-81ED-4DB2-BD59-A6C34878D82A}">
                    <a16:rowId xmlns:a16="http://schemas.microsoft.com/office/drawing/2014/main" val="2563873952"/>
                  </a:ext>
                </a:extLst>
              </a:tr>
              <a:tr h="182967">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gridSpan="7">
                  <a:txBody>
                    <a:bodyPr/>
                    <a:lstStyle/>
                    <a:p>
                      <a:pPr algn="l" fontAlgn="t"/>
                      <a:r>
                        <a:rPr lang="ru-RU" sz="1000" u="none" strike="noStrike">
                          <a:effectLst/>
                        </a:rPr>
                        <a:t>Мероприятие 4.3 «Финансирование работ по капитальному ремонту и ремонту автомобильных дорог общего пользования местного значения за счет средств местного бюджета» </a:t>
                      </a:r>
                      <a:endParaRPr lang="ru-RU" sz="1000" b="0" i="0" u="none" strike="noStrike">
                        <a:solidFill>
                          <a:srgbClr val="000000"/>
                        </a:solidFill>
                        <a:effectLst/>
                        <a:latin typeface="Calibri" panose="020F0502020204030204" pitchFamily="34" charset="0"/>
                      </a:endParaRPr>
                    </a:p>
                  </a:txBody>
                  <a:tcPr marL="6354" marR="6354" marT="635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9663459"/>
                  </a:ext>
                </a:extLst>
              </a:tr>
              <a:tr h="47671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Площадь отремонтированных (капитально отремонтированных) автомобильных дорог общего пользования местного значения, м2</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Квадратный метр</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17000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22 389,40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354" marR="6354" marT="6354" marB="0"/>
                </a:tc>
                <a:extLst>
                  <a:ext uri="{0D108BD9-81ED-4DB2-BD59-A6C34878D82A}">
                    <a16:rowId xmlns:a16="http://schemas.microsoft.com/office/drawing/2014/main" val="837593556"/>
                  </a:ext>
                </a:extLst>
              </a:tr>
              <a:tr h="16326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gridSpan="7">
                  <a:txBody>
                    <a:bodyPr/>
                    <a:lstStyle/>
                    <a:p>
                      <a:pPr algn="l" fontAlgn="t"/>
                      <a:r>
                        <a:rPr lang="ru-RU" sz="1000" u="none" strike="noStrike">
                          <a:effectLst/>
                        </a:rPr>
                        <a:t>Мероприятие 4.4 «Капитальный ремонт автомобильных дорог к сельским населенным пунктам» </a:t>
                      </a:r>
                      <a:endParaRPr lang="ru-RU" sz="1000" b="0" i="0" u="none" strike="noStrike">
                        <a:solidFill>
                          <a:srgbClr val="000000"/>
                        </a:solidFill>
                        <a:effectLst/>
                        <a:latin typeface="Calibri" panose="020F0502020204030204" pitchFamily="34" charset="0"/>
                      </a:endParaRPr>
                    </a:p>
                  </a:txBody>
                  <a:tcPr marL="6354" marR="6354" marT="635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29037849"/>
                  </a:ext>
                </a:extLst>
              </a:tr>
              <a:tr h="39207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Площадь отремонтированных (капитально отремонтированных) автомобильных дорог к сельским населенным пунктам м2 </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Квадратный метр</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dirty="0">
                          <a:effectLst/>
                        </a:rPr>
                        <a:t>Мероприятия не запланированы в отчетном периоде</a:t>
                      </a:r>
                      <a:endParaRPr lang="ru-RU" sz="1000" b="0" i="0" u="none" strike="noStrike" dirty="0">
                        <a:solidFill>
                          <a:srgbClr val="000000"/>
                        </a:solidFill>
                        <a:effectLst/>
                        <a:latin typeface="Calibri" panose="020F0502020204030204" pitchFamily="34" charset="0"/>
                      </a:endParaRPr>
                    </a:p>
                  </a:txBody>
                  <a:tcPr marL="6354" marR="6354" marT="6354" marB="0"/>
                </a:tc>
                <a:extLst>
                  <a:ext uri="{0D108BD9-81ED-4DB2-BD59-A6C34878D82A}">
                    <a16:rowId xmlns:a16="http://schemas.microsoft.com/office/drawing/2014/main" val="1390444585"/>
                  </a:ext>
                </a:extLst>
              </a:tr>
              <a:tr h="31998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gridSpan="7">
                  <a:txBody>
                    <a:bodyPr/>
                    <a:lstStyle/>
                    <a:p>
                      <a:pPr algn="l" fontAlgn="t"/>
                      <a:r>
                        <a:rPr lang="ru-RU" sz="1000" u="none" strike="noStrike" dirty="0">
                          <a:effectLst/>
                        </a:rPr>
                        <a:t>Мероприятие 4.5 «Финансирование работ в целях проведения капитального ремонта и ремонта автомобильных дорог, примыкающих к территориям садоводческих и огороднических некоммерческих товариществ за счет средств местного бюджета» </a:t>
                      </a:r>
                      <a:endParaRPr lang="ru-RU" sz="1000" b="0" i="0" u="none" strike="noStrike" dirty="0">
                        <a:solidFill>
                          <a:srgbClr val="000000"/>
                        </a:solidFill>
                        <a:effectLst/>
                        <a:latin typeface="Calibri" panose="020F0502020204030204" pitchFamily="34" charset="0"/>
                      </a:endParaRPr>
                    </a:p>
                  </a:txBody>
                  <a:tcPr marL="6354" marR="6354" marT="635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32136620"/>
                  </a:ext>
                </a:extLst>
              </a:tr>
              <a:tr h="16326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354" marR="6354" marT="6354"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354" marR="6354" marT="635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354" marR="6354" marT="6354"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6354" marR="6354" marT="6354" marB="0"/>
                </a:tc>
                <a:extLst>
                  <a:ext uri="{0D108BD9-81ED-4DB2-BD59-A6C34878D82A}">
                    <a16:rowId xmlns:a16="http://schemas.microsoft.com/office/drawing/2014/main" val="304429205"/>
                  </a:ext>
                </a:extLst>
              </a:tr>
            </a:tbl>
          </a:graphicData>
        </a:graphic>
      </p:graphicFrame>
    </p:spTree>
    <p:extLst>
      <p:ext uri="{BB962C8B-B14F-4D97-AF65-F5344CB8AC3E}">
        <p14:creationId xmlns:p14="http://schemas.microsoft.com/office/powerpoint/2010/main" val="3609808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114</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898994435"/>
              </p:ext>
            </p:extLst>
          </p:nvPr>
        </p:nvGraphicFramePr>
        <p:xfrm>
          <a:off x="404077" y="1250950"/>
          <a:ext cx="11483122" cy="5083354"/>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2835917113"/>
                    </a:ext>
                  </a:extLst>
                </a:gridCol>
                <a:gridCol w="463199">
                  <a:extLst>
                    <a:ext uri="{9D8B030D-6E8A-4147-A177-3AD203B41FA5}">
                      <a16:colId xmlns:a16="http://schemas.microsoft.com/office/drawing/2014/main" val="1172861907"/>
                    </a:ext>
                  </a:extLst>
                </a:gridCol>
                <a:gridCol w="690259">
                  <a:extLst>
                    <a:ext uri="{9D8B030D-6E8A-4147-A177-3AD203B41FA5}">
                      <a16:colId xmlns:a16="http://schemas.microsoft.com/office/drawing/2014/main" val="3610780132"/>
                    </a:ext>
                  </a:extLst>
                </a:gridCol>
                <a:gridCol w="3826698">
                  <a:extLst>
                    <a:ext uri="{9D8B030D-6E8A-4147-A177-3AD203B41FA5}">
                      <a16:colId xmlns:a16="http://schemas.microsoft.com/office/drawing/2014/main" val="2268571132"/>
                    </a:ext>
                  </a:extLst>
                </a:gridCol>
                <a:gridCol w="1017224">
                  <a:extLst>
                    <a:ext uri="{9D8B030D-6E8A-4147-A177-3AD203B41FA5}">
                      <a16:colId xmlns:a16="http://schemas.microsoft.com/office/drawing/2014/main" val="3080769937"/>
                    </a:ext>
                  </a:extLst>
                </a:gridCol>
                <a:gridCol w="1017224">
                  <a:extLst>
                    <a:ext uri="{9D8B030D-6E8A-4147-A177-3AD203B41FA5}">
                      <a16:colId xmlns:a16="http://schemas.microsoft.com/office/drawing/2014/main" val="291268021"/>
                    </a:ext>
                  </a:extLst>
                </a:gridCol>
                <a:gridCol w="811356">
                  <a:extLst>
                    <a:ext uri="{9D8B030D-6E8A-4147-A177-3AD203B41FA5}">
                      <a16:colId xmlns:a16="http://schemas.microsoft.com/office/drawing/2014/main" val="3114213071"/>
                    </a:ext>
                  </a:extLst>
                </a:gridCol>
                <a:gridCol w="775028">
                  <a:extLst>
                    <a:ext uri="{9D8B030D-6E8A-4147-A177-3AD203B41FA5}">
                      <a16:colId xmlns:a16="http://schemas.microsoft.com/office/drawing/2014/main" val="3730652030"/>
                    </a:ext>
                  </a:extLst>
                </a:gridCol>
                <a:gridCol w="2397741">
                  <a:extLst>
                    <a:ext uri="{9D8B030D-6E8A-4147-A177-3AD203B41FA5}">
                      <a16:colId xmlns:a16="http://schemas.microsoft.com/office/drawing/2014/main" val="1090924244"/>
                    </a:ext>
                  </a:extLst>
                </a:gridCol>
              </a:tblGrid>
              <a:tr h="482416">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833" marR="6833" marT="6833"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562263468"/>
                  </a:ext>
                </a:extLst>
              </a:tr>
              <a:tr h="165542">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833" marR="6833" marT="6833" marB="0" anchor="ctr"/>
                </a:tc>
                <a:extLst>
                  <a:ext uri="{0D108BD9-81ED-4DB2-BD59-A6C34878D82A}">
                    <a16:rowId xmlns:a16="http://schemas.microsoft.com/office/drawing/2014/main" val="3590799189"/>
                  </a:ext>
                </a:extLst>
              </a:tr>
              <a:tr h="284153">
                <a:tc gridSpan="9">
                  <a:txBody>
                    <a:bodyPr/>
                    <a:lstStyle/>
                    <a:p>
                      <a:pPr algn="l" fontAlgn="ctr"/>
                      <a:r>
                        <a:rPr lang="ru-RU" sz="1000" u="none" strike="noStrike">
                          <a:effectLst/>
                        </a:rPr>
                        <a:t>14. Развитие и функционирование дорожно-транспортного комплекса </a:t>
                      </a:r>
                      <a:endParaRPr lang="ru-RU" sz="1000" b="1" i="0" u="none" strike="noStrike">
                        <a:solidFill>
                          <a:srgbClr val="000000"/>
                        </a:solidFill>
                        <a:effectLst/>
                        <a:latin typeface="Calibri" panose="020F0502020204030204" pitchFamily="34" charset="0"/>
                      </a:endParaRPr>
                    </a:p>
                  </a:txBody>
                  <a:tcPr marL="6833" marR="6833" marT="683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01440587"/>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gridSpan="8">
                  <a:txBody>
                    <a:bodyPr/>
                    <a:lstStyle/>
                    <a:p>
                      <a:pPr algn="l" fontAlgn="ctr"/>
                      <a:r>
                        <a:rPr lang="ru-RU" sz="1000" u="none" strike="noStrike">
                          <a:effectLst/>
                        </a:rPr>
                        <a:t>Подпрограмма 2. Дороги Подмосковья </a:t>
                      </a:r>
                      <a:endParaRPr lang="ru-RU" sz="1000" b="0" i="0" u="none" strike="noStrike">
                        <a:solidFill>
                          <a:srgbClr val="000000"/>
                        </a:solidFill>
                        <a:effectLst/>
                        <a:latin typeface="Calibri" panose="020F0502020204030204" pitchFamily="34" charset="0"/>
                      </a:endParaRPr>
                    </a:p>
                  </a:txBody>
                  <a:tcPr marL="6833" marR="6833" marT="683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91060068"/>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gridSpan="7">
                  <a:txBody>
                    <a:bodyPr/>
                    <a:lstStyle/>
                    <a:p>
                      <a:pPr algn="l" fontAlgn="t"/>
                      <a:r>
                        <a:rPr lang="ru-RU" sz="1000" u="none" strike="noStrike" dirty="0">
                          <a:effectLst/>
                        </a:rPr>
                        <a:t>Мероприятие 4.6 «Приобретение специальной дорожно-строительной техники (машин)» </a:t>
                      </a:r>
                      <a:endParaRPr lang="ru-RU" sz="1000" b="0" i="0" u="none" strike="noStrike" dirty="0">
                        <a:solidFill>
                          <a:srgbClr val="000000"/>
                        </a:solidFill>
                        <a:effectLst/>
                        <a:latin typeface="Calibri" panose="020F0502020204030204" pitchFamily="34" charset="0"/>
                      </a:endParaRPr>
                    </a:p>
                  </a:txBody>
                  <a:tcPr marL="6833" marR="6833" marT="683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58448777"/>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4193393950"/>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gridSpan="7">
                  <a:txBody>
                    <a:bodyPr/>
                    <a:lstStyle/>
                    <a:p>
                      <a:pPr algn="l" fontAlgn="t"/>
                      <a:r>
                        <a:rPr lang="ru-RU" sz="1000" u="none" strike="noStrike">
                          <a:effectLst/>
                        </a:rPr>
                        <a:t>Мероприятие 4.7 «Создание и обеспечение функционирования парковок (парковочных мест)» </a:t>
                      </a:r>
                      <a:endParaRPr lang="ru-RU" sz="1000" b="0" i="0" u="none" strike="noStrike">
                        <a:solidFill>
                          <a:srgbClr val="000000"/>
                        </a:solidFill>
                        <a:effectLst/>
                        <a:latin typeface="Calibri" panose="020F0502020204030204" pitchFamily="34" charset="0"/>
                      </a:endParaRPr>
                    </a:p>
                  </a:txBody>
                  <a:tcPr marL="6833" marR="6833" marT="683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20736456"/>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1506751862"/>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gridSpan="7">
                  <a:txBody>
                    <a:bodyPr/>
                    <a:lstStyle/>
                    <a:p>
                      <a:pPr algn="l" fontAlgn="t"/>
                      <a:r>
                        <a:rPr lang="ru-RU" sz="1000" u="none" strike="noStrike">
                          <a:effectLst/>
                        </a:rPr>
                        <a:t>Мероприятие 4.8 «Дорожная деятельность в отношении автомобильных дорог местного значения в границах городского округа» </a:t>
                      </a:r>
                      <a:endParaRPr lang="ru-RU" sz="1000" b="0" i="0" u="none" strike="noStrike">
                        <a:solidFill>
                          <a:srgbClr val="000000"/>
                        </a:solidFill>
                        <a:effectLst/>
                        <a:latin typeface="Calibri" panose="020F0502020204030204" pitchFamily="34" charset="0"/>
                      </a:endParaRPr>
                    </a:p>
                  </a:txBody>
                  <a:tcPr marL="6833" marR="6833" marT="683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55139146"/>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778695568"/>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gridSpan="7">
                  <a:txBody>
                    <a:bodyPr/>
                    <a:lstStyle/>
                    <a:p>
                      <a:pPr algn="l" fontAlgn="t"/>
                      <a:r>
                        <a:rPr lang="ru-RU" sz="1000" u="none" strike="noStrike">
                          <a:effectLst/>
                        </a:rPr>
                        <a:t>Мероприятие 4.9 «Мероприятия по обеспечению безопасности дорожного движения» </a:t>
                      </a:r>
                      <a:endParaRPr lang="ru-RU" sz="1000" b="0" i="0" u="none" strike="noStrike">
                        <a:solidFill>
                          <a:srgbClr val="000000"/>
                        </a:solidFill>
                        <a:effectLst/>
                        <a:latin typeface="Calibri" panose="020F0502020204030204" pitchFamily="34" charset="0"/>
                      </a:endParaRPr>
                    </a:p>
                  </a:txBody>
                  <a:tcPr marL="6833" marR="6833" marT="683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06232249"/>
                  </a:ext>
                </a:extLst>
              </a:tr>
              <a:tr h="64085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ДТП. Снижение смертности от дорожно-транспортных происшествий: на дорогах федерального значения, на дорогах регионального значения, на дорогах муниципального значения, на частных дорогах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человек на 100 тыс. населения</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5,88</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1,67</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1567823344"/>
                  </a:ext>
                </a:extLst>
              </a:tr>
              <a:tr h="32397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gridSpan="7">
                  <a:txBody>
                    <a:bodyPr/>
                    <a:lstStyle/>
                    <a:p>
                      <a:pPr algn="l" fontAlgn="t"/>
                      <a:r>
                        <a:rPr lang="ru-RU" sz="1000" u="none" strike="noStrike">
                          <a:effectLst/>
                        </a:rPr>
                        <a:t>Мероприятие 4.10 «Финансирование работ в целях проведения капитального ремонта и ремонта автомобильных дорог, примыкающих к территориям садоводческих и огороднических некоммерческих товариществ за счет средств местного бюджета» </a:t>
                      </a:r>
                      <a:endParaRPr lang="ru-RU" sz="1000" b="0" i="0" u="none" strike="noStrike">
                        <a:solidFill>
                          <a:srgbClr val="000000"/>
                        </a:solidFill>
                        <a:effectLst/>
                        <a:latin typeface="Calibri" panose="020F0502020204030204" pitchFamily="34" charset="0"/>
                      </a:endParaRPr>
                    </a:p>
                  </a:txBody>
                  <a:tcPr marL="6833" marR="6833" marT="683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1616901"/>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4275032850"/>
                  </a:ext>
                </a:extLst>
              </a:tr>
              <a:tr h="19890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gridSpan="7">
                  <a:txBody>
                    <a:bodyPr/>
                    <a:lstStyle/>
                    <a:p>
                      <a:pPr algn="l" fontAlgn="t"/>
                      <a:r>
                        <a:rPr lang="ru-RU" sz="1000" u="none" strike="noStrike">
                          <a:effectLst/>
                        </a:rPr>
                        <a:t>Мероприятие 4.11 «Финансирование работ по капитальному ремонту автомобильных дорог к сельским населенным пунктам за счет средств местного бюджета» </a:t>
                      </a:r>
                      <a:endParaRPr lang="ru-RU" sz="1000" b="0" i="0" u="none" strike="noStrike">
                        <a:solidFill>
                          <a:srgbClr val="000000"/>
                        </a:solidFill>
                        <a:effectLst/>
                        <a:latin typeface="Calibri" panose="020F0502020204030204" pitchFamily="34" charset="0"/>
                      </a:endParaRPr>
                    </a:p>
                  </a:txBody>
                  <a:tcPr marL="6833" marR="6833" marT="683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60152744"/>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3602357878"/>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gridSpan="8">
                  <a:txBody>
                    <a:bodyPr/>
                    <a:lstStyle/>
                    <a:p>
                      <a:pPr algn="l" fontAlgn="ctr"/>
                      <a:r>
                        <a:rPr lang="ru-RU" sz="1000" u="none" strike="noStrike">
                          <a:effectLst/>
                        </a:rPr>
                        <a:t>Подпрограмма 5. Обеспечивающая подпрограмма </a:t>
                      </a:r>
                      <a:endParaRPr lang="ru-RU" sz="1000" b="0" i="0" u="none" strike="noStrike">
                        <a:solidFill>
                          <a:srgbClr val="000000"/>
                        </a:solidFill>
                        <a:effectLst/>
                        <a:latin typeface="Calibri" panose="020F0502020204030204" pitchFamily="34" charset="0"/>
                      </a:endParaRPr>
                    </a:p>
                  </a:txBody>
                  <a:tcPr marL="6833" marR="6833" marT="683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00140672"/>
                  </a:ext>
                </a:extLst>
              </a:tr>
              <a:tr h="33388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gridSpan="7">
                  <a:txBody>
                    <a:bodyPr/>
                    <a:lstStyle/>
                    <a:p>
                      <a:pPr algn="l" fontAlgn="t"/>
                      <a:r>
                        <a:rPr lang="ru-RU" sz="1000" u="none" strike="noStrike">
                          <a:effectLst/>
                        </a:rPr>
                        <a:t>Мероприятие 1.1 «Осуществление муниципального контроля за сохранностью автомобильных дорог местного значения в границах городского округа, а также осуществление иных полномочий в области использования автомобильных дорог и осуществления дорожной деятельности» </a:t>
                      </a:r>
                      <a:endParaRPr lang="ru-RU" sz="1000" b="0" i="0" u="none" strike="noStrike">
                        <a:solidFill>
                          <a:srgbClr val="000000"/>
                        </a:solidFill>
                        <a:effectLst/>
                        <a:latin typeface="Calibri" panose="020F0502020204030204" pitchFamily="34" charset="0"/>
                      </a:endParaRPr>
                    </a:p>
                  </a:txBody>
                  <a:tcPr marL="6833" marR="6833" marT="683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44518475"/>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3015881107"/>
                  </a:ext>
                </a:extLst>
              </a:tr>
              <a:tr h="17049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gridSpan="7">
                  <a:txBody>
                    <a:bodyPr/>
                    <a:lstStyle/>
                    <a:p>
                      <a:pPr algn="l" fontAlgn="t"/>
                      <a:r>
                        <a:rPr lang="ru-RU" sz="1000" u="none" strike="noStrike">
                          <a:effectLst/>
                        </a:rPr>
                        <a:t>Мероприятие 1.2 «Расходы на обеспечение деятельности (оказание услуг) муниципальных учреждений в сфере дорожного хозяйства» </a:t>
                      </a:r>
                      <a:endParaRPr lang="ru-RU" sz="1000" b="0" i="0" u="none" strike="noStrike">
                        <a:solidFill>
                          <a:srgbClr val="000000"/>
                        </a:solidFill>
                        <a:effectLst/>
                        <a:latin typeface="Calibri" panose="020F0502020204030204" pitchFamily="34" charset="0"/>
                      </a:endParaRPr>
                    </a:p>
                  </a:txBody>
                  <a:tcPr marL="6833" marR="6833" marT="683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594098"/>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1098262893"/>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gridSpan="7">
                  <a:txBody>
                    <a:bodyPr/>
                    <a:lstStyle/>
                    <a:p>
                      <a:pPr algn="l" fontAlgn="t"/>
                      <a:r>
                        <a:rPr lang="ru-RU" sz="1000" u="none" strike="noStrike" dirty="0">
                          <a:effectLst/>
                        </a:rPr>
                        <a:t>Мероприятие 1.3 «Обеспечение деятельности органов местного самоуправления» </a:t>
                      </a:r>
                      <a:endParaRPr lang="ru-RU" sz="1000" b="0" i="0" u="none" strike="noStrike" dirty="0">
                        <a:solidFill>
                          <a:srgbClr val="000000"/>
                        </a:solidFill>
                        <a:effectLst/>
                        <a:latin typeface="Calibri" panose="020F0502020204030204" pitchFamily="34" charset="0"/>
                      </a:endParaRPr>
                    </a:p>
                  </a:txBody>
                  <a:tcPr marL="6833" marR="6833" marT="683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72676126"/>
                  </a:ext>
                </a:extLst>
              </a:tr>
              <a:tr h="16554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33" marR="6833" marT="683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33" marR="6833" marT="683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33" marR="6833" marT="6833"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6833" marR="6833" marT="6833" marB="0"/>
                </a:tc>
                <a:extLst>
                  <a:ext uri="{0D108BD9-81ED-4DB2-BD59-A6C34878D82A}">
                    <a16:rowId xmlns:a16="http://schemas.microsoft.com/office/drawing/2014/main" val="178090928"/>
                  </a:ext>
                </a:extLst>
              </a:tr>
            </a:tbl>
          </a:graphicData>
        </a:graphic>
      </p:graphicFrame>
    </p:spTree>
    <p:extLst>
      <p:ext uri="{BB962C8B-B14F-4D97-AF65-F5344CB8AC3E}">
        <p14:creationId xmlns:p14="http://schemas.microsoft.com/office/powerpoint/2010/main" val="1409690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115</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456900403"/>
              </p:ext>
            </p:extLst>
          </p:nvPr>
        </p:nvGraphicFramePr>
        <p:xfrm>
          <a:off x="404076" y="1254124"/>
          <a:ext cx="11483122" cy="5238112"/>
        </p:xfrm>
        <a:graphic>
          <a:graphicData uri="http://schemas.openxmlformats.org/drawingml/2006/table">
            <a:tbl>
              <a:tblPr>
                <a:tableStyleId>{69CF1AB2-1976-4502-BF36-3FF5EA218861}</a:tableStyleId>
              </a:tblPr>
              <a:tblGrid>
                <a:gridCol w="484391">
                  <a:extLst>
                    <a:ext uri="{9D8B030D-6E8A-4147-A177-3AD203B41FA5}">
                      <a16:colId xmlns:a16="http://schemas.microsoft.com/office/drawing/2014/main" val="2915736062"/>
                    </a:ext>
                  </a:extLst>
                </a:gridCol>
                <a:gridCol w="463200">
                  <a:extLst>
                    <a:ext uri="{9D8B030D-6E8A-4147-A177-3AD203B41FA5}">
                      <a16:colId xmlns:a16="http://schemas.microsoft.com/office/drawing/2014/main" val="3373507014"/>
                    </a:ext>
                  </a:extLst>
                </a:gridCol>
                <a:gridCol w="690259">
                  <a:extLst>
                    <a:ext uri="{9D8B030D-6E8A-4147-A177-3AD203B41FA5}">
                      <a16:colId xmlns:a16="http://schemas.microsoft.com/office/drawing/2014/main" val="179822207"/>
                    </a:ext>
                  </a:extLst>
                </a:gridCol>
                <a:gridCol w="3826697">
                  <a:extLst>
                    <a:ext uri="{9D8B030D-6E8A-4147-A177-3AD203B41FA5}">
                      <a16:colId xmlns:a16="http://schemas.microsoft.com/office/drawing/2014/main" val="3702361538"/>
                    </a:ext>
                  </a:extLst>
                </a:gridCol>
                <a:gridCol w="1017224">
                  <a:extLst>
                    <a:ext uri="{9D8B030D-6E8A-4147-A177-3AD203B41FA5}">
                      <a16:colId xmlns:a16="http://schemas.microsoft.com/office/drawing/2014/main" val="3928486043"/>
                    </a:ext>
                  </a:extLst>
                </a:gridCol>
                <a:gridCol w="1017224">
                  <a:extLst>
                    <a:ext uri="{9D8B030D-6E8A-4147-A177-3AD203B41FA5}">
                      <a16:colId xmlns:a16="http://schemas.microsoft.com/office/drawing/2014/main" val="930035710"/>
                    </a:ext>
                  </a:extLst>
                </a:gridCol>
                <a:gridCol w="811358">
                  <a:extLst>
                    <a:ext uri="{9D8B030D-6E8A-4147-A177-3AD203B41FA5}">
                      <a16:colId xmlns:a16="http://schemas.microsoft.com/office/drawing/2014/main" val="3976206889"/>
                    </a:ext>
                  </a:extLst>
                </a:gridCol>
                <a:gridCol w="775028">
                  <a:extLst>
                    <a:ext uri="{9D8B030D-6E8A-4147-A177-3AD203B41FA5}">
                      <a16:colId xmlns:a16="http://schemas.microsoft.com/office/drawing/2014/main" val="1464808265"/>
                    </a:ext>
                  </a:extLst>
                </a:gridCol>
                <a:gridCol w="2397741">
                  <a:extLst>
                    <a:ext uri="{9D8B030D-6E8A-4147-A177-3AD203B41FA5}">
                      <a16:colId xmlns:a16="http://schemas.microsoft.com/office/drawing/2014/main" val="3367462814"/>
                    </a:ext>
                  </a:extLst>
                </a:gridCol>
              </a:tblGrid>
              <a:tr h="469529">
                <a:tc>
                  <a:txBody>
                    <a:bodyPr/>
                    <a:lstStyle/>
                    <a:p>
                      <a:pPr algn="ctr" fontAlgn="t"/>
                      <a:r>
                        <a:rPr lang="ru-RU" sz="1000" u="none" strike="noStrike" dirty="0">
                          <a:effectLst/>
                        </a:rPr>
                        <a:t>МП</a:t>
                      </a:r>
                      <a:endParaRPr lang="ru-RU" sz="1000" b="0" i="0" u="none" strike="noStrike" dirty="0">
                        <a:solidFill>
                          <a:srgbClr val="000000"/>
                        </a:solidFill>
                        <a:effectLst/>
                        <a:latin typeface="+mn-lt"/>
                      </a:endParaRPr>
                    </a:p>
                  </a:txBody>
                  <a:tcPr marL="5616" marR="5616" marT="5616" marB="0"/>
                </a:tc>
                <a:tc>
                  <a:txBody>
                    <a:bodyPr/>
                    <a:lstStyle/>
                    <a:p>
                      <a:pPr algn="ctr" fontAlgn="t"/>
                      <a:r>
                        <a:rPr lang="ru-RU" sz="1000" u="none" strike="noStrike" dirty="0">
                          <a:effectLst/>
                        </a:rPr>
                        <a:t>ПП</a:t>
                      </a:r>
                      <a:endParaRPr lang="ru-RU" sz="1000" b="0" i="0" u="none" strike="noStrike" dirty="0">
                        <a:solidFill>
                          <a:srgbClr val="000000"/>
                        </a:solidFill>
                        <a:effectLst/>
                        <a:latin typeface="+mn-lt"/>
                      </a:endParaRPr>
                    </a:p>
                  </a:txBody>
                  <a:tcPr marL="5616" marR="5616" marT="5616"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mn-lt"/>
                      </a:endParaRPr>
                    </a:p>
                  </a:txBody>
                  <a:tcPr marL="5616" marR="5616" marT="5616"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mn-lt"/>
                      </a:endParaRPr>
                    </a:p>
                  </a:txBody>
                  <a:tcPr marL="5616" marR="5616" marT="5616"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mn-lt"/>
                      </a:endParaRPr>
                    </a:p>
                  </a:txBody>
                  <a:tcPr marL="5616" marR="5616" marT="5616"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mn-lt"/>
                      </a:endParaRPr>
                    </a:p>
                  </a:txBody>
                  <a:tcPr marL="5616" marR="5616" marT="5616"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mn-lt"/>
                      </a:endParaRPr>
                    </a:p>
                  </a:txBody>
                  <a:tcPr marL="5616" marR="5616" marT="5616"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mn-lt"/>
                      </a:endParaRPr>
                    </a:p>
                  </a:txBody>
                  <a:tcPr marL="5616" marR="5616" marT="5616" marB="0"/>
                </a:tc>
                <a:extLst>
                  <a:ext uri="{0D108BD9-81ED-4DB2-BD59-A6C34878D82A}">
                    <a16:rowId xmlns:a16="http://schemas.microsoft.com/office/drawing/2014/main" val="955154505"/>
                  </a:ext>
                </a:extLst>
              </a:tr>
              <a:tr h="160308">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2</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dirty="0">
                          <a:effectLst/>
                        </a:rPr>
                        <a:t>3</a:t>
                      </a:r>
                      <a:endParaRPr lang="ru-RU" sz="1000" b="0" i="0" u="none" strike="noStrike" dirty="0">
                        <a:solidFill>
                          <a:srgbClr val="000000"/>
                        </a:solidFill>
                        <a:effectLst/>
                        <a:latin typeface="+mn-lt"/>
                      </a:endParaRPr>
                    </a:p>
                  </a:txBody>
                  <a:tcPr marL="5616" marR="5616" marT="5616" marB="0" anchor="ctr"/>
                </a:tc>
                <a:tc>
                  <a:txBody>
                    <a:bodyPr/>
                    <a:lstStyle/>
                    <a:p>
                      <a:pPr algn="ctr" fontAlgn="ctr"/>
                      <a:r>
                        <a:rPr lang="ru-RU" sz="1000" u="none" strike="noStrike">
                          <a:effectLst/>
                        </a:rPr>
                        <a:t>4</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5</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6</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7</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8</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5616" marR="5616" marT="5616" marB="0" anchor="ctr"/>
                </a:tc>
                <a:extLst>
                  <a:ext uri="{0D108BD9-81ED-4DB2-BD59-A6C34878D82A}">
                    <a16:rowId xmlns:a16="http://schemas.microsoft.com/office/drawing/2014/main" val="228212712"/>
                  </a:ext>
                </a:extLst>
              </a:tr>
              <a:tr h="233599">
                <a:tc gridSpan="9">
                  <a:txBody>
                    <a:bodyPr/>
                    <a:lstStyle/>
                    <a:p>
                      <a:pPr algn="l" fontAlgn="ctr"/>
                      <a:r>
                        <a:rPr lang="ru-RU" sz="1000" u="none" strike="noStrike" dirty="0">
                          <a:effectLst/>
                        </a:rPr>
                        <a:t>15. Цифровое муниципальное образование </a:t>
                      </a:r>
                      <a:endParaRPr lang="ru-RU" sz="1000" b="1" i="0" u="none" strike="noStrike" dirty="0">
                        <a:solidFill>
                          <a:srgbClr val="000000"/>
                        </a:solidFill>
                        <a:effectLst/>
                        <a:latin typeface="+mn-lt"/>
                      </a:endParaRPr>
                    </a:p>
                  </a:txBody>
                  <a:tcPr marL="5616" marR="5616" marT="561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85964475"/>
                  </a:ext>
                </a:extLst>
              </a:tr>
              <a:tr h="778751">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dirty="0">
                          <a:effectLst/>
                        </a:rPr>
                        <a:t>Быстро/качественно решаем - Доля сообщений, отправленных на портал «Добродел» пользователями с подтвержденной учётной записью ЕСИА, которые имеют признак повторной отправки, повторного переноса сроков решения, нарушения срока предоставления ответа</a:t>
                      </a:r>
                      <a:endParaRPr lang="ru-RU" sz="1000" b="0" i="0" u="none" strike="noStrike" dirty="0">
                        <a:solidFill>
                          <a:srgbClr val="000000"/>
                        </a:solidFill>
                        <a:effectLst/>
                        <a:latin typeface="+mn-lt"/>
                      </a:endParaRPr>
                    </a:p>
                  </a:txBody>
                  <a:tcPr marL="5616" marR="5616" marT="5616"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0</a:t>
                      </a:r>
                      <a:endParaRPr lang="ru-RU" sz="1000" b="0" i="0" u="none" strike="noStrike">
                        <a:solidFill>
                          <a:srgbClr val="000000"/>
                        </a:solidFill>
                        <a:effectLst/>
                        <a:latin typeface="+mn-lt"/>
                      </a:endParaRPr>
                    </a:p>
                  </a:txBody>
                  <a:tcPr marL="5616" marR="5616" marT="5616"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616" marR="5616" marT="5616" marB="0"/>
                </a:tc>
                <a:extLst>
                  <a:ext uri="{0D108BD9-81ED-4DB2-BD59-A6C34878D82A}">
                    <a16:rowId xmlns:a16="http://schemas.microsoft.com/office/drawing/2014/main" val="4065339763"/>
                  </a:ext>
                </a:extLst>
              </a:tr>
              <a:tr h="46952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dirty="0">
                          <a:effectLst/>
                        </a:rPr>
                        <a:t>Доля архивных документов, переведенных в электронно-цифровую форму, от общего количества документов, находящихся на хранении в муниципальном архиве муниципального образования</a:t>
                      </a:r>
                      <a:endParaRPr lang="ru-RU" sz="1000" b="0" i="0" u="none" strike="noStrike" dirty="0">
                        <a:solidFill>
                          <a:srgbClr val="000000"/>
                        </a:solidFill>
                        <a:effectLst/>
                        <a:latin typeface="+mn-lt"/>
                      </a:endParaRPr>
                    </a:p>
                  </a:txBody>
                  <a:tcPr marL="5616" marR="5616" marT="5616" marB="0" anchor="ctr"/>
                </a:tc>
                <a:tc>
                  <a:txBody>
                    <a:bodyPr/>
                    <a:lstStyle/>
                    <a:p>
                      <a:pPr algn="l" fontAlgn="ctr"/>
                      <a:r>
                        <a:rPr lang="ru-RU" sz="1000" u="none" strike="noStrike" dirty="0">
                          <a:effectLst/>
                        </a:rPr>
                        <a:t>Процент</a:t>
                      </a:r>
                      <a:endParaRPr lang="ru-RU" sz="1000" b="0" i="0" u="none" strike="noStrike" dirty="0">
                        <a:solidFill>
                          <a:srgbClr val="000000"/>
                        </a:solidFill>
                        <a:effectLst/>
                        <a:latin typeface="+mn-lt"/>
                      </a:endParaRPr>
                    </a:p>
                  </a:txBody>
                  <a:tcPr marL="5616" marR="5616" marT="5616" marB="0" anchor="ctr"/>
                </a:tc>
                <a:tc>
                  <a:txBody>
                    <a:bodyPr/>
                    <a:lstStyle/>
                    <a:p>
                      <a:pPr algn="ctr" fontAlgn="ctr"/>
                      <a:r>
                        <a:rPr lang="ru-RU" sz="1000" u="none" strike="noStrike">
                          <a:effectLst/>
                        </a:rPr>
                        <a:t>4,5</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4,5</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4,5</a:t>
                      </a:r>
                      <a:endParaRPr lang="ru-RU" sz="1000" b="0" i="0" u="none" strike="noStrike">
                        <a:solidFill>
                          <a:srgbClr val="000000"/>
                        </a:solidFill>
                        <a:effectLst/>
                        <a:latin typeface="+mn-lt"/>
                      </a:endParaRPr>
                    </a:p>
                  </a:txBody>
                  <a:tcPr marL="5616" marR="5616" marT="5616"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616" marR="5616" marT="5616" marB="0"/>
                </a:tc>
                <a:extLst>
                  <a:ext uri="{0D108BD9-81ED-4DB2-BD59-A6C34878D82A}">
                    <a16:rowId xmlns:a16="http://schemas.microsoft.com/office/drawing/2014/main" val="533739808"/>
                  </a:ext>
                </a:extLst>
              </a:tr>
              <a:tr h="624140">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Доля архивных документов, хранящихся в муниципальном архиве в нормативных условиях, обеспечивающих их постоянное (вечное) и долговременное хранение, в общем количестве документов в муниципальном архиве</a:t>
                      </a:r>
                      <a:endParaRPr lang="ru-RU" sz="1000" b="0" i="0" u="none" strike="noStrike">
                        <a:solidFill>
                          <a:srgbClr val="000000"/>
                        </a:solidFill>
                        <a:effectLst/>
                        <a:latin typeface="+mn-lt"/>
                      </a:endParaRPr>
                    </a:p>
                  </a:txBody>
                  <a:tcPr marL="5616" marR="5616" marT="5616" marB="0" anchor="ctr"/>
                </a:tc>
                <a:tc>
                  <a:txBody>
                    <a:bodyPr/>
                    <a:lstStyle/>
                    <a:p>
                      <a:pPr algn="l" fontAlgn="ctr"/>
                      <a:r>
                        <a:rPr lang="ru-RU" sz="1000" u="none" strike="noStrike" dirty="0">
                          <a:effectLst/>
                        </a:rPr>
                        <a:t>Процент</a:t>
                      </a:r>
                      <a:endParaRPr lang="ru-RU" sz="1000" b="0" i="0" u="none" strike="noStrike" dirty="0">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616" marR="5616" marT="5616" marB="0" anchor="ctr"/>
                </a:tc>
                <a:tc>
                  <a:txBody>
                    <a:bodyPr/>
                    <a:lstStyle/>
                    <a:p>
                      <a:pPr algn="l" fontAlgn="t"/>
                      <a:r>
                        <a:rPr lang="ru-RU" sz="1000" u="none" strike="noStrike">
                          <a:effectLst/>
                        </a:rPr>
                        <a:t>на уровне ОМСУ не предусмотрено</a:t>
                      </a:r>
                      <a:endParaRPr lang="ru-RU" sz="1000" b="0" i="0" u="none" strike="noStrike">
                        <a:solidFill>
                          <a:srgbClr val="000000"/>
                        </a:solidFill>
                        <a:effectLst/>
                        <a:latin typeface="+mn-lt"/>
                      </a:endParaRPr>
                    </a:p>
                  </a:txBody>
                  <a:tcPr marL="5616" marR="5616" marT="5616" marB="0"/>
                </a:tc>
                <a:extLst>
                  <a:ext uri="{0D108BD9-81ED-4DB2-BD59-A6C34878D82A}">
                    <a16:rowId xmlns:a16="http://schemas.microsoft.com/office/drawing/2014/main" val="236652153"/>
                  </a:ext>
                </a:extLst>
              </a:tr>
              <a:tr h="46952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Доля архивных фондов муниципального архива, внесенных в общеотраслевую базу данных «Архивный фонд», от общего количества архивных фондов, хранящихся в муниципальном архиве</a:t>
                      </a:r>
                      <a:endParaRPr lang="ru-RU" sz="1000" b="0" i="0" u="none" strike="noStrike">
                        <a:solidFill>
                          <a:srgbClr val="000000"/>
                        </a:solidFill>
                        <a:effectLst/>
                        <a:latin typeface="+mn-lt"/>
                      </a:endParaRPr>
                    </a:p>
                  </a:txBody>
                  <a:tcPr marL="5616" marR="5616" marT="5616" marB="0" anchor="ctr"/>
                </a:tc>
                <a:tc>
                  <a:txBody>
                    <a:bodyPr/>
                    <a:lstStyle/>
                    <a:p>
                      <a:pPr algn="l" fontAlgn="ctr"/>
                      <a:r>
                        <a:rPr lang="ru-RU" sz="1000" u="none" strike="noStrike" dirty="0">
                          <a:effectLst/>
                        </a:rPr>
                        <a:t>Процент</a:t>
                      </a:r>
                      <a:endParaRPr lang="ru-RU" sz="1000" b="0" i="0" u="none" strike="noStrike" dirty="0">
                        <a:solidFill>
                          <a:srgbClr val="000000"/>
                        </a:solidFill>
                        <a:effectLst/>
                        <a:latin typeface="+mn-lt"/>
                      </a:endParaRPr>
                    </a:p>
                  </a:txBody>
                  <a:tcPr marL="5616" marR="5616" marT="5616" marB="0" anchor="ctr"/>
                </a:tc>
                <a:tc>
                  <a:txBody>
                    <a:bodyPr/>
                    <a:lstStyle/>
                    <a:p>
                      <a:pPr algn="ctr" fontAlgn="ctr"/>
                      <a:r>
                        <a:rPr lang="ru-RU" sz="1000" u="none" strike="noStrike" dirty="0">
                          <a:effectLst/>
                        </a:rPr>
                        <a:t>100</a:t>
                      </a:r>
                      <a:endParaRPr lang="ru-RU" sz="1000" b="0" i="0" u="none" strike="noStrike" dirty="0">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616" marR="5616" marT="5616" marB="0"/>
                </a:tc>
                <a:extLst>
                  <a:ext uri="{0D108BD9-81ED-4DB2-BD59-A6C34878D82A}">
                    <a16:rowId xmlns:a16="http://schemas.microsoft.com/office/drawing/2014/main" val="1393253179"/>
                  </a:ext>
                </a:extLst>
              </a:tr>
              <a:tr h="46952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Доля муниципальных (государственных) услуг, предоставленных без нарушения регламентного срока при оказании услуг в электронном виде на региональном портале государственных услуг</a:t>
                      </a:r>
                      <a:endParaRPr lang="ru-RU" sz="1000" b="0"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dirty="0">
                          <a:effectLst/>
                        </a:rPr>
                        <a:t>98</a:t>
                      </a:r>
                      <a:endParaRPr lang="ru-RU" sz="1000" b="0" i="0" u="none" strike="noStrike" dirty="0">
                        <a:solidFill>
                          <a:srgbClr val="000000"/>
                        </a:solidFill>
                        <a:effectLst/>
                        <a:latin typeface="+mn-lt"/>
                      </a:endParaRPr>
                    </a:p>
                  </a:txBody>
                  <a:tcPr marL="5616" marR="5616" marT="5616" marB="0" anchor="ctr"/>
                </a:tc>
                <a:tc>
                  <a:txBody>
                    <a:bodyPr/>
                    <a:lstStyle/>
                    <a:p>
                      <a:pPr algn="ctr" fontAlgn="ctr"/>
                      <a:r>
                        <a:rPr lang="ru-RU" sz="1000" u="none" strike="noStrike" dirty="0">
                          <a:effectLst/>
                        </a:rPr>
                        <a:t>98</a:t>
                      </a:r>
                      <a:endParaRPr lang="ru-RU" sz="1000" b="0" i="0" u="none" strike="noStrike" dirty="0">
                        <a:solidFill>
                          <a:srgbClr val="000000"/>
                        </a:solidFill>
                        <a:effectLst/>
                        <a:latin typeface="+mn-lt"/>
                      </a:endParaRPr>
                    </a:p>
                  </a:txBody>
                  <a:tcPr marL="5616" marR="5616" marT="5616" marB="0" anchor="ctr"/>
                </a:tc>
                <a:tc>
                  <a:txBody>
                    <a:bodyPr/>
                    <a:lstStyle/>
                    <a:p>
                      <a:pPr algn="ctr" fontAlgn="ctr"/>
                      <a:r>
                        <a:rPr lang="ru-RU" sz="1000" u="none" strike="noStrike">
                          <a:effectLst/>
                        </a:rPr>
                        <a:t>99,3</a:t>
                      </a:r>
                      <a:endParaRPr lang="ru-RU" sz="1000" b="0" i="0" u="none" strike="noStrike">
                        <a:solidFill>
                          <a:srgbClr val="000000"/>
                        </a:solidFill>
                        <a:effectLst/>
                        <a:latin typeface="+mn-lt"/>
                      </a:endParaRPr>
                    </a:p>
                  </a:txBody>
                  <a:tcPr marL="5616" marR="5616" marT="5616"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616" marR="5616" marT="5616" marB="0"/>
                </a:tc>
                <a:extLst>
                  <a:ext uri="{0D108BD9-81ED-4DB2-BD59-A6C34878D82A}">
                    <a16:rowId xmlns:a16="http://schemas.microsoft.com/office/drawing/2014/main" val="4124463518"/>
                  </a:ext>
                </a:extLst>
              </a:tr>
              <a:tr h="624140">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Доля обращений за получением муниципальных (государственных)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a:t>
                      </a:r>
                      <a:endParaRPr lang="ru-RU" sz="1000" b="0"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95,5</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dirty="0">
                          <a:effectLst/>
                        </a:rPr>
                        <a:t>95,6</a:t>
                      </a:r>
                      <a:endParaRPr lang="ru-RU" sz="1000" b="0" i="0" u="none" strike="noStrike" dirty="0">
                        <a:solidFill>
                          <a:srgbClr val="000000"/>
                        </a:solidFill>
                        <a:effectLst/>
                        <a:latin typeface="+mn-lt"/>
                      </a:endParaRPr>
                    </a:p>
                  </a:txBody>
                  <a:tcPr marL="5616" marR="5616" marT="5616" marB="0" anchor="ctr"/>
                </a:tc>
                <a:tc>
                  <a:txBody>
                    <a:bodyPr/>
                    <a:lstStyle/>
                    <a:p>
                      <a:pPr algn="ctr" fontAlgn="ctr"/>
                      <a:r>
                        <a:rPr lang="ru-RU" sz="1000" u="none" strike="noStrike" dirty="0">
                          <a:effectLst/>
                        </a:rPr>
                        <a:t>91,6</a:t>
                      </a:r>
                      <a:endParaRPr lang="ru-RU" sz="1000" b="0" i="0" u="none" strike="noStrike" dirty="0">
                        <a:solidFill>
                          <a:srgbClr val="000000"/>
                        </a:solidFill>
                        <a:effectLst/>
                        <a:latin typeface="+mn-lt"/>
                      </a:endParaRPr>
                    </a:p>
                  </a:txBody>
                  <a:tcPr marL="5616" marR="5616" marT="5616" marB="0" anchor="ctr"/>
                </a:tc>
                <a:tc>
                  <a:txBody>
                    <a:bodyPr/>
                    <a:lstStyle/>
                    <a:p>
                      <a:pPr algn="l" fontAlgn="t"/>
                      <a:r>
                        <a:rPr lang="ru-RU" sz="1000" u="none" strike="noStrike">
                          <a:effectLst/>
                        </a:rPr>
                        <a:t>Возрастным жителям округа удобнее обратиться к специалисту, не у всех есть возможность выхода в интернет</a:t>
                      </a:r>
                      <a:endParaRPr lang="ru-RU" sz="1000" b="0" i="0" u="none" strike="noStrike">
                        <a:solidFill>
                          <a:srgbClr val="000000"/>
                        </a:solidFill>
                        <a:effectLst/>
                        <a:latin typeface="+mn-lt"/>
                      </a:endParaRPr>
                    </a:p>
                  </a:txBody>
                  <a:tcPr marL="5616" marR="5616" marT="5616" marB="0"/>
                </a:tc>
                <a:extLst>
                  <a:ext uri="{0D108BD9-81ED-4DB2-BD59-A6C34878D82A}">
                    <a16:rowId xmlns:a16="http://schemas.microsoft.com/office/drawing/2014/main" val="3440561147"/>
                  </a:ext>
                </a:extLst>
              </a:tr>
              <a:tr h="46952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Доля работников ОМСУ муниципального образования Московской области, обеспеченных средствами электронной подписи в соответствии с установленными требованиями</a:t>
                      </a:r>
                      <a:endParaRPr lang="ru-RU" sz="1000" b="0"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5616" marR="5616" marT="5616" marB="0"/>
                </a:tc>
                <a:extLst>
                  <a:ext uri="{0D108BD9-81ED-4DB2-BD59-A6C34878D82A}">
                    <a16:rowId xmlns:a16="http://schemas.microsoft.com/office/drawing/2014/main" val="2408802085"/>
                  </a:ext>
                </a:extLst>
              </a:tr>
              <a:tr h="46952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Доля рабочих мест, обеспеченных необходимым компьютерным оборудованием и услугами связи в соответствии с требованиями нормативных правовых актов Московской области</a:t>
                      </a:r>
                      <a:endParaRPr lang="ru-RU" sz="1000" b="0" i="0" u="none" strike="noStrike">
                        <a:solidFill>
                          <a:srgbClr val="000000"/>
                        </a:solidFill>
                        <a:effectLst/>
                        <a:latin typeface="+mn-lt"/>
                      </a:endParaRPr>
                    </a:p>
                  </a:txBody>
                  <a:tcPr marL="5616" marR="5616" marT="5616"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616" marR="5616" marT="5616"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5616" marR="5616" marT="5616" marB="0"/>
                </a:tc>
                <a:extLst>
                  <a:ext uri="{0D108BD9-81ED-4DB2-BD59-A6C34878D82A}">
                    <a16:rowId xmlns:a16="http://schemas.microsoft.com/office/drawing/2014/main" val="317941987"/>
                  </a:ext>
                </a:extLst>
              </a:tr>
            </a:tbl>
          </a:graphicData>
        </a:graphic>
      </p:graphicFrame>
    </p:spTree>
    <p:extLst>
      <p:ext uri="{BB962C8B-B14F-4D97-AF65-F5344CB8AC3E}">
        <p14:creationId xmlns:p14="http://schemas.microsoft.com/office/powerpoint/2010/main" val="3879861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116</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30818675"/>
              </p:ext>
            </p:extLst>
          </p:nvPr>
        </p:nvGraphicFramePr>
        <p:xfrm>
          <a:off x="404075" y="1362074"/>
          <a:ext cx="11483124" cy="4735008"/>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2520754087"/>
                    </a:ext>
                  </a:extLst>
                </a:gridCol>
                <a:gridCol w="463200">
                  <a:extLst>
                    <a:ext uri="{9D8B030D-6E8A-4147-A177-3AD203B41FA5}">
                      <a16:colId xmlns:a16="http://schemas.microsoft.com/office/drawing/2014/main" val="3924908374"/>
                    </a:ext>
                  </a:extLst>
                </a:gridCol>
                <a:gridCol w="690258">
                  <a:extLst>
                    <a:ext uri="{9D8B030D-6E8A-4147-A177-3AD203B41FA5}">
                      <a16:colId xmlns:a16="http://schemas.microsoft.com/office/drawing/2014/main" val="2824521744"/>
                    </a:ext>
                  </a:extLst>
                </a:gridCol>
                <a:gridCol w="3826698">
                  <a:extLst>
                    <a:ext uri="{9D8B030D-6E8A-4147-A177-3AD203B41FA5}">
                      <a16:colId xmlns:a16="http://schemas.microsoft.com/office/drawing/2014/main" val="4032332484"/>
                    </a:ext>
                  </a:extLst>
                </a:gridCol>
                <a:gridCol w="1017225">
                  <a:extLst>
                    <a:ext uri="{9D8B030D-6E8A-4147-A177-3AD203B41FA5}">
                      <a16:colId xmlns:a16="http://schemas.microsoft.com/office/drawing/2014/main" val="4236935413"/>
                    </a:ext>
                  </a:extLst>
                </a:gridCol>
                <a:gridCol w="1017225">
                  <a:extLst>
                    <a:ext uri="{9D8B030D-6E8A-4147-A177-3AD203B41FA5}">
                      <a16:colId xmlns:a16="http://schemas.microsoft.com/office/drawing/2014/main" val="2224185907"/>
                    </a:ext>
                  </a:extLst>
                </a:gridCol>
                <a:gridCol w="811357">
                  <a:extLst>
                    <a:ext uri="{9D8B030D-6E8A-4147-A177-3AD203B41FA5}">
                      <a16:colId xmlns:a16="http://schemas.microsoft.com/office/drawing/2014/main" val="733352667"/>
                    </a:ext>
                  </a:extLst>
                </a:gridCol>
                <a:gridCol w="775027">
                  <a:extLst>
                    <a:ext uri="{9D8B030D-6E8A-4147-A177-3AD203B41FA5}">
                      <a16:colId xmlns:a16="http://schemas.microsoft.com/office/drawing/2014/main" val="3175706027"/>
                    </a:ext>
                  </a:extLst>
                </a:gridCol>
                <a:gridCol w="2397742">
                  <a:extLst>
                    <a:ext uri="{9D8B030D-6E8A-4147-A177-3AD203B41FA5}">
                      <a16:colId xmlns:a16="http://schemas.microsoft.com/office/drawing/2014/main" val="2551427086"/>
                    </a:ext>
                  </a:extLst>
                </a:gridCol>
              </a:tblGrid>
              <a:tr h="533154">
                <a:tc>
                  <a:txBody>
                    <a:bodyPr/>
                    <a:lstStyle/>
                    <a:p>
                      <a:pPr algn="ctr" fontAlgn="t"/>
                      <a:r>
                        <a:rPr lang="ru-RU" sz="1000" u="none" strike="noStrike" dirty="0">
                          <a:effectLst/>
                        </a:rPr>
                        <a:t>МП</a:t>
                      </a:r>
                      <a:endParaRPr lang="ru-RU" sz="1000" b="0" i="0" u="none" strike="noStrike" dirty="0">
                        <a:solidFill>
                          <a:srgbClr val="000000"/>
                        </a:solidFill>
                        <a:effectLst/>
                        <a:latin typeface="+mn-lt"/>
                      </a:endParaRPr>
                    </a:p>
                  </a:txBody>
                  <a:tcPr marL="8319" marR="8319" marT="8319" marB="0"/>
                </a:tc>
                <a:tc>
                  <a:txBody>
                    <a:bodyPr/>
                    <a:lstStyle/>
                    <a:p>
                      <a:pPr algn="ctr" fontAlgn="t"/>
                      <a:r>
                        <a:rPr lang="ru-RU" sz="1000" u="none" strike="noStrike">
                          <a:effectLst/>
                        </a:rPr>
                        <a:t>ПП</a:t>
                      </a:r>
                      <a:endParaRPr lang="ru-RU" sz="1000" b="0" i="0" u="none" strike="noStrike">
                        <a:solidFill>
                          <a:srgbClr val="000000"/>
                        </a:solidFill>
                        <a:effectLst/>
                        <a:latin typeface="+mn-lt"/>
                      </a:endParaRPr>
                    </a:p>
                  </a:txBody>
                  <a:tcPr marL="8319" marR="8319" marT="8319"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mn-lt"/>
                      </a:endParaRPr>
                    </a:p>
                  </a:txBody>
                  <a:tcPr marL="8319" marR="8319" marT="8319"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mn-lt"/>
                      </a:endParaRPr>
                    </a:p>
                  </a:txBody>
                  <a:tcPr marL="8319" marR="8319" marT="8319"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mn-lt"/>
                      </a:endParaRPr>
                    </a:p>
                  </a:txBody>
                  <a:tcPr marL="8319" marR="8319" marT="8319"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mn-lt"/>
                      </a:endParaRPr>
                    </a:p>
                  </a:txBody>
                  <a:tcPr marL="8319" marR="8319" marT="8319"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mn-lt"/>
                      </a:endParaRPr>
                    </a:p>
                  </a:txBody>
                  <a:tcPr marL="8319" marR="8319" marT="8319"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mn-lt"/>
                      </a:endParaRPr>
                    </a:p>
                  </a:txBody>
                  <a:tcPr marL="8319" marR="8319" marT="8319" marB="0"/>
                </a:tc>
                <a:extLst>
                  <a:ext uri="{0D108BD9-81ED-4DB2-BD59-A6C34878D82A}">
                    <a16:rowId xmlns:a16="http://schemas.microsoft.com/office/drawing/2014/main" val="1036138300"/>
                  </a:ext>
                </a:extLst>
              </a:tr>
              <a:tr h="190560">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2</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3</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4</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5</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6</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7</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8</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8319" marR="8319" marT="8319" marB="0" anchor="ctr"/>
                </a:tc>
                <a:extLst>
                  <a:ext uri="{0D108BD9-81ED-4DB2-BD59-A6C34878D82A}">
                    <a16:rowId xmlns:a16="http://schemas.microsoft.com/office/drawing/2014/main" val="243625826"/>
                  </a:ext>
                </a:extLst>
              </a:tr>
              <a:tr h="390648">
                <a:tc gridSpan="9">
                  <a:txBody>
                    <a:bodyPr/>
                    <a:lstStyle/>
                    <a:p>
                      <a:pPr algn="l" fontAlgn="ctr"/>
                      <a:r>
                        <a:rPr lang="ru-RU" sz="1000" u="none" strike="noStrike">
                          <a:effectLst/>
                        </a:rPr>
                        <a:t>15. Цифровое муниципальное образование </a:t>
                      </a:r>
                      <a:endParaRPr lang="ru-RU" sz="1000" b="1" i="0" u="none" strike="noStrike">
                        <a:solidFill>
                          <a:srgbClr val="000000"/>
                        </a:solidFill>
                        <a:effectLst/>
                        <a:latin typeface="+mn-lt"/>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81946546"/>
                  </a:ext>
                </a:extLst>
              </a:tr>
              <a:tr h="571681">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Доля электронного юридически значимого документооборота в органах местного самоуправления и подведомственных им учреждениях в Московской области</a:t>
                      </a:r>
                      <a:endParaRPr lang="ru-RU" sz="1000" b="0"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8319" marR="8319" marT="8319" marB="0"/>
                </a:tc>
                <a:extLst>
                  <a:ext uri="{0D108BD9-81ED-4DB2-BD59-A6C34878D82A}">
                    <a16:rowId xmlns:a16="http://schemas.microsoft.com/office/drawing/2014/main" val="1027118638"/>
                  </a:ext>
                </a:extLst>
              </a:tr>
              <a:tr h="571681">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dirty="0">
                          <a:effectLst/>
                        </a:rPr>
                        <a:t>Образовательные организации обеспечены материально-технической базой для внедрения цифровой образовательной среды</a:t>
                      </a:r>
                      <a:endParaRPr lang="ru-RU" sz="1000" b="0" i="0" u="none" strike="noStrike" dirty="0">
                        <a:solidFill>
                          <a:srgbClr val="000000"/>
                        </a:solidFill>
                        <a:effectLst/>
                        <a:latin typeface="+mn-lt"/>
                      </a:endParaRPr>
                    </a:p>
                  </a:txBody>
                  <a:tcPr marL="8319" marR="8319" marT="8319"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8319" marR="8319" marT="8319" marB="0"/>
                </a:tc>
                <a:extLst>
                  <a:ext uri="{0D108BD9-81ED-4DB2-BD59-A6C34878D82A}">
                    <a16:rowId xmlns:a16="http://schemas.microsoft.com/office/drawing/2014/main" val="3219844698"/>
                  </a:ext>
                </a:extLst>
              </a:tr>
              <a:tr h="571681">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Стоимостная доля закупаемого и (или) арендуемого ОМСУ муниципального образования Московской области отечественного программного обеспечения</a:t>
                      </a:r>
                      <a:endParaRPr lang="ru-RU" sz="1000" b="0"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75</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75</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8319" marR="8319" marT="8319" marB="0"/>
                </a:tc>
                <a:extLst>
                  <a:ext uri="{0D108BD9-81ED-4DB2-BD59-A6C34878D82A}">
                    <a16:rowId xmlns:a16="http://schemas.microsoft.com/office/drawing/2014/main" val="238094977"/>
                  </a:ext>
                </a:extLst>
              </a:tr>
              <a:tr h="1524482">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Увеличение доли защищенных по требованиям безопасности информации информационных систем, используемых ОМСУ муниципального образования Московской области, в соответствии с категорией обрабатываемой информации, а также персональных компьютеров, используемых на рабочих местах работников, обеспеченных антивирусным программным обеспечением с регулярным обновлением соответствующих баз</a:t>
                      </a:r>
                      <a:endParaRPr lang="ru-RU" sz="1000" b="0"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dirty="0">
                          <a:effectLst/>
                        </a:rPr>
                        <a:t>100</a:t>
                      </a:r>
                      <a:endParaRPr lang="ru-RU" sz="1000" b="0" i="0" u="none" strike="noStrike" dirty="0">
                        <a:solidFill>
                          <a:srgbClr val="000000"/>
                        </a:solidFill>
                        <a:effectLst/>
                        <a:latin typeface="+mn-lt"/>
                      </a:endParaRPr>
                    </a:p>
                  </a:txBody>
                  <a:tcPr marL="8319" marR="8319" marT="8319"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8319" marR="8319" marT="8319" marB="0"/>
                </a:tc>
                <a:extLst>
                  <a:ext uri="{0D108BD9-81ED-4DB2-BD59-A6C34878D82A}">
                    <a16:rowId xmlns:a16="http://schemas.microsoft.com/office/drawing/2014/main" val="368476527"/>
                  </a:ext>
                </a:extLst>
              </a:tr>
              <a:tr h="381121">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 Уровень удовлетворенности граждан качеством предоставления государственных и муниципальных услуг</a:t>
                      </a:r>
                      <a:endParaRPr lang="ru-RU" sz="1000" b="0" i="0" u="none" strike="noStrike">
                        <a:solidFill>
                          <a:srgbClr val="000000"/>
                        </a:solidFill>
                        <a:effectLst/>
                        <a:latin typeface="+mn-lt"/>
                      </a:endParaRPr>
                    </a:p>
                  </a:txBody>
                  <a:tcPr marL="8319" marR="8319" marT="831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96,8</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96,82</a:t>
                      </a:r>
                      <a:endParaRPr lang="ru-RU" sz="1000" b="0" i="0" u="none" strike="noStrike">
                        <a:solidFill>
                          <a:srgbClr val="000000"/>
                        </a:solidFill>
                        <a:effectLst/>
                        <a:latin typeface="+mn-lt"/>
                      </a:endParaRPr>
                    </a:p>
                  </a:txBody>
                  <a:tcPr marL="8319" marR="8319" marT="8319" marB="0" anchor="ctr"/>
                </a:tc>
                <a:tc>
                  <a:txBody>
                    <a:bodyPr/>
                    <a:lstStyle/>
                    <a:p>
                      <a:pPr algn="ctr" fontAlgn="ctr"/>
                      <a:r>
                        <a:rPr lang="ru-RU" sz="1000" u="none" strike="noStrike">
                          <a:effectLst/>
                        </a:rPr>
                        <a:t>97,8</a:t>
                      </a:r>
                      <a:endParaRPr lang="ru-RU" sz="1000" b="0" i="0" u="none" strike="noStrike">
                        <a:solidFill>
                          <a:srgbClr val="000000"/>
                        </a:solidFill>
                        <a:effectLst/>
                        <a:latin typeface="+mn-lt"/>
                      </a:endParaRPr>
                    </a:p>
                  </a:txBody>
                  <a:tcPr marL="8319" marR="8319" marT="8319"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8319" marR="8319" marT="8319" marB="0"/>
                </a:tc>
                <a:extLst>
                  <a:ext uri="{0D108BD9-81ED-4DB2-BD59-A6C34878D82A}">
                    <a16:rowId xmlns:a16="http://schemas.microsoft.com/office/drawing/2014/main" val="3895869631"/>
                  </a:ext>
                </a:extLst>
              </a:tr>
            </a:tbl>
          </a:graphicData>
        </a:graphic>
      </p:graphicFrame>
    </p:spTree>
    <p:extLst>
      <p:ext uri="{BB962C8B-B14F-4D97-AF65-F5344CB8AC3E}">
        <p14:creationId xmlns:p14="http://schemas.microsoft.com/office/powerpoint/2010/main" val="3662752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117</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864919285"/>
              </p:ext>
            </p:extLst>
          </p:nvPr>
        </p:nvGraphicFramePr>
        <p:xfrm>
          <a:off x="404074" y="1250949"/>
          <a:ext cx="11483126" cy="5124911"/>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1411481825"/>
                    </a:ext>
                  </a:extLst>
                </a:gridCol>
                <a:gridCol w="463201">
                  <a:extLst>
                    <a:ext uri="{9D8B030D-6E8A-4147-A177-3AD203B41FA5}">
                      <a16:colId xmlns:a16="http://schemas.microsoft.com/office/drawing/2014/main" val="4234963968"/>
                    </a:ext>
                  </a:extLst>
                </a:gridCol>
                <a:gridCol w="690259">
                  <a:extLst>
                    <a:ext uri="{9D8B030D-6E8A-4147-A177-3AD203B41FA5}">
                      <a16:colId xmlns:a16="http://schemas.microsoft.com/office/drawing/2014/main" val="2715818809"/>
                    </a:ext>
                  </a:extLst>
                </a:gridCol>
                <a:gridCol w="3826697">
                  <a:extLst>
                    <a:ext uri="{9D8B030D-6E8A-4147-A177-3AD203B41FA5}">
                      <a16:colId xmlns:a16="http://schemas.microsoft.com/office/drawing/2014/main" val="1133156456"/>
                    </a:ext>
                  </a:extLst>
                </a:gridCol>
                <a:gridCol w="1017224">
                  <a:extLst>
                    <a:ext uri="{9D8B030D-6E8A-4147-A177-3AD203B41FA5}">
                      <a16:colId xmlns:a16="http://schemas.microsoft.com/office/drawing/2014/main" val="3232929617"/>
                    </a:ext>
                  </a:extLst>
                </a:gridCol>
                <a:gridCol w="1017224">
                  <a:extLst>
                    <a:ext uri="{9D8B030D-6E8A-4147-A177-3AD203B41FA5}">
                      <a16:colId xmlns:a16="http://schemas.microsoft.com/office/drawing/2014/main" val="405456390"/>
                    </a:ext>
                  </a:extLst>
                </a:gridCol>
                <a:gridCol w="811358">
                  <a:extLst>
                    <a:ext uri="{9D8B030D-6E8A-4147-A177-3AD203B41FA5}">
                      <a16:colId xmlns:a16="http://schemas.microsoft.com/office/drawing/2014/main" val="537332012"/>
                    </a:ext>
                  </a:extLst>
                </a:gridCol>
                <a:gridCol w="775029">
                  <a:extLst>
                    <a:ext uri="{9D8B030D-6E8A-4147-A177-3AD203B41FA5}">
                      <a16:colId xmlns:a16="http://schemas.microsoft.com/office/drawing/2014/main" val="3636932201"/>
                    </a:ext>
                  </a:extLst>
                </a:gridCol>
                <a:gridCol w="2397741">
                  <a:extLst>
                    <a:ext uri="{9D8B030D-6E8A-4147-A177-3AD203B41FA5}">
                      <a16:colId xmlns:a16="http://schemas.microsoft.com/office/drawing/2014/main" val="3858336671"/>
                    </a:ext>
                  </a:extLst>
                </a:gridCol>
              </a:tblGrid>
              <a:tr h="493406">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863" marR="6863" marT="6863"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6863" marR="6863" marT="6863"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6863" marR="6863" marT="6863"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863" marR="6863" marT="6863" marB="0"/>
                </a:tc>
                <a:extLst>
                  <a:ext uri="{0D108BD9-81ED-4DB2-BD59-A6C34878D82A}">
                    <a16:rowId xmlns:a16="http://schemas.microsoft.com/office/drawing/2014/main" val="4136691132"/>
                  </a:ext>
                </a:extLst>
              </a:tr>
              <a:tr h="169333">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dirty="0">
                          <a:effectLst/>
                        </a:rPr>
                        <a:t>3</a:t>
                      </a:r>
                      <a:endParaRPr lang="ru-RU" sz="1000" b="0" i="0" u="none" strike="noStrike" dirty="0">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863" marR="6863" marT="6863" marB="0" anchor="ctr"/>
                </a:tc>
                <a:extLst>
                  <a:ext uri="{0D108BD9-81ED-4DB2-BD59-A6C34878D82A}">
                    <a16:rowId xmlns:a16="http://schemas.microsoft.com/office/drawing/2014/main" val="1282150442"/>
                  </a:ext>
                </a:extLst>
              </a:tr>
              <a:tr h="299189">
                <a:tc gridSpan="9">
                  <a:txBody>
                    <a:bodyPr/>
                    <a:lstStyle/>
                    <a:p>
                      <a:pPr algn="l" fontAlgn="ctr"/>
                      <a:r>
                        <a:rPr lang="ru-RU" sz="1000" u="none" strike="noStrike" dirty="0">
                          <a:effectLst/>
                        </a:rPr>
                        <a:t>15. Цифровое муниципальное образование </a:t>
                      </a:r>
                      <a:endParaRPr lang="ru-RU" sz="1000" b="1" i="0" u="none" strike="noStrike" dirty="0">
                        <a:solidFill>
                          <a:srgbClr val="000000"/>
                        </a:solidFill>
                        <a:effectLst/>
                        <a:latin typeface="Calibri" panose="020F0502020204030204" pitchFamily="34" charset="0"/>
                      </a:endParaRPr>
                    </a:p>
                  </a:txBody>
                  <a:tcPr marL="6863" marR="6863" marT="686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67478717"/>
                  </a:ext>
                </a:extLst>
              </a:tr>
              <a:tr h="35756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gridSpan="8">
                  <a:txBody>
                    <a:bodyPr/>
                    <a:lstStyle/>
                    <a:p>
                      <a:pPr algn="l" fontAlgn="ctr"/>
                      <a:r>
                        <a:rPr lang="ru-RU" sz="1000" u="none" strike="noStrike" dirty="0">
                          <a:effectLst/>
                        </a:rPr>
                        <a:t>Подпрограмма 1. Повышение качества и доступности предоставления государственных и муниципальных услуг на базе многофункциональных центров предоставления государственных и муниципальных услуг </a:t>
                      </a:r>
                      <a:endParaRPr lang="ru-RU" sz="1000" b="0" i="0" u="none" strike="noStrike" dirty="0">
                        <a:solidFill>
                          <a:srgbClr val="000000"/>
                        </a:solidFill>
                        <a:effectLst/>
                        <a:latin typeface="Calibri" panose="020F0502020204030204" pitchFamily="34" charset="0"/>
                      </a:endParaRPr>
                    </a:p>
                  </a:txBody>
                  <a:tcPr marL="6863" marR="6863" marT="686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88078288"/>
                  </a:ext>
                </a:extLst>
              </a:tr>
              <a:tr h="22621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gridSpan="7">
                  <a:txBody>
                    <a:bodyPr/>
                    <a:lstStyle/>
                    <a:p>
                      <a:pPr algn="l" fontAlgn="t"/>
                      <a:r>
                        <a:rPr lang="ru-RU" sz="1000" u="none" strike="noStrike" dirty="0">
                          <a:effectLst/>
                        </a:rPr>
                        <a:t>Мероприятие 1.1 «</a:t>
                      </a:r>
                      <a:r>
                        <a:rPr lang="ru-RU" sz="1000" u="none" strike="noStrike" dirty="0" err="1">
                          <a:effectLst/>
                        </a:rPr>
                        <a:t>Софинансирование</a:t>
                      </a:r>
                      <a:r>
                        <a:rPr lang="ru-RU" sz="1000" u="none" strike="noStrike" dirty="0">
                          <a:effectLst/>
                        </a:rPr>
                        <a:t> расходов на организацию деятельности многофункциональных центров предоставления государственных и муниципальных услуг» </a:t>
                      </a:r>
                      <a:endParaRPr lang="ru-RU" sz="1000" b="0" i="0" u="none" strike="noStrike" dirty="0">
                        <a:solidFill>
                          <a:srgbClr val="000000"/>
                        </a:solidFill>
                        <a:effectLst/>
                        <a:latin typeface="Calibri" panose="020F0502020204030204" pitchFamily="34" charset="0"/>
                      </a:endParaRPr>
                    </a:p>
                  </a:txBody>
                  <a:tcPr marL="6863" marR="6863" marT="686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6046152"/>
                  </a:ext>
                </a:extLst>
              </a:tr>
              <a:tr h="33136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ru-RU" sz="1000" u="none" strike="noStrike" dirty="0">
                          <a:effectLst/>
                        </a:rPr>
                        <a:t>Количество выплат стимулирующего характера </a:t>
                      </a:r>
                      <a:endParaRPr lang="ru-RU" sz="1000" b="0" i="0" u="none" strike="noStrike" dirty="0">
                        <a:solidFill>
                          <a:srgbClr val="000000"/>
                        </a:solidFill>
                        <a:effectLst/>
                        <a:latin typeface="Calibri" panose="020F0502020204030204" pitchFamily="34" charset="0"/>
                      </a:endParaRPr>
                    </a:p>
                  </a:txBody>
                  <a:tcPr marL="6863" marR="6863" marT="6863"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863" marR="6863" marT="6863" marB="0"/>
                </a:tc>
                <a:extLst>
                  <a:ext uri="{0D108BD9-81ED-4DB2-BD59-A6C34878D82A}">
                    <a16:rowId xmlns:a16="http://schemas.microsoft.com/office/drawing/2014/main" val="495747572"/>
                  </a:ext>
                </a:extLst>
              </a:tr>
              <a:tr h="33136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gridSpan="7">
                  <a:txBody>
                    <a:bodyPr/>
                    <a:lstStyle/>
                    <a:p>
                      <a:pPr algn="l" fontAlgn="t"/>
                      <a:r>
                        <a:rPr lang="ru-RU" sz="1000" u="none" strike="noStrike" dirty="0">
                          <a:effectLst/>
                        </a:rPr>
                        <a:t>Мероприятие 2.1 «Техническая поддержка программно-технических комплексов для оформления паспортов гражданина Российской Федерации, удостоверяющих личность гражданина Российской Федерации за пределами территории Российской Федерации, в многофункциональных центрах предоставления государственных и муниципальных услуг» </a:t>
                      </a:r>
                      <a:endParaRPr lang="ru-RU" sz="1000" b="0" i="0" u="none" strike="noStrike" dirty="0">
                        <a:solidFill>
                          <a:srgbClr val="000000"/>
                        </a:solidFill>
                        <a:effectLst/>
                        <a:latin typeface="Calibri" panose="020F0502020204030204" pitchFamily="34" charset="0"/>
                      </a:endParaRPr>
                    </a:p>
                  </a:txBody>
                  <a:tcPr marL="6863" marR="6863" marT="686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92385508"/>
                  </a:ext>
                </a:extLst>
              </a:tr>
              <a:tr h="97951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ru-RU" sz="1000" u="none" strike="noStrike">
                          <a:effectLst/>
                        </a:rPr>
                        <a:t>Количество программно-технических комплексов для оформления паспортов гражданина Российской Федерации, удостоверяющих личность гражданина Российской Федерации за пределами территории Российской Федерации в МФЦ,  в отношении которых осуществлена техническая поддержка (единица) </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ru-RU" sz="1000" u="none" strike="noStrike" dirty="0">
                          <a:effectLst/>
                        </a:rPr>
                        <a:t>Единица</a:t>
                      </a:r>
                      <a:endParaRPr lang="ru-RU" sz="1000" b="0" i="0" u="none" strike="noStrike" dirty="0">
                        <a:solidFill>
                          <a:srgbClr val="000000"/>
                        </a:solidFill>
                        <a:effectLst/>
                        <a:latin typeface="Calibri" panose="020F0502020204030204" pitchFamily="34" charset="0"/>
                      </a:endParaRPr>
                    </a:p>
                  </a:txBody>
                  <a:tcPr marL="6863" marR="6863" marT="6863"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863" marR="6863" marT="6863" marB="0"/>
                </a:tc>
                <a:extLst>
                  <a:ext uri="{0D108BD9-81ED-4DB2-BD59-A6C34878D82A}">
                    <a16:rowId xmlns:a16="http://schemas.microsoft.com/office/drawing/2014/main" val="1540699897"/>
                  </a:ext>
                </a:extLst>
              </a:tr>
              <a:tr h="23351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gridSpan="8">
                  <a:txBody>
                    <a:bodyPr/>
                    <a:lstStyle/>
                    <a:p>
                      <a:pPr algn="l" fontAlgn="ctr"/>
                      <a:r>
                        <a:rPr lang="ru-RU" sz="1000" u="none" strike="noStrike" dirty="0">
                          <a:effectLst/>
                        </a:rPr>
                        <a:t>Подпрограмма 2. Развитие информационной и технологической инфраструктуры экосистемы цифровой экономики муниципального образования Московской области </a:t>
                      </a:r>
                      <a:endParaRPr lang="ru-RU" sz="1000" b="0" i="0" u="none" strike="noStrike" dirty="0">
                        <a:solidFill>
                          <a:srgbClr val="000000"/>
                        </a:solidFill>
                        <a:effectLst/>
                        <a:latin typeface="Calibri" panose="020F0502020204030204" pitchFamily="34" charset="0"/>
                      </a:endParaRPr>
                    </a:p>
                  </a:txBody>
                  <a:tcPr marL="6863" marR="6863" marT="686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27767649"/>
                  </a:ext>
                </a:extLst>
              </a:tr>
              <a:tr h="17513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gridSpan="7">
                  <a:txBody>
                    <a:bodyPr/>
                    <a:lstStyle/>
                    <a:p>
                      <a:pPr algn="l" fontAlgn="t"/>
                      <a:r>
                        <a:rPr lang="ru-RU" sz="1000" u="none" strike="noStrike" dirty="0">
                          <a:effectLst/>
                        </a:rPr>
                        <a:t>Мероприятие 1.1 «Обеспечение доступности для населения муниципального образования Московской области современных услуг широкополосного доступа в сеть Интернет» </a:t>
                      </a:r>
                      <a:endParaRPr lang="ru-RU" sz="1000" b="0" i="0" u="none" strike="noStrike" dirty="0">
                        <a:solidFill>
                          <a:srgbClr val="000000"/>
                        </a:solidFill>
                        <a:effectLst/>
                        <a:latin typeface="Calibri" panose="020F0502020204030204" pitchFamily="34" charset="0"/>
                      </a:endParaRPr>
                    </a:p>
                  </a:txBody>
                  <a:tcPr marL="6863" marR="6863" marT="686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25930707"/>
                  </a:ext>
                </a:extLst>
              </a:tr>
              <a:tr h="16933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63" marR="6863" marT="686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63" marR="6863" marT="6863" marB="0"/>
                </a:tc>
                <a:extLst>
                  <a:ext uri="{0D108BD9-81ED-4DB2-BD59-A6C34878D82A}">
                    <a16:rowId xmlns:a16="http://schemas.microsoft.com/office/drawing/2014/main" val="2457781782"/>
                  </a:ext>
                </a:extLst>
              </a:tr>
              <a:tr h="33136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gridSpan="7">
                  <a:txBody>
                    <a:bodyPr/>
                    <a:lstStyle/>
                    <a:p>
                      <a:pPr algn="l" fontAlgn="t"/>
                      <a:r>
                        <a:rPr lang="ru-RU" sz="1000" u="none" strike="noStrike" dirty="0">
                          <a:effectLst/>
                        </a:rPr>
                        <a:t>Мероприятие 1.2 «Обеспечение ОМСУ муниципального образования Московской области широкополосным доступом в сеть Интернет, телефонной связью, иными услугами электросвязи» </a:t>
                      </a:r>
                      <a:endParaRPr lang="ru-RU" sz="1000" b="0" i="0" u="none" strike="noStrike" dirty="0">
                        <a:solidFill>
                          <a:srgbClr val="000000"/>
                        </a:solidFill>
                        <a:effectLst/>
                        <a:latin typeface="Calibri" panose="020F0502020204030204" pitchFamily="34" charset="0"/>
                      </a:endParaRPr>
                    </a:p>
                  </a:txBody>
                  <a:tcPr marL="6863" marR="6863" marT="686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81285676"/>
                  </a:ext>
                </a:extLst>
              </a:tr>
              <a:tr h="16933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63" marR="6863" marT="686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6863" marR="6863" marT="6863" marB="0"/>
                </a:tc>
                <a:extLst>
                  <a:ext uri="{0D108BD9-81ED-4DB2-BD59-A6C34878D82A}">
                    <a16:rowId xmlns:a16="http://schemas.microsoft.com/office/drawing/2014/main" val="1836254959"/>
                  </a:ext>
                </a:extLst>
              </a:tr>
              <a:tr h="35026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gridSpan="7">
                  <a:txBody>
                    <a:bodyPr/>
                    <a:lstStyle/>
                    <a:p>
                      <a:pPr algn="l" fontAlgn="t"/>
                      <a:r>
                        <a:rPr lang="ru-RU" sz="1000" u="none" strike="noStrike" dirty="0">
                          <a:effectLst/>
                        </a:rPr>
                        <a:t>Мероприятие 1.3 «Подключение ОМСУ муниципального образования Московской области к единой интегрированной </a:t>
                      </a:r>
                      <a:r>
                        <a:rPr lang="ru-RU" sz="1000" u="none" strike="noStrike" dirty="0" err="1">
                          <a:effectLst/>
                        </a:rPr>
                        <a:t>мультисервисной</a:t>
                      </a:r>
                      <a:r>
                        <a:rPr lang="ru-RU" sz="1000" u="none" strike="noStrike" dirty="0">
                          <a:effectLst/>
                        </a:rPr>
                        <a:t> телекоммуникационной сети Правительства Московской области для нужд ОМСУ муниципального образования Московской области и обеспечения совместной работы в ней» </a:t>
                      </a:r>
                      <a:endParaRPr lang="ru-RU" sz="1000" b="0" i="0" u="none" strike="noStrike" dirty="0">
                        <a:solidFill>
                          <a:srgbClr val="000000"/>
                        </a:solidFill>
                        <a:effectLst/>
                        <a:latin typeface="Calibri" panose="020F0502020204030204" pitchFamily="34" charset="0"/>
                      </a:endParaRPr>
                    </a:p>
                  </a:txBody>
                  <a:tcPr marL="6863" marR="6863" marT="686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86055823"/>
                  </a:ext>
                </a:extLst>
              </a:tr>
              <a:tr h="16933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63" marR="6863" marT="686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6863" marR="6863" marT="6863" marB="0"/>
                </a:tc>
                <a:extLst>
                  <a:ext uri="{0D108BD9-81ED-4DB2-BD59-A6C34878D82A}">
                    <a16:rowId xmlns:a16="http://schemas.microsoft.com/office/drawing/2014/main" val="1795324883"/>
                  </a:ext>
                </a:extLst>
              </a:tr>
              <a:tr h="16933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gridSpan="7">
                  <a:txBody>
                    <a:bodyPr/>
                    <a:lstStyle/>
                    <a:p>
                      <a:pPr algn="l" fontAlgn="t"/>
                      <a:r>
                        <a:rPr lang="ru-RU" sz="1000" u="none" strike="noStrike" dirty="0">
                          <a:effectLst/>
                        </a:rPr>
                        <a:t>Мероприятие 1.4 «Обеспечение оборудованием и поддержание его работоспособности» </a:t>
                      </a:r>
                      <a:endParaRPr lang="ru-RU" sz="1000" b="0" i="0" u="none" strike="noStrike" dirty="0">
                        <a:solidFill>
                          <a:srgbClr val="000000"/>
                        </a:solidFill>
                        <a:effectLst/>
                        <a:latin typeface="Calibri" panose="020F0502020204030204" pitchFamily="34" charset="0"/>
                      </a:endParaRPr>
                    </a:p>
                  </a:txBody>
                  <a:tcPr marL="6863" marR="6863" marT="686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37584507"/>
                  </a:ext>
                </a:extLst>
              </a:tr>
              <a:tr h="16933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863" marR="6863" marT="686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863" marR="6863" marT="686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863" marR="6863" marT="6863"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6863" marR="6863" marT="6863" marB="0"/>
                </a:tc>
                <a:extLst>
                  <a:ext uri="{0D108BD9-81ED-4DB2-BD59-A6C34878D82A}">
                    <a16:rowId xmlns:a16="http://schemas.microsoft.com/office/drawing/2014/main" val="2370279143"/>
                  </a:ext>
                </a:extLst>
              </a:tr>
            </a:tbl>
          </a:graphicData>
        </a:graphic>
      </p:graphicFrame>
    </p:spTree>
    <p:extLst>
      <p:ext uri="{BB962C8B-B14F-4D97-AF65-F5344CB8AC3E}">
        <p14:creationId xmlns:p14="http://schemas.microsoft.com/office/powerpoint/2010/main" val="2072047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118</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535482556"/>
              </p:ext>
            </p:extLst>
          </p:nvPr>
        </p:nvGraphicFramePr>
        <p:xfrm>
          <a:off x="404075" y="1192213"/>
          <a:ext cx="11591190" cy="5034022"/>
        </p:xfrm>
        <a:graphic>
          <a:graphicData uri="http://schemas.openxmlformats.org/drawingml/2006/table">
            <a:tbl>
              <a:tblPr>
                <a:tableStyleId>{69CF1AB2-1976-4502-BF36-3FF5EA218861}</a:tableStyleId>
              </a:tblPr>
              <a:tblGrid>
                <a:gridCol w="488952">
                  <a:extLst>
                    <a:ext uri="{9D8B030D-6E8A-4147-A177-3AD203B41FA5}">
                      <a16:colId xmlns:a16="http://schemas.microsoft.com/office/drawing/2014/main" val="1132032665"/>
                    </a:ext>
                  </a:extLst>
                </a:gridCol>
                <a:gridCol w="467559">
                  <a:extLst>
                    <a:ext uri="{9D8B030D-6E8A-4147-A177-3AD203B41FA5}">
                      <a16:colId xmlns:a16="http://schemas.microsoft.com/office/drawing/2014/main" val="3935311527"/>
                    </a:ext>
                  </a:extLst>
                </a:gridCol>
                <a:gridCol w="696754">
                  <a:extLst>
                    <a:ext uri="{9D8B030D-6E8A-4147-A177-3AD203B41FA5}">
                      <a16:colId xmlns:a16="http://schemas.microsoft.com/office/drawing/2014/main" val="1476484606"/>
                    </a:ext>
                  </a:extLst>
                </a:gridCol>
                <a:gridCol w="3862710">
                  <a:extLst>
                    <a:ext uri="{9D8B030D-6E8A-4147-A177-3AD203B41FA5}">
                      <a16:colId xmlns:a16="http://schemas.microsoft.com/office/drawing/2014/main" val="76507958"/>
                    </a:ext>
                  </a:extLst>
                </a:gridCol>
                <a:gridCol w="1026797">
                  <a:extLst>
                    <a:ext uri="{9D8B030D-6E8A-4147-A177-3AD203B41FA5}">
                      <a16:colId xmlns:a16="http://schemas.microsoft.com/office/drawing/2014/main" val="1214884873"/>
                    </a:ext>
                  </a:extLst>
                </a:gridCol>
                <a:gridCol w="1026797">
                  <a:extLst>
                    <a:ext uri="{9D8B030D-6E8A-4147-A177-3AD203B41FA5}">
                      <a16:colId xmlns:a16="http://schemas.microsoft.com/office/drawing/2014/main" val="3611625727"/>
                    </a:ext>
                  </a:extLst>
                </a:gridCol>
                <a:gridCol w="818994">
                  <a:extLst>
                    <a:ext uri="{9D8B030D-6E8A-4147-A177-3AD203B41FA5}">
                      <a16:colId xmlns:a16="http://schemas.microsoft.com/office/drawing/2014/main" val="2522421233"/>
                    </a:ext>
                  </a:extLst>
                </a:gridCol>
                <a:gridCol w="782321">
                  <a:extLst>
                    <a:ext uri="{9D8B030D-6E8A-4147-A177-3AD203B41FA5}">
                      <a16:colId xmlns:a16="http://schemas.microsoft.com/office/drawing/2014/main" val="647358770"/>
                    </a:ext>
                  </a:extLst>
                </a:gridCol>
                <a:gridCol w="2420306">
                  <a:extLst>
                    <a:ext uri="{9D8B030D-6E8A-4147-A177-3AD203B41FA5}">
                      <a16:colId xmlns:a16="http://schemas.microsoft.com/office/drawing/2014/main" val="3957523434"/>
                    </a:ext>
                  </a:extLst>
                </a:gridCol>
              </a:tblGrid>
              <a:tr h="488832">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623" marR="6623" marT="6623"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6623" marR="6623" marT="6623"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623" marR="6623" marT="6623" marB="0"/>
                </a:tc>
                <a:extLst>
                  <a:ext uri="{0D108BD9-81ED-4DB2-BD59-A6C34878D82A}">
                    <a16:rowId xmlns:a16="http://schemas.microsoft.com/office/drawing/2014/main" val="1973471035"/>
                  </a:ext>
                </a:extLst>
              </a:tr>
              <a:tr h="16759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623" marR="6623" marT="6623" marB="0" anchor="ctr"/>
                </a:tc>
                <a:extLst>
                  <a:ext uri="{0D108BD9-81ED-4DB2-BD59-A6C34878D82A}">
                    <a16:rowId xmlns:a16="http://schemas.microsoft.com/office/drawing/2014/main" val="2964667230"/>
                  </a:ext>
                </a:extLst>
              </a:tr>
              <a:tr h="286186">
                <a:tc gridSpan="9">
                  <a:txBody>
                    <a:bodyPr/>
                    <a:lstStyle/>
                    <a:p>
                      <a:pPr algn="l" fontAlgn="ctr"/>
                      <a:r>
                        <a:rPr lang="ru-RU" sz="1000" u="none" strike="noStrike">
                          <a:effectLst/>
                        </a:rPr>
                        <a:t>15. Цифровое муниципальное образование </a:t>
                      </a:r>
                      <a:endParaRPr lang="ru-RU" sz="1000" b="1" i="0" u="none" strike="noStrike">
                        <a:solidFill>
                          <a:srgbClr val="000000"/>
                        </a:solidFill>
                        <a:effectLst/>
                        <a:latin typeface="Calibri" panose="020F0502020204030204" pitchFamily="34" charset="0"/>
                      </a:endParaRPr>
                    </a:p>
                  </a:txBody>
                  <a:tcPr marL="6623" marR="6623" marT="662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13266989"/>
                  </a:ext>
                </a:extLst>
              </a:tr>
              <a:tr h="34202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gridSpan="8">
                  <a:txBody>
                    <a:bodyPr/>
                    <a:lstStyle/>
                    <a:p>
                      <a:pPr algn="l" fontAlgn="ctr"/>
                      <a:r>
                        <a:rPr lang="ru-RU" sz="1000" u="none" strike="noStrike">
                          <a:effectLst/>
                        </a:rPr>
                        <a:t>Подпрограмма 1. Повышение качества и доступности предоставления государственных и муниципальных услуг на базе многофункциональных центров предоставления государственных и муниципальных услуг </a:t>
                      </a:r>
                      <a:endParaRPr lang="ru-RU" sz="1000" b="0" i="0" u="none" strike="noStrike">
                        <a:solidFill>
                          <a:srgbClr val="000000"/>
                        </a:solidFill>
                        <a:effectLst/>
                        <a:latin typeface="Calibri" panose="020F0502020204030204" pitchFamily="34" charset="0"/>
                      </a:endParaRPr>
                    </a:p>
                  </a:txBody>
                  <a:tcPr marL="6623" marR="6623" marT="662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80482467"/>
                  </a:ext>
                </a:extLst>
              </a:tr>
              <a:tr h="32821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gridSpan="7">
                  <a:txBody>
                    <a:bodyPr/>
                    <a:lstStyle/>
                    <a:p>
                      <a:pPr algn="l" fontAlgn="t"/>
                      <a:r>
                        <a:rPr lang="ru-RU" sz="1000" u="none" strike="noStrike">
                          <a:effectLst/>
                        </a:rPr>
                        <a:t>Мероприятие 1.5 «Обеспечение организаций дошкольного, начального общего, основного общего и среднего общего образования, находящихся в ведении органов местного самоуправления муниципальных образований Московской области, доступом в информационно-телекоммуникационную сеть «Интернет» за счет средств местного бюджета» </a:t>
                      </a:r>
                      <a:endParaRPr lang="ru-RU" sz="1000" b="0" i="0" u="none" strike="noStrike">
                        <a:solidFill>
                          <a:srgbClr val="000000"/>
                        </a:solidFill>
                        <a:effectLst/>
                        <a:latin typeface="Calibri" panose="020F0502020204030204" pitchFamily="34" charset="0"/>
                      </a:endParaRPr>
                    </a:p>
                  </a:txBody>
                  <a:tcPr marL="6623" marR="6623" marT="662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73234564"/>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623" marR="6623" marT="662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extLst>
                  <a:ext uri="{0D108BD9-81ED-4DB2-BD59-A6C34878D82A}">
                    <a16:rowId xmlns:a16="http://schemas.microsoft.com/office/drawing/2014/main" val="3151632829"/>
                  </a:ext>
                </a:extLst>
              </a:tr>
              <a:tr h="71895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gridSpan="7">
                  <a:txBody>
                    <a:bodyPr/>
                    <a:lstStyle/>
                    <a:p>
                      <a:pPr algn="l" fontAlgn="t"/>
                      <a:r>
                        <a:rPr lang="ru-RU" sz="1000" u="none" strike="noStrike" dirty="0">
                          <a:effectLst/>
                        </a:rPr>
                        <a:t>Мероприятие 2.1 «Приобретение, установка, настройка, монтаж и техническое обслуживание сертифицированных по требованиям безопасности информации технических, программных и программно-технических средств защиты конфиденциальной информации и персональных данных, антивирусного программного обеспечения, средств электронной подписи, средств защиты информационно-технологической и телекоммуникационной инфраструктуры от компьютерных атак, а также проведение мероприятий по защите информации и аттестации по требованиям безопасности информации объектов информатизации, ЦОД и ИС, используемых ОМСУ муниципального образования Московской области» </a:t>
                      </a:r>
                      <a:endParaRPr lang="ru-RU" sz="1000" b="0" i="0" u="none" strike="noStrike" dirty="0">
                        <a:solidFill>
                          <a:srgbClr val="000000"/>
                        </a:solidFill>
                        <a:effectLst/>
                        <a:latin typeface="Calibri" panose="020F0502020204030204" pitchFamily="34" charset="0"/>
                      </a:endParaRPr>
                    </a:p>
                  </a:txBody>
                  <a:tcPr marL="6623" marR="6623" marT="662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41142525"/>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en-US" sz="1000" u="none" strike="noStrike" dirty="0">
                          <a:effectLst/>
                        </a:rPr>
                        <a:t>TEU</a:t>
                      </a:r>
                      <a:endParaRPr lang="en-US" sz="1000" b="0" i="0" u="none" strike="noStrike" dirty="0">
                        <a:solidFill>
                          <a:srgbClr val="000000"/>
                        </a:solidFill>
                        <a:effectLst/>
                        <a:latin typeface="Calibri" panose="020F0502020204030204" pitchFamily="34" charset="0"/>
                      </a:endParaRPr>
                    </a:p>
                  </a:txBody>
                  <a:tcPr marL="6623" marR="6623" marT="662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extLst>
                  <a:ext uri="{0D108BD9-81ED-4DB2-BD59-A6C34878D82A}">
                    <a16:rowId xmlns:a16="http://schemas.microsoft.com/office/drawing/2014/main" val="1416611570"/>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gridSpan="7">
                  <a:txBody>
                    <a:bodyPr/>
                    <a:lstStyle/>
                    <a:p>
                      <a:pPr algn="l" fontAlgn="t"/>
                      <a:r>
                        <a:rPr lang="ru-RU" sz="1000" u="none" strike="noStrike" dirty="0">
                          <a:effectLst/>
                        </a:rPr>
                        <a:t>Мероприятие 3.1 «Обеспечение программными продуктами» </a:t>
                      </a:r>
                      <a:endParaRPr lang="ru-RU" sz="1000" b="0" i="0" u="none" strike="noStrike" dirty="0">
                        <a:solidFill>
                          <a:srgbClr val="000000"/>
                        </a:solidFill>
                        <a:effectLst/>
                        <a:latin typeface="Calibri" panose="020F0502020204030204" pitchFamily="34" charset="0"/>
                      </a:endParaRPr>
                    </a:p>
                  </a:txBody>
                  <a:tcPr marL="6623" marR="6623" marT="662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65958609"/>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en-US" sz="1000" u="none" strike="noStrike" dirty="0">
                          <a:effectLst/>
                        </a:rPr>
                        <a:t>TEU</a:t>
                      </a:r>
                      <a:endParaRPr lang="en-US" sz="1000" b="0" i="0" u="none" strike="noStrike" dirty="0">
                        <a:solidFill>
                          <a:srgbClr val="000000"/>
                        </a:solidFill>
                        <a:effectLst/>
                        <a:latin typeface="Calibri" panose="020F0502020204030204" pitchFamily="34" charset="0"/>
                      </a:endParaRPr>
                    </a:p>
                  </a:txBody>
                  <a:tcPr marL="6623" marR="6623" marT="6623"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extLst>
                  <a:ext uri="{0D108BD9-81ED-4DB2-BD59-A6C34878D82A}">
                    <a16:rowId xmlns:a16="http://schemas.microsoft.com/office/drawing/2014/main" val="2955777934"/>
                  </a:ext>
                </a:extLst>
              </a:tr>
              <a:tr h="32821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gridSpan="7">
                  <a:txBody>
                    <a:bodyPr/>
                    <a:lstStyle/>
                    <a:p>
                      <a:pPr algn="l" fontAlgn="t"/>
                      <a:r>
                        <a:rPr lang="ru-RU" sz="1000" u="none" strike="noStrike" dirty="0">
                          <a:effectLst/>
                        </a:rPr>
                        <a:t>Мероприятие 3.2 «Внедрение и сопровождение информационных систем поддержки оказания государственных и муниципальных услуг и обеспечивающих функций и контроля результативности деятельности ОМСУ муниципального образования Московской области» </a:t>
                      </a:r>
                      <a:endParaRPr lang="ru-RU" sz="1000" b="0" i="0" u="none" strike="noStrike" dirty="0">
                        <a:solidFill>
                          <a:srgbClr val="000000"/>
                        </a:solidFill>
                        <a:effectLst/>
                        <a:latin typeface="Calibri" panose="020F0502020204030204" pitchFamily="34" charset="0"/>
                      </a:endParaRPr>
                    </a:p>
                  </a:txBody>
                  <a:tcPr marL="6623" marR="6623" marT="662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60900806"/>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623" marR="6623" marT="6623"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extLst>
                  <a:ext uri="{0D108BD9-81ED-4DB2-BD59-A6C34878D82A}">
                    <a16:rowId xmlns:a16="http://schemas.microsoft.com/office/drawing/2014/main" val="1039673616"/>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gridSpan="7">
                  <a:txBody>
                    <a:bodyPr/>
                    <a:lstStyle/>
                    <a:p>
                      <a:pPr algn="l" fontAlgn="t"/>
                      <a:r>
                        <a:rPr lang="ru-RU" sz="1000" u="none" strike="noStrike" dirty="0">
                          <a:effectLst/>
                        </a:rPr>
                        <a:t>Мероприятие 3.3 «Развитие и сопровождение муниципальных информационных систем обеспечения деятельности ОМСУ муниципального образования Московской области» </a:t>
                      </a:r>
                      <a:endParaRPr lang="ru-RU" sz="1000" b="0" i="0" u="none" strike="noStrike" dirty="0">
                        <a:solidFill>
                          <a:srgbClr val="000000"/>
                        </a:solidFill>
                        <a:effectLst/>
                        <a:latin typeface="Calibri" panose="020F0502020204030204" pitchFamily="34" charset="0"/>
                      </a:endParaRPr>
                    </a:p>
                  </a:txBody>
                  <a:tcPr marL="6623" marR="6623" marT="662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29942741"/>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623" marR="6623" marT="662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extLst>
                  <a:ext uri="{0D108BD9-81ED-4DB2-BD59-A6C34878D82A}">
                    <a16:rowId xmlns:a16="http://schemas.microsoft.com/office/drawing/2014/main" val="1939968502"/>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gridSpan="7">
                  <a:txBody>
                    <a:bodyPr/>
                    <a:lstStyle/>
                    <a:p>
                      <a:pPr algn="l" fontAlgn="t"/>
                      <a:r>
                        <a:rPr lang="ru-RU" sz="1000" u="none" strike="noStrike" dirty="0">
                          <a:effectLst/>
                        </a:rPr>
                        <a:t>Мероприятие 4.1 «Обеспечение муниципальных учреждений культуры доступом в информационно-телекоммуникационную сеть Интернет» </a:t>
                      </a:r>
                      <a:endParaRPr lang="ru-RU" sz="1000" b="0" i="0" u="none" strike="noStrike" dirty="0">
                        <a:solidFill>
                          <a:srgbClr val="000000"/>
                        </a:solidFill>
                        <a:effectLst/>
                        <a:latin typeface="Calibri" panose="020F0502020204030204" pitchFamily="34" charset="0"/>
                      </a:endParaRPr>
                    </a:p>
                  </a:txBody>
                  <a:tcPr marL="6623" marR="6623" marT="662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79107630"/>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6623" marR="6623" marT="662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6623" marR="6623" marT="6623" marB="0"/>
                </a:tc>
                <a:extLst>
                  <a:ext uri="{0D108BD9-81ED-4DB2-BD59-A6C34878D82A}">
                    <a16:rowId xmlns:a16="http://schemas.microsoft.com/office/drawing/2014/main" val="3248037023"/>
                  </a:ext>
                </a:extLst>
              </a:tr>
              <a:tr h="16759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gridSpan="7">
                  <a:txBody>
                    <a:bodyPr/>
                    <a:lstStyle/>
                    <a:p>
                      <a:pPr algn="l" fontAlgn="t"/>
                      <a:r>
                        <a:rPr lang="ru-RU" sz="1000" u="none" strike="noStrike" dirty="0">
                          <a:effectLst/>
                        </a:rPr>
                        <a:t>Мероприятие E4.4 «Обеспечение образовательных организаций материально-технической базой для внедрения цифровой образовательной среды» </a:t>
                      </a:r>
                      <a:endParaRPr lang="ru-RU" sz="1000" b="0" i="0" u="none" strike="noStrike" dirty="0">
                        <a:solidFill>
                          <a:srgbClr val="000000"/>
                        </a:solidFill>
                        <a:effectLst/>
                        <a:latin typeface="Calibri" panose="020F0502020204030204" pitchFamily="34" charset="0"/>
                      </a:endParaRPr>
                    </a:p>
                  </a:txBody>
                  <a:tcPr marL="6623" marR="6623" marT="662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91716663"/>
                  </a:ext>
                </a:extLst>
              </a:tr>
              <a:tr h="69801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ru-RU" sz="1000" u="none" strike="noStrike">
                          <a:effectLst/>
                        </a:rPr>
                        <a:t>Образовательные организации обеспечены комплектами оборудования, включающими средства вычислительной техники, программное обеспечение и презентационное оборудование, для внедрения цифровой образовательной среды</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623" marR="6623" marT="662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623" marR="6623" marT="6623" marB="0" anchor="ctr"/>
                </a:tc>
                <a:tc>
                  <a:txBody>
                    <a:bodyPr/>
                    <a:lstStyle/>
                    <a:p>
                      <a:pPr algn="ctr" fontAlgn="ctr"/>
                      <a:r>
                        <a:rPr lang="ru-RU" sz="1000" u="none" strike="noStrike" dirty="0">
                          <a:effectLst/>
                        </a:rPr>
                        <a:t>1</a:t>
                      </a:r>
                      <a:endParaRPr lang="ru-RU" sz="10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623" marR="6623" marT="6623" marB="0"/>
                </a:tc>
                <a:extLst>
                  <a:ext uri="{0D108BD9-81ED-4DB2-BD59-A6C34878D82A}">
                    <a16:rowId xmlns:a16="http://schemas.microsoft.com/office/drawing/2014/main" val="2190944946"/>
                  </a:ext>
                </a:extLst>
              </a:tr>
            </a:tbl>
          </a:graphicData>
        </a:graphic>
      </p:graphicFrame>
    </p:spTree>
    <p:extLst>
      <p:ext uri="{BB962C8B-B14F-4D97-AF65-F5344CB8AC3E}">
        <p14:creationId xmlns:p14="http://schemas.microsoft.com/office/powerpoint/2010/main" val="1390598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119</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952430957"/>
              </p:ext>
            </p:extLst>
          </p:nvPr>
        </p:nvGraphicFramePr>
        <p:xfrm>
          <a:off x="404075" y="1254125"/>
          <a:ext cx="11483125" cy="4842959"/>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495168634"/>
                    </a:ext>
                  </a:extLst>
                </a:gridCol>
                <a:gridCol w="463201">
                  <a:extLst>
                    <a:ext uri="{9D8B030D-6E8A-4147-A177-3AD203B41FA5}">
                      <a16:colId xmlns:a16="http://schemas.microsoft.com/office/drawing/2014/main" val="261252723"/>
                    </a:ext>
                  </a:extLst>
                </a:gridCol>
                <a:gridCol w="690258">
                  <a:extLst>
                    <a:ext uri="{9D8B030D-6E8A-4147-A177-3AD203B41FA5}">
                      <a16:colId xmlns:a16="http://schemas.microsoft.com/office/drawing/2014/main" val="43179165"/>
                    </a:ext>
                  </a:extLst>
                </a:gridCol>
                <a:gridCol w="3826698">
                  <a:extLst>
                    <a:ext uri="{9D8B030D-6E8A-4147-A177-3AD203B41FA5}">
                      <a16:colId xmlns:a16="http://schemas.microsoft.com/office/drawing/2014/main" val="3041969293"/>
                    </a:ext>
                  </a:extLst>
                </a:gridCol>
                <a:gridCol w="1017225">
                  <a:extLst>
                    <a:ext uri="{9D8B030D-6E8A-4147-A177-3AD203B41FA5}">
                      <a16:colId xmlns:a16="http://schemas.microsoft.com/office/drawing/2014/main" val="2022755156"/>
                    </a:ext>
                  </a:extLst>
                </a:gridCol>
                <a:gridCol w="1017225">
                  <a:extLst>
                    <a:ext uri="{9D8B030D-6E8A-4147-A177-3AD203B41FA5}">
                      <a16:colId xmlns:a16="http://schemas.microsoft.com/office/drawing/2014/main" val="1331605354"/>
                    </a:ext>
                  </a:extLst>
                </a:gridCol>
                <a:gridCol w="811357">
                  <a:extLst>
                    <a:ext uri="{9D8B030D-6E8A-4147-A177-3AD203B41FA5}">
                      <a16:colId xmlns:a16="http://schemas.microsoft.com/office/drawing/2014/main" val="4061657543"/>
                    </a:ext>
                  </a:extLst>
                </a:gridCol>
                <a:gridCol w="775029">
                  <a:extLst>
                    <a:ext uri="{9D8B030D-6E8A-4147-A177-3AD203B41FA5}">
                      <a16:colId xmlns:a16="http://schemas.microsoft.com/office/drawing/2014/main" val="1661205499"/>
                    </a:ext>
                  </a:extLst>
                </a:gridCol>
                <a:gridCol w="2397740">
                  <a:extLst>
                    <a:ext uri="{9D8B030D-6E8A-4147-A177-3AD203B41FA5}">
                      <a16:colId xmlns:a16="http://schemas.microsoft.com/office/drawing/2014/main" val="3265412834"/>
                    </a:ext>
                  </a:extLst>
                </a:gridCol>
              </a:tblGrid>
              <a:tr h="503963">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7171" marR="7171" marT="7171"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7171" marR="7171" marT="7171"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7171" marR="7171" marT="7171"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7171" marR="7171" marT="7171"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7171" marR="7171" marT="7171"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7171" marR="7171" marT="7171"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7171" marR="7171" marT="7171" marB="0"/>
                </a:tc>
                <a:extLst>
                  <a:ext uri="{0D108BD9-81ED-4DB2-BD59-A6C34878D82A}">
                    <a16:rowId xmlns:a16="http://schemas.microsoft.com/office/drawing/2014/main" val="285688820"/>
                  </a:ext>
                </a:extLst>
              </a:tr>
              <a:tr h="173176">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7171" marR="7171" marT="7171" marB="0" anchor="ctr"/>
                </a:tc>
                <a:extLst>
                  <a:ext uri="{0D108BD9-81ED-4DB2-BD59-A6C34878D82A}">
                    <a16:rowId xmlns:a16="http://schemas.microsoft.com/office/drawing/2014/main" val="1967748343"/>
                  </a:ext>
                </a:extLst>
              </a:tr>
              <a:tr h="319076">
                <a:tc gridSpan="9">
                  <a:txBody>
                    <a:bodyPr/>
                    <a:lstStyle/>
                    <a:p>
                      <a:pPr algn="l" fontAlgn="ctr"/>
                      <a:r>
                        <a:rPr lang="ru-RU" sz="1000" u="none" strike="noStrike">
                          <a:effectLst/>
                        </a:rPr>
                        <a:t>15. Цифровое муниципальное образование </a:t>
                      </a:r>
                      <a:endParaRPr lang="ru-RU" sz="1000" b="1" i="0" u="none" strike="noStrike">
                        <a:solidFill>
                          <a:srgbClr val="000000"/>
                        </a:solidFill>
                        <a:effectLst/>
                        <a:latin typeface="Calibri" panose="020F0502020204030204" pitchFamily="34" charset="0"/>
                      </a:endParaRPr>
                    </a:p>
                  </a:txBody>
                  <a:tcPr marL="7171" marR="7171" marT="717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63259711"/>
                  </a:ext>
                </a:extLst>
              </a:tr>
              <a:tr h="38133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ctr"/>
                </a:tc>
                <a:tc gridSpan="8">
                  <a:txBody>
                    <a:bodyPr/>
                    <a:lstStyle/>
                    <a:p>
                      <a:pPr algn="l" fontAlgn="ctr"/>
                      <a:r>
                        <a:rPr lang="ru-RU" sz="1000" u="none" strike="noStrike">
                          <a:effectLst/>
                        </a:rPr>
                        <a:t>Подпрограмма 1. Повышение качества и доступности предоставления государственных и муниципальных услуг на базе многофункциональных центров предоставления государственных и муниципальных услуг </a:t>
                      </a:r>
                      <a:endParaRPr lang="ru-RU" sz="1000" b="0" i="0" u="none" strike="noStrike">
                        <a:solidFill>
                          <a:srgbClr val="000000"/>
                        </a:solidFill>
                        <a:effectLst/>
                        <a:latin typeface="Calibri" panose="020F0502020204030204" pitchFamily="34" charset="0"/>
                      </a:endParaRPr>
                    </a:p>
                  </a:txBody>
                  <a:tcPr marL="7171" marR="7171" marT="717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51372405"/>
                  </a:ext>
                </a:extLst>
              </a:tr>
              <a:tr h="669357">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tc>
                <a:tc gridSpan="7">
                  <a:txBody>
                    <a:bodyPr/>
                    <a:lstStyle/>
                    <a:p>
                      <a:pPr algn="l" fontAlgn="t"/>
                      <a:r>
                        <a:rPr lang="ru-RU" sz="1000" u="none" strike="noStrike">
                          <a:effectLst/>
                        </a:rPr>
                        <a:t>Мероприятие E4.5 «Обновление и техническое обслуживание (ремонт) средств (программного обеспечения и оборудования), приобретённых в рамках субсидий на внедрение целевой модели цифровой образовательной среды в общеобразовательных организациях, на государственную поддержку образовательных организаций в целях оснащения (обновления) их компьютерным, мультимедийным, презентационным оборудованием и программным обеспечением в рамках эксперимента по модернизации начального общего, основного общего и среднего общего образования» </a:t>
                      </a:r>
                      <a:endParaRPr lang="ru-RU" sz="1000" b="0" i="0" u="none" strike="noStrike">
                        <a:solidFill>
                          <a:srgbClr val="000000"/>
                        </a:solidFill>
                        <a:effectLst/>
                        <a:latin typeface="Calibri" panose="020F0502020204030204" pitchFamily="34" charset="0"/>
                      </a:endParaRPr>
                    </a:p>
                  </a:txBody>
                  <a:tcPr marL="7171" marR="7171" marT="717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19734309"/>
                  </a:ext>
                </a:extLst>
              </a:tr>
              <a:tr h="166171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tc>
                <a:tc>
                  <a:txBody>
                    <a:bodyPr/>
                    <a:lstStyle/>
                    <a:p>
                      <a:pPr algn="l" fontAlgn="t"/>
                      <a:r>
                        <a:rPr lang="ru-RU" sz="1000" u="none" strike="noStrike" dirty="0">
                          <a:effectLst/>
                        </a:rPr>
                        <a:t>Обеспечено обновление и техническое обслуживание (ремонт) средств (программного обеспечения и оборудования), приобретённых в рамках субсидий на внедрение целевой модели цифровой образовательной среды в общеобразовательных организациях, на государственную поддержку образовательных организаций в целях оснащения (обновления) их компьютерным, мультимедийным, презентационным оборудованием и программным обеспечением в рамках эксперимента по модернизации начального общего, основного общего и среднего общего образования </a:t>
                      </a:r>
                      <a:endParaRPr lang="ru-RU" sz="1000" b="0" i="0" u="none" strike="noStrike" dirty="0">
                        <a:solidFill>
                          <a:srgbClr val="000000"/>
                        </a:solidFill>
                        <a:effectLst/>
                        <a:latin typeface="Calibri" panose="020F0502020204030204" pitchFamily="34" charset="0"/>
                      </a:endParaRPr>
                    </a:p>
                  </a:txBody>
                  <a:tcPr marL="7171" marR="7171" marT="7171" marB="0"/>
                </a:tc>
                <a:tc>
                  <a:txBody>
                    <a:bodyPr/>
                    <a:lstStyle/>
                    <a:p>
                      <a:pPr algn="l" fontAlgn="t"/>
                      <a:r>
                        <a:rPr lang="ru-RU" sz="1000" u="none" strike="noStrike" dirty="0">
                          <a:effectLst/>
                        </a:rPr>
                        <a:t>Единица</a:t>
                      </a:r>
                      <a:endParaRPr lang="ru-RU" sz="1000" b="0" i="0" u="none" strike="noStrike" dirty="0">
                        <a:solidFill>
                          <a:srgbClr val="000000"/>
                        </a:solidFill>
                        <a:effectLst/>
                        <a:latin typeface="Calibri" panose="020F0502020204030204" pitchFamily="34" charset="0"/>
                      </a:endParaRPr>
                    </a:p>
                  </a:txBody>
                  <a:tcPr marL="7171" marR="7171" marT="7171"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l" fontAlgn="t"/>
                      <a:r>
                        <a:rPr lang="ru-RU" sz="1000" u="none" strike="noStrike">
                          <a:effectLst/>
                        </a:rPr>
                        <a:t>Не запланировано в отчетном периоде.</a:t>
                      </a:r>
                      <a:endParaRPr lang="ru-RU" sz="1000" b="0" i="0" u="none" strike="noStrike">
                        <a:solidFill>
                          <a:srgbClr val="000000"/>
                        </a:solidFill>
                        <a:effectLst/>
                        <a:latin typeface="Calibri" panose="020F0502020204030204" pitchFamily="34" charset="0"/>
                      </a:endParaRPr>
                    </a:p>
                  </a:txBody>
                  <a:tcPr marL="7171" marR="7171" marT="7171" marB="0"/>
                </a:tc>
                <a:extLst>
                  <a:ext uri="{0D108BD9-81ED-4DB2-BD59-A6C34878D82A}">
                    <a16:rowId xmlns:a16="http://schemas.microsoft.com/office/drawing/2014/main" val="2015250739"/>
                  </a:ext>
                </a:extLst>
              </a:tr>
              <a:tr h="17317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ctr"/>
                </a:tc>
                <a:tc gridSpan="8">
                  <a:txBody>
                    <a:bodyPr/>
                    <a:lstStyle/>
                    <a:p>
                      <a:pPr algn="l" fontAlgn="ctr"/>
                      <a:r>
                        <a:rPr lang="ru-RU" sz="1000" u="none" strike="noStrike" dirty="0">
                          <a:effectLst/>
                        </a:rPr>
                        <a:t>Подпрограмма 3. Обеспечивающая подпрограмма </a:t>
                      </a:r>
                      <a:endParaRPr lang="ru-RU" sz="1000" b="0" i="0" u="none" strike="noStrike" dirty="0">
                        <a:solidFill>
                          <a:srgbClr val="000000"/>
                        </a:solidFill>
                        <a:effectLst/>
                        <a:latin typeface="Calibri" panose="020F0502020204030204" pitchFamily="34" charset="0"/>
                      </a:endParaRPr>
                    </a:p>
                  </a:txBody>
                  <a:tcPr marL="7171" marR="7171" marT="717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00065075"/>
                  </a:ext>
                </a:extLst>
              </a:tr>
              <a:tr h="36577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tc>
                <a:tc gridSpan="7">
                  <a:txBody>
                    <a:bodyPr/>
                    <a:lstStyle/>
                    <a:p>
                      <a:pPr algn="l" fontAlgn="t"/>
                      <a:r>
                        <a:rPr lang="ru-RU" sz="1000" u="none" strike="noStrike" dirty="0">
                          <a:effectLst/>
                        </a:rPr>
                        <a:t>Мероприятие 1.1 «Расходы на обеспечение деятельности (оказание услуг) муниципальных учреждений - многофункциональный центр предоставления государственных и муниципальных услуг» </a:t>
                      </a:r>
                      <a:endParaRPr lang="ru-RU" sz="1000" b="0" i="0" u="none" strike="noStrike" dirty="0">
                        <a:solidFill>
                          <a:srgbClr val="000000"/>
                        </a:solidFill>
                        <a:effectLst/>
                        <a:latin typeface="Calibri" panose="020F0502020204030204" pitchFamily="34" charset="0"/>
                      </a:endParaRPr>
                    </a:p>
                  </a:txBody>
                  <a:tcPr marL="7171" marR="7171" marT="717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92537873"/>
                  </a:ext>
                </a:extLst>
              </a:tr>
              <a:tr h="17317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7171" marR="7171" marT="7171"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7171" marR="7171" marT="717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7171" marR="7171" marT="7171"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7171" marR="7171" marT="7171" marB="0"/>
                </a:tc>
                <a:extLst>
                  <a:ext uri="{0D108BD9-81ED-4DB2-BD59-A6C34878D82A}">
                    <a16:rowId xmlns:a16="http://schemas.microsoft.com/office/drawing/2014/main" val="3438843919"/>
                  </a:ext>
                </a:extLst>
              </a:tr>
              <a:tr h="24903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tc>
                <a:tc gridSpan="7">
                  <a:txBody>
                    <a:bodyPr/>
                    <a:lstStyle/>
                    <a:p>
                      <a:pPr algn="l" fontAlgn="t"/>
                      <a:r>
                        <a:rPr lang="ru-RU" sz="1000" u="none" strike="noStrike" dirty="0">
                          <a:effectLst/>
                        </a:rPr>
                        <a:t>Мероприятие 1.2 «Обеспечение оборудованием и поддержание работоспособности многофункциональных центров предоставления государственных и муниципальных услуг» </a:t>
                      </a:r>
                      <a:endParaRPr lang="ru-RU" sz="1000" b="0" i="0" u="none" strike="noStrike" dirty="0">
                        <a:solidFill>
                          <a:srgbClr val="000000"/>
                        </a:solidFill>
                        <a:effectLst/>
                        <a:latin typeface="Calibri" panose="020F0502020204030204" pitchFamily="34" charset="0"/>
                      </a:endParaRPr>
                    </a:p>
                  </a:txBody>
                  <a:tcPr marL="7171" marR="7171" marT="717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81067930"/>
                  </a:ext>
                </a:extLst>
              </a:tr>
              <a:tr h="17317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71" marR="7171" marT="7171"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7171" marR="7171" marT="7171"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7171" marR="7171" marT="717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71" marR="7171" marT="7171"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7171" marR="7171" marT="7171" marB="0"/>
                </a:tc>
                <a:extLst>
                  <a:ext uri="{0D108BD9-81ED-4DB2-BD59-A6C34878D82A}">
                    <a16:rowId xmlns:a16="http://schemas.microsoft.com/office/drawing/2014/main" val="566564202"/>
                  </a:ext>
                </a:extLst>
              </a:tr>
            </a:tbl>
          </a:graphicData>
        </a:graphic>
      </p:graphicFrame>
    </p:spTree>
    <p:extLst>
      <p:ext uri="{BB962C8B-B14F-4D97-AF65-F5344CB8AC3E}">
        <p14:creationId xmlns:p14="http://schemas.microsoft.com/office/powerpoint/2010/main" val="3604976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Объект 6">
            <a:extLst>
              <a:ext uri="{FF2B5EF4-FFF2-40B4-BE49-F238E27FC236}">
                <a16:creationId xmlns:a16="http://schemas.microsoft.com/office/drawing/2014/main" id="{89A49551-DCAD-4647-B5AD-D1D8FD759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45" name="Скругленный прямоугольник 44"/>
          <p:cNvSpPr/>
          <p:nvPr/>
        </p:nvSpPr>
        <p:spPr>
          <a:xfrm>
            <a:off x="470101" y="1470582"/>
            <a:ext cx="11301984" cy="4893642"/>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spPr>
        <p:txBody>
          <a:bodyPr wrap="square" lIns="0" tIns="0" rIns="0" bIns="0" rtlCol="0"/>
          <a:lstStyle/>
          <a:p>
            <a:endParaRPr lang="ru-RU" dirty="0">
              <a:sym typeface="Helvetica Neue Medium"/>
            </a:endParaRPr>
          </a:p>
        </p:txBody>
      </p:sp>
      <p:sp>
        <p:nvSpPr>
          <p:cNvPr id="48" name="object 21"/>
          <p:cNvSpPr txBox="1">
            <a:spLocks/>
          </p:cNvSpPr>
          <p:nvPr/>
        </p:nvSpPr>
        <p:spPr>
          <a:xfrm>
            <a:off x="3598137" y="877986"/>
            <a:ext cx="5014681" cy="347146"/>
          </a:xfrm>
          <a:prstGeom prst="rect">
            <a:avLst/>
          </a:prstGeom>
        </p:spPr>
        <p:txBody>
          <a:bodyPr vert="horz" lIns="91440" tIns="45720" rIns="91440" bIns="45720" rtlCol="0" anchor="ctr">
            <a:noAutofit/>
          </a:bodyPr>
          <a:lstStyle>
            <a:defPPr>
              <a:defRPr lang="en-US"/>
            </a:defPPr>
            <a:lvl1pPr algn="ctr" defTabSz="914400">
              <a:lnSpc>
                <a:spcPct val="90000"/>
              </a:lnSpc>
              <a:spcBef>
                <a:spcPct val="0"/>
              </a:spcBef>
              <a:defRPr sz="2400">
                <a:latin typeface="+mj-lt"/>
                <a:ea typeface="+mj-ea"/>
                <a:cs typeface="+mj-cs"/>
              </a:defRPr>
            </a:lvl1pPr>
            <a:lvl2pPr marL="0" marR="0" indent="82296" algn="l" defTabSz="468974" rtl="0" latinLnBrk="0">
              <a:lnSpc>
                <a:spcPct val="80000"/>
              </a:lnSpc>
              <a:spcBef>
                <a:spcPts val="0"/>
              </a:spcBef>
              <a:spcAft>
                <a:spcPts val="0"/>
              </a:spcAft>
              <a:buClrTx/>
              <a:buSzTx/>
              <a:buFontTx/>
              <a:buNone/>
              <a:tabLst/>
              <a:defRPr sz="1584" b="1" i="0" u="none" strike="noStrike" cap="none" spc="-32" baseline="0">
                <a:solidFill>
                  <a:srgbClr val="000000"/>
                </a:solidFill>
                <a:uFillTx/>
                <a:latin typeface="Helvetica Neue"/>
                <a:ea typeface="Helvetica Neue"/>
                <a:cs typeface="Helvetica Neue"/>
                <a:sym typeface="Helvetica Neue"/>
              </a:defRPr>
            </a:lvl2pPr>
            <a:lvl3pPr marL="0" marR="0" indent="164592" algn="l" defTabSz="468974" rtl="0" latinLnBrk="0">
              <a:lnSpc>
                <a:spcPct val="80000"/>
              </a:lnSpc>
              <a:spcBef>
                <a:spcPts val="0"/>
              </a:spcBef>
              <a:spcAft>
                <a:spcPts val="0"/>
              </a:spcAft>
              <a:buClrTx/>
              <a:buSzTx/>
              <a:buFontTx/>
              <a:buNone/>
              <a:tabLst/>
              <a:defRPr sz="1584" b="1" i="0" u="none" strike="noStrike" cap="none" spc="-32" baseline="0">
                <a:solidFill>
                  <a:srgbClr val="000000"/>
                </a:solidFill>
                <a:uFillTx/>
                <a:latin typeface="Helvetica Neue"/>
                <a:ea typeface="Helvetica Neue"/>
                <a:cs typeface="Helvetica Neue"/>
                <a:sym typeface="Helvetica Neue"/>
              </a:defRPr>
            </a:lvl3pPr>
            <a:lvl4pPr marL="0" marR="0" indent="246888" algn="l" defTabSz="468974" rtl="0" latinLnBrk="0">
              <a:lnSpc>
                <a:spcPct val="80000"/>
              </a:lnSpc>
              <a:spcBef>
                <a:spcPts val="0"/>
              </a:spcBef>
              <a:spcAft>
                <a:spcPts val="0"/>
              </a:spcAft>
              <a:buClrTx/>
              <a:buSzTx/>
              <a:buFontTx/>
              <a:buNone/>
              <a:tabLst/>
              <a:defRPr sz="1584" b="1" i="0" u="none" strike="noStrike" cap="none" spc="-32" baseline="0">
                <a:solidFill>
                  <a:srgbClr val="000000"/>
                </a:solidFill>
                <a:uFillTx/>
                <a:latin typeface="Helvetica Neue"/>
                <a:ea typeface="Helvetica Neue"/>
                <a:cs typeface="Helvetica Neue"/>
                <a:sym typeface="Helvetica Neue"/>
              </a:defRPr>
            </a:lvl4pPr>
            <a:lvl5pPr marL="0" marR="0" indent="329184" algn="l" defTabSz="468974" rtl="0" latinLnBrk="0">
              <a:lnSpc>
                <a:spcPct val="80000"/>
              </a:lnSpc>
              <a:spcBef>
                <a:spcPts val="0"/>
              </a:spcBef>
              <a:spcAft>
                <a:spcPts val="0"/>
              </a:spcAft>
              <a:buClrTx/>
              <a:buSzTx/>
              <a:buFontTx/>
              <a:buNone/>
              <a:tabLst/>
              <a:defRPr sz="1584" b="1" i="0" u="none" strike="noStrike" cap="none" spc="-32" baseline="0">
                <a:solidFill>
                  <a:srgbClr val="000000"/>
                </a:solidFill>
                <a:uFillTx/>
                <a:latin typeface="Helvetica Neue"/>
                <a:ea typeface="Helvetica Neue"/>
                <a:cs typeface="Helvetica Neue"/>
                <a:sym typeface="Helvetica Neue"/>
              </a:defRPr>
            </a:lvl5pPr>
            <a:lvl6pPr marL="0" marR="0" indent="411480" algn="l" defTabSz="468974" rtl="0" latinLnBrk="0">
              <a:lnSpc>
                <a:spcPct val="80000"/>
              </a:lnSpc>
              <a:spcBef>
                <a:spcPts val="0"/>
              </a:spcBef>
              <a:spcAft>
                <a:spcPts val="0"/>
              </a:spcAft>
              <a:buClrTx/>
              <a:buSzTx/>
              <a:buFontTx/>
              <a:buNone/>
              <a:tabLst/>
              <a:defRPr sz="1584" b="1" i="0" u="none" strike="noStrike" cap="none" spc="-32" baseline="0">
                <a:solidFill>
                  <a:srgbClr val="000000"/>
                </a:solidFill>
                <a:uFillTx/>
                <a:latin typeface="Helvetica Neue"/>
                <a:ea typeface="Helvetica Neue"/>
                <a:cs typeface="Helvetica Neue"/>
                <a:sym typeface="Helvetica Neue"/>
              </a:defRPr>
            </a:lvl6pPr>
            <a:lvl7pPr marL="0" marR="0" indent="493776" algn="l" defTabSz="468974" rtl="0" latinLnBrk="0">
              <a:lnSpc>
                <a:spcPct val="80000"/>
              </a:lnSpc>
              <a:spcBef>
                <a:spcPts val="0"/>
              </a:spcBef>
              <a:spcAft>
                <a:spcPts val="0"/>
              </a:spcAft>
              <a:buClrTx/>
              <a:buSzTx/>
              <a:buFontTx/>
              <a:buNone/>
              <a:tabLst/>
              <a:defRPr sz="1584" b="1" i="0" u="none" strike="noStrike" cap="none" spc="-32" baseline="0">
                <a:solidFill>
                  <a:srgbClr val="000000"/>
                </a:solidFill>
                <a:uFillTx/>
                <a:latin typeface="Helvetica Neue"/>
                <a:ea typeface="Helvetica Neue"/>
                <a:cs typeface="Helvetica Neue"/>
                <a:sym typeface="Helvetica Neue"/>
              </a:defRPr>
            </a:lvl7pPr>
            <a:lvl8pPr marL="0" marR="0" indent="576072" algn="l" defTabSz="468974" rtl="0" latinLnBrk="0">
              <a:lnSpc>
                <a:spcPct val="80000"/>
              </a:lnSpc>
              <a:spcBef>
                <a:spcPts val="0"/>
              </a:spcBef>
              <a:spcAft>
                <a:spcPts val="0"/>
              </a:spcAft>
              <a:buClrTx/>
              <a:buSzTx/>
              <a:buFontTx/>
              <a:buNone/>
              <a:tabLst/>
              <a:defRPr sz="1584" b="1" i="0" u="none" strike="noStrike" cap="none" spc="-32" baseline="0">
                <a:solidFill>
                  <a:srgbClr val="000000"/>
                </a:solidFill>
                <a:uFillTx/>
                <a:latin typeface="Helvetica Neue"/>
                <a:ea typeface="Helvetica Neue"/>
                <a:cs typeface="Helvetica Neue"/>
                <a:sym typeface="Helvetica Neue"/>
              </a:defRPr>
            </a:lvl8pPr>
            <a:lvl9pPr marL="0" marR="0" indent="658368" algn="l" defTabSz="468974" rtl="0" latinLnBrk="0">
              <a:lnSpc>
                <a:spcPct val="80000"/>
              </a:lnSpc>
              <a:spcBef>
                <a:spcPts val="0"/>
              </a:spcBef>
              <a:spcAft>
                <a:spcPts val="0"/>
              </a:spcAft>
              <a:buClrTx/>
              <a:buSzTx/>
              <a:buFontTx/>
              <a:buNone/>
              <a:tabLst/>
              <a:defRPr sz="1584" b="1" i="0" u="none" strike="noStrike" cap="none" spc="-32" baseline="0">
                <a:solidFill>
                  <a:srgbClr val="000000"/>
                </a:solidFill>
                <a:uFillTx/>
                <a:latin typeface="Helvetica Neue"/>
                <a:ea typeface="Helvetica Neue"/>
                <a:cs typeface="Helvetica Neue"/>
                <a:sym typeface="Helvetica Neue"/>
              </a:defRPr>
            </a:lvl9pPr>
          </a:lstStyle>
          <a:p>
            <a:pPr indent="6980" defTabSz="457200">
              <a:lnSpc>
                <a:spcPct val="110000"/>
              </a:lnSpc>
              <a:defRPr/>
            </a:pPr>
            <a:r>
              <a:rPr lang="ru-RU" sz="2000" dirty="0" smtClean="0">
                <a:solidFill>
                  <a:srgbClr val="4E4F54"/>
                </a:solidFill>
                <a:latin typeface="Arial" panose="020B0604020202020204" pitchFamily="34" charset="0"/>
                <a:ea typeface="+mn-ea"/>
                <a:cs typeface="Arial" panose="020B0604020202020204" pitchFamily="34" charset="0"/>
                <a:sym typeface="Proxima Nova"/>
              </a:rPr>
              <a:t>ЯКОРНЫЕ ИНВЕСТОРЫ</a:t>
            </a:r>
            <a:endParaRPr lang="ru-RU" sz="2000" dirty="0">
              <a:solidFill>
                <a:srgbClr val="4E4F54"/>
              </a:solidFill>
              <a:latin typeface="Arial" panose="020B0604020202020204" pitchFamily="34" charset="0"/>
              <a:ea typeface="+mn-ea"/>
              <a:cs typeface="Arial" panose="020B0604020202020204" pitchFamily="34" charset="0"/>
              <a:sym typeface="Proxima Nova"/>
            </a:endParaRPr>
          </a:p>
        </p:txBody>
      </p:sp>
      <p:pic>
        <p:nvPicPr>
          <p:cNvPr id="51" name="Рисунок 50" descr="http://phystech21.ru/images/logo/mfti.jpg">
            <a:hlinkClick r:id="rId4" tooltip="&quot;МФТИ&quo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1736165" y="1926459"/>
            <a:ext cx="1421683" cy="788019"/>
          </a:xfrm>
          <a:prstGeom prst="roundRect">
            <a:avLst/>
          </a:prstGeom>
        </p:spPr>
      </p:pic>
      <p:sp>
        <p:nvSpPr>
          <p:cNvPr id="52" name="Прямоугольник 51"/>
          <p:cNvSpPr/>
          <p:nvPr/>
        </p:nvSpPr>
        <p:spPr>
          <a:xfrm>
            <a:off x="1327418" y="2847806"/>
            <a:ext cx="2687084" cy="338554"/>
          </a:xfrm>
          <a:prstGeom prst="rect">
            <a:avLst/>
          </a:prstGeom>
        </p:spPr>
        <p:txBody>
          <a:bodyPr wrap="square">
            <a:spAutoFit/>
          </a:bodyPr>
          <a:lstStyle/>
          <a:p>
            <a:r>
              <a:rPr lang="ru-RU" sz="800" dirty="0">
                <a:solidFill>
                  <a:schemeClr val="tx1"/>
                </a:solidFill>
                <a:ea typeface="Tahoma" panose="020B0604030504040204" pitchFamily="34" charset="0"/>
                <a:cs typeface="Tahoma" panose="020B0604030504040204" pitchFamily="34" charset="0"/>
              </a:rPr>
              <a:t>ФГАОУ ВО «Московский физико-технический институт (национальный исследовательский университет)»</a:t>
            </a:r>
          </a:p>
        </p:txBody>
      </p:sp>
      <p:pic>
        <p:nvPicPr>
          <p:cNvPr id="57" name="Рисунок 56"/>
          <p:cNvPicPr>
            <a:picLocks noChangeAspect="1"/>
          </p:cNvPicPr>
          <p:nvPr/>
        </p:nvPicPr>
        <p:blipFill>
          <a:blip r:embed="rId6"/>
          <a:stretch>
            <a:fillRect/>
          </a:stretch>
        </p:blipFill>
        <p:spPr>
          <a:xfrm>
            <a:off x="6418712" y="1877863"/>
            <a:ext cx="1179285" cy="842348"/>
          </a:xfrm>
          <a:prstGeom prst="roundRect">
            <a:avLst/>
          </a:prstGeom>
        </p:spPr>
      </p:pic>
      <p:sp>
        <p:nvSpPr>
          <p:cNvPr id="58" name="Прямоугольник 57"/>
          <p:cNvSpPr/>
          <p:nvPr/>
        </p:nvSpPr>
        <p:spPr>
          <a:xfrm>
            <a:off x="6294678" y="2965661"/>
            <a:ext cx="1536005" cy="215444"/>
          </a:xfrm>
          <a:prstGeom prst="rect">
            <a:avLst/>
          </a:prstGeom>
        </p:spPr>
        <p:txBody>
          <a:bodyPr wrap="square">
            <a:spAutoFit/>
          </a:bodyPr>
          <a:lstStyle/>
          <a:p>
            <a:r>
              <a:rPr lang="ru-RU" sz="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800" dirty="0">
                <a:latin typeface="Tahoma" panose="020B0604030504040204" pitchFamily="34" charset="0"/>
                <a:ea typeface="Tahoma" panose="020B0604030504040204" pitchFamily="34" charset="0"/>
                <a:cs typeface="Tahoma" panose="020B0604030504040204" pitchFamily="34" charset="0"/>
              </a:rPr>
              <a:t>ООО «Чистая линия»</a:t>
            </a:r>
          </a:p>
        </p:txBody>
      </p:sp>
      <p:pic>
        <p:nvPicPr>
          <p:cNvPr id="59" name="Рисунок 58"/>
          <p:cNvPicPr>
            <a:picLocks noChangeAspect="1"/>
          </p:cNvPicPr>
          <p:nvPr/>
        </p:nvPicPr>
        <p:blipFill>
          <a:blip r:embed="rId7"/>
          <a:stretch>
            <a:fillRect/>
          </a:stretch>
        </p:blipFill>
        <p:spPr>
          <a:xfrm>
            <a:off x="5971520" y="5432402"/>
            <a:ext cx="2182322" cy="495094"/>
          </a:xfrm>
          <a:prstGeom prst="roundRect">
            <a:avLst/>
          </a:prstGeom>
        </p:spPr>
      </p:pic>
      <p:sp>
        <p:nvSpPr>
          <p:cNvPr id="60" name="Прямоугольник 59"/>
          <p:cNvSpPr/>
          <p:nvPr/>
        </p:nvSpPr>
        <p:spPr>
          <a:xfrm>
            <a:off x="6374207" y="6011603"/>
            <a:ext cx="1268296" cy="215444"/>
          </a:xfrm>
          <a:prstGeom prst="rect">
            <a:avLst/>
          </a:prstGeom>
        </p:spPr>
        <p:txBody>
          <a:bodyPr wrap="none">
            <a:spAutoFit/>
          </a:bodyPr>
          <a:lstStyle/>
          <a:p>
            <a:r>
              <a:rPr lang="ru-RU" sz="800" dirty="0">
                <a:solidFill>
                  <a:schemeClr val="tx1"/>
                </a:solidFill>
                <a:latin typeface="Tahoma" panose="020B0604030504040204" pitchFamily="34" charset="0"/>
                <a:ea typeface="Tahoma" panose="020B0604030504040204" pitchFamily="34" charset="0"/>
                <a:cs typeface="Tahoma" panose="020B0604030504040204" pitchFamily="34" charset="0"/>
              </a:rPr>
              <a:t>ООО «</a:t>
            </a:r>
            <a:r>
              <a:rPr lang="ru-RU" sz="800" dirty="0" err="1">
                <a:solidFill>
                  <a:schemeClr val="tx1"/>
                </a:solidFill>
                <a:ea typeface="Tahoma" panose="020B0604030504040204" pitchFamily="34" charset="0"/>
                <a:cs typeface="Tahoma" panose="020B0604030504040204" pitchFamily="34" charset="0"/>
              </a:rPr>
              <a:t>Глобалхимфарм</a:t>
            </a:r>
            <a:r>
              <a:rPr lang="ru-RU" sz="8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pic>
        <p:nvPicPr>
          <p:cNvPr id="61" name="Рисунок 6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84866" y="3804148"/>
            <a:ext cx="980288" cy="574788"/>
          </a:xfrm>
          <a:prstGeom prst="roundRect">
            <a:avLst/>
          </a:prstGeom>
        </p:spPr>
      </p:pic>
      <p:sp>
        <p:nvSpPr>
          <p:cNvPr id="62" name="Прямоугольник 61"/>
          <p:cNvSpPr/>
          <p:nvPr/>
        </p:nvSpPr>
        <p:spPr>
          <a:xfrm flipH="1">
            <a:off x="2155555" y="4494877"/>
            <a:ext cx="1638746" cy="215444"/>
          </a:xfrm>
          <a:prstGeom prst="rect">
            <a:avLst/>
          </a:prstGeom>
        </p:spPr>
        <p:txBody>
          <a:bodyPr wrap="square">
            <a:spAutoFit/>
          </a:bodyPr>
          <a:lstStyle/>
          <a:p>
            <a:pPr algn="ctr"/>
            <a:r>
              <a:rPr lang="ru-RU" sz="800" dirty="0">
                <a:latin typeface="Tahoma" panose="020B0604030504040204" pitchFamily="34" charset="0"/>
                <a:ea typeface="Tahoma" panose="020B0604030504040204" pitchFamily="34" charset="0"/>
                <a:cs typeface="Tahoma" panose="020B0604030504040204" pitchFamily="34" charset="0"/>
              </a:rPr>
              <a:t>ООО «СЗ «</a:t>
            </a:r>
            <a:r>
              <a:rPr lang="ru-RU" sz="800" dirty="0" err="1">
                <a:latin typeface="Tahoma" panose="020B0604030504040204" pitchFamily="34" charset="0"/>
                <a:ea typeface="Tahoma" panose="020B0604030504040204" pitchFamily="34" charset="0"/>
                <a:cs typeface="Tahoma" panose="020B0604030504040204" pitchFamily="34" charset="0"/>
              </a:rPr>
              <a:t>Гранель</a:t>
            </a:r>
            <a:r>
              <a:rPr lang="ru-RU" sz="800" dirty="0">
                <a:latin typeface="Tahoma" panose="020B0604030504040204" pitchFamily="34" charset="0"/>
                <a:ea typeface="Tahoma" panose="020B0604030504040204" pitchFamily="34" charset="0"/>
                <a:cs typeface="Tahoma" panose="020B0604030504040204" pitchFamily="34" charset="0"/>
              </a:rPr>
              <a:t> </a:t>
            </a:r>
            <a:r>
              <a:rPr lang="ru-RU" sz="800" dirty="0" err="1">
                <a:latin typeface="Tahoma" panose="020B0604030504040204" pitchFamily="34" charset="0"/>
                <a:ea typeface="Tahoma" panose="020B0604030504040204" pitchFamily="34" charset="0"/>
                <a:cs typeface="Tahoma" panose="020B0604030504040204" pitchFamily="34" charset="0"/>
              </a:rPr>
              <a:t>инвест</a:t>
            </a:r>
            <a:r>
              <a:rPr lang="ru-RU" sz="800" dirty="0">
                <a:latin typeface="Tahoma" panose="020B0604030504040204" pitchFamily="34" charset="0"/>
                <a:ea typeface="Tahoma" panose="020B0604030504040204" pitchFamily="34" charset="0"/>
                <a:cs typeface="Tahoma" panose="020B0604030504040204" pitchFamily="34" charset="0"/>
              </a:rPr>
              <a:t>»</a:t>
            </a:r>
          </a:p>
        </p:txBody>
      </p:sp>
      <p:sp>
        <p:nvSpPr>
          <p:cNvPr id="64" name="Прямоугольник 63"/>
          <p:cNvSpPr/>
          <p:nvPr/>
        </p:nvSpPr>
        <p:spPr>
          <a:xfrm>
            <a:off x="2127295" y="5643448"/>
            <a:ext cx="1513538" cy="215444"/>
          </a:xfrm>
          <a:prstGeom prst="rect">
            <a:avLst/>
          </a:prstGeom>
        </p:spPr>
        <p:txBody>
          <a:bodyPr wrap="square">
            <a:spAutoFit/>
          </a:bodyPr>
          <a:lstStyle/>
          <a:p>
            <a:r>
              <a:rPr lang="ru-RU" sz="800" dirty="0">
                <a:solidFill>
                  <a:schemeClr val="tx1"/>
                </a:solidFill>
                <a:latin typeface="Tahoma" panose="020B0604030504040204" pitchFamily="34" charset="0"/>
                <a:ea typeface="Tahoma" panose="020B0604030504040204" pitchFamily="34" charset="0"/>
                <a:cs typeface="Tahoma" panose="020B0604030504040204" pitchFamily="34" charset="0"/>
              </a:rPr>
              <a:t>ООО «УДТ-техника»</a:t>
            </a:r>
          </a:p>
        </p:txBody>
      </p:sp>
      <p:pic>
        <p:nvPicPr>
          <p:cNvPr id="65" name="Рисунок 64"/>
          <p:cNvPicPr>
            <a:picLocks noChangeAspect="1"/>
          </p:cNvPicPr>
          <p:nvPr/>
        </p:nvPicPr>
        <p:blipFill>
          <a:blip r:embed="rId9" cstate="print"/>
          <a:stretch>
            <a:fillRect/>
          </a:stretch>
        </p:blipFill>
        <p:spPr>
          <a:xfrm>
            <a:off x="4287157" y="2221673"/>
            <a:ext cx="963532" cy="845591"/>
          </a:xfrm>
          <a:prstGeom prst="roundRect">
            <a:avLst/>
          </a:prstGeom>
        </p:spPr>
      </p:pic>
      <p:sp>
        <p:nvSpPr>
          <p:cNvPr id="66" name="Прямоугольник 65"/>
          <p:cNvSpPr/>
          <p:nvPr/>
        </p:nvSpPr>
        <p:spPr>
          <a:xfrm>
            <a:off x="3519807" y="3410433"/>
            <a:ext cx="2498232" cy="461665"/>
          </a:xfrm>
          <a:prstGeom prst="rect">
            <a:avLst/>
          </a:prstGeom>
        </p:spPr>
        <p:txBody>
          <a:bodyPr wrap="square">
            <a:spAutoFit/>
          </a:bodyPr>
          <a:lstStyle/>
          <a:p>
            <a:pPr algn="ctr"/>
            <a:r>
              <a:rPr lang="ru-RU" sz="800" dirty="0">
                <a:solidFill>
                  <a:schemeClr val="tx1"/>
                </a:solidFill>
                <a:latin typeface="Tahoma" panose="020B0604030504040204" pitchFamily="34" charset="0"/>
                <a:ea typeface="Tahoma" panose="020B0604030504040204" pitchFamily="34" charset="0"/>
                <a:cs typeface="Tahoma" panose="020B0604030504040204" pitchFamily="34" charset="0"/>
              </a:rPr>
              <a:t>ФГУП «ГНЦ «Научно-исследовательский институт </a:t>
            </a:r>
            <a:r>
              <a:rPr lang="ru-RU" sz="800" dirty="0">
                <a:solidFill>
                  <a:schemeClr val="tx1"/>
                </a:solidFill>
                <a:ea typeface="Tahoma" panose="020B0604030504040204" pitchFamily="34" charset="0"/>
                <a:cs typeface="Tahoma" panose="020B0604030504040204" pitchFamily="34" charset="0"/>
              </a:rPr>
              <a:t>органических</a:t>
            </a:r>
            <a:r>
              <a:rPr lang="ru-RU" sz="800" dirty="0">
                <a:solidFill>
                  <a:schemeClr val="tx1"/>
                </a:solidFill>
                <a:latin typeface="Tahoma" panose="020B0604030504040204" pitchFamily="34" charset="0"/>
                <a:ea typeface="Tahoma" panose="020B0604030504040204" pitchFamily="34" charset="0"/>
                <a:cs typeface="Tahoma" panose="020B0604030504040204" pitchFamily="34" charset="0"/>
              </a:rPr>
              <a:t> полупродуктов и красителей»</a:t>
            </a:r>
          </a:p>
        </p:txBody>
      </p:sp>
      <p:sp>
        <p:nvSpPr>
          <p:cNvPr id="68" name="Прямоугольник 67"/>
          <p:cNvSpPr/>
          <p:nvPr/>
        </p:nvSpPr>
        <p:spPr>
          <a:xfrm>
            <a:off x="8491661" y="5323190"/>
            <a:ext cx="1168910" cy="215444"/>
          </a:xfrm>
          <a:prstGeom prst="rect">
            <a:avLst/>
          </a:prstGeom>
        </p:spPr>
        <p:txBody>
          <a:bodyPr wrap="none">
            <a:spAutoFit/>
          </a:bodyPr>
          <a:lstStyle/>
          <a:p>
            <a:r>
              <a:rPr lang="ru-RU" sz="800" dirty="0">
                <a:solidFill>
                  <a:schemeClr val="tx1"/>
                </a:solidFill>
                <a:latin typeface="Tahoma" panose="020B0604030504040204" pitchFamily="34" charset="0"/>
                <a:ea typeface="Tahoma" panose="020B0604030504040204" pitchFamily="34" charset="0"/>
                <a:cs typeface="Tahoma" panose="020B0604030504040204" pitchFamily="34" charset="0"/>
              </a:rPr>
              <a:t>ООО </a:t>
            </a:r>
            <a:r>
              <a:rPr lang="ru-RU" sz="800" dirty="0" smtClean="0">
                <a:solidFill>
                  <a:schemeClr val="tx1"/>
                </a:solidFill>
                <a:latin typeface="Tahoma" panose="020B0604030504040204" pitchFamily="34" charset="0"/>
                <a:ea typeface="Tahoma" panose="020B0604030504040204" pitchFamily="34" charset="0"/>
                <a:cs typeface="Tahoma" panose="020B0604030504040204" pitchFamily="34" charset="0"/>
              </a:rPr>
              <a:t>«ДенталГрупп»</a:t>
            </a:r>
            <a:endParaRPr lang="ru-RU" sz="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Прямоугольник 26">
            <a:extLst>
              <a:ext uri="{FF2B5EF4-FFF2-40B4-BE49-F238E27FC236}">
                <a16:creationId xmlns:a16="http://schemas.microsoft.com/office/drawing/2014/main" id="{19CB09CC-E26E-40CB-A5BB-82E803C2A2CA}"/>
              </a:ext>
            </a:extLst>
          </p:cNvPr>
          <p:cNvSpPr/>
          <p:nvPr/>
        </p:nvSpPr>
        <p:spPr>
          <a:xfrm>
            <a:off x="812607" y="247769"/>
            <a:ext cx="10775706" cy="461665"/>
          </a:xfrm>
          <a:prstGeom prst="rect">
            <a:avLst/>
          </a:prstGeom>
        </p:spPr>
        <p:txBody>
          <a:bodyPr vert="horz" lIns="91440" tIns="45720" rIns="91440" bIns="45720" rtlCol="0" anchor="ctr">
            <a:noAutofit/>
          </a:bodyPr>
          <a:lstStyle/>
          <a:p>
            <a:pPr marL="0" marR="0" lvl="0" indent="0" algn="ctr" defTabSz="914400" fontAlgn="auto">
              <a:lnSpc>
                <a:spcPct val="90000"/>
              </a:lnSpc>
              <a:spcBef>
                <a:spcPct val="0"/>
              </a:spcBef>
              <a:spcAft>
                <a:spcPts val="0"/>
              </a:spcAft>
              <a:buClrTx/>
              <a:buSzTx/>
              <a:tabLst/>
              <a:defRPr/>
            </a:pPr>
            <a:r>
              <a:rPr lang="ru-RU" sz="2400" dirty="0">
                <a:latin typeface="Arial" panose="020B0604020202020204" pitchFamily="34" charset="0"/>
                <a:ea typeface="+mj-ea"/>
                <a:cs typeface="Arial" panose="020B0604020202020204" pitchFamily="34" charset="0"/>
              </a:rPr>
              <a:t>Основные социально-экономические показатели</a:t>
            </a:r>
          </a:p>
        </p:txBody>
      </p:sp>
      <p:pic>
        <p:nvPicPr>
          <p:cNvPr id="2" name="Рисунок 1"/>
          <p:cNvPicPr>
            <a:picLocks noChangeAspect="1"/>
          </p:cNvPicPr>
          <p:nvPr/>
        </p:nvPicPr>
        <p:blipFill rotWithShape="1">
          <a:blip r:embed="rId10"/>
          <a:srcRect l="1021" t="11540" r="1249"/>
          <a:stretch/>
        </p:blipFill>
        <p:spPr>
          <a:xfrm>
            <a:off x="1606999" y="5126211"/>
            <a:ext cx="2253007" cy="379215"/>
          </a:xfrm>
          <a:prstGeom prst="rect">
            <a:avLst/>
          </a:prstGeom>
        </p:spPr>
      </p:pic>
      <p:pic>
        <p:nvPicPr>
          <p:cNvPr id="29" name="Рисунок 28"/>
          <p:cNvPicPr/>
          <p:nvPr/>
        </p:nvPicPr>
        <p:blipFill>
          <a:blip r:embed="rId11">
            <a:extLst>
              <a:ext uri="{28A0092B-C50C-407E-A947-70E740481C1C}">
                <a14:useLocalDpi xmlns:a14="http://schemas.microsoft.com/office/drawing/2010/main" val="0"/>
              </a:ext>
            </a:extLst>
          </a:blip>
          <a:stretch>
            <a:fillRect/>
          </a:stretch>
        </p:blipFill>
        <p:spPr>
          <a:xfrm>
            <a:off x="8226394" y="4711821"/>
            <a:ext cx="1844770" cy="547818"/>
          </a:xfrm>
          <a:prstGeom prst="rect">
            <a:avLst/>
          </a:prstGeom>
        </p:spPr>
      </p:pic>
      <p:sp>
        <p:nvSpPr>
          <p:cNvPr id="3" name="Прямоугольник 2"/>
          <p:cNvSpPr/>
          <p:nvPr/>
        </p:nvSpPr>
        <p:spPr>
          <a:xfrm>
            <a:off x="8516508" y="3129374"/>
            <a:ext cx="1237839" cy="215444"/>
          </a:xfrm>
          <a:prstGeom prst="rect">
            <a:avLst/>
          </a:prstGeom>
        </p:spPr>
        <p:txBody>
          <a:bodyPr wrap="none">
            <a:spAutoFit/>
          </a:bodyPr>
          <a:lstStyle/>
          <a:p>
            <a:r>
              <a:rPr lang="ru-RU" sz="800" dirty="0">
                <a:latin typeface="Tahoma" panose="020B0604030504040204" pitchFamily="34" charset="0"/>
                <a:ea typeface="Tahoma" panose="020B0604030504040204" pitchFamily="34" charset="0"/>
                <a:cs typeface="Tahoma" panose="020B0604030504040204" pitchFamily="34" charset="0"/>
              </a:rPr>
              <a:t>АО </a:t>
            </a:r>
            <a:r>
              <a:rPr lang="ru-RU" sz="800" dirty="0" smtClean="0">
                <a:latin typeface="Tahoma" panose="020B0604030504040204" pitchFamily="34" charset="0"/>
                <a:ea typeface="Tahoma" panose="020B0604030504040204" pitchFamily="34" charset="0"/>
                <a:cs typeface="Tahoma" panose="020B0604030504040204" pitchFamily="34" charset="0"/>
              </a:rPr>
              <a:t>«ФАРМСТАНДАРТ»</a:t>
            </a:r>
            <a:endParaRPr lang="ru-RU" sz="800" dirty="0">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6893793" y="4440022"/>
            <a:ext cx="696024" cy="215444"/>
          </a:xfrm>
          <a:prstGeom prst="rect">
            <a:avLst/>
          </a:prstGeom>
        </p:spPr>
        <p:txBody>
          <a:bodyPr wrap="none">
            <a:spAutoFit/>
          </a:bodyPr>
          <a:lstStyle/>
          <a:p>
            <a:r>
              <a:rPr lang="ru-RU" sz="800" dirty="0">
                <a:latin typeface="Tahoma" panose="020B0604030504040204" pitchFamily="34" charset="0"/>
                <a:ea typeface="Tahoma" panose="020B0604030504040204" pitchFamily="34" charset="0"/>
                <a:cs typeface="Tahoma" panose="020B0604030504040204" pitchFamily="34" charset="0"/>
              </a:rPr>
              <a:t>ПАО ДНПП</a:t>
            </a:r>
          </a:p>
        </p:txBody>
      </p:sp>
      <p:pic>
        <p:nvPicPr>
          <p:cNvPr id="6" name="Рисунок 5"/>
          <p:cNvPicPr>
            <a:picLocks noChangeAspect="1"/>
          </p:cNvPicPr>
          <p:nvPr/>
        </p:nvPicPr>
        <p:blipFill>
          <a:blip r:embed="rId12"/>
          <a:stretch>
            <a:fillRect/>
          </a:stretch>
        </p:blipFill>
        <p:spPr>
          <a:xfrm>
            <a:off x="8226394" y="2366927"/>
            <a:ext cx="1867917" cy="632002"/>
          </a:xfrm>
          <a:prstGeom prst="rect">
            <a:avLst/>
          </a:prstGeom>
        </p:spPr>
      </p:pic>
      <p:pic>
        <p:nvPicPr>
          <p:cNvPr id="7" name="Рисунок 6"/>
          <p:cNvPicPr>
            <a:picLocks noChangeAspect="1"/>
          </p:cNvPicPr>
          <p:nvPr/>
        </p:nvPicPr>
        <p:blipFill>
          <a:blip r:embed="rId13">
            <a:extLst>
              <a:ext uri="{BEBA8EAE-BF5A-486C-A8C5-ECC9F3942E4B}">
                <a14:imgProps xmlns:a14="http://schemas.microsoft.com/office/drawing/2010/main">
                  <a14:imgLayer r:embed="rId14">
                    <a14:imgEffect>
                      <a14:backgroundRemoval t="752" b="100000" l="0" r="100000"/>
                    </a14:imgEffect>
                  </a14:imgLayer>
                </a14:imgProps>
              </a:ext>
            </a:extLst>
          </a:blip>
          <a:stretch>
            <a:fillRect/>
          </a:stretch>
        </p:blipFill>
        <p:spPr>
          <a:xfrm>
            <a:off x="6835206" y="3307056"/>
            <a:ext cx="862745" cy="1220693"/>
          </a:xfrm>
          <a:prstGeom prst="rect">
            <a:avLst/>
          </a:prstGeom>
        </p:spPr>
      </p:pic>
      <p:pic>
        <p:nvPicPr>
          <p:cNvPr id="8" name="Рисунок 7"/>
          <p:cNvPicPr>
            <a:picLocks noChangeAspect="1"/>
          </p:cNvPicPr>
          <p:nvPr/>
        </p:nvPicPr>
        <p:blipFill>
          <a:blip r:embed="rId15"/>
          <a:stretch>
            <a:fillRect/>
          </a:stretch>
        </p:blipFill>
        <p:spPr>
          <a:xfrm>
            <a:off x="4772062" y="4120275"/>
            <a:ext cx="957253" cy="912382"/>
          </a:xfrm>
          <a:prstGeom prst="rect">
            <a:avLst/>
          </a:prstGeom>
        </p:spPr>
      </p:pic>
      <p:sp>
        <p:nvSpPr>
          <p:cNvPr id="36" name="Прямоугольник 35"/>
          <p:cNvSpPr/>
          <p:nvPr/>
        </p:nvSpPr>
        <p:spPr>
          <a:xfrm>
            <a:off x="4504501" y="5132231"/>
            <a:ext cx="1513538" cy="215444"/>
          </a:xfrm>
          <a:prstGeom prst="rect">
            <a:avLst/>
          </a:prstGeom>
        </p:spPr>
        <p:txBody>
          <a:bodyPr wrap="square">
            <a:spAutoFit/>
          </a:bodyPr>
          <a:lstStyle/>
          <a:p>
            <a:r>
              <a:rPr lang="ru-RU" sz="800" dirty="0">
                <a:solidFill>
                  <a:schemeClr val="tx1"/>
                </a:solidFill>
                <a:latin typeface="Tahoma" panose="020B0604030504040204" pitchFamily="34" charset="0"/>
                <a:ea typeface="Tahoma" panose="020B0604030504040204" pitchFamily="34" charset="0"/>
                <a:cs typeface="Tahoma" panose="020B0604030504040204" pitchFamily="34" charset="0"/>
              </a:rPr>
              <a:t>ООО </a:t>
            </a:r>
            <a:r>
              <a:rPr lang="ru-RU" sz="8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ru-RU" sz="800" dirty="0" smtClean="0">
                <a:latin typeface="Tahoma" panose="020B0604030504040204" pitchFamily="34" charset="0"/>
                <a:ea typeface="Tahoma" panose="020B0604030504040204" pitchFamily="34" charset="0"/>
                <a:cs typeface="Tahoma" panose="020B0604030504040204" pitchFamily="34" charset="0"/>
              </a:rPr>
              <a:t>Могунция-Интеррус»</a:t>
            </a:r>
            <a:endParaRPr lang="ru-RU" sz="800" dirty="0">
              <a:latin typeface="Tahoma" panose="020B0604030504040204" pitchFamily="34" charset="0"/>
              <a:ea typeface="Tahoma" panose="020B0604030504040204" pitchFamily="34" charset="0"/>
              <a:cs typeface="Tahoma" panose="020B0604030504040204" pitchFamily="34" charset="0"/>
            </a:endParaRPr>
          </a:p>
        </p:txBody>
      </p:sp>
      <p:pic>
        <p:nvPicPr>
          <p:cNvPr id="9" name="Рисунок 8"/>
          <p:cNvPicPr>
            <a:picLocks noChangeAspect="1"/>
          </p:cNvPicPr>
          <p:nvPr/>
        </p:nvPicPr>
        <p:blipFill rotWithShape="1">
          <a:blip r:embed="rId16"/>
          <a:srcRect l="4763" t="7302" r="2365" b="9704"/>
          <a:stretch/>
        </p:blipFill>
        <p:spPr>
          <a:xfrm>
            <a:off x="8973671" y="3478637"/>
            <a:ext cx="1568824" cy="663390"/>
          </a:xfrm>
          <a:prstGeom prst="rect">
            <a:avLst/>
          </a:prstGeom>
        </p:spPr>
      </p:pic>
      <p:sp>
        <p:nvSpPr>
          <p:cNvPr id="30" name="Прямоугольник 29"/>
          <p:cNvSpPr/>
          <p:nvPr/>
        </p:nvSpPr>
        <p:spPr>
          <a:xfrm>
            <a:off x="9046491" y="4229262"/>
            <a:ext cx="1536005" cy="215444"/>
          </a:xfrm>
          <a:prstGeom prst="rect">
            <a:avLst/>
          </a:prstGeom>
        </p:spPr>
        <p:txBody>
          <a:bodyPr wrap="square">
            <a:spAutoFit/>
          </a:bodyPr>
          <a:lstStyle/>
          <a:p>
            <a:r>
              <a:rPr lang="ru-RU" sz="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800" dirty="0">
                <a:latin typeface="Tahoma" panose="020B0604030504040204" pitchFamily="34" charset="0"/>
                <a:ea typeface="Tahoma" panose="020B0604030504040204" pitchFamily="34" charset="0"/>
                <a:cs typeface="Tahoma" panose="020B0604030504040204" pitchFamily="34" charset="0"/>
              </a:rPr>
              <a:t>ООО </a:t>
            </a:r>
            <a:r>
              <a:rPr lang="ru-RU" sz="800" dirty="0" smtClean="0">
                <a:latin typeface="Tahoma" panose="020B0604030504040204" pitchFamily="34" charset="0"/>
                <a:ea typeface="Tahoma" panose="020B0604030504040204" pitchFamily="34" charset="0"/>
                <a:cs typeface="Tahoma" panose="020B0604030504040204" pitchFamily="34" charset="0"/>
              </a:rPr>
              <a:t>«Мосавтостекло»</a:t>
            </a:r>
            <a:endParaRPr lang="ru-RU"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38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120</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611972045"/>
              </p:ext>
            </p:extLst>
          </p:nvPr>
        </p:nvGraphicFramePr>
        <p:xfrm>
          <a:off x="404076" y="1151889"/>
          <a:ext cx="11541314" cy="5337206"/>
        </p:xfrm>
        <a:graphic>
          <a:graphicData uri="http://schemas.openxmlformats.org/drawingml/2006/table">
            <a:tbl>
              <a:tblPr>
                <a:tableStyleId>{69CF1AB2-1976-4502-BF36-3FF5EA218861}</a:tableStyleId>
              </a:tblPr>
              <a:tblGrid>
                <a:gridCol w="486847">
                  <a:extLst>
                    <a:ext uri="{9D8B030D-6E8A-4147-A177-3AD203B41FA5}">
                      <a16:colId xmlns:a16="http://schemas.microsoft.com/office/drawing/2014/main" val="1017001332"/>
                    </a:ext>
                  </a:extLst>
                </a:gridCol>
                <a:gridCol w="465547">
                  <a:extLst>
                    <a:ext uri="{9D8B030D-6E8A-4147-A177-3AD203B41FA5}">
                      <a16:colId xmlns:a16="http://schemas.microsoft.com/office/drawing/2014/main" val="3041015841"/>
                    </a:ext>
                  </a:extLst>
                </a:gridCol>
                <a:gridCol w="693756">
                  <a:extLst>
                    <a:ext uri="{9D8B030D-6E8A-4147-A177-3AD203B41FA5}">
                      <a16:colId xmlns:a16="http://schemas.microsoft.com/office/drawing/2014/main" val="385172145"/>
                    </a:ext>
                  </a:extLst>
                </a:gridCol>
                <a:gridCol w="3846090">
                  <a:extLst>
                    <a:ext uri="{9D8B030D-6E8A-4147-A177-3AD203B41FA5}">
                      <a16:colId xmlns:a16="http://schemas.microsoft.com/office/drawing/2014/main" val="2684218570"/>
                    </a:ext>
                  </a:extLst>
                </a:gridCol>
                <a:gridCol w="1022379">
                  <a:extLst>
                    <a:ext uri="{9D8B030D-6E8A-4147-A177-3AD203B41FA5}">
                      <a16:colId xmlns:a16="http://schemas.microsoft.com/office/drawing/2014/main" val="3003082724"/>
                    </a:ext>
                  </a:extLst>
                </a:gridCol>
                <a:gridCol w="1022379">
                  <a:extLst>
                    <a:ext uri="{9D8B030D-6E8A-4147-A177-3AD203B41FA5}">
                      <a16:colId xmlns:a16="http://schemas.microsoft.com/office/drawing/2014/main" val="4271108934"/>
                    </a:ext>
                  </a:extLst>
                </a:gridCol>
                <a:gridCol w="815469">
                  <a:extLst>
                    <a:ext uri="{9D8B030D-6E8A-4147-A177-3AD203B41FA5}">
                      <a16:colId xmlns:a16="http://schemas.microsoft.com/office/drawing/2014/main" val="932533474"/>
                    </a:ext>
                  </a:extLst>
                </a:gridCol>
                <a:gridCol w="778956">
                  <a:extLst>
                    <a:ext uri="{9D8B030D-6E8A-4147-A177-3AD203B41FA5}">
                      <a16:colId xmlns:a16="http://schemas.microsoft.com/office/drawing/2014/main" val="1845174525"/>
                    </a:ext>
                  </a:extLst>
                </a:gridCol>
                <a:gridCol w="2409891">
                  <a:extLst>
                    <a:ext uri="{9D8B030D-6E8A-4147-A177-3AD203B41FA5}">
                      <a16:colId xmlns:a16="http://schemas.microsoft.com/office/drawing/2014/main" val="215603974"/>
                    </a:ext>
                  </a:extLst>
                </a:gridCol>
              </a:tblGrid>
              <a:tr h="458558">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987" marR="5987" marT="5987"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5987" marR="5987" marT="598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987" marR="5987" marT="5987" marB="0"/>
                </a:tc>
                <a:extLst>
                  <a:ext uri="{0D108BD9-81ED-4DB2-BD59-A6C34878D82A}">
                    <a16:rowId xmlns:a16="http://schemas.microsoft.com/office/drawing/2014/main" val="338052303"/>
                  </a:ext>
                </a:extLst>
              </a:tr>
              <a:tr h="156804">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987" marR="5987" marT="5987" marB="0" anchor="ctr"/>
                </a:tc>
                <a:extLst>
                  <a:ext uri="{0D108BD9-81ED-4DB2-BD59-A6C34878D82A}">
                    <a16:rowId xmlns:a16="http://schemas.microsoft.com/office/drawing/2014/main" val="1915605567"/>
                  </a:ext>
                </a:extLst>
              </a:tr>
              <a:tr h="235758">
                <a:tc gridSpan="9">
                  <a:txBody>
                    <a:bodyPr/>
                    <a:lstStyle/>
                    <a:p>
                      <a:pPr algn="l" fontAlgn="ctr"/>
                      <a:r>
                        <a:rPr lang="ru-RU" sz="1000" u="none" strike="noStrike">
                          <a:effectLst/>
                        </a:rPr>
                        <a:t>15. Цифровое муниципальное образование </a:t>
                      </a:r>
                      <a:endParaRPr lang="ru-RU" sz="1000" b="1" i="0" u="none" strike="noStrike">
                        <a:solidFill>
                          <a:srgbClr val="000000"/>
                        </a:solidFill>
                        <a:effectLst/>
                        <a:latin typeface="Calibri" panose="020F0502020204030204" pitchFamily="34" charset="0"/>
                      </a:endParaRPr>
                    </a:p>
                  </a:txBody>
                  <a:tcPr marL="5987" marR="5987" marT="598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71852924"/>
                  </a:ext>
                </a:extLst>
              </a:tr>
              <a:tr h="16100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gridSpan="8">
                  <a:txBody>
                    <a:bodyPr/>
                    <a:lstStyle/>
                    <a:p>
                      <a:pPr algn="l" fontAlgn="ctr"/>
                      <a:r>
                        <a:rPr lang="ru-RU" sz="1000" u="none" strike="noStrike">
                          <a:effectLst/>
                        </a:rPr>
                        <a:t>Подпрограмма 4. Развитие архивного дела </a:t>
                      </a:r>
                      <a:endParaRPr lang="ru-RU" sz="1000" b="0" i="0" u="none" strike="noStrike">
                        <a:solidFill>
                          <a:srgbClr val="000000"/>
                        </a:solidFill>
                        <a:effectLst/>
                        <a:latin typeface="Calibri" panose="020F0502020204030204" pitchFamily="34" charset="0"/>
                      </a:endParaRPr>
                    </a:p>
                  </a:txBody>
                  <a:tcPr marL="5987" marR="5987" marT="598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03816686"/>
                  </a:ext>
                </a:extLst>
              </a:tr>
              <a:tr h="1897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gridSpan="7">
                  <a:txBody>
                    <a:bodyPr/>
                    <a:lstStyle/>
                    <a:p>
                      <a:pPr algn="l" fontAlgn="t"/>
                      <a:r>
                        <a:rPr lang="ru-RU" sz="1000" u="none" strike="noStrike">
                          <a:effectLst/>
                        </a:rPr>
                        <a:t>Мероприятие 1.1 «Укрепление материально-технической базы и проведение капитального (текущего) ремонта муниципального архива» </a:t>
                      </a:r>
                      <a:endParaRPr lang="ru-RU" sz="1000" b="0" i="0" u="none" strike="noStrike">
                        <a:solidFill>
                          <a:srgbClr val="000000"/>
                        </a:solidFill>
                        <a:effectLst/>
                        <a:latin typeface="Calibri" panose="020F0502020204030204" pitchFamily="34" charset="0"/>
                      </a:endParaRPr>
                    </a:p>
                  </a:txBody>
                  <a:tcPr marL="5987" marR="5987" marT="5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79174407"/>
                  </a:ext>
                </a:extLst>
              </a:tr>
              <a:tr h="60943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Оказано услуг (проведено работ) по укреплению материально-технической базы муниципального архива за отчетный период, единица (наименование результата выполнения мероприятия, ед. измерения)</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a:effectLst/>
                        </a:rPr>
                        <a:t>Не запланировано в отчетном периоде.</a:t>
                      </a:r>
                      <a:endParaRPr lang="ru-RU" sz="1000" b="0" i="0" u="none" strike="noStrike">
                        <a:solidFill>
                          <a:srgbClr val="000000"/>
                        </a:solidFill>
                        <a:effectLst/>
                        <a:latin typeface="Calibri" panose="020F0502020204030204" pitchFamily="34" charset="0"/>
                      </a:endParaRPr>
                    </a:p>
                  </a:txBody>
                  <a:tcPr marL="5987" marR="5987" marT="5987" marB="0"/>
                </a:tc>
                <a:extLst>
                  <a:ext uri="{0D108BD9-81ED-4DB2-BD59-A6C34878D82A}">
                    <a16:rowId xmlns:a16="http://schemas.microsoft.com/office/drawing/2014/main" val="375075838"/>
                  </a:ext>
                </a:extLst>
              </a:tr>
              <a:tr h="15680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gridSpan="7">
                  <a:txBody>
                    <a:bodyPr/>
                    <a:lstStyle/>
                    <a:p>
                      <a:pPr algn="l" fontAlgn="t"/>
                      <a:r>
                        <a:rPr lang="ru-RU" sz="1000" u="none" strike="noStrike">
                          <a:effectLst/>
                        </a:rPr>
                        <a:t>Мероприятие 1.2 «Расходы на обеспечение деятельности муниципальных архивов» </a:t>
                      </a:r>
                      <a:endParaRPr lang="ru-RU" sz="1000" b="0" i="0" u="none" strike="noStrike">
                        <a:solidFill>
                          <a:srgbClr val="000000"/>
                        </a:solidFill>
                        <a:effectLst/>
                        <a:latin typeface="Calibri" panose="020F0502020204030204" pitchFamily="34" charset="0"/>
                      </a:endParaRPr>
                    </a:p>
                  </a:txBody>
                  <a:tcPr marL="5987" marR="5987" marT="5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45878807"/>
                  </a:ext>
                </a:extLst>
              </a:tr>
              <a:tr h="60943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Обеспечено хранение, комплектование, учет и использование архивных документов, относящихся к муниципальной собственности, единица хранения (наименование результата выполнения мероприятия, ед. измерения)</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8567</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8567</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987" marR="5987" marT="5987" marB="0"/>
                </a:tc>
                <a:extLst>
                  <a:ext uri="{0D108BD9-81ED-4DB2-BD59-A6C34878D82A}">
                    <a16:rowId xmlns:a16="http://schemas.microsoft.com/office/drawing/2014/main" val="2978192745"/>
                  </a:ext>
                </a:extLst>
              </a:tr>
              <a:tr h="15680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gridSpan="7">
                  <a:txBody>
                    <a:bodyPr/>
                    <a:lstStyle/>
                    <a:p>
                      <a:pPr algn="l" fontAlgn="t"/>
                      <a:r>
                        <a:rPr lang="ru-RU" sz="1000" u="none" strike="noStrike">
                          <a:effectLst/>
                        </a:rPr>
                        <a:t>Мероприятие 1.3 «Проведение оцифрования архивных документов» </a:t>
                      </a:r>
                      <a:endParaRPr lang="ru-RU" sz="1000" b="0" i="0" u="none" strike="noStrike">
                        <a:solidFill>
                          <a:srgbClr val="000000"/>
                        </a:solidFill>
                        <a:effectLst/>
                        <a:latin typeface="Calibri" panose="020F0502020204030204" pitchFamily="34" charset="0"/>
                      </a:endParaRPr>
                    </a:p>
                  </a:txBody>
                  <a:tcPr marL="5987" marR="5987" marT="5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92362963"/>
                  </a:ext>
                </a:extLst>
              </a:tr>
              <a:tr h="45855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Оцифровано архивных документов за отчетный период, единиц хранения/страниц (наименование результата выполнения мероприятия, ед. измерения)</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1142</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1142</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987" marR="5987" marT="5987" marB="0"/>
                </a:tc>
                <a:extLst>
                  <a:ext uri="{0D108BD9-81ED-4DB2-BD59-A6C34878D82A}">
                    <a16:rowId xmlns:a16="http://schemas.microsoft.com/office/drawing/2014/main" val="3380901142"/>
                  </a:ext>
                </a:extLst>
              </a:tr>
              <a:tr h="30768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gridSpan="7">
                  <a:txBody>
                    <a:bodyPr/>
                    <a:lstStyle/>
                    <a:p>
                      <a:pPr algn="l" fontAlgn="t"/>
                      <a:r>
                        <a:rPr lang="ru-RU" sz="1000" u="none" strike="noStrike">
                          <a:effectLst/>
                        </a:rPr>
                        <a:t>Мероприятие 2.1 «Обеспечение переданных полномочий по временному хранению, комплектованию, учету и использованию архивных документов, относящихся к собственности Московской области и временно хранящихся в муниципальных архивах» </a:t>
                      </a:r>
                      <a:endParaRPr lang="ru-RU" sz="1000" b="0" i="0" u="none" strike="noStrike">
                        <a:solidFill>
                          <a:srgbClr val="000000"/>
                        </a:solidFill>
                        <a:effectLst/>
                        <a:latin typeface="Calibri" panose="020F0502020204030204" pitchFamily="34" charset="0"/>
                      </a:endParaRPr>
                    </a:p>
                  </a:txBody>
                  <a:tcPr marL="5987" marR="5987" marT="5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93885134"/>
                  </a:ext>
                </a:extLst>
              </a:tr>
              <a:tr h="91118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Обеспечено хранение, комплектование, учет и использование архивных документов, относящихся к собственности Московской области, единица хранения</a:t>
                      </a:r>
                      <a:br>
                        <a:rPr lang="ru-RU" sz="1000" u="none" strike="noStrike">
                          <a:effectLst/>
                        </a:rPr>
                      </a:br>
                      <a:r>
                        <a:rPr lang="ru-RU" sz="1000" u="none" strike="noStrike">
                          <a:effectLst/>
                        </a:rPr>
                        <a:t>(наименование результата выполнения мероприятия, ед. измерения)</a:t>
                      </a:r>
                      <a:br>
                        <a:rPr lang="ru-RU" sz="1000" u="none" strike="noStrike">
                          <a:effectLst/>
                        </a:rPr>
                      </a:b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dirty="0">
                          <a:effectLst/>
                        </a:rPr>
                        <a:t>17421</a:t>
                      </a:r>
                      <a:endParaRPr lang="ru-RU" sz="1000" b="0" i="0" u="none" strike="noStrike" dirty="0">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dirty="0">
                          <a:effectLst/>
                        </a:rPr>
                        <a:t>17421</a:t>
                      </a:r>
                      <a:endParaRPr lang="ru-RU" sz="1000" b="0" i="0" u="none" strike="noStrike" dirty="0">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987" marR="5987" marT="5987" marB="0"/>
                </a:tc>
                <a:extLst>
                  <a:ext uri="{0D108BD9-81ED-4DB2-BD59-A6C34878D82A}">
                    <a16:rowId xmlns:a16="http://schemas.microsoft.com/office/drawing/2014/main" val="492482190"/>
                  </a:ext>
                </a:extLst>
              </a:tr>
              <a:tr h="15680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gridSpan="7">
                  <a:txBody>
                    <a:bodyPr/>
                    <a:lstStyle/>
                    <a:p>
                      <a:pPr algn="l" fontAlgn="t"/>
                      <a:r>
                        <a:rPr lang="ru-RU" sz="1000" u="none" strike="noStrike" dirty="0">
                          <a:effectLst/>
                        </a:rPr>
                        <a:t>Мероприятие 2.2 «Проведение капитального (текущего) ремонта и технического переоснащения помещений, выделенных муниципальным архивам» </a:t>
                      </a:r>
                      <a:endParaRPr lang="ru-RU" sz="1000" b="0" i="0" u="none" strike="noStrike" dirty="0">
                        <a:solidFill>
                          <a:srgbClr val="000000"/>
                        </a:solidFill>
                        <a:effectLst/>
                        <a:latin typeface="Calibri" panose="020F0502020204030204" pitchFamily="34" charset="0"/>
                      </a:endParaRPr>
                    </a:p>
                  </a:txBody>
                  <a:tcPr marL="5987" marR="5987" marT="5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38371792"/>
                  </a:ext>
                </a:extLst>
              </a:tr>
              <a:tr h="73761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Проведен капитальный (текущий) ремонт и/или техническое переоснащение помещений, выделенных для хранения архивных документов, относящихся к собственности Московской области (наименование результата выполнения мероприятия, ед.измерения)</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987" marR="5987" marT="598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87" marR="5987" marT="5987" marB="0" anchor="ctr"/>
                </a:tc>
                <a:tc>
                  <a:txBody>
                    <a:bodyPr/>
                    <a:lstStyle/>
                    <a:p>
                      <a:pPr algn="l" fontAlgn="t"/>
                      <a:r>
                        <a:rPr lang="ru-RU" sz="1000" u="none" strike="noStrike" dirty="0">
                          <a:effectLst/>
                        </a:rPr>
                        <a:t>Не запланировано в отчетном периоде.</a:t>
                      </a:r>
                      <a:endParaRPr lang="ru-RU" sz="1000" b="0" i="0" u="none" strike="noStrike" dirty="0">
                        <a:solidFill>
                          <a:srgbClr val="000000"/>
                        </a:solidFill>
                        <a:effectLst/>
                        <a:latin typeface="Calibri" panose="020F0502020204030204" pitchFamily="34" charset="0"/>
                      </a:endParaRPr>
                    </a:p>
                  </a:txBody>
                  <a:tcPr marL="5987" marR="5987" marT="5987" marB="0"/>
                </a:tc>
                <a:extLst>
                  <a:ext uri="{0D108BD9-81ED-4DB2-BD59-A6C34878D82A}">
                    <a16:rowId xmlns:a16="http://schemas.microsoft.com/office/drawing/2014/main" val="2364764433"/>
                  </a:ext>
                </a:extLst>
              </a:tr>
            </a:tbl>
          </a:graphicData>
        </a:graphic>
      </p:graphicFrame>
    </p:spTree>
    <p:extLst>
      <p:ext uri="{BB962C8B-B14F-4D97-AF65-F5344CB8AC3E}">
        <p14:creationId xmlns:p14="http://schemas.microsoft.com/office/powerpoint/2010/main" val="1023270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121</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4116260460"/>
              </p:ext>
            </p:extLst>
          </p:nvPr>
        </p:nvGraphicFramePr>
        <p:xfrm>
          <a:off x="324197" y="1252539"/>
          <a:ext cx="11563000" cy="5335852"/>
        </p:xfrm>
        <a:graphic>
          <a:graphicData uri="http://schemas.openxmlformats.org/drawingml/2006/table">
            <a:tbl>
              <a:tblPr>
                <a:tableStyleId>{69CF1AB2-1976-4502-BF36-3FF5EA218861}</a:tableStyleId>
              </a:tblPr>
              <a:tblGrid>
                <a:gridCol w="487761">
                  <a:extLst>
                    <a:ext uri="{9D8B030D-6E8A-4147-A177-3AD203B41FA5}">
                      <a16:colId xmlns:a16="http://schemas.microsoft.com/office/drawing/2014/main" val="2861833162"/>
                    </a:ext>
                  </a:extLst>
                </a:gridCol>
                <a:gridCol w="466422">
                  <a:extLst>
                    <a:ext uri="{9D8B030D-6E8A-4147-A177-3AD203B41FA5}">
                      <a16:colId xmlns:a16="http://schemas.microsoft.com/office/drawing/2014/main" val="3753098337"/>
                    </a:ext>
                  </a:extLst>
                </a:gridCol>
                <a:gridCol w="695059">
                  <a:extLst>
                    <a:ext uri="{9D8B030D-6E8A-4147-A177-3AD203B41FA5}">
                      <a16:colId xmlns:a16="http://schemas.microsoft.com/office/drawing/2014/main" val="3196186389"/>
                    </a:ext>
                  </a:extLst>
                </a:gridCol>
                <a:gridCol w="3853318">
                  <a:extLst>
                    <a:ext uri="{9D8B030D-6E8A-4147-A177-3AD203B41FA5}">
                      <a16:colId xmlns:a16="http://schemas.microsoft.com/office/drawing/2014/main" val="1790718653"/>
                    </a:ext>
                  </a:extLst>
                </a:gridCol>
                <a:gridCol w="1024300">
                  <a:extLst>
                    <a:ext uri="{9D8B030D-6E8A-4147-A177-3AD203B41FA5}">
                      <a16:colId xmlns:a16="http://schemas.microsoft.com/office/drawing/2014/main" val="206233487"/>
                    </a:ext>
                  </a:extLst>
                </a:gridCol>
                <a:gridCol w="1024300">
                  <a:extLst>
                    <a:ext uri="{9D8B030D-6E8A-4147-A177-3AD203B41FA5}">
                      <a16:colId xmlns:a16="http://schemas.microsoft.com/office/drawing/2014/main" val="210677842"/>
                    </a:ext>
                  </a:extLst>
                </a:gridCol>
                <a:gridCol w="817001">
                  <a:extLst>
                    <a:ext uri="{9D8B030D-6E8A-4147-A177-3AD203B41FA5}">
                      <a16:colId xmlns:a16="http://schemas.microsoft.com/office/drawing/2014/main" val="3095325275"/>
                    </a:ext>
                  </a:extLst>
                </a:gridCol>
                <a:gridCol w="780419">
                  <a:extLst>
                    <a:ext uri="{9D8B030D-6E8A-4147-A177-3AD203B41FA5}">
                      <a16:colId xmlns:a16="http://schemas.microsoft.com/office/drawing/2014/main" val="4293449842"/>
                    </a:ext>
                  </a:extLst>
                </a:gridCol>
                <a:gridCol w="2414420">
                  <a:extLst>
                    <a:ext uri="{9D8B030D-6E8A-4147-A177-3AD203B41FA5}">
                      <a16:colId xmlns:a16="http://schemas.microsoft.com/office/drawing/2014/main" val="3904799156"/>
                    </a:ext>
                  </a:extLst>
                </a:gridCol>
              </a:tblGrid>
              <a:tr h="454477">
                <a:tc>
                  <a:txBody>
                    <a:bodyPr/>
                    <a:lstStyle/>
                    <a:p>
                      <a:pPr algn="ctr" fontAlgn="t"/>
                      <a:r>
                        <a:rPr lang="ru-RU" sz="1000" u="none" strike="noStrike" dirty="0">
                          <a:effectLst/>
                        </a:rPr>
                        <a:t>МП</a:t>
                      </a:r>
                      <a:endParaRPr lang="ru-RU" sz="1000" b="0" i="0" u="none" strike="noStrike" dirty="0">
                        <a:solidFill>
                          <a:srgbClr val="000000"/>
                        </a:solidFill>
                        <a:effectLst/>
                        <a:latin typeface="+mn-lt"/>
                      </a:endParaRPr>
                    </a:p>
                  </a:txBody>
                  <a:tcPr marL="5987" marR="5987" marT="5987" marB="0"/>
                </a:tc>
                <a:tc>
                  <a:txBody>
                    <a:bodyPr/>
                    <a:lstStyle/>
                    <a:p>
                      <a:pPr algn="ctr" fontAlgn="t"/>
                      <a:r>
                        <a:rPr lang="ru-RU" sz="1000" u="none" strike="noStrike" dirty="0">
                          <a:effectLst/>
                        </a:rPr>
                        <a:t>ПП</a:t>
                      </a:r>
                      <a:endParaRPr lang="ru-RU" sz="1000" b="0" i="0" u="none" strike="noStrike" dirty="0">
                        <a:solidFill>
                          <a:srgbClr val="000000"/>
                        </a:solidFill>
                        <a:effectLst/>
                        <a:latin typeface="+mn-lt"/>
                      </a:endParaRPr>
                    </a:p>
                  </a:txBody>
                  <a:tcPr marL="5987" marR="5987" marT="598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mn-lt"/>
                      </a:endParaRPr>
                    </a:p>
                  </a:txBody>
                  <a:tcPr marL="5987" marR="5987" marT="5987"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mn-lt"/>
                      </a:endParaRPr>
                    </a:p>
                  </a:txBody>
                  <a:tcPr marL="5987" marR="5987" marT="598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mn-lt"/>
                      </a:endParaRPr>
                    </a:p>
                  </a:txBody>
                  <a:tcPr marL="5987" marR="5987" marT="598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mn-lt"/>
                      </a:endParaRPr>
                    </a:p>
                  </a:txBody>
                  <a:tcPr marL="5987" marR="5987" marT="598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mn-lt"/>
                      </a:endParaRPr>
                    </a:p>
                  </a:txBody>
                  <a:tcPr marL="5987" marR="5987" marT="598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mn-lt"/>
                      </a:endParaRPr>
                    </a:p>
                  </a:txBody>
                  <a:tcPr marL="5987" marR="5987" marT="5987" marB="0"/>
                </a:tc>
                <a:extLst>
                  <a:ext uri="{0D108BD9-81ED-4DB2-BD59-A6C34878D82A}">
                    <a16:rowId xmlns:a16="http://schemas.microsoft.com/office/drawing/2014/main" val="284319646"/>
                  </a:ext>
                </a:extLst>
              </a:tr>
              <a:tr h="155409">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2</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3</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4</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5</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6</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7</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8</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5987" marR="5987" marT="5987" marB="0" anchor="ctr"/>
                </a:tc>
                <a:extLst>
                  <a:ext uri="{0D108BD9-81ED-4DB2-BD59-A6C34878D82A}">
                    <a16:rowId xmlns:a16="http://schemas.microsoft.com/office/drawing/2014/main" val="214443259"/>
                  </a:ext>
                </a:extLst>
              </a:tr>
              <a:tr h="222834">
                <a:tc gridSpan="9">
                  <a:txBody>
                    <a:bodyPr/>
                    <a:lstStyle/>
                    <a:p>
                      <a:pPr algn="l" fontAlgn="ctr"/>
                      <a:r>
                        <a:rPr lang="ru-RU" sz="1000" u="none" strike="noStrike">
                          <a:effectLst/>
                        </a:rPr>
                        <a:t>16. Архитектура и градостроительство </a:t>
                      </a:r>
                      <a:endParaRPr lang="ru-RU" sz="1000" b="1" i="0" u="none" strike="noStrike">
                        <a:solidFill>
                          <a:srgbClr val="000000"/>
                        </a:solidFill>
                        <a:effectLst/>
                        <a:latin typeface="+mn-lt"/>
                      </a:endParaRPr>
                    </a:p>
                  </a:txBody>
                  <a:tcPr marL="5987" marR="5987" marT="598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01966263"/>
                  </a:ext>
                </a:extLst>
              </a:tr>
              <a:tr h="454477">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Обеспеченность актуальными документами территориального планирования и градостроительного зонирования городского округа Московской области</a:t>
                      </a:r>
                      <a:endParaRPr lang="ru-RU" sz="1000" b="0"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100</a:t>
                      </a:r>
                      <a:endParaRPr lang="ru-RU" sz="1000" b="0" i="0" u="none" strike="noStrike">
                        <a:solidFill>
                          <a:srgbClr val="000000"/>
                        </a:solidFill>
                        <a:effectLst/>
                        <a:latin typeface="+mn-lt"/>
                      </a:endParaRPr>
                    </a:p>
                  </a:txBody>
                  <a:tcPr marL="5987" marR="5987" marT="59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987" marR="5987" marT="5987" marB="0"/>
                </a:tc>
                <a:extLst>
                  <a:ext uri="{0D108BD9-81ED-4DB2-BD59-A6C34878D82A}">
                    <a16:rowId xmlns:a16="http://schemas.microsoft.com/office/drawing/2014/main" val="1868930149"/>
                  </a:ext>
                </a:extLst>
              </a:tr>
              <a:tr h="155409">
                <a:tc gridSpan="9">
                  <a:txBody>
                    <a:bodyPr/>
                    <a:lstStyle/>
                    <a:p>
                      <a:pPr algn="l" fontAlgn="ctr"/>
                      <a:endParaRPr lang="ru-RU" sz="1000" b="0" i="0" u="none" strike="noStrike" dirty="0">
                        <a:solidFill>
                          <a:srgbClr val="000000"/>
                        </a:solidFill>
                        <a:effectLst/>
                        <a:latin typeface="+mn-lt"/>
                      </a:endParaRPr>
                    </a:p>
                  </a:txBody>
                  <a:tcPr marL="5987" marR="5987" marT="5987" marB="0" anchor="ctr"/>
                </a:tc>
                <a:tc hMerge="1">
                  <a:txBody>
                    <a:bodyPr/>
                    <a:lstStyle/>
                    <a:p>
                      <a:pPr algn="l" fontAlgn="ctr"/>
                      <a:endParaRPr lang="ru-RU" sz="900" b="1" i="0" u="none" strike="noStrike" dirty="0">
                        <a:solidFill>
                          <a:srgbClr val="000000"/>
                        </a:solidFill>
                        <a:effectLst/>
                        <a:latin typeface="+mn-lt"/>
                      </a:endParaRPr>
                    </a:p>
                  </a:txBody>
                  <a:tcPr marL="5987" marR="5987" marT="5987" marB="0" anchor="ctr"/>
                </a:tc>
                <a:tc hMerge="1">
                  <a:txBody>
                    <a:bodyPr/>
                    <a:lstStyle/>
                    <a:p>
                      <a:pPr algn="l" fontAlgn="ctr"/>
                      <a:endParaRPr lang="ru-RU" sz="900" b="1" i="0" u="none" strike="noStrike" dirty="0">
                        <a:solidFill>
                          <a:srgbClr val="000000"/>
                        </a:solidFill>
                        <a:effectLst/>
                        <a:latin typeface="+mn-lt"/>
                      </a:endParaRPr>
                    </a:p>
                  </a:txBody>
                  <a:tcPr marL="5987" marR="5987" marT="5987" marB="0" anchor="ctr"/>
                </a:tc>
                <a:tc hMerge="1">
                  <a:txBody>
                    <a:bodyPr/>
                    <a:lstStyle/>
                    <a:p>
                      <a:pPr algn="l" fontAlgn="ctr"/>
                      <a:endParaRPr lang="ru-RU" sz="900" b="0" i="0" u="none" strike="noStrike" dirty="0">
                        <a:solidFill>
                          <a:srgbClr val="000000"/>
                        </a:solidFill>
                        <a:effectLst/>
                        <a:latin typeface="+mn-lt"/>
                      </a:endParaRPr>
                    </a:p>
                  </a:txBody>
                  <a:tcPr marL="5987" marR="5987" marT="5987" marB="0" anchor="ctr"/>
                </a:tc>
                <a:tc hMerge="1">
                  <a:txBody>
                    <a:bodyPr/>
                    <a:lstStyle/>
                    <a:p>
                      <a:pPr algn="l" fontAlgn="ctr"/>
                      <a:endParaRPr lang="ru-RU" sz="900" b="0" i="0" u="none" strike="noStrike" dirty="0">
                        <a:solidFill>
                          <a:srgbClr val="000000"/>
                        </a:solidFill>
                        <a:effectLst/>
                        <a:latin typeface="+mn-lt"/>
                      </a:endParaRPr>
                    </a:p>
                  </a:txBody>
                  <a:tcPr marL="5987" marR="5987" marT="5987" marB="0" anchor="ctr"/>
                </a:tc>
                <a:tc hMerge="1">
                  <a:txBody>
                    <a:bodyPr/>
                    <a:lstStyle/>
                    <a:p>
                      <a:pPr algn="ctr" fontAlgn="ctr"/>
                      <a:endParaRPr lang="ru-RU" sz="900" b="0" i="0" u="none" strike="noStrike" dirty="0">
                        <a:solidFill>
                          <a:srgbClr val="000000"/>
                        </a:solidFill>
                        <a:effectLst/>
                        <a:latin typeface="+mn-lt"/>
                      </a:endParaRPr>
                    </a:p>
                  </a:txBody>
                  <a:tcPr marL="5987" marR="5987" marT="5987" marB="0" anchor="ctr"/>
                </a:tc>
                <a:tc hMerge="1">
                  <a:txBody>
                    <a:bodyPr/>
                    <a:lstStyle/>
                    <a:p>
                      <a:pPr algn="ctr" fontAlgn="ctr"/>
                      <a:endParaRPr lang="ru-RU" sz="900" b="0" i="0" u="none" strike="noStrike" dirty="0">
                        <a:solidFill>
                          <a:srgbClr val="000000"/>
                        </a:solidFill>
                        <a:effectLst/>
                        <a:latin typeface="+mn-lt"/>
                      </a:endParaRPr>
                    </a:p>
                  </a:txBody>
                  <a:tcPr marL="5987" marR="5987" marT="5987" marB="0" anchor="ctr"/>
                </a:tc>
                <a:tc hMerge="1">
                  <a:txBody>
                    <a:bodyPr/>
                    <a:lstStyle/>
                    <a:p>
                      <a:pPr algn="ctr" fontAlgn="ctr"/>
                      <a:endParaRPr lang="ru-RU" sz="900" b="0" i="0" u="none" strike="noStrike" dirty="0">
                        <a:solidFill>
                          <a:srgbClr val="000000"/>
                        </a:solidFill>
                        <a:effectLst/>
                        <a:latin typeface="+mn-lt"/>
                      </a:endParaRPr>
                    </a:p>
                  </a:txBody>
                  <a:tcPr marL="5987" marR="5987" marT="5987" marB="0" anchor="ctr"/>
                </a:tc>
                <a:tc hMerge="1">
                  <a:txBody>
                    <a:bodyPr/>
                    <a:lstStyle/>
                    <a:p>
                      <a:pPr algn="l" fontAlgn="t"/>
                      <a:endParaRPr lang="ru-RU" sz="900" b="0" i="0" u="none" strike="noStrike" dirty="0">
                        <a:solidFill>
                          <a:srgbClr val="000000"/>
                        </a:solidFill>
                        <a:effectLst/>
                        <a:latin typeface="+mn-lt"/>
                      </a:endParaRPr>
                    </a:p>
                  </a:txBody>
                  <a:tcPr marL="5987" marR="5987" marT="5987" marB="0"/>
                </a:tc>
                <a:extLst>
                  <a:ext uri="{0D108BD9-81ED-4DB2-BD59-A6C34878D82A}">
                    <a16:rowId xmlns:a16="http://schemas.microsoft.com/office/drawing/2014/main" val="3420451179"/>
                  </a:ext>
                </a:extLst>
              </a:tr>
              <a:tr h="75354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Осуществление переданных государственных полномочий в соответствии с Законом Московской области № 107/2014-ОЗ «О наделении органов местного самоуправления муниципальных образований Московской области отдельными государственными полномочиями Московской области»</a:t>
                      </a:r>
                      <a:endParaRPr lang="ru-RU" sz="1000" b="0"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да/нет</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да</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да</a:t>
                      </a:r>
                      <a:endParaRPr lang="ru-RU" sz="1000" b="0" i="0" u="none" strike="noStrike">
                        <a:solidFill>
                          <a:srgbClr val="000000"/>
                        </a:solidFill>
                        <a:effectLst/>
                        <a:latin typeface="+mn-lt"/>
                      </a:endParaRPr>
                    </a:p>
                  </a:txBody>
                  <a:tcPr marL="5987" marR="5987" marT="59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987" marR="5987" marT="5987" marB="0"/>
                </a:tc>
                <a:extLst>
                  <a:ext uri="{0D108BD9-81ED-4DB2-BD59-A6C34878D82A}">
                    <a16:rowId xmlns:a16="http://schemas.microsoft.com/office/drawing/2014/main" val="2461085925"/>
                  </a:ext>
                </a:extLst>
              </a:tr>
              <a:tr h="15540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gridSpan="8">
                  <a:txBody>
                    <a:bodyPr/>
                    <a:lstStyle/>
                    <a:p>
                      <a:pPr algn="l" fontAlgn="ctr"/>
                      <a:r>
                        <a:rPr lang="ru-RU" sz="1000" u="none" strike="noStrike">
                          <a:effectLst/>
                        </a:rPr>
                        <a:t>Подпрограмма 1. Разработка Генерального плана развития городского округа </a:t>
                      </a:r>
                      <a:endParaRPr lang="ru-RU" sz="1000" b="0" i="0" u="none" strike="noStrike">
                        <a:solidFill>
                          <a:srgbClr val="000000"/>
                        </a:solidFill>
                        <a:effectLst/>
                        <a:latin typeface="+mn-lt"/>
                      </a:endParaRPr>
                    </a:p>
                  </a:txBody>
                  <a:tcPr marL="5987" marR="5987" marT="598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3446397"/>
                  </a:ext>
                </a:extLst>
              </a:tr>
              <a:tr h="304943">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gridSpan="7">
                  <a:txBody>
                    <a:bodyPr/>
                    <a:lstStyle/>
                    <a:p>
                      <a:pPr algn="l" fontAlgn="t"/>
                      <a:r>
                        <a:rPr lang="ru-RU" sz="1000" u="none" strike="noStrike" dirty="0">
                          <a:effectLst/>
                        </a:rPr>
                        <a:t>Мероприятие 2.1 «Проведение публичных слушаний/общественных обсуждений по проекту генерального плана городского округа (внесение изменений в генеральный план городского округа)» </a:t>
                      </a:r>
                      <a:endParaRPr lang="ru-RU" sz="1000" b="0" i="0" u="none" strike="noStrike" dirty="0">
                        <a:solidFill>
                          <a:srgbClr val="000000"/>
                        </a:solidFill>
                        <a:effectLst/>
                        <a:latin typeface="+mn-lt"/>
                      </a:endParaRPr>
                    </a:p>
                  </a:txBody>
                  <a:tcPr marL="5987" marR="5987" marT="5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57100014"/>
                  </a:ext>
                </a:extLst>
              </a:tr>
              <a:tr h="454477">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t"/>
                      <a:r>
                        <a:rPr lang="ru-RU" sz="1000" u="none" strike="noStrike">
                          <a:effectLst/>
                        </a:rPr>
                        <a:t> </a:t>
                      </a:r>
                      <a:endParaRPr lang="ru-RU" sz="1000" b="0" i="0" u="none" strike="noStrike">
                        <a:solidFill>
                          <a:srgbClr val="000000"/>
                        </a:solidFill>
                        <a:effectLst/>
                        <a:latin typeface="+mn-lt"/>
                      </a:endParaRPr>
                    </a:p>
                  </a:txBody>
                  <a:tcPr marL="5987" marR="5987" marT="5987" marB="0"/>
                </a:tc>
                <a:tc>
                  <a:txBody>
                    <a:bodyPr/>
                    <a:lstStyle/>
                    <a:p>
                      <a:pPr algn="l" fontAlgn="t"/>
                      <a:r>
                        <a:rPr lang="ru-RU" sz="1000" u="none" strike="noStrike">
                          <a:effectLst/>
                        </a:rPr>
                        <a:t>Количество проведенных публичных слушаний по проекту генерального плана (внесение изменений в генеральный план) городского округа</a:t>
                      </a:r>
                      <a:endParaRPr lang="ru-RU" sz="1000" b="0" i="0" u="none" strike="noStrike">
                        <a:solidFill>
                          <a:srgbClr val="000000"/>
                        </a:solidFill>
                        <a:effectLst/>
                        <a:latin typeface="+mn-lt"/>
                      </a:endParaRPr>
                    </a:p>
                  </a:txBody>
                  <a:tcPr marL="5987" marR="5987" marT="5987" marB="0"/>
                </a:tc>
                <a:tc>
                  <a:txBody>
                    <a:bodyPr/>
                    <a:lstStyle/>
                    <a:p>
                      <a:pPr algn="l" fontAlgn="t"/>
                      <a:r>
                        <a:rPr lang="ru-RU" sz="1000" u="none" strike="noStrike" dirty="0">
                          <a:effectLst/>
                        </a:rPr>
                        <a:t>Штука</a:t>
                      </a:r>
                      <a:endParaRPr lang="ru-RU" sz="1000" b="0" i="0" u="none" strike="noStrike" dirty="0">
                        <a:solidFill>
                          <a:srgbClr val="000000"/>
                        </a:solidFill>
                        <a:effectLst/>
                        <a:latin typeface="+mn-lt"/>
                      </a:endParaRPr>
                    </a:p>
                  </a:txBody>
                  <a:tcPr marL="5987" marR="5987" marT="5987" marB="0"/>
                </a:tc>
                <a:tc>
                  <a:txBody>
                    <a:bodyPr/>
                    <a:lstStyle/>
                    <a:p>
                      <a:pPr algn="ctr" fontAlgn="ctr"/>
                      <a:r>
                        <a:rPr lang="ru-RU" sz="1000" u="none" strike="noStrike" dirty="0">
                          <a:effectLst/>
                        </a:rPr>
                        <a:t>-</a:t>
                      </a:r>
                      <a:endParaRPr lang="ru-RU" sz="1000" b="0" i="0" u="none" strike="noStrike" dirty="0">
                        <a:solidFill>
                          <a:srgbClr val="000000"/>
                        </a:solidFill>
                        <a:effectLst/>
                        <a:latin typeface="+mn-lt"/>
                      </a:endParaRPr>
                    </a:p>
                  </a:txBody>
                  <a:tcPr marL="5987" marR="5987" marT="5987" marB="0" anchor="ctr"/>
                </a:tc>
                <a:tc>
                  <a:txBody>
                    <a:bodyPr/>
                    <a:lstStyle/>
                    <a:p>
                      <a:pPr algn="ctr" fontAlgn="ctr"/>
                      <a:r>
                        <a:rPr lang="ru-RU" sz="1000" u="none" strike="noStrike">
                          <a:effectLst/>
                        </a:rPr>
                        <a:t>0</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987" marR="5987" marT="59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987" marR="5987" marT="5987" marB="0"/>
                </a:tc>
                <a:extLst>
                  <a:ext uri="{0D108BD9-81ED-4DB2-BD59-A6C34878D82A}">
                    <a16:rowId xmlns:a16="http://schemas.microsoft.com/office/drawing/2014/main" val="4201334478"/>
                  </a:ext>
                </a:extLst>
              </a:tr>
              <a:tr h="304943">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gridSpan="7">
                  <a:txBody>
                    <a:bodyPr/>
                    <a:lstStyle/>
                    <a:p>
                      <a:pPr algn="l" fontAlgn="t"/>
                      <a:r>
                        <a:rPr lang="ru-RU" sz="1000" u="none" strike="noStrike" dirty="0">
                          <a:effectLst/>
                        </a:rPr>
                        <a:t>Мероприятие 2.2 «Обеспечение рассмотрения и утверждения представительными органами местного самоуправления муниципального образования проекта генерального плана (внесение изменений в генеральный план) городского округа» </a:t>
                      </a:r>
                      <a:endParaRPr lang="ru-RU" sz="1000" b="0" i="0" u="none" strike="noStrike" dirty="0">
                        <a:solidFill>
                          <a:srgbClr val="000000"/>
                        </a:solidFill>
                        <a:effectLst/>
                        <a:latin typeface="+mn-lt"/>
                      </a:endParaRPr>
                    </a:p>
                  </a:txBody>
                  <a:tcPr marL="5987" marR="5987" marT="5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03623077"/>
                  </a:ext>
                </a:extLst>
              </a:tr>
              <a:tr h="454477">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t"/>
                      <a:r>
                        <a:rPr lang="ru-RU" sz="1000" u="none" strike="noStrike">
                          <a:effectLst/>
                        </a:rPr>
                        <a:t> </a:t>
                      </a:r>
                      <a:endParaRPr lang="ru-RU" sz="1000" b="0" i="0" u="none" strike="noStrike">
                        <a:solidFill>
                          <a:srgbClr val="000000"/>
                        </a:solidFill>
                        <a:effectLst/>
                        <a:latin typeface="+mn-lt"/>
                      </a:endParaRPr>
                    </a:p>
                  </a:txBody>
                  <a:tcPr marL="5987" marR="5987" marT="5987" marB="0"/>
                </a:tc>
                <a:tc>
                  <a:txBody>
                    <a:bodyPr/>
                    <a:lstStyle/>
                    <a:p>
                      <a:pPr algn="l" fontAlgn="t"/>
                      <a:r>
                        <a:rPr lang="ru-RU" sz="1000" u="none" strike="noStrike">
                          <a:effectLst/>
                        </a:rPr>
                        <a:t>Наличие утвержденного в актуальной версии генерального плана (внесение изменений в генеральный план) городского округа городского округа </a:t>
                      </a:r>
                      <a:endParaRPr lang="ru-RU" sz="1000" b="0" i="0" u="none" strike="noStrike">
                        <a:solidFill>
                          <a:srgbClr val="000000"/>
                        </a:solidFill>
                        <a:effectLst/>
                        <a:latin typeface="+mn-lt"/>
                      </a:endParaRPr>
                    </a:p>
                  </a:txBody>
                  <a:tcPr marL="5987" marR="5987" marT="5987" marB="0"/>
                </a:tc>
                <a:tc>
                  <a:txBody>
                    <a:bodyPr/>
                    <a:lstStyle/>
                    <a:p>
                      <a:pPr algn="l" fontAlgn="t"/>
                      <a:r>
                        <a:rPr lang="ru-RU" sz="1000" u="none" strike="noStrike">
                          <a:effectLst/>
                        </a:rPr>
                        <a:t>да/нет</a:t>
                      </a:r>
                      <a:endParaRPr lang="ru-RU" sz="1000" b="0" i="0" u="none" strike="noStrike">
                        <a:solidFill>
                          <a:srgbClr val="000000"/>
                        </a:solidFill>
                        <a:effectLst/>
                        <a:latin typeface="+mn-lt"/>
                      </a:endParaRPr>
                    </a:p>
                  </a:txBody>
                  <a:tcPr marL="5987" marR="5987" marT="5987" marB="0"/>
                </a:tc>
                <a:tc>
                  <a:txBody>
                    <a:bodyPr/>
                    <a:lstStyle/>
                    <a:p>
                      <a:pPr algn="ctr" fontAlgn="ctr"/>
                      <a:r>
                        <a:rPr lang="ru-RU" sz="1000" u="none" strike="noStrike" dirty="0">
                          <a:effectLst/>
                        </a:rPr>
                        <a:t>-</a:t>
                      </a:r>
                      <a:endParaRPr lang="ru-RU" sz="1000" b="0" i="0" u="none" strike="noStrike" dirty="0">
                        <a:solidFill>
                          <a:srgbClr val="000000"/>
                        </a:solidFill>
                        <a:effectLst/>
                        <a:latin typeface="+mn-lt"/>
                      </a:endParaRPr>
                    </a:p>
                  </a:txBody>
                  <a:tcPr marL="5987" marR="5987" marT="5987" marB="0" anchor="ctr"/>
                </a:tc>
                <a:tc>
                  <a:txBody>
                    <a:bodyPr/>
                    <a:lstStyle/>
                    <a:p>
                      <a:pPr algn="ctr" fontAlgn="ctr"/>
                      <a:r>
                        <a:rPr lang="ru-RU" sz="1000" u="none" strike="noStrike" dirty="0">
                          <a:effectLst/>
                        </a:rPr>
                        <a:t>нет</a:t>
                      </a:r>
                      <a:endParaRPr lang="ru-RU" sz="1000" b="0" i="0" u="none" strike="noStrike" dirty="0">
                        <a:solidFill>
                          <a:srgbClr val="000000"/>
                        </a:solidFill>
                        <a:effectLst/>
                        <a:latin typeface="+mn-lt"/>
                      </a:endParaRPr>
                    </a:p>
                  </a:txBody>
                  <a:tcPr marL="5987" marR="5987" marT="5987" marB="0" anchor="ctr"/>
                </a:tc>
                <a:tc>
                  <a:txBody>
                    <a:bodyPr/>
                    <a:lstStyle/>
                    <a:p>
                      <a:pPr algn="ctr" fontAlgn="ctr"/>
                      <a:r>
                        <a:rPr lang="ru-RU" sz="1000" u="none" strike="noStrike">
                          <a:effectLst/>
                        </a:rPr>
                        <a:t>да</a:t>
                      </a:r>
                      <a:endParaRPr lang="ru-RU" sz="1000" b="0" i="0" u="none" strike="noStrike">
                        <a:solidFill>
                          <a:srgbClr val="000000"/>
                        </a:solidFill>
                        <a:effectLst/>
                        <a:latin typeface="+mn-lt"/>
                      </a:endParaRPr>
                    </a:p>
                  </a:txBody>
                  <a:tcPr marL="5987" marR="5987" marT="59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987" marR="5987" marT="5987" marB="0"/>
                </a:tc>
                <a:extLst>
                  <a:ext uri="{0D108BD9-81ED-4DB2-BD59-A6C34878D82A}">
                    <a16:rowId xmlns:a16="http://schemas.microsoft.com/office/drawing/2014/main" val="1605745343"/>
                  </a:ext>
                </a:extLst>
              </a:tr>
              <a:tr h="15540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gridSpan="7">
                  <a:txBody>
                    <a:bodyPr/>
                    <a:lstStyle/>
                    <a:p>
                      <a:pPr algn="l" fontAlgn="t"/>
                      <a:r>
                        <a:rPr lang="ru-RU" sz="1000" u="none" strike="noStrike" dirty="0">
                          <a:effectLst/>
                        </a:rPr>
                        <a:t>Мероприятие 2.3 «Обеспечение утверждения администрацией городского округа карты планируемого размещения объектов местного значения» </a:t>
                      </a:r>
                      <a:endParaRPr lang="ru-RU" sz="1000" b="0" i="0" u="none" strike="noStrike" dirty="0">
                        <a:solidFill>
                          <a:srgbClr val="000000"/>
                        </a:solidFill>
                        <a:effectLst/>
                        <a:latin typeface="+mn-lt"/>
                      </a:endParaRPr>
                    </a:p>
                  </a:txBody>
                  <a:tcPr marL="5987" marR="5987" marT="5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07422643"/>
                  </a:ext>
                </a:extLst>
              </a:tr>
              <a:tr h="304943">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t"/>
                      <a:r>
                        <a:rPr lang="ru-RU" sz="1000" u="none" strike="noStrike">
                          <a:effectLst/>
                        </a:rPr>
                        <a:t> </a:t>
                      </a:r>
                      <a:endParaRPr lang="ru-RU" sz="1000" b="0" i="0" u="none" strike="noStrike">
                        <a:solidFill>
                          <a:srgbClr val="000000"/>
                        </a:solidFill>
                        <a:effectLst/>
                        <a:latin typeface="+mn-lt"/>
                      </a:endParaRPr>
                    </a:p>
                  </a:txBody>
                  <a:tcPr marL="5987" marR="5987" marT="5987" marB="0"/>
                </a:tc>
                <a:tc>
                  <a:txBody>
                    <a:bodyPr/>
                    <a:lstStyle/>
                    <a:p>
                      <a:pPr algn="l" fontAlgn="t"/>
                      <a:r>
                        <a:rPr lang="ru-RU" sz="1000" u="none" strike="noStrike">
                          <a:effectLst/>
                        </a:rPr>
                        <a:t>Наличие утвержденной карты планируемого размещения объектов местного значения городского округа</a:t>
                      </a:r>
                      <a:endParaRPr lang="ru-RU" sz="1000" b="0" i="0" u="none" strike="noStrike">
                        <a:solidFill>
                          <a:srgbClr val="000000"/>
                        </a:solidFill>
                        <a:effectLst/>
                        <a:latin typeface="+mn-lt"/>
                      </a:endParaRPr>
                    </a:p>
                  </a:txBody>
                  <a:tcPr marL="5987" marR="5987" marT="5987" marB="0"/>
                </a:tc>
                <a:tc>
                  <a:txBody>
                    <a:bodyPr/>
                    <a:lstStyle/>
                    <a:p>
                      <a:pPr algn="l" fontAlgn="t"/>
                      <a:r>
                        <a:rPr lang="ru-RU" sz="1000" u="none" strike="noStrike">
                          <a:effectLst/>
                        </a:rPr>
                        <a:t>да/нет</a:t>
                      </a:r>
                      <a:endParaRPr lang="ru-RU" sz="1000" b="0" i="0" u="none" strike="noStrike">
                        <a:solidFill>
                          <a:srgbClr val="000000"/>
                        </a:solidFill>
                        <a:effectLst/>
                        <a:latin typeface="+mn-lt"/>
                      </a:endParaRPr>
                    </a:p>
                  </a:txBody>
                  <a:tcPr marL="5987" marR="5987" marT="5987" marB="0"/>
                </a:tc>
                <a:tc>
                  <a:txBody>
                    <a:bodyPr/>
                    <a:lstStyle/>
                    <a:p>
                      <a:pPr algn="ctr" fontAlgn="ctr"/>
                      <a:r>
                        <a:rPr lang="ru-RU" sz="1000" u="none" strike="noStrike" dirty="0">
                          <a:effectLst/>
                        </a:rPr>
                        <a:t>-</a:t>
                      </a:r>
                      <a:endParaRPr lang="ru-RU" sz="1000" b="0" i="0" u="none" strike="noStrike" dirty="0">
                        <a:solidFill>
                          <a:srgbClr val="000000"/>
                        </a:solidFill>
                        <a:effectLst/>
                        <a:latin typeface="+mn-lt"/>
                      </a:endParaRPr>
                    </a:p>
                  </a:txBody>
                  <a:tcPr marL="5987" marR="5987" marT="5987" marB="0" anchor="ctr"/>
                </a:tc>
                <a:tc>
                  <a:txBody>
                    <a:bodyPr/>
                    <a:lstStyle/>
                    <a:p>
                      <a:pPr algn="ctr" fontAlgn="ctr"/>
                      <a:r>
                        <a:rPr lang="ru-RU" sz="1000" u="none" strike="noStrike" dirty="0">
                          <a:effectLst/>
                        </a:rPr>
                        <a:t>нет</a:t>
                      </a:r>
                      <a:endParaRPr lang="ru-RU" sz="1000" b="0" i="0" u="none" strike="noStrike" dirty="0">
                        <a:solidFill>
                          <a:srgbClr val="000000"/>
                        </a:solidFill>
                        <a:effectLst/>
                        <a:latin typeface="+mn-lt"/>
                      </a:endParaRPr>
                    </a:p>
                  </a:txBody>
                  <a:tcPr marL="5987" marR="5987" marT="5987" marB="0" anchor="ctr"/>
                </a:tc>
                <a:tc>
                  <a:txBody>
                    <a:bodyPr/>
                    <a:lstStyle/>
                    <a:p>
                      <a:pPr algn="ctr" fontAlgn="ctr"/>
                      <a:r>
                        <a:rPr lang="ru-RU" sz="1000" u="none" strike="noStrike">
                          <a:effectLst/>
                        </a:rPr>
                        <a:t>нет</a:t>
                      </a:r>
                      <a:endParaRPr lang="ru-RU" sz="1000" b="0" i="0" u="none" strike="noStrike">
                        <a:solidFill>
                          <a:srgbClr val="000000"/>
                        </a:solidFill>
                        <a:effectLst/>
                        <a:latin typeface="+mn-lt"/>
                      </a:endParaRPr>
                    </a:p>
                  </a:txBody>
                  <a:tcPr marL="5987" marR="5987" marT="5987" marB="0" anchor="ctr"/>
                </a:tc>
                <a:tc>
                  <a:txBody>
                    <a:bodyPr/>
                    <a:lstStyle/>
                    <a:p>
                      <a:pPr algn="l" fontAlgn="t"/>
                      <a:r>
                        <a:rPr lang="ru-RU" sz="1000" u="none" strike="noStrike">
                          <a:effectLst/>
                        </a:rPr>
                        <a:t>Не запланировано в отчетном периоде.</a:t>
                      </a:r>
                      <a:endParaRPr lang="ru-RU" sz="1000" b="0" i="0" u="none" strike="noStrike">
                        <a:solidFill>
                          <a:srgbClr val="000000"/>
                        </a:solidFill>
                        <a:effectLst/>
                        <a:latin typeface="+mn-lt"/>
                      </a:endParaRPr>
                    </a:p>
                  </a:txBody>
                  <a:tcPr marL="5987" marR="5987" marT="5987" marB="0"/>
                </a:tc>
                <a:extLst>
                  <a:ext uri="{0D108BD9-81ED-4DB2-BD59-A6C34878D82A}">
                    <a16:rowId xmlns:a16="http://schemas.microsoft.com/office/drawing/2014/main" val="752032194"/>
                  </a:ext>
                </a:extLst>
              </a:tr>
              <a:tr h="304943">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gridSpan="7">
                  <a:txBody>
                    <a:bodyPr/>
                    <a:lstStyle/>
                    <a:p>
                      <a:pPr algn="l" fontAlgn="t"/>
                      <a:r>
                        <a:rPr lang="ru-RU" sz="1000" u="none" strike="noStrike" dirty="0">
                          <a:effectLst/>
                        </a:rPr>
                        <a:t>Мероприятие 2.4 «Обеспечение проведения публичных слушаний/ общественных обсуждений по проекту Правил землепользования и застройки (внесение изменений в Правила землепользования и застройки) городского округа» </a:t>
                      </a:r>
                      <a:endParaRPr lang="ru-RU" sz="1000" b="0" i="0" u="none" strike="noStrike" dirty="0">
                        <a:solidFill>
                          <a:srgbClr val="000000"/>
                        </a:solidFill>
                        <a:effectLst/>
                        <a:latin typeface="+mn-lt"/>
                      </a:endParaRPr>
                    </a:p>
                  </a:txBody>
                  <a:tcPr marL="5987" marR="5987" marT="59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6805386"/>
                  </a:ext>
                </a:extLst>
              </a:tr>
              <a:tr h="604011">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987" marR="5987" marT="5987" marB="0" anchor="ctr"/>
                </a:tc>
                <a:tc>
                  <a:txBody>
                    <a:bodyPr/>
                    <a:lstStyle/>
                    <a:p>
                      <a:pPr algn="l" fontAlgn="t"/>
                      <a:r>
                        <a:rPr lang="ru-RU" sz="1000" u="none" strike="noStrike">
                          <a:effectLst/>
                        </a:rPr>
                        <a:t> </a:t>
                      </a:r>
                      <a:endParaRPr lang="ru-RU" sz="1000" b="0" i="0" u="none" strike="noStrike">
                        <a:solidFill>
                          <a:srgbClr val="000000"/>
                        </a:solidFill>
                        <a:effectLst/>
                        <a:latin typeface="+mn-lt"/>
                      </a:endParaRPr>
                    </a:p>
                  </a:txBody>
                  <a:tcPr marL="5987" marR="5987" marT="5987" marB="0"/>
                </a:tc>
                <a:tc>
                  <a:txBody>
                    <a:bodyPr/>
                    <a:lstStyle/>
                    <a:p>
                      <a:pPr algn="l" fontAlgn="t"/>
                      <a:r>
                        <a:rPr lang="ru-RU" sz="1000" u="none" strike="noStrike">
                          <a:effectLst/>
                        </a:rPr>
                        <a:t>Количество проведенных  публичных слушаний/общественных обсуждений по проекту Правил землепользования и застройки (внесение изменений в Правила землепользования и застройки) городского округа</a:t>
                      </a:r>
                      <a:endParaRPr lang="ru-RU" sz="1000" b="0" i="0" u="none" strike="noStrike">
                        <a:solidFill>
                          <a:srgbClr val="000000"/>
                        </a:solidFill>
                        <a:effectLst/>
                        <a:latin typeface="+mn-lt"/>
                      </a:endParaRPr>
                    </a:p>
                  </a:txBody>
                  <a:tcPr marL="5987" marR="5987" marT="5987" marB="0"/>
                </a:tc>
                <a:tc>
                  <a:txBody>
                    <a:bodyPr/>
                    <a:lstStyle/>
                    <a:p>
                      <a:pPr algn="l" fontAlgn="t"/>
                      <a:r>
                        <a:rPr lang="ru-RU" sz="1000" u="none" strike="noStrike">
                          <a:effectLst/>
                        </a:rPr>
                        <a:t>Штука</a:t>
                      </a:r>
                      <a:endParaRPr lang="ru-RU" sz="1000" b="0" i="0" u="none" strike="noStrike">
                        <a:solidFill>
                          <a:srgbClr val="000000"/>
                        </a:solidFill>
                        <a:effectLst/>
                        <a:latin typeface="+mn-lt"/>
                      </a:endParaRPr>
                    </a:p>
                  </a:txBody>
                  <a:tcPr marL="5987" marR="5987" marT="5987" marB="0"/>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0</a:t>
                      </a:r>
                      <a:endParaRPr lang="ru-RU" sz="1000" b="0" i="0" u="none" strike="noStrike">
                        <a:solidFill>
                          <a:srgbClr val="000000"/>
                        </a:solidFill>
                        <a:effectLst/>
                        <a:latin typeface="+mn-lt"/>
                      </a:endParaRPr>
                    </a:p>
                  </a:txBody>
                  <a:tcPr marL="5987" marR="5987" marT="5987" marB="0" anchor="ctr"/>
                </a:tc>
                <a:tc>
                  <a:txBody>
                    <a:bodyPr/>
                    <a:lstStyle/>
                    <a:p>
                      <a:pPr algn="ctr" fontAlgn="ctr"/>
                      <a:r>
                        <a:rPr lang="ru-RU" sz="1000" u="none" strike="noStrike">
                          <a:effectLst/>
                        </a:rPr>
                        <a:t>0</a:t>
                      </a:r>
                      <a:endParaRPr lang="ru-RU" sz="1000" b="0" i="0" u="none" strike="noStrike">
                        <a:solidFill>
                          <a:srgbClr val="000000"/>
                        </a:solidFill>
                        <a:effectLst/>
                        <a:latin typeface="+mn-lt"/>
                      </a:endParaRPr>
                    </a:p>
                  </a:txBody>
                  <a:tcPr marL="5987" marR="5987" marT="5987" marB="0" anchor="ctr"/>
                </a:tc>
                <a:tc>
                  <a:txBody>
                    <a:bodyPr/>
                    <a:lstStyle/>
                    <a:p>
                      <a:pPr algn="l" fontAlgn="t"/>
                      <a:r>
                        <a:rPr lang="ru-RU" sz="1000" u="none" strike="noStrike" dirty="0">
                          <a:effectLst/>
                        </a:rPr>
                        <a:t>Не запланировано в отчетном периоде.</a:t>
                      </a:r>
                      <a:endParaRPr lang="ru-RU" sz="1000" b="0" i="0" u="none" strike="noStrike" dirty="0">
                        <a:solidFill>
                          <a:srgbClr val="000000"/>
                        </a:solidFill>
                        <a:effectLst/>
                        <a:latin typeface="+mn-lt"/>
                      </a:endParaRPr>
                    </a:p>
                  </a:txBody>
                  <a:tcPr marL="5987" marR="5987" marT="5987" marB="0"/>
                </a:tc>
                <a:extLst>
                  <a:ext uri="{0D108BD9-81ED-4DB2-BD59-A6C34878D82A}">
                    <a16:rowId xmlns:a16="http://schemas.microsoft.com/office/drawing/2014/main" val="4126751390"/>
                  </a:ext>
                </a:extLst>
              </a:tr>
            </a:tbl>
          </a:graphicData>
        </a:graphic>
      </p:graphicFrame>
    </p:spTree>
    <p:extLst>
      <p:ext uri="{BB962C8B-B14F-4D97-AF65-F5344CB8AC3E}">
        <p14:creationId xmlns:p14="http://schemas.microsoft.com/office/powerpoint/2010/main" val="3126730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122</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979204645"/>
              </p:ext>
            </p:extLst>
          </p:nvPr>
        </p:nvGraphicFramePr>
        <p:xfrm>
          <a:off x="404076" y="1254127"/>
          <a:ext cx="11483123" cy="5238112"/>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811188357"/>
                    </a:ext>
                  </a:extLst>
                </a:gridCol>
                <a:gridCol w="463200">
                  <a:extLst>
                    <a:ext uri="{9D8B030D-6E8A-4147-A177-3AD203B41FA5}">
                      <a16:colId xmlns:a16="http://schemas.microsoft.com/office/drawing/2014/main" val="408057220"/>
                    </a:ext>
                  </a:extLst>
                </a:gridCol>
                <a:gridCol w="690259">
                  <a:extLst>
                    <a:ext uri="{9D8B030D-6E8A-4147-A177-3AD203B41FA5}">
                      <a16:colId xmlns:a16="http://schemas.microsoft.com/office/drawing/2014/main" val="2964600796"/>
                    </a:ext>
                  </a:extLst>
                </a:gridCol>
                <a:gridCol w="3826697">
                  <a:extLst>
                    <a:ext uri="{9D8B030D-6E8A-4147-A177-3AD203B41FA5}">
                      <a16:colId xmlns:a16="http://schemas.microsoft.com/office/drawing/2014/main" val="4027308714"/>
                    </a:ext>
                  </a:extLst>
                </a:gridCol>
                <a:gridCol w="1017224">
                  <a:extLst>
                    <a:ext uri="{9D8B030D-6E8A-4147-A177-3AD203B41FA5}">
                      <a16:colId xmlns:a16="http://schemas.microsoft.com/office/drawing/2014/main" val="357723708"/>
                    </a:ext>
                  </a:extLst>
                </a:gridCol>
                <a:gridCol w="1017224">
                  <a:extLst>
                    <a:ext uri="{9D8B030D-6E8A-4147-A177-3AD203B41FA5}">
                      <a16:colId xmlns:a16="http://schemas.microsoft.com/office/drawing/2014/main" val="3541997240"/>
                    </a:ext>
                  </a:extLst>
                </a:gridCol>
                <a:gridCol w="811357">
                  <a:extLst>
                    <a:ext uri="{9D8B030D-6E8A-4147-A177-3AD203B41FA5}">
                      <a16:colId xmlns:a16="http://schemas.microsoft.com/office/drawing/2014/main" val="2522031728"/>
                    </a:ext>
                  </a:extLst>
                </a:gridCol>
                <a:gridCol w="775028">
                  <a:extLst>
                    <a:ext uri="{9D8B030D-6E8A-4147-A177-3AD203B41FA5}">
                      <a16:colId xmlns:a16="http://schemas.microsoft.com/office/drawing/2014/main" val="2800220964"/>
                    </a:ext>
                  </a:extLst>
                </a:gridCol>
                <a:gridCol w="2397742">
                  <a:extLst>
                    <a:ext uri="{9D8B030D-6E8A-4147-A177-3AD203B41FA5}">
                      <a16:colId xmlns:a16="http://schemas.microsoft.com/office/drawing/2014/main" val="856424262"/>
                    </a:ext>
                  </a:extLst>
                </a:gridCol>
              </a:tblGrid>
              <a:tr h="519569">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4055669002"/>
                  </a:ext>
                </a:extLst>
              </a:tr>
              <a:tr h="178556">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1441100338"/>
                  </a:ext>
                </a:extLst>
              </a:tr>
              <a:tr h="305880">
                <a:tc gridSpan="9">
                  <a:txBody>
                    <a:bodyPr/>
                    <a:lstStyle/>
                    <a:p>
                      <a:pPr algn="l" fontAlgn="ctr"/>
                      <a:r>
                        <a:rPr lang="ru-RU" sz="1000" u="none" strike="noStrike">
                          <a:effectLst/>
                        </a:rPr>
                        <a:t>16. Архитектура и градостроительство </a:t>
                      </a:r>
                      <a:endParaRPr lang="ru-RU" sz="1000" b="1" i="0" u="none" strike="noStrike">
                        <a:solidFill>
                          <a:srgbClr val="000000"/>
                        </a:solidFill>
                        <a:effectLst/>
                        <a:latin typeface="Calibri" panose="020F0502020204030204" pitchFamily="34" charset="0"/>
                      </a:endParaRPr>
                    </a:p>
                  </a:txBody>
                  <a:tcPr marL="7195" marR="7195" marT="719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87752078"/>
                  </a:ext>
                </a:extLst>
              </a:tr>
              <a:tr h="178556">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gridSpan="8">
                  <a:txBody>
                    <a:bodyPr/>
                    <a:lstStyle/>
                    <a:p>
                      <a:pPr algn="l" fontAlgn="ctr"/>
                      <a:r>
                        <a:rPr lang="ru-RU" sz="1000" u="none" strike="noStrike">
                          <a:effectLst/>
                        </a:rPr>
                        <a:t>Подпрограмма 1. Разработка Генерального плана развития городского округа </a:t>
                      </a:r>
                      <a:endParaRPr lang="ru-RU" sz="1000" b="0" i="0" u="none" strike="noStrike">
                        <a:solidFill>
                          <a:srgbClr val="000000"/>
                        </a:solidFill>
                        <a:effectLst/>
                        <a:latin typeface="Calibri" panose="020F0502020204030204" pitchFamily="34" charset="0"/>
                      </a:endParaRPr>
                    </a:p>
                  </a:txBody>
                  <a:tcPr marL="7195" marR="7195" marT="719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47608016"/>
                  </a:ext>
                </a:extLst>
              </a:tr>
              <a:tr h="394423">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gridSpan="7">
                  <a:txBody>
                    <a:bodyPr/>
                    <a:lstStyle/>
                    <a:p>
                      <a:pPr algn="l" fontAlgn="t"/>
                      <a:r>
                        <a:rPr lang="ru-RU" sz="1000" u="none" strike="noStrike">
                          <a:effectLst/>
                        </a:rPr>
                        <a:t>Мероприятие 2.5 «Обеспечение утверждения администрацией муниципального образования Московской области проекта Правил землепользования и застройки городского округа (внесение изменений в Правила землепользования и застройки городского округа)» </a:t>
                      </a:r>
                      <a:endParaRPr lang="ru-RU" sz="1000" b="0" i="0" u="none" strike="noStrike">
                        <a:solidFill>
                          <a:srgbClr val="000000"/>
                        </a:solidFill>
                        <a:effectLst/>
                        <a:latin typeface="Calibri" panose="020F0502020204030204" pitchFamily="34" charset="0"/>
                      </a:endParaRPr>
                    </a:p>
                  </a:txBody>
                  <a:tcPr marL="7195" marR="7195" marT="719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62194556"/>
                  </a:ext>
                </a:extLst>
              </a:tr>
              <a:tr h="690075">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Наличие утвержденного в актуальной версии Правил землепользования и застройки городского округа (внесение изменений в Правила землепользования и застройки городского округа)</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dirty="0">
                          <a:effectLst/>
                        </a:rPr>
                        <a:t>да/нет</a:t>
                      </a:r>
                      <a:endParaRPr lang="ru-RU" sz="1000" b="0" i="0" u="none" strike="noStrike" dirty="0">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нет</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нет</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Не запланировано в отчетном периоде.</a:t>
                      </a:r>
                      <a:endParaRPr lang="ru-RU" sz="1000" b="0" i="0" u="none" strike="noStrike">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3877889908"/>
                  </a:ext>
                </a:extLst>
              </a:tr>
              <a:tr h="178556">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gridSpan="7">
                  <a:txBody>
                    <a:bodyPr/>
                    <a:lstStyle/>
                    <a:p>
                      <a:pPr algn="l" fontAlgn="t"/>
                      <a:r>
                        <a:rPr lang="ru-RU" sz="1000" u="none" strike="noStrike" dirty="0">
                          <a:effectLst/>
                        </a:rPr>
                        <a:t>Мероприятие 3.1 «Разработка и внесение изменений в нормативы градостроительного проектирования городского округа» </a:t>
                      </a:r>
                      <a:endParaRPr lang="ru-RU" sz="1000" b="0" i="0" u="none" strike="noStrike" dirty="0">
                        <a:solidFill>
                          <a:srgbClr val="000000"/>
                        </a:solidFill>
                        <a:effectLst/>
                        <a:latin typeface="Calibri" panose="020F0502020204030204" pitchFamily="34" charset="0"/>
                      </a:endParaRPr>
                    </a:p>
                  </a:txBody>
                  <a:tcPr marL="7195" marR="7195" marT="719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59397037"/>
                  </a:ext>
                </a:extLst>
              </a:tr>
              <a:tr h="349062">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Наличие разработанных в актуальной версии нормативов градостроительного проектирования городского округа</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да/нет</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нет</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нет</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Не запланировано в отчетном периоде.</a:t>
                      </a:r>
                      <a:endParaRPr lang="ru-RU" sz="1000" b="0" i="0" u="none" strike="noStrike">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3745105575"/>
                  </a:ext>
                </a:extLst>
              </a:tr>
              <a:tr h="349062">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gridSpan="7">
                  <a:txBody>
                    <a:bodyPr/>
                    <a:lstStyle/>
                    <a:p>
                      <a:pPr algn="l" fontAlgn="t"/>
                      <a:r>
                        <a:rPr lang="ru-RU" sz="1000" u="none" strike="noStrike" dirty="0">
                          <a:effectLst/>
                        </a:rPr>
                        <a:t>Мероприятие 3.2 «Обеспечение рассмотрения и утверждения представительными органами местного самоуправления муниципального образования Московской области проекта нормативов градостроительного проектирования (внесение изменений в нормативы градостроительного проектирования) городского округа» </a:t>
                      </a:r>
                      <a:endParaRPr lang="ru-RU" sz="1000" b="0" i="0" u="none" strike="noStrike" dirty="0">
                        <a:solidFill>
                          <a:srgbClr val="000000"/>
                        </a:solidFill>
                        <a:effectLst/>
                        <a:latin typeface="Calibri" panose="020F0502020204030204" pitchFamily="34" charset="0"/>
                      </a:endParaRPr>
                    </a:p>
                  </a:txBody>
                  <a:tcPr marL="7195" marR="7195" marT="719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0359451"/>
                  </a:ext>
                </a:extLst>
              </a:tr>
              <a:tr h="349062">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Наличие утвержденных в актуальной версии нормативов градостроительного проектирования городского округа</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да/нет</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dirty="0">
                          <a:effectLst/>
                        </a:rPr>
                        <a:t>нет</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нет</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Не запланировано в отчетном периоде.</a:t>
                      </a:r>
                      <a:endParaRPr lang="ru-RU" sz="1000" b="0" i="0" u="none" strike="noStrike">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1358886931"/>
                  </a:ext>
                </a:extLst>
              </a:tr>
              <a:tr h="178556">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gridSpan="8">
                  <a:txBody>
                    <a:bodyPr/>
                    <a:lstStyle/>
                    <a:p>
                      <a:pPr algn="l" fontAlgn="ctr"/>
                      <a:r>
                        <a:rPr lang="ru-RU" sz="1000" u="none" strike="noStrike" dirty="0">
                          <a:effectLst/>
                        </a:rPr>
                        <a:t>Подпрограмма 2. Реализация политики пространственного развития городского округа </a:t>
                      </a:r>
                      <a:endParaRPr lang="ru-RU" sz="1000" b="0" i="0" u="none" strike="noStrike" dirty="0">
                        <a:solidFill>
                          <a:srgbClr val="000000"/>
                        </a:solidFill>
                        <a:effectLst/>
                        <a:latin typeface="Calibri" panose="020F0502020204030204" pitchFamily="34" charset="0"/>
                      </a:endParaRPr>
                    </a:p>
                  </a:txBody>
                  <a:tcPr marL="7195" marR="7195" marT="719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40682461"/>
                  </a:ext>
                </a:extLst>
              </a:tr>
              <a:tr h="349062">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gridSpan="7">
                  <a:txBody>
                    <a:bodyPr/>
                    <a:lstStyle/>
                    <a:p>
                      <a:pPr algn="l" fontAlgn="t"/>
                      <a:r>
                        <a:rPr lang="ru-RU" sz="1000" u="none" strike="noStrike" dirty="0">
                          <a:effectLst/>
                        </a:rPr>
                        <a:t>Мероприятие 4.1 «Осуществление отдельных государственных полномочий в части присвоения адресов объектам адресации и согласования переустройства (или перепланировки) помещений в многоквартирном доме» </a:t>
                      </a:r>
                      <a:endParaRPr lang="ru-RU" sz="1000" b="0" i="0" u="none" strike="noStrike" dirty="0">
                        <a:solidFill>
                          <a:srgbClr val="000000"/>
                        </a:solidFill>
                        <a:effectLst/>
                        <a:latin typeface="Calibri" panose="020F0502020204030204" pitchFamily="34" charset="0"/>
                      </a:endParaRPr>
                    </a:p>
                  </a:txBody>
                  <a:tcPr marL="7195" marR="7195" marT="719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33999022"/>
                  </a:ext>
                </a:extLst>
              </a:tr>
              <a:tr h="690075">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Количество решений по вопросам присвоения (аннулирования) адресов, согласования и (или) перепланировки помещений в многоквартирном доме, завершения работ по переустройству и (или) перепланировки помещений в многоквартирном доме</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dirty="0">
                          <a:effectLst/>
                        </a:rPr>
                        <a:t>734</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dirty="0">
                          <a:effectLst/>
                        </a:rPr>
                        <a:t>734</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2418189363"/>
                  </a:ext>
                </a:extLst>
              </a:tr>
              <a:tr h="178556">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gridSpan="7">
                  <a:txBody>
                    <a:bodyPr/>
                    <a:lstStyle/>
                    <a:p>
                      <a:pPr algn="l" fontAlgn="t"/>
                      <a:r>
                        <a:rPr lang="ru-RU" sz="1000" u="none" strike="noStrike" dirty="0">
                          <a:effectLst/>
                        </a:rPr>
                        <a:t>Мероприятие 5.1 «Ликвидация самовольных, недостроенных и аварийных объектов на территории городского округа» </a:t>
                      </a:r>
                      <a:endParaRPr lang="ru-RU" sz="1000" b="0" i="0" u="none" strike="noStrike" dirty="0">
                        <a:solidFill>
                          <a:srgbClr val="000000"/>
                        </a:solidFill>
                        <a:effectLst/>
                        <a:latin typeface="Calibri" panose="020F0502020204030204" pitchFamily="34" charset="0"/>
                      </a:endParaRPr>
                    </a:p>
                  </a:txBody>
                  <a:tcPr marL="7195" marR="7195" marT="719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8710022"/>
                  </a:ext>
                </a:extLst>
              </a:tr>
              <a:tr h="349062">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Количество ликвидированных самовольных, недостоверных и аварийных объектов на территории городского округа</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11</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11</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1565522862"/>
                  </a:ext>
                </a:extLst>
              </a:tr>
            </a:tbl>
          </a:graphicData>
        </a:graphic>
      </p:graphicFrame>
    </p:spTree>
    <p:extLst>
      <p:ext uri="{BB962C8B-B14F-4D97-AF65-F5344CB8AC3E}">
        <p14:creationId xmlns:p14="http://schemas.microsoft.com/office/powerpoint/2010/main" val="2736790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123</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957736043"/>
              </p:ext>
            </p:extLst>
          </p:nvPr>
        </p:nvGraphicFramePr>
        <p:xfrm>
          <a:off x="404074" y="1254125"/>
          <a:ext cx="11483124" cy="5055234"/>
        </p:xfrm>
        <a:graphic>
          <a:graphicData uri="http://schemas.openxmlformats.org/drawingml/2006/table">
            <a:tbl>
              <a:tblPr>
                <a:tableStyleId>{69CF1AB2-1976-4502-BF36-3FF5EA218861}</a:tableStyleId>
              </a:tblPr>
              <a:tblGrid>
                <a:gridCol w="460619">
                  <a:extLst>
                    <a:ext uri="{9D8B030D-6E8A-4147-A177-3AD203B41FA5}">
                      <a16:colId xmlns:a16="http://schemas.microsoft.com/office/drawing/2014/main" val="488584591"/>
                    </a:ext>
                  </a:extLst>
                </a:gridCol>
                <a:gridCol w="701949">
                  <a:extLst>
                    <a:ext uri="{9D8B030D-6E8A-4147-A177-3AD203B41FA5}">
                      <a16:colId xmlns:a16="http://schemas.microsoft.com/office/drawing/2014/main" val="1040094988"/>
                    </a:ext>
                  </a:extLst>
                </a:gridCol>
                <a:gridCol w="607091">
                  <a:extLst>
                    <a:ext uri="{9D8B030D-6E8A-4147-A177-3AD203B41FA5}">
                      <a16:colId xmlns:a16="http://schemas.microsoft.com/office/drawing/2014/main" val="1402018735"/>
                    </a:ext>
                  </a:extLst>
                </a:gridCol>
                <a:gridCol w="4378769">
                  <a:extLst>
                    <a:ext uri="{9D8B030D-6E8A-4147-A177-3AD203B41FA5}">
                      <a16:colId xmlns:a16="http://schemas.microsoft.com/office/drawing/2014/main" val="1766524337"/>
                    </a:ext>
                  </a:extLst>
                </a:gridCol>
                <a:gridCol w="710165">
                  <a:extLst>
                    <a:ext uri="{9D8B030D-6E8A-4147-A177-3AD203B41FA5}">
                      <a16:colId xmlns:a16="http://schemas.microsoft.com/office/drawing/2014/main" val="1455714535"/>
                    </a:ext>
                  </a:extLst>
                </a:gridCol>
                <a:gridCol w="710165">
                  <a:extLst>
                    <a:ext uri="{9D8B030D-6E8A-4147-A177-3AD203B41FA5}">
                      <a16:colId xmlns:a16="http://schemas.microsoft.com/office/drawing/2014/main" val="379500486"/>
                    </a:ext>
                  </a:extLst>
                </a:gridCol>
                <a:gridCol w="566442">
                  <a:extLst>
                    <a:ext uri="{9D8B030D-6E8A-4147-A177-3AD203B41FA5}">
                      <a16:colId xmlns:a16="http://schemas.microsoft.com/office/drawing/2014/main" val="3871733207"/>
                    </a:ext>
                  </a:extLst>
                </a:gridCol>
                <a:gridCol w="1673962">
                  <a:extLst>
                    <a:ext uri="{9D8B030D-6E8A-4147-A177-3AD203B41FA5}">
                      <a16:colId xmlns:a16="http://schemas.microsoft.com/office/drawing/2014/main" val="2251065859"/>
                    </a:ext>
                  </a:extLst>
                </a:gridCol>
                <a:gridCol w="1673962">
                  <a:extLst>
                    <a:ext uri="{9D8B030D-6E8A-4147-A177-3AD203B41FA5}">
                      <a16:colId xmlns:a16="http://schemas.microsoft.com/office/drawing/2014/main" val="3702129754"/>
                    </a:ext>
                  </a:extLst>
                </a:gridCol>
              </a:tblGrid>
              <a:tr h="652246">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947" marR="6947" marT="6947"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947" marR="6947" marT="6947"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6947" marR="6947" marT="6947"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6947" marR="6947" marT="694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947" marR="6947" marT="694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947" marR="6947" marT="694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3289744903"/>
                  </a:ext>
                </a:extLst>
              </a:tr>
              <a:tr h="168573">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947" marR="6947" marT="6947" marB="0" anchor="ctr"/>
                </a:tc>
                <a:extLst>
                  <a:ext uri="{0D108BD9-81ED-4DB2-BD59-A6C34878D82A}">
                    <a16:rowId xmlns:a16="http://schemas.microsoft.com/office/drawing/2014/main" val="1320999910"/>
                  </a:ext>
                </a:extLst>
              </a:tr>
              <a:tr h="345393">
                <a:tc gridSpan="9">
                  <a:txBody>
                    <a:bodyPr/>
                    <a:lstStyle/>
                    <a:p>
                      <a:pPr algn="l" fontAlgn="ctr"/>
                      <a:r>
                        <a:rPr lang="ru-RU" sz="1000" u="none" strike="noStrike">
                          <a:effectLst/>
                        </a:rPr>
                        <a:t>17. Формирование современной комфортной городской среды </a:t>
                      </a:r>
                      <a:endParaRPr lang="ru-RU" sz="1000" b="1" i="0" u="none" strike="noStrike">
                        <a:solidFill>
                          <a:srgbClr val="000000"/>
                        </a:solidFill>
                        <a:effectLst/>
                        <a:latin typeface="Calibri" panose="020F0502020204030204" pitchFamily="34" charset="0"/>
                      </a:endParaRPr>
                    </a:p>
                  </a:txBody>
                  <a:tcPr marL="6947" marR="6947" marT="694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56514162"/>
                  </a:ext>
                </a:extLst>
              </a:tr>
              <a:tr h="329797">
                <a:tc rowSpan="9" gridSpan="3">
                  <a:txBody>
                    <a:bodyPr/>
                    <a:lstStyle/>
                    <a:p>
                      <a:pPr algn="ctr" fontAlgn="ctr"/>
                      <a:r>
                        <a:rPr lang="ru-RU" sz="1000" u="none" strike="noStrike" dirty="0">
                          <a:effectLst/>
                        </a:rPr>
                        <a:t> </a:t>
                      </a:r>
                      <a:endParaRPr lang="ru-RU" sz="1000" b="1" i="0" u="none" strike="noStrike" dirty="0">
                        <a:solidFill>
                          <a:srgbClr val="000000"/>
                        </a:solidFill>
                        <a:effectLst/>
                        <a:latin typeface="Calibri" panose="020F0502020204030204" pitchFamily="34" charset="0"/>
                      </a:endParaRPr>
                    </a:p>
                  </a:txBody>
                  <a:tcPr marL="6947" marR="6947" marT="6947" marB="0" anchor="ctr"/>
                </a:tc>
                <a:tc rowSpan="9" hMerge="1">
                  <a:txBody>
                    <a:bodyPr/>
                    <a:lstStyle/>
                    <a:p>
                      <a:endParaRPr lang="ru-RU"/>
                    </a:p>
                  </a:txBody>
                  <a:tcPr/>
                </a:tc>
                <a:tc rowSpan="9" hMerge="1">
                  <a:txBody>
                    <a:bodyPr/>
                    <a:lstStyle/>
                    <a:p>
                      <a:endParaRPr lang="ru-RU"/>
                    </a:p>
                  </a:txBody>
                  <a:tcPr/>
                </a:tc>
                <a:tc>
                  <a:txBody>
                    <a:bodyPr/>
                    <a:lstStyle/>
                    <a:p>
                      <a:pPr algn="l" fontAlgn="ctr"/>
                      <a:r>
                        <a:rPr lang="ru-RU" sz="1000" u="none" strike="noStrike" dirty="0">
                          <a:effectLst/>
                        </a:rPr>
                        <a:t>Выполнен ремонт асфальтового покрытия дворовых территорий</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4158211555"/>
                  </a:ext>
                </a:extLst>
              </a:tr>
              <a:tr h="32979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Замена детских игровых площадок</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17</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17</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609503583"/>
                  </a:ext>
                </a:extLst>
              </a:tr>
              <a:tr h="32979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благоустроенных общественных территорий</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3523929541"/>
                  </a:ext>
                </a:extLst>
              </a:tr>
              <a:tr h="39536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замененных неэнергоэффективных светильников наружного освещения</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1192</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1192</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3415314074"/>
                  </a:ext>
                </a:extLst>
              </a:tr>
              <a:tr h="52470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созданных и отремонтированных пешеходных коммуникаций за счет средств муниципального образования Московской области</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1</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698345165"/>
                  </a:ext>
                </a:extLst>
              </a:tr>
              <a:tr h="32979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установленных шкафов управления наружным освещением</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7</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7</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3152311592"/>
                  </a:ext>
                </a:extLst>
              </a:tr>
              <a:tr h="39536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Площадь дворовых территорий и общественных пространств, содержащихся за счет бюджетных средств</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ctr"/>
                      <a:r>
                        <a:rPr lang="ru-RU" sz="1000" u="none" strike="noStrike">
                          <a:effectLst/>
                        </a:rPr>
                        <a:t>Квадратный метр</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914052</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914052</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1782812134"/>
                  </a:ext>
                </a:extLst>
              </a:tr>
              <a:tr h="440929">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Уровень освещенности территорий общественного пользования в пределах городской черты на конец года, не менее</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88,37</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88,37</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l" fontAlgn="t"/>
                      <a:r>
                        <a:rPr lang="ru-RU" sz="1000" u="none" strike="noStrike">
                          <a:effectLst/>
                        </a:rPr>
                        <a:t>Ожидаемое значение показателя 2024 года</a:t>
                      </a:r>
                      <a:endParaRPr lang="ru-RU" sz="1000" b="0" i="0" u="none" strike="noStrike">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4072635382"/>
                  </a:ext>
                </a:extLst>
              </a:tr>
              <a:tr h="81347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Устранены дефекты асфальтового покрытия дворовых территорий, в том числе проездов на дворовые территории, в том числе внутриквартальных проездов, в рамках проведения ямочного ремонта</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l" fontAlgn="ctr"/>
                      <a:r>
                        <a:rPr lang="ru-RU" sz="1000" u="none" strike="noStrike">
                          <a:effectLst/>
                        </a:rPr>
                        <a:t>Квадратный метр</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a:effectLst/>
                        </a:rPr>
                        <a:t>2000</a:t>
                      </a:r>
                      <a:endParaRPr lang="ru-RU" sz="1000" b="0" i="0" u="none" strike="noStrike">
                        <a:solidFill>
                          <a:srgbClr val="000000"/>
                        </a:solidFill>
                        <a:effectLst/>
                        <a:latin typeface="Calibri" panose="020F0502020204030204" pitchFamily="34" charset="0"/>
                      </a:endParaRPr>
                    </a:p>
                  </a:txBody>
                  <a:tcPr marL="6947" marR="6947" marT="6947" marB="0" anchor="ctr"/>
                </a:tc>
                <a:tc>
                  <a:txBody>
                    <a:bodyPr/>
                    <a:lstStyle/>
                    <a:p>
                      <a:pPr algn="ctr" fontAlgn="ctr"/>
                      <a:r>
                        <a:rPr lang="ru-RU" sz="1000" u="none" strike="noStrike" dirty="0">
                          <a:effectLst/>
                        </a:rPr>
                        <a:t>1336,68</a:t>
                      </a:r>
                      <a:endParaRPr lang="ru-RU" sz="1000" b="0" i="0" u="none" strike="noStrike" dirty="0">
                        <a:solidFill>
                          <a:srgbClr val="000000"/>
                        </a:solidFill>
                        <a:effectLst/>
                        <a:latin typeface="Calibri" panose="020F0502020204030204" pitchFamily="34" charset="0"/>
                      </a:endParaRPr>
                    </a:p>
                  </a:txBody>
                  <a:tcPr marL="6947" marR="6947" marT="6947" marB="0" anchor="ctr"/>
                </a:tc>
                <a:tc>
                  <a:txBody>
                    <a:bodyPr/>
                    <a:lstStyle/>
                    <a:p>
                      <a:pPr algn="l" fontAlgn="t"/>
                      <a:r>
                        <a:rPr lang="ru-RU" sz="1000" u="none" strike="noStrike" dirty="0">
                          <a:effectLst/>
                        </a:rPr>
                        <a:t>Значение показателя достигнуто. Показатель носит заявительный характер.</a:t>
                      </a:r>
                      <a:br>
                        <a:rPr lang="ru-RU" sz="1000" u="none" strike="noStrike" dirty="0">
                          <a:effectLst/>
                        </a:rPr>
                      </a:br>
                      <a:endParaRPr lang="ru-RU" sz="1000" b="0" i="0" u="none" strike="noStrike" dirty="0">
                        <a:solidFill>
                          <a:srgbClr val="000000"/>
                        </a:solidFill>
                        <a:effectLst/>
                        <a:latin typeface="Calibri" panose="020F0502020204030204" pitchFamily="34" charset="0"/>
                      </a:endParaRPr>
                    </a:p>
                  </a:txBody>
                  <a:tcPr marL="6947" marR="6947" marT="6947" marB="0"/>
                </a:tc>
                <a:extLst>
                  <a:ext uri="{0D108BD9-81ED-4DB2-BD59-A6C34878D82A}">
                    <a16:rowId xmlns:a16="http://schemas.microsoft.com/office/drawing/2014/main" val="1212082396"/>
                  </a:ext>
                </a:extLst>
              </a:tr>
            </a:tbl>
          </a:graphicData>
        </a:graphic>
      </p:graphicFrame>
    </p:spTree>
    <p:extLst>
      <p:ext uri="{BB962C8B-B14F-4D97-AF65-F5344CB8AC3E}">
        <p14:creationId xmlns:p14="http://schemas.microsoft.com/office/powerpoint/2010/main" val="2257318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124</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672377573"/>
              </p:ext>
            </p:extLst>
          </p:nvPr>
        </p:nvGraphicFramePr>
        <p:xfrm>
          <a:off x="404074" y="1254125"/>
          <a:ext cx="11574565" cy="5030299"/>
        </p:xfrm>
        <a:graphic>
          <a:graphicData uri="http://schemas.openxmlformats.org/drawingml/2006/table">
            <a:tbl>
              <a:tblPr>
                <a:tableStyleId>{69CF1AB2-1976-4502-BF36-3FF5EA218861}</a:tableStyleId>
              </a:tblPr>
              <a:tblGrid>
                <a:gridCol w="488250">
                  <a:extLst>
                    <a:ext uri="{9D8B030D-6E8A-4147-A177-3AD203B41FA5}">
                      <a16:colId xmlns:a16="http://schemas.microsoft.com/office/drawing/2014/main" val="3172594063"/>
                    </a:ext>
                  </a:extLst>
                </a:gridCol>
                <a:gridCol w="466888">
                  <a:extLst>
                    <a:ext uri="{9D8B030D-6E8A-4147-A177-3AD203B41FA5}">
                      <a16:colId xmlns:a16="http://schemas.microsoft.com/office/drawing/2014/main" val="2638421119"/>
                    </a:ext>
                  </a:extLst>
                </a:gridCol>
                <a:gridCol w="695755">
                  <a:extLst>
                    <a:ext uri="{9D8B030D-6E8A-4147-A177-3AD203B41FA5}">
                      <a16:colId xmlns:a16="http://schemas.microsoft.com/office/drawing/2014/main" val="3960152715"/>
                    </a:ext>
                  </a:extLst>
                </a:gridCol>
                <a:gridCol w="3857168">
                  <a:extLst>
                    <a:ext uri="{9D8B030D-6E8A-4147-A177-3AD203B41FA5}">
                      <a16:colId xmlns:a16="http://schemas.microsoft.com/office/drawing/2014/main" val="2426940211"/>
                    </a:ext>
                  </a:extLst>
                </a:gridCol>
                <a:gridCol w="1025325">
                  <a:extLst>
                    <a:ext uri="{9D8B030D-6E8A-4147-A177-3AD203B41FA5}">
                      <a16:colId xmlns:a16="http://schemas.microsoft.com/office/drawing/2014/main" val="3415705988"/>
                    </a:ext>
                  </a:extLst>
                </a:gridCol>
                <a:gridCol w="1025325">
                  <a:extLst>
                    <a:ext uri="{9D8B030D-6E8A-4147-A177-3AD203B41FA5}">
                      <a16:colId xmlns:a16="http://schemas.microsoft.com/office/drawing/2014/main" val="2628657458"/>
                    </a:ext>
                  </a:extLst>
                </a:gridCol>
                <a:gridCol w="817820">
                  <a:extLst>
                    <a:ext uri="{9D8B030D-6E8A-4147-A177-3AD203B41FA5}">
                      <a16:colId xmlns:a16="http://schemas.microsoft.com/office/drawing/2014/main" val="3103953170"/>
                    </a:ext>
                  </a:extLst>
                </a:gridCol>
                <a:gridCol w="781200">
                  <a:extLst>
                    <a:ext uri="{9D8B030D-6E8A-4147-A177-3AD203B41FA5}">
                      <a16:colId xmlns:a16="http://schemas.microsoft.com/office/drawing/2014/main" val="2030846161"/>
                    </a:ext>
                  </a:extLst>
                </a:gridCol>
                <a:gridCol w="2416834">
                  <a:extLst>
                    <a:ext uri="{9D8B030D-6E8A-4147-A177-3AD203B41FA5}">
                      <a16:colId xmlns:a16="http://schemas.microsoft.com/office/drawing/2014/main" val="1686269632"/>
                    </a:ext>
                  </a:extLst>
                </a:gridCol>
              </a:tblGrid>
              <a:tr h="476483">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477" marR="6477" marT="6477"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477" marR="6477" marT="6477" marB="0"/>
                </a:tc>
                <a:extLst>
                  <a:ext uri="{0D108BD9-81ED-4DB2-BD59-A6C34878D82A}">
                    <a16:rowId xmlns:a16="http://schemas.microsoft.com/office/drawing/2014/main" val="1620132340"/>
                  </a:ext>
                </a:extLst>
              </a:tr>
              <a:tr h="163265">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477" marR="6477" marT="6477" marB="0" anchor="ctr"/>
                </a:tc>
                <a:extLst>
                  <a:ext uri="{0D108BD9-81ED-4DB2-BD59-A6C34878D82A}">
                    <a16:rowId xmlns:a16="http://schemas.microsoft.com/office/drawing/2014/main" val="1867671805"/>
                  </a:ext>
                </a:extLst>
              </a:tr>
              <a:tr h="312833">
                <a:tc gridSpan="9">
                  <a:txBody>
                    <a:bodyPr/>
                    <a:lstStyle/>
                    <a:p>
                      <a:pPr algn="l" fontAlgn="ctr"/>
                      <a:r>
                        <a:rPr lang="ru-RU" sz="1000" u="none" strike="noStrike">
                          <a:effectLst/>
                        </a:rPr>
                        <a:t>17. Формирование современной комфортной городской среды </a:t>
                      </a:r>
                      <a:endParaRPr lang="ru-RU" sz="1000" b="1" i="0" u="none" strike="noStrike">
                        <a:solidFill>
                          <a:srgbClr val="000000"/>
                        </a:solidFill>
                        <a:effectLst/>
                        <a:latin typeface="Calibri" panose="020F0502020204030204" pitchFamily="34" charset="0"/>
                      </a:endParaRPr>
                    </a:p>
                  </a:txBody>
                  <a:tcPr marL="6477" marR="6477" marT="647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01790549"/>
                  </a:ext>
                </a:extLst>
              </a:tr>
              <a:tr h="16326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gridSpan="8">
                  <a:txBody>
                    <a:bodyPr/>
                    <a:lstStyle/>
                    <a:p>
                      <a:pPr algn="l" fontAlgn="ctr"/>
                      <a:r>
                        <a:rPr lang="ru-RU" sz="1000" u="none" strike="noStrike">
                          <a:effectLst/>
                        </a:rPr>
                        <a:t>Подпрограмма 1. Комфортная городская среда </a:t>
                      </a:r>
                      <a:endParaRPr lang="ru-RU" sz="1000" b="0" i="0" u="none" strike="noStrike">
                        <a:solidFill>
                          <a:srgbClr val="000000"/>
                        </a:solidFill>
                        <a:effectLst/>
                        <a:latin typeface="Calibri" panose="020F0502020204030204" pitchFamily="34" charset="0"/>
                      </a:endParaRPr>
                    </a:p>
                  </a:txBody>
                  <a:tcPr marL="6477" marR="6477" marT="647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58014219"/>
                  </a:ext>
                </a:extLst>
              </a:tr>
              <a:tr h="17971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tc>
                <a:tc gridSpan="7">
                  <a:txBody>
                    <a:bodyPr/>
                    <a:lstStyle/>
                    <a:p>
                      <a:pPr algn="l" fontAlgn="t"/>
                      <a:r>
                        <a:rPr lang="ru-RU" sz="1000" u="none" strike="noStrike">
                          <a:effectLst/>
                        </a:rPr>
                        <a:t>Мероприятие 1.20 «Благоустройство общественных территорий муниципальных образований Московской области (за исключением мероприятий по содержанию территорий)» </a:t>
                      </a:r>
                      <a:endParaRPr lang="ru-RU" sz="1000" b="0" i="0" u="none" strike="noStrike">
                        <a:solidFill>
                          <a:srgbClr val="000000"/>
                        </a:solidFill>
                        <a:effectLst/>
                        <a:latin typeface="Calibri" panose="020F0502020204030204" pitchFamily="34" charset="0"/>
                      </a:endParaRPr>
                    </a:p>
                  </a:txBody>
                  <a:tcPr marL="6477" marR="6477" marT="647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94207298"/>
                  </a:ext>
                </a:extLst>
              </a:tr>
              <a:tr h="47648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b"/>
                </a:tc>
                <a:tc rowSpan="3">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Разработаны архитектурно-планировочные концепции и проектно-сметная документация по благоустройству общественных территорий</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477" marR="6477" marT="6477" marB="0"/>
                </a:tc>
                <a:extLst>
                  <a:ext uri="{0D108BD9-81ED-4DB2-BD59-A6C34878D82A}">
                    <a16:rowId xmlns:a16="http://schemas.microsoft.com/office/drawing/2014/main" val="222794616"/>
                  </a:ext>
                </a:extLst>
              </a:tr>
              <a:tr h="39936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b"/>
                </a:tc>
                <a:tc vMerge="1">
                  <a:txBody>
                    <a:bodyPr/>
                    <a:lstStyle/>
                    <a:p>
                      <a:endParaRPr lang="ru-RU"/>
                    </a:p>
                  </a:txBody>
                  <a:tcPr/>
                </a:tc>
                <a:tc>
                  <a:txBody>
                    <a:bodyPr/>
                    <a:lstStyle/>
                    <a:p>
                      <a:pPr algn="l" fontAlgn="t"/>
                      <a:r>
                        <a:rPr lang="ru-RU" sz="1000" u="none" strike="noStrike">
                          <a:effectLst/>
                        </a:rPr>
                        <a:t>Благоустроены общественные территории, без привлечения средств федерального бюджета и бюджета Московской области</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477" marR="6477" marT="6477" marB="0"/>
                </a:tc>
                <a:extLst>
                  <a:ext uri="{0D108BD9-81ED-4DB2-BD59-A6C34878D82A}">
                    <a16:rowId xmlns:a16="http://schemas.microsoft.com/office/drawing/2014/main" val="679017521"/>
                  </a:ext>
                </a:extLst>
              </a:tr>
              <a:tr h="31987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b"/>
                </a:tc>
                <a:tc vMerge="1">
                  <a:txBody>
                    <a:bodyPr/>
                    <a:lstStyle/>
                    <a:p>
                      <a:endParaRPr lang="ru-RU"/>
                    </a:p>
                  </a:txBody>
                  <a:tcPr/>
                </a:tc>
                <a:tc>
                  <a:txBody>
                    <a:bodyPr/>
                    <a:lstStyle/>
                    <a:p>
                      <a:pPr algn="l" fontAlgn="t"/>
                      <a:r>
                        <a:rPr lang="ru-RU" sz="1000" u="none" strike="noStrike">
                          <a:effectLst/>
                        </a:rPr>
                        <a:t>Осуществлен авторский надзор за выполнением работ на объектах благоустройства</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477" marR="6477" marT="6477" marB="0"/>
                </a:tc>
                <a:extLst>
                  <a:ext uri="{0D108BD9-81ED-4DB2-BD59-A6C34878D82A}">
                    <a16:rowId xmlns:a16="http://schemas.microsoft.com/office/drawing/2014/main" val="2086395519"/>
                  </a:ext>
                </a:extLst>
              </a:tr>
              <a:tr h="16326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tc>
                <a:tc gridSpan="7">
                  <a:txBody>
                    <a:bodyPr/>
                    <a:lstStyle/>
                    <a:p>
                      <a:pPr algn="l" fontAlgn="t"/>
                      <a:r>
                        <a:rPr lang="ru-RU" sz="1000" u="none" strike="noStrike">
                          <a:effectLst/>
                        </a:rPr>
                        <a:t>Мероприятие 1.22 «Устройство систем наружного освещения в рамках реализации проекта "Светлый город" за счет средств местного бюджета» </a:t>
                      </a:r>
                      <a:endParaRPr lang="ru-RU" sz="1000" b="0" i="0" u="none" strike="noStrike">
                        <a:solidFill>
                          <a:srgbClr val="000000"/>
                        </a:solidFill>
                        <a:effectLst/>
                        <a:latin typeface="Calibri" panose="020F0502020204030204" pitchFamily="34" charset="0"/>
                      </a:endParaRPr>
                    </a:p>
                  </a:txBody>
                  <a:tcPr marL="6477" marR="6477" marT="647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85938935"/>
                  </a:ext>
                </a:extLst>
              </a:tr>
              <a:tr h="47648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b"/>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На территориях общественного пользования в пределах городской и вне городской черты повышен уровень освещенности за счет средств местного бюджета </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Не запланировано в отчетном периоде.</a:t>
                      </a:r>
                      <a:endParaRPr lang="ru-RU" sz="1000" b="0" i="0" u="none" strike="noStrike">
                        <a:solidFill>
                          <a:srgbClr val="000000"/>
                        </a:solidFill>
                        <a:effectLst/>
                        <a:latin typeface="Calibri" panose="020F0502020204030204" pitchFamily="34" charset="0"/>
                      </a:endParaRPr>
                    </a:p>
                  </a:txBody>
                  <a:tcPr marL="6477" marR="6477" marT="6477" marB="0"/>
                </a:tc>
                <a:extLst>
                  <a:ext uri="{0D108BD9-81ED-4DB2-BD59-A6C34878D82A}">
                    <a16:rowId xmlns:a16="http://schemas.microsoft.com/office/drawing/2014/main" val="1526367640"/>
                  </a:ext>
                </a:extLst>
              </a:tr>
              <a:tr h="47648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b"/>
                </a:tc>
                <a:tc vMerge="1">
                  <a:txBody>
                    <a:bodyPr/>
                    <a:lstStyle/>
                    <a:p>
                      <a:endParaRPr lang="ru-RU"/>
                    </a:p>
                  </a:txBody>
                  <a:tcPr/>
                </a:tc>
                <a:tc>
                  <a:txBody>
                    <a:bodyPr/>
                    <a:lstStyle/>
                    <a:p>
                      <a:pPr algn="l" fontAlgn="t"/>
                      <a:r>
                        <a:rPr lang="ru-RU" sz="1000" u="none" strike="noStrike">
                          <a:effectLst/>
                        </a:rPr>
                        <a:t>Разработаны архитектурно-планировочные концепции и проектно-сметная документация по благоустройству общественных территорий</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Мероприятие перенесено на 2024</a:t>
                      </a:r>
                      <a:endParaRPr lang="ru-RU" sz="1000" b="0" i="0" u="none" strike="noStrike">
                        <a:solidFill>
                          <a:srgbClr val="000000"/>
                        </a:solidFill>
                        <a:effectLst/>
                        <a:latin typeface="Calibri" panose="020F0502020204030204" pitchFamily="34" charset="0"/>
                      </a:endParaRPr>
                    </a:p>
                  </a:txBody>
                  <a:tcPr marL="6477" marR="6477" marT="6477" marB="0"/>
                </a:tc>
                <a:extLst>
                  <a:ext uri="{0D108BD9-81ED-4DB2-BD59-A6C34878D82A}">
                    <a16:rowId xmlns:a16="http://schemas.microsoft.com/office/drawing/2014/main" val="1551009592"/>
                  </a:ext>
                </a:extLst>
              </a:tr>
              <a:tr h="16326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tc>
                <a:tc gridSpan="7">
                  <a:txBody>
                    <a:bodyPr/>
                    <a:lstStyle/>
                    <a:p>
                      <a:pPr algn="l" fontAlgn="t"/>
                      <a:r>
                        <a:rPr lang="ru-RU" sz="1000" u="none" strike="noStrike" dirty="0">
                          <a:effectLst/>
                        </a:rPr>
                        <a:t>Мероприятие F2.1 «Реализация программ формирования современной городской среды в части благоустройства общественных территорий» </a:t>
                      </a:r>
                      <a:endParaRPr lang="ru-RU" sz="1000" b="0" i="0" u="none" strike="noStrike" dirty="0">
                        <a:solidFill>
                          <a:srgbClr val="000000"/>
                        </a:solidFill>
                        <a:effectLst/>
                        <a:latin typeface="Calibri" panose="020F0502020204030204" pitchFamily="34" charset="0"/>
                      </a:endParaRPr>
                    </a:p>
                  </a:txBody>
                  <a:tcPr marL="6477" marR="6477" marT="647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41777889"/>
                  </a:ext>
                </a:extLst>
              </a:tr>
              <a:tr h="1259527">
                <a:tc>
                  <a:txBody>
                    <a:bodyPr/>
                    <a:lstStyle/>
                    <a:p>
                      <a:pPr algn="l"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6477" marR="6477" marT="6477"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l" fontAlgn="t"/>
                      <a:r>
                        <a:rPr lang="ru-RU" sz="1000" u="none" strike="noStrike">
                          <a:effectLst/>
                        </a:rPr>
                        <a:t>Благоустроены общественные территории с использованием средств федерального бюджета и бюджета Московской области</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477" marR="6477" marT="647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77" marR="6477" marT="6477" marB="0" anchor="ctr"/>
                </a:tc>
                <a:tc>
                  <a:txBody>
                    <a:bodyPr/>
                    <a:lstStyle/>
                    <a:p>
                      <a:pPr algn="ctr" fontAlgn="ctr"/>
                      <a:r>
                        <a:rPr lang="ru-RU" sz="1000" u="none" strike="noStrike" dirty="0">
                          <a:effectLst/>
                        </a:rPr>
                        <a:t>0,00</a:t>
                      </a:r>
                      <a:endParaRPr lang="ru-RU" sz="1000" b="0" i="0" u="none" strike="noStrike" dirty="0">
                        <a:solidFill>
                          <a:srgbClr val="000000"/>
                        </a:solidFill>
                        <a:effectLst/>
                        <a:latin typeface="Calibri" panose="020F0502020204030204" pitchFamily="34" charset="0"/>
                      </a:endParaRPr>
                    </a:p>
                  </a:txBody>
                  <a:tcPr marL="6477" marR="6477" marT="6477" marB="0" anchor="ctr"/>
                </a:tc>
                <a:tc>
                  <a:txBody>
                    <a:bodyPr/>
                    <a:lstStyle/>
                    <a:p>
                      <a:pPr algn="l" fontAlgn="t"/>
                      <a:r>
                        <a:rPr lang="ru-RU" sz="1000" u="none" strike="noStrike" dirty="0">
                          <a:effectLst/>
                        </a:rPr>
                        <a:t>Соглашение о предоставлении субсидии из бюджета Московской области бюджету муниципального образования Московской области № 4671600-1-2023-003 на Благоустройство Центрального парка культуры и отдыха (между ул. Ак. Лаврентьева и ул. Спортивная) расторгнуто 13.12.2023. </a:t>
                      </a:r>
                      <a:endParaRPr lang="ru-RU" sz="1000" b="0" i="0" u="none" strike="noStrike" dirty="0">
                        <a:solidFill>
                          <a:srgbClr val="000000"/>
                        </a:solidFill>
                        <a:effectLst/>
                        <a:latin typeface="Calibri" panose="020F0502020204030204" pitchFamily="34" charset="0"/>
                      </a:endParaRPr>
                    </a:p>
                  </a:txBody>
                  <a:tcPr marL="6477" marR="6477" marT="6477" marB="0"/>
                </a:tc>
                <a:extLst>
                  <a:ext uri="{0D108BD9-81ED-4DB2-BD59-A6C34878D82A}">
                    <a16:rowId xmlns:a16="http://schemas.microsoft.com/office/drawing/2014/main" val="1955896339"/>
                  </a:ext>
                </a:extLst>
              </a:tr>
            </a:tbl>
          </a:graphicData>
        </a:graphic>
      </p:graphicFrame>
    </p:spTree>
    <p:extLst>
      <p:ext uri="{BB962C8B-B14F-4D97-AF65-F5344CB8AC3E}">
        <p14:creationId xmlns:p14="http://schemas.microsoft.com/office/powerpoint/2010/main" val="29868988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125</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2709095535"/>
              </p:ext>
            </p:extLst>
          </p:nvPr>
        </p:nvGraphicFramePr>
        <p:xfrm>
          <a:off x="515390" y="1132326"/>
          <a:ext cx="11263744" cy="5268551"/>
        </p:xfrm>
        <a:graphic>
          <a:graphicData uri="http://schemas.openxmlformats.org/drawingml/2006/table">
            <a:tbl>
              <a:tblPr>
                <a:tableStyleId>{69CF1AB2-1976-4502-BF36-3FF5EA218861}</a:tableStyleId>
              </a:tblPr>
              <a:tblGrid>
                <a:gridCol w="475138">
                  <a:extLst>
                    <a:ext uri="{9D8B030D-6E8A-4147-A177-3AD203B41FA5}">
                      <a16:colId xmlns:a16="http://schemas.microsoft.com/office/drawing/2014/main" val="1321626162"/>
                    </a:ext>
                  </a:extLst>
                </a:gridCol>
                <a:gridCol w="454352">
                  <a:extLst>
                    <a:ext uri="{9D8B030D-6E8A-4147-A177-3AD203B41FA5}">
                      <a16:colId xmlns:a16="http://schemas.microsoft.com/office/drawing/2014/main" val="4078519780"/>
                    </a:ext>
                  </a:extLst>
                </a:gridCol>
                <a:gridCol w="677072">
                  <a:extLst>
                    <a:ext uri="{9D8B030D-6E8A-4147-A177-3AD203B41FA5}">
                      <a16:colId xmlns:a16="http://schemas.microsoft.com/office/drawing/2014/main" val="2201356499"/>
                    </a:ext>
                  </a:extLst>
                </a:gridCol>
                <a:gridCol w="3753590">
                  <a:extLst>
                    <a:ext uri="{9D8B030D-6E8A-4147-A177-3AD203B41FA5}">
                      <a16:colId xmlns:a16="http://schemas.microsoft.com/office/drawing/2014/main" val="3272790036"/>
                    </a:ext>
                  </a:extLst>
                </a:gridCol>
                <a:gridCol w="997791">
                  <a:extLst>
                    <a:ext uri="{9D8B030D-6E8A-4147-A177-3AD203B41FA5}">
                      <a16:colId xmlns:a16="http://schemas.microsoft.com/office/drawing/2014/main" val="234893425"/>
                    </a:ext>
                  </a:extLst>
                </a:gridCol>
                <a:gridCol w="997791">
                  <a:extLst>
                    <a:ext uri="{9D8B030D-6E8A-4147-A177-3AD203B41FA5}">
                      <a16:colId xmlns:a16="http://schemas.microsoft.com/office/drawing/2014/main" val="2952221342"/>
                    </a:ext>
                  </a:extLst>
                </a:gridCol>
                <a:gridCol w="795856">
                  <a:extLst>
                    <a:ext uri="{9D8B030D-6E8A-4147-A177-3AD203B41FA5}">
                      <a16:colId xmlns:a16="http://schemas.microsoft.com/office/drawing/2014/main" val="1549694926"/>
                    </a:ext>
                  </a:extLst>
                </a:gridCol>
                <a:gridCol w="760221">
                  <a:extLst>
                    <a:ext uri="{9D8B030D-6E8A-4147-A177-3AD203B41FA5}">
                      <a16:colId xmlns:a16="http://schemas.microsoft.com/office/drawing/2014/main" val="2338381081"/>
                    </a:ext>
                  </a:extLst>
                </a:gridCol>
                <a:gridCol w="2351933">
                  <a:extLst>
                    <a:ext uri="{9D8B030D-6E8A-4147-A177-3AD203B41FA5}">
                      <a16:colId xmlns:a16="http://schemas.microsoft.com/office/drawing/2014/main" val="816902228"/>
                    </a:ext>
                  </a:extLst>
                </a:gridCol>
              </a:tblGrid>
              <a:tr h="414140">
                <a:tc>
                  <a:txBody>
                    <a:bodyPr/>
                    <a:lstStyle/>
                    <a:p>
                      <a:pPr algn="ctr" fontAlgn="t"/>
                      <a:r>
                        <a:rPr lang="ru-RU" sz="900" u="none" strike="noStrike" dirty="0">
                          <a:effectLst/>
                        </a:rPr>
                        <a:t>МП</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ctr" fontAlgn="t"/>
                      <a:r>
                        <a:rPr lang="ru-RU" sz="900" u="none" strike="noStrike" dirty="0">
                          <a:effectLst/>
                        </a:rPr>
                        <a:t>ПП</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ctr" fontAlgn="t"/>
                      <a:r>
                        <a:rPr lang="ru-RU" sz="900" u="none" strike="noStrike" dirty="0">
                          <a:effectLst/>
                        </a:rPr>
                        <a:t>Мероприятие</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ctr" fontAlgn="t"/>
                      <a:r>
                        <a:rPr lang="ru-RU" sz="900" u="none" strike="noStrike" dirty="0">
                          <a:effectLst/>
                        </a:rPr>
                        <a:t>Наименование целевого показателя (уровень МП) /</a:t>
                      </a:r>
                      <a:br>
                        <a:rPr lang="ru-RU" sz="900" u="none" strike="noStrike" dirty="0">
                          <a:effectLst/>
                        </a:rPr>
                      </a:br>
                      <a:r>
                        <a:rPr lang="ru-RU" sz="900" u="none" strike="noStrike" dirty="0">
                          <a:effectLst/>
                        </a:rPr>
                        <a:t>Наименование результата выполнения мероприятия </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a:effectLst/>
                        </a:rPr>
                        <a:t>План 2023 год</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3556516686"/>
                  </a:ext>
                </a:extLst>
              </a:tr>
              <a:tr h="141528">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dirty="0">
                          <a:effectLst/>
                        </a:rPr>
                        <a:t>2</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dirty="0">
                          <a:effectLst/>
                        </a:rPr>
                        <a:t>3</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4</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5</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6</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8</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9</a:t>
                      </a:r>
                      <a:endParaRPr lang="ru-RU" sz="900" b="0" i="0" u="none" strike="noStrike">
                        <a:solidFill>
                          <a:srgbClr val="000000"/>
                        </a:solidFill>
                        <a:effectLst/>
                        <a:latin typeface="Calibri" panose="020F0502020204030204" pitchFamily="34" charset="0"/>
                      </a:endParaRPr>
                    </a:p>
                  </a:txBody>
                  <a:tcPr marL="5255" marR="5255" marT="5255" marB="0" anchor="ctr"/>
                </a:tc>
                <a:extLst>
                  <a:ext uri="{0D108BD9-81ED-4DB2-BD59-A6C34878D82A}">
                    <a16:rowId xmlns:a16="http://schemas.microsoft.com/office/drawing/2014/main" val="3141269141"/>
                  </a:ext>
                </a:extLst>
              </a:tr>
              <a:tr h="244827">
                <a:tc gridSpan="9">
                  <a:txBody>
                    <a:bodyPr/>
                    <a:lstStyle/>
                    <a:p>
                      <a:pPr algn="l" fontAlgn="ctr"/>
                      <a:r>
                        <a:rPr lang="ru-RU" sz="900" u="none" strike="noStrike" dirty="0">
                          <a:effectLst/>
                        </a:rPr>
                        <a:t>17. Формирование современной комфортной городской среды </a:t>
                      </a:r>
                      <a:endParaRPr lang="ru-RU" sz="900" b="1" i="0" u="none" strike="noStrike" dirty="0">
                        <a:solidFill>
                          <a:srgbClr val="000000"/>
                        </a:solidFill>
                        <a:effectLst/>
                        <a:latin typeface="Calibri" panose="020F0502020204030204" pitchFamily="34" charset="0"/>
                      </a:endParaRPr>
                    </a:p>
                  </a:txBody>
                  <a:tcPr marL="5255" marR="5255" marT="525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77936169"/>
                  </a:ext>
                </a:extLst>
              </a:tr>
              <a:tr h="141528">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gridSpan="8">
                  <a:txBody>
                    <a:bodyPr/>
                    <a:lstStyle/>
                    <a:p>
                      <a:pPr algn="l" fontAlgn="ctr"/>
                      <a:r>
                        <a:rPr lang="ru-RU" sz="900" u="none" strike="noStrike" dirty="0">
                          <a:effectLst/>
                        </a:rPr>
                        <a:t>Подпрограмма 1. Комфортная городская среда </a:t>
                      </a:r>
                      <a:endParaRPr lang="ru-RU" sz="900" b="0" i="0" u="none" strike="noStrike" dirty="0">
                        <a:solidFill>
                          <a:srgbClr val="000000"/>
                        </a:solidFill>
                        <a:effectLst/>
                        <a:latin typeface="Calibri" panose="020F0502020204030204" pitchFamily="34" charset="0"/>
                      </a:endParaRPr>
                    </a:p>
                  </a:txBody>
                  <a:tcPr marL="5255" marR="5255" marT="525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92476580"/>
                  </a:ext>
                </a:extLst>
              </a:tr>
              <a:tr h="141528">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tc>
                <a:tc gridSpan="7">
                  <a:txBody>
                    <a:bodyPr/>
                    <a:lstStyle/>
                    <a:p>
                      <a:pPr algn="l" fontAlgn="t"/>
                      <a:r>
                        <a:rPr lang="ru-RU" sz="900" u="none" strike="noStrike" dirty="0">
                          <a:effectLst/>
                        </a:rPr>
                        <a:t>Мероприятие F2.2 «Реализация программ формирования современной городской среды в части достижения основного результата по благоустройству общественных территорий» </a:t>
                      </a:r>
                      <a:endParaRPr lang="ru-RU" sz="900" b="0" i="0" u="none" strike="noStrike" dirty="0">
                        <a:solidFill>
                          <a:srgbClr val="000000"/>
                        </a:solidFill>
                        <a:effectLst/>
                        <a:latin typeface="Calibri" panose="020F0502020204030204" pitchFamily="34" charset="0"/>
                      </a:endParaRPr>
                    </a:p>
                  </a:txBody>
                  <a:tcPr marL="5255" marR="5255" marT="52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68438994"/>
                  </a:ext>
                </a:extLst>
              </a:tr>
              <a:tr h="27783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a:txBody>
                    <a:bodyPr/>
                    <a:lstStyle/>
                    <a:p>
                      <a:pPr algn="l" fontAlgn="t"/>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dirty="0">
                          <a:effectLst/>
                        </a:rPr>
                        <a:t>Благоустроены общественные территории с использованием средств бюджета Московской области</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3997169873"/>
                  </a:ext>
                </a:extLst>
              </a:tr>
              <a:tr h="277120">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tc>
                <a:tc gridSpan="7">
                  <a:txBody>
                    <a:bodyPr/>
                    <a:lstStyle/>
                    <a:p>
                      <a:pPr algn="l" fontAlgn="t"/>
                      <a:r>
                        <a:rPr lang="ru-RU" sz="900" u="none" strike="noStrike" dirty="0">
                          <a:effectLst/>
                        </a:rPr>
                        <a:t>Мероприятие F2.3 «Реализация программ формирования современной городской среды в части достижения основного результата по благоустройству общественных территорий (благоустройство скверов)» </a:t>
                      </a:r>
                      <a:endParaRPr lang="ru-RU" sz="900" b="0" i="0" u="none" strike="noStrike" dirty="0">
                        <a:solidFill>
                          <a:srgbClr val="000000"/>
                        </a:solidFill>
                        <a:effectLst/>
                        <a:latin typeface="Calibri" panose="020F0502020204030204" pitchFamily="34" charset="0"/>
                      </a:endParaRPr>
                    </a:p>
                  </a:txBody>
                  <a:tcPr marL="5255" marR="5255" marT="52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87526056"/>
                  </a:ext>
                </a:extLst>
              </a:tr>
              <a:tr h="197945">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a:txBody>
                    <a:bodyPr/>
                    <a:lstStyle/>
                    <a:p>
                      <a:pPr algn="l" fontAlgn="t"/>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Благоустроены скверы</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0</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0</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Не запланировано в отчетном периоде.</a:t>
                      </a:r>
                      <a:endParaRPr lang="ru-RU" sz="900" b="0" i="0" u="none" strike="noStrike">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3678012418"/>
                  </a:ext>
                </a:extLst>
              </a:tr>
              <a:tr h="141528">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gridSpan="8">
                  <a:txBody>
                    <a:bodyPr/>
                    <a:lstStyle/>
                    <a:p>
                      <a:pPr algn="l" fontAlgn="ctr"/>
                      <a:r>
                        <a:rPr lang="ru-RU" sz="900" u="none" strike="noStrike" dirty="0">
                          <a:effectLst/>
                        </a:rPr>
                        <a:t>Подпрограмма 2. Создание условий для обеспечения комфортного проживания жителей, в том числе в многоквартирных домах на территории Московской области </a:t>
                      </a:r>
                      <a:endParaRPr lang="ru-RU" sz="900" b="0" i="0" u="none" strike="noStrike" dirty="0">
                        <a:solidFill>
                          <a:srgbClr val="000000"/>
                        </a:solidFill>
                        <a:effectLst/>
                        <a:latin typeface="Calibri" panose="020F0502020204030204" pitchFamily="34" charset="0"/>
                      </a:endParaRPr>
                    </a:p>
                  </a:txBody>
                  <a:tcPr marL="5255" marR="5255" marT="525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50051526"/>
                  </a:ext>
                </a:extLst>
              </a:tr>
              <a:tr h="141528">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tc>
                <a:tc gridSpan="7">
                  <a:txBody>
                    <a:bodyPr/>
                    <a:lstStyle/>
                    <a:p>
                      <a:pPr algn="l" fontAlgn="t"/>
                      <a:r>
                        <a:rPr lang="ru-RU" sz="900" u="none" strike="noStrike" dirty="0">
                          <a:effectLst/>
                        </a:rPr>
                        <a:t>Мероприятие 1.1 «Ямочный ремонт асфальтового покрытия дворовых территорий» </a:t>
                      </a:r>
                      <a:endParaRPr lang="ru-RU" sz="900" b="0" i="0" u="none" strike="noStrike" dirty="0">
                        <a:solidFill>
                          <a:srgbClr val="000000"/>
                        </a:solidFill>
                        <a:effectLst/>
                        <a:latin typeface="Calibri" panose="020F0502020204030204" pitchFamily="34" charset="0"/>
                      </a:endParaRPr>
                    </a:p>
                  </a:txBody>
                  <a:tcPr marL="5255" marR="5255" marT="52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23558569"/>
                  </a:ext>
                </a:extLst>
              </a:tr>
              <a:tr h="416726">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a:txBody>
                    <a:bodyPr/>
                    <a:lstStyle/>
                    <a:p>
                      <a:pPr algn="l" fontAlgn="t"/>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dirty="0">
                          <a:effectLst/>
                        </a:rPr>
                        <a:t>Устранены дефекты асфальтового покрытия дворовых территорий, в том числе проездов на дворовые территории, в том числе внутриквартальных проездов, в рамках проведения ямочного ремонта</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Квадратный метр</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2000</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1336,68</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Значение показателя достигнуто. Показатель носит заявительный характер.</a:t>
                      </a:r>
                      <a:br>
                        <a:rPr lang="ru-RU" sz="900" u="none" strike="noStrike">
                          <a:effectLst/>
                        </a:rPr>
                      </a:br>
                      <a:endParaRPr lang="ru-RU" sz="900" b="0" i="0" u="none" strike="noStrike">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3419594440"/>
                  </a:ext>
                </a:extLst>
              </a:tr>
              <a:tr h="141528">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tc>
                <a:tc gridSpan="7">
                  <a:txBody>
                    <a:bodyPr/>
                    <a:lstStyle/>
                    <a:p>
                      <a:pPr algn="l" fontAlgn="t"/>
                      <a:r>
                        <a:rPr lang="ru-RU" sz="900" u="none" strike="noStrike" dirty="0">
                          <a:effectLst/>
                        </a:rPr>
                        <a:t>Мероприятие 1.2 «Создание и ремонт пешеходных коммуникаций» </a:t>
                      </a:r>
                      <a:endParaRPr lang="ru-RU" sz="900" b="0" i="0" u="none" strike="noStrike" dirty="0">
                        <a:solidFill>
                          <a:srgbClr val="000000"/>
                        </a:solidFill>
                        <a:effectLst/>
                        <a:latin typeface="Calibri" panose="020F0502020204030204" pitchFamily="34" charset="0"/>
                      </a:endParaRPr>
                    </a:p>
                  </a:txBody>
                  <a:tcPr marL="5255" marR="5255" marT="52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75298852"/>
                  </a:ext>
                </a:extLst>
              </a:tr>
              <a:tr h="413075">
                <a:tc>
                  <a:txBody>
                    <a:bodyPr/>
                    <a:lstStyle/>
                    <a:p>
                      <a:pPr algn="l" fontAlgn="ctr"/>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a:txBody>
                    <a:bodyPr/>
                    <a:lstStyle/>
                    <a:p>
                      <a:pPr algn="l" fontAlgn="t"/>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dirty="0">
                          <a:effectLst/>
                        </a:rPr>
                        <a:t>Количество созданных и отремонтированных пешеходных коммуникаций за счет средств муниципального образования Московской области</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dirty="0">
                          <a:effectLst/>
                        </a:rPr>
                        <a:t>Единица</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555063233"/>
                  </a:ext>
                </a:extLst>
              </a:tr>
              <a:tr h="141528">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tc>
                <a:tc gridSpan="7">
                  <a:txBody>
                    <a:bodyPr/>
                    <a:lstStyle/>
                    <a:p>
                      <a:pPr algn="l" fontAlgn="t"/>
                      <a:r>
                        <a:rPr lang="ru-RU" sz="900" u="none" strike="noStrike" dirty="0">
                          <a:effectLst/>
                        </a:rPr>
                        <a:t>Мероприятие 1.3 «Создание административных комиссий, уполномоченных рассматривать дела об административных правонарушениях в сфере благоустройства» </a:t>
                      </a:r>
                      <a:endParaRPr lang="ru-RU" sz="900" b="0" i="0" u="none" strike="noStrike" dirty="0">
                        <a:solidFill>
                          <a:srgbClr val="000000"/>
                        </a:solidFill>
                        <a:effectLst/>
                        <a:latin typeface="Calibri" panose="020F0502020204030204" pitchFamily="34" charset="0"/>
                      </a:endParaRPr>
                    </a:p>
                  </a:txBody>
                  <a:tcPr marL="5255" marR="5255" marT="52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15408582"/>
                  </a:ext>
                </a:extLst>
              </a:tr>
              <a:tr h="416726">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a:txBody>
                    <a:bodyPr/>
                    <a:lstStyle/>
                    <a:p>
                      <a:pPr algn="l" fontAlgn="t"/>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В муниципальном образовании созданы административные комиссии, уполномоченные рассматривать дела об административных правонарушениях в сфере благоустройства</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dirty="0">
                          <a:effectLst/>
                        </a:rPr>
                        <a:t>Единица</a:t>
                      </a:r>
                      <a:endParaRPr lang="ru-RU" sz="900" b="0" i="0" u="none" strike="noStrike" dirty="0">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3287570601"/>
                  </a:ext>
                </a:extLst>
              </a:tr>
              <a:tr h="141528">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tc>
                <a:tc gridSpan="7">
                  <a:txBody>
                    <a:bodyPr/>
                    <a:lstStyle/>
                    <a:p>
                      <a:pPr algn="l" fontAlgn="t"/>
                      <a:r>
                        <a:rPr lang="ru-RU" sz="900" u="none" strike="noStrike" dirty="0">
                          <a:effectLst/>
                        </a:rPr>
                        <a:t>Мероприятие 1.15 «Содержание дворовых территорий» </a:t>
                      </a:r>
                      <a:endParaRPr lang="ru-RU" sz="900" b="0" i="0" u="none" strike="noStrike" dirty="0">
                        <a:solidFill>
                          <a:srgbClr val="000000"/>
                        </a:solidFill>
                        <a:effectLst/>
                        <a:latin typeface="Calibri" panose="020F0502020204030204" pitchFamily="34" charset="0"/>
                      </a:endParaRPr>
                    </a:p>
                  </a:txBody>
                  <a:tcPr marL="5255" marR="5255" marT="52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16911003"/>
                  </a:ext>
                </a:extLst>
              </a:tr>
              <a:tr h="27783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rowSpan="2">
                  <a:txBody>
                    <a:bodyPr/>
                    <a:lstStyle/>
                    <a:p>
                      <a:pPr algn="l" fontAlgn="ctr"/>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Количество выявленный и перемещенных брошенных транспортных средств за счет бюджетных средств</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839987327"/>
                  </a:ext>
                </a:extLst>
              </a:tr>
              <a:tr h="27783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vMerge="1">
                  <a:txBody>
                    <a:bodyPr/>
                    <a:lstStyle/>
                    <a:p>
                      <a:endParaRPr lang="ru-RU"/>
                    </a:p>
                  </a:txBody>
                  <a:tcPr/>
                </a:tc>
                <a:tc>
                  <a:txBody>
                    <a:bodyPr/>
                    <a:lstStyle/>
                    <a:p>
                      <a:pPr algn="l" fontAlgn="t"/>
                      <a:r>
                        <a:rPr lang="ru-RU" sz="900" u="none" strike="noStrike">
                          <a:effectLst/>
                        </a:rPr>
                        <a:t>Осуществлена экспертиза качества выполненных работ на объектах благоустройства</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dirty="0">
                          <a:effectLst/>
                        </a:rPr>
                        <a:t>1</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3834667372"/>
                  </a:ext>
                </a:extLst>
              </a:tr>
              <a:tr h="141528">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tc>
                <a:tc gridSpan="7">
                  <a:txBody>
                    <a:bodyPr/>
                    <a:lstStyle/>
                    <a:p>
                      <a:pPr algn="l" fontAlgn="t"/>
                      <a:r>
                        <a:rPr lang="ru-RU" sz="900" u="none" strike="noStrike" dirty="0">
                          <a:effectLst/>
                        </a:rPr>
                        <a:t>Мероприятие 1.16 «Содержание в чистоте территории городского округа (общественные пространства)» </a:t>
                      </a:r>
                      <a:endParaRPr lang="ru-RU" sz="900" b="0" i="0" u="none" strike="noStrike" dirty="0">
                        <a:solidFill>
                          <a:srgbClr val="000000"/>
                        </a:solidFill>
                        <a:effectLst/>
                        <a:latin typeface="Calibri" panose="020F0502020204030204" pitchFamily="34" charset="0"/>
                      </a:endParaRPr>
                    </a:p>
                  </a:txBody>
                  <a:tcPr marL="5255" marR="5255" marT="52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92781839"/>
                  </a:ext>
                </a:extLst>
              </a:tr>
              <a:tr h="20836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rowSpan="3">
                  <a:txBody>
                    <a:bodyPr/>
                    <a:lstStyle/>
                    <a:p>
                      <a:pPr algn="l" fontAlgn="ctr"/>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Количество установленных контейнерных площадок</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dirty="0">
                          <a:effectLst/>
                        </a:rPr>
                        <a:t>7</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4280851540"/>
                  </a:ext>
                </a:extLst>
              </a:tr>
              <a:tr h="27783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vMerge="1">
                  <a:txBody>
                    <a:bodyPr/>
                    <a:lstStyle/>
                    <a:p>
                      <a:endParaRPr lang="ru-RU"/>
                    </a:p>
                  </a:txBody>
                  <a:tcPr/>
                </a:tc>
                <a:tc>
                  <a:txBody>
                    <a:bodyPr/>
                    <a:lstStyle/>
                    <a:p>
                      <a:pPr algn="l" fontAlgn="t"/>
                      <a:r>
                        <a:rPr lang="ru-RU" sz="900" u="none" strike="noStrike">
                          <a:effectLst/>
                        </a:rPr>
                        <a:t>Количество выявленный и перемещенных брошенных транспортных средств за счет бюджетных средств</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0</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dirty="0">
                          <a:effectLst/>
                        </a:rPr>
                        <a:t>0</a:t>
                      </a:r>
                      <a:endParaRPr lang="ru-RU" sz="900" b="0" i="0" u="none" strike="noStrike" dirty="0">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219863415"/>
                  </a:ext>
                </a:extLst>
              </a:tr>
              <a:tr h="27783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b"/>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255" marR="5255" marT="5255" marB="0" anchor="b"/>
                </a:tc>
                <a:tc vMerge="1">
                  <a:txBody>
                    <a:bodyPr/>
                    <a:lstStyle/>
                    <a:p>
                      <a:endParaRPr lang="ru-RU"/>
                    </a:p>
                  </a:txBody>
                  <a:tcPr/>
                </a:tc>
                <a:tc>
                  <a:txBody>
                    <a:bodyPr/>
                    <a:lstStyle/>
                    <a:p>
                      <a:pPr algn="l" fontAlgn="t"/>
                      <a:r>
                        <a:rPr lang="ru-RU" sz="900" u="none" strike="noStrike">
                          <a:effectLst/>
                        </a:rPr>
                        <a:t>Площадь дворовых территорий и общественных пространств, содержанных за счет бюджетных средств</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l" fontAlgn="t"/>
                      <a:r>
                        <a:rPr lang="ru-RU" sz="900" u="none" strike="noStrike">
                          <a:effectLst/>
                        </a:rPr>
                        <a:t>Квадратный метр</a:t>
                      </a:r>
                      <a:endParaRPr lang="ru-RU" sz="900" b="0" i="0" u="none" strike="noStrike">
                        <a:solidFill>
                          <a:srgbClr val="000000"/>
                        </a:solidFill>
                        <a:effectLst/>
                        <a:latin typeface="Calibri" panose="020F0502020204030204" pitchFamily="34" charset="0"/>
                      </a:endParaRPr>
                    </a:p>
                  </a:txBody>
                  <a:tcPr marL="5255" marR="5255" marT="525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914 052</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ctr" fontAlgn="ctr"/>
                      <a:r>
                        <a:rPr lang="ru-RU" sz="900" u="none" strike="noStrike">
                          <a:effectLst/>
                        </a:rPr>
                        <a:t>914 052</a:t>
                      </a:r>
                      <a:endParaRPr lang="ru-RU" sz="900" b="0" i="0" u="none" strike="noStrike">
                        <a:solidFill>
                          <a:srgbClr val="000000"/>
                        </a:solidFill>
                        <a:effectLst/>
                        <a:latin typeface="Calibri" panose="020F0502020204030204" pitchFamily="34" charset="0"/>
                      </a:endParaRPr>
                    </a:p>
                  </a:txBody>
                  <a:tcPr marL="5255" marR="5255" marT="5255"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Calibri" panose="020F0502020204030204" pitchFamily="34" charset="0"/>
                      </a:endParaRPr>
                    </a:p>
                  </a:txBody>
                  <a:tcPr marL="5255" marR="5255" marT="5255" marB="0"/>
                </a:tc>
                <a:extLst>
                  <a:ext uri="{0D108BD9-81ED-4DB2-BD59-A6C34878D82A}">
                    <a16:rowId xmlns:a16="http://schemas.microsoft.com/office/drawing/2014/main" val="4112368328"/>
                  </a:ext>
                </a:extLst>
              </a:tr>
            </a:tbl>
          </a:graphicData>
        </a:graphic>
      </p:graphicFrame>
    </p:spTree>
    <p:extLst>
      <p:ext uri="{BB962C8B-B14F-4D97-AF65-F5344CB8AC3E}">
        <p14:creationId xmlns:p14="http://schemas.microsoft.com/office/powerpoint/2010/main" val="307662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126</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4215002651"/>
              </p:ext>
            </p:extLst>
          </p:nvPr>
        </p:nvGraphicFramePr>
        <p:xfrm>
          <a:off x="404075" y="1122216"/>
          <a:ext cx="11549627" cy="5422678"/>
        </p:xfrm>
        <a:graphic>
          <a:graphicData uri="http://schemas.openxmlformats.org/drawingml/2006/table">
            <a:tbl>
              <a:tblPr>
                <a:tableStyleId>{69CF1AB2-1976-4502-BF36-3FF5EA218861}</a:tableStyleId>
              </a:tblPr>
              <a:tblGrid>
                <a:gridCol w="748996">
                  <a:extLst>
                    <a:ext uri="{9D8B030D-6E8A-4147-A177-3AD203B41FA5}">
                      <a16:colId xmlns:a16="http://schemas.microsoft.com/office/drawing/2014/main" val="3383157099"/>
                    </a:ext>
                  </a:extLst>
                </a:gridCol>
                <a:gridCol w="626027">
                  <a:extLst>
                    <a:ext uri="{9D8B030D-6E8A-4147-A177-3AD203B41FA5}">
                      <a16:colId xmlns:a16="http://schemas.microsoft.com/office/drawing/2014/main" val="587136125"/>
                    </a:ext>
                  </a:extLst>
                </a:gridCol>
                <a:gridCol w="1275698">
                  <a:extLst>
                    <a:ext uri="{9D8B030D-6E8A-4147-A177-3AD203B41FA5}">
                      <a16:colId xmlns:a16="http://schemas.microsoft.com/office/drawing/2014/main" val="595948193"/>
                    </a:ext>
                  </a:extLst>
                </a:gridCol>
                <a:gridCol w="3458860">
                  <a:extLst>
                    <a:ext uri="{9D8B030D-6E8A-4147-A177-3AD203B41FA5}">
                      <a16:colId xmlns:a16="http://schemas.microsoft.com/office/drawing/2014/main" val="1393900391"/>
                    </a:ext>
                  </a:extLst>
                </a:gridCol>
                <a:gridCol w="919445">
                  <a:extLst>
                    <a:ext uri="{9D8B030D-6E8A-4147-A177-3AD203B41FA5}">
                      <a16:colId xmlns:a16="http://schemas.microsoft.com/office/drawing/2014/main" val="3016834682"/>
                    </a:ext>
                  </a:extLst>
                </a:gridCol>
                <a:gridCol w="919445">
                  <a:extLst>
                    <a:ext uri="{9D8B030D-6E8A-4147-A177-3AD203B41FA5}">
                      <a16:colId xmlns:a16="http://schemas.microsoft.com/office/drawing/2014/main" val="3743235879"/>
                    </a:ext>
                  </a:extLst>
                </a:gridCol>
                <a:gridCol w="733366">
                  <a:extLst>
                    <a:ext uri="{9D8B030D-6E8A-4147-A177-3AD203B41FA5}">
                      <a16:colId xmlns:a16="http://schemas.microsoft.com/office/drawing/2014/main" val="1148778305"/>
                    </a:ext>
                  </a:extLst>
                </a:gridCol>
                <a:gridCol w="700529">
                  <a:extLst>
                    <a:ext uri="{9D8B030D-6E8A-4147-A177-3AD203B41FA5}">
                      <a16:colId xmlns:a16="http://schemas.microsoft.com/office/drawing/2014/main" val="2714301915"/>
                    </a:ext>
                  </a:extLst>
                </a:gridCol>
                <a:gridCol w="2167261">
                  <a:extLst>
                    <a:ext uri="{9D8B030D-6E8A-4147-A177-3AD203B41FA5}">
                      <a16:colId xmlns:a16="http://schemas.microsoft.com/office/drawing/2014/main" val="502984481"/>
                    </a:ext>
                  </a:extLst>
                </a:gridCol>
              </a:tblGrid>
              <a:tr h="474493">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585" marR="6585" marT="6585"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6585" marR="6585" marT="6585"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6585" marR="6585" marT="6585"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585" marR="6585" marT="6585" marB="0"/>
                </a:tc>
                <a:extLst>
                  <a:ext uri="{0D108BD9-81ED-4DB2-BD59-A6C34878D82A}">
                    <a16:rowId xmlns:a16="http://schemas.microsoft.com/office/drawing/2014/main" val="2513433707"/>
                  </a:ext>
                </a:extLst>
              </a:tr>
              <a:tr h="162656">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dirty="0">
                          <a:effectLst/>
                        </a:rPr>
                        <a:t>3</a:t>
                      </a:r>
                      <a:endParaRPr lang="ru-RU" sz="1000" b="0" i="0" u="none" strike="noStrike" dirty="0">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585" marR="6585" marT="6585" marB="0" anchor="ctr"/>
                </a:tc>
                <a:extLst>
                  <a:ext uri="{0D108BD9-81ED-4DB2-BD59-A6C34878D82A}">
                    <a16:rowId xmlns:a16="http://schemas.microsoft.com/office/drawing/2014/main" val="1581350327"/>
                  </a:ext>
                </a:extLst>
              </a:tr>
              <a:tr h="312838">
                <a:tc gridSpan="9">
                  <a:txBody>
                    <a:bodyPr/>
                    <a:lstStyle/>
                    <a:p>
                      <a:pPr algn="l" fontAlgn="ctr"/>
                      <a:r>
                        <a:rPr lang="ru-RU" sz="1000" u="none" strike="noStrike" dirty="0">
                          <a:effectLst/>
                        </a:rPr>
                        <a:t>17. Формирование современной комфортной городской среды </a:t>
                      </a:r>
                      <a:endParaRPr lang="ru-RU" sz="1000" b="1" i="0" u="none" strike="noStrike" dirty="0">
                        <a:solidFill>
                          <a:srgbClr val="000000"/>
                        </a:solidFill>
                        <a:effectLst/>
                        <a:latin typeface="Calibri" panose="020F0502020204030204" pitchFamily="34" charset="0"/>
                      </a:endParaRPr>
                    </a:p>
                  </a:txBody>
                  <a:tcPr marL="6585" marR="6585" marT="658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21116225"/>
                  </a:ext>
                </a:extLst>
              </a:tr>
              <a:tr h="1626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gridSpan="8">
                  <a:txBody>
                    <a:bodyPr/>
                    <a:lstStyle/>
                    <a:p>
                      <a:pPr algn="l" fontAlgn="ctr"/>
                      <a:r>
                        <a:rPr lang="ru-RU" sz="1000" u="none" strike="noStrike" dirty="0">
                          <a:effectLst/>
                        </a:rPr>
                        <a:t>Подпрограмма 1. Комфортная городская среда </a:t>
                      </a:r>
                      <a:endParaRPr lang="ru-RU" sz="1000" b="0" i="0" u="none" strike="noStrike" dirty="0">
                        <a:solidFill>
                          <a:srgbClr val="000000"/>
                        </a:solidFill>
                        <a:effectLst/>
                        <a:latin typeface="Calibri" panose="020F0502020204030204" pitchFamily="34" charset="0"/>
                      </a:endParaRPr>
                    </a:p>
                  </a:txBody>
                  <a:tcPr marL="6585" marR="6585" marT="658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20038697"/>
                  </a:ext>
                </a:extLst>
              </a:tr>
              <a:tr h="1626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gridSpan="7">
                  <a:txBody>
                    <a:bodyPr/>
                    <a:lstStyle/>
                    <a:p>
                      <a:pPr algn="l" fontAlgn="t"/>
                      <a:r>
                        <a:rPr lang="ru-RU" sz="1000" u="none" strike="noStrike" dirty="0">
                          <a:effectLst/>
                        </a:rPr>
                        <a:t>Мероприятие 1.18 «Содержание парков культуры и отдыха» </a:t>
                      </a:r>
                      <a:endParaRPr lang="ru-RU" sz="1000" b="0" i="0" u="none" strike="noStrike" dirty="0">
                        <a:solidFill>
                          <a:srgbClr val="000000"/>
                        </a:solidFill>
                        <a:effectLst/>
                        <a:latin typeface="Calibri" panose="020F0502020204030204" pitchFamily="34" charset="0"/>
                      </a:endParaRPr>
                    </a:p>
                  </a:txBody>
                  <a:tcPr marL="6585" marR="6585" marT="65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8121682"/>
                  </a:ext>
                </a:extLst>
              </a:tr>
              <a:tr h="31857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b"/>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6585" marR="6585" marT="658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dirty="0">
                          <a:effectLst/>
                        </a:rPr>
                        <a:t>Площадь парков культуры и отдыха, содержащихся за счет бюджетных средств,</a:t>
                      </a:r>
                      <a:endParaRPr lang="ru-RU" sz="1000" b="0" i="0" u="none" strike="noStrike" dirty="0">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Квадратный метр</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401782</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401782</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585" marR="6585" marT="6585" marB="0"/>
                </a:tc>
                <a:extLst>
                  <a:ext uri="{0D108BD9-81ED-4DB2-BD59-A6C34878D82A}">
                    <a16:rowId xmlns:a16="http://schemas.microsoft.com/office/drawing/2014/main" val="1647406630"/>
                  </a:ext>
                </a:extLst>
              </a:tr>
              <a:tr h="1626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gridSpan="7">
                  <a:txBody>
                    <a:bodyPr/>
                    <a:lstStyle/>
                    <a:p>
                      <a:pPr algn="l" fontAlgn="t"/>
                      <a:r>
                        <a:rPr lang="ru-RU" sz="1000" u="none" strike="noStrike" dirty="0">
                          <a:effectLst/>
                        </a:rPr>
                        <a:t>Мероприятие 1.20 «Замена и модернизация детских игровых площадок» </a:t>
                      </a:r>
                      <a:endParaRPr lang="ru-RU" sz="1000" b="0" i="0" u="none" strike="noStrike" dirty="0">
                        <a:solidFill>
                          <a:srgbClr val="000000"/>
                        </a:solidFill>
                        <a:effectLst/>
                        <a:latin typeface="Calibri" panose="020F0502020204030204" pitchFamily="34" charset="0"/>
                      </a:endParaRPr>
                    </a:p>
                  </a:txBody>
                  <a:tcPr marL="6585" marR="6585" marT="65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08301428"/>
                  </a:ext>
                </a:extLst>
              </a:tr>
              <a:tr h="31857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dirty="0">
                          <a:effectLst/>
                        </a:rPr>
                        <a:t>Замена детских игровых площадок</a:t>
                      </a:r>
                      <a:endParaRPr lang="ru-RU" sz="1000" b="0" i="0" u="none" strike="noStrike" dirty="0">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17</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17</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585" marR="6585" marT="6585" marB="0"/>
                </a:tc>
                <a:extLst>
                  <a:ext uri="{0D108BD9-81ED-4DB2-BD59-A6C34878D82A}">
                    <a16:rowId xmlns:a16="http://schemas.microsoft.com/office/drawing/2014/main" val="29933349"/>
                  </a:ext>
                </a:extLst>
              </a:tr>
              <a:tr h="1626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gridSpan="7">
                  <a:txBody>
                    <a:bodyPr/>
                    <a:lstStyle/>
                    <a:p>
                      <a:pPr algn="l" fontAlgn="t"/>
                      <a:r>
                        <a:rPr lang="ru-RU" sz="1000" u="none" strike="noStrike">
                          <a:effectLst/>
                        </a:rPr>
                        <a:t>Мероприятие 1.21 «Содержание, ремонт и восстановление уличного освещения» </a:t>
                      </a:r>
                      <a:endParaRPr lang="ru-RU" sz="1000" b="0" i="0" u="none" strike="noStrike">
                        <a:solidFill>
                          <a:srgbClr val="000000"/>
                        </a:solidFill>
                        <a:effectLst/>
                        <a:latin typeface="Calibri" panose="020F0502020204030204" pitchFamily="34" charset="0"/>
                      </a:endParaRPr>
                    </a:p>
                  </a:txBody>
                  <a:tcPr marL="6585" marR="6585" marT="65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98929453"/>
                  </a:ext>
                </a:extLst>
              </a:tr>
              <a:tr h="31857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dirty="0">
                          <a:effectLst/>
                        </a:rPr>
                        <a:t>Количество светильников</a:t>
                      </a:r>
                      <a:endParaRPr lang="ru-RU" sz="1000" b="0" i="0" u="none" strike="noStrike" dirty="0">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dirty="0">
                          <a:effectLst/>
                        </a:rPr>
                        <a:t>Единица</a:t>
                      </a:r>
                      <a:endParaRPr lang="ru-RU" sz="1000" b="0" i="0" u="none" strike="noStrike" dirty="0">
                        <a:solidFill>
                          <a:srgbClr val="000000"/>
                        </a:solidFill>
                        <a:effectLst/>
                        <a:latin typeface="Calibri" panose="020F0502020204030204" pitchFamily="34" charset="0"/>
                      </a:endParaRPr>
                    </a:p>
                  </a:txBody>
                  <a:tcPr marL="6585" marR="6585" marT="658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5158</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5158</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585" marR="6585" marT="6585" marB="0"/>
                </a:tc>
                <a:extLst>
                  <a:ext uri="{0D108BD9-81ED-4DB2-BD59-A6C34878D82A}">
                    <a16:rowId xmlns:a16="http://schemas.microsoft.com/office/drawing/2014/main" val="2650553393"/>
                  </a:ext>
                </a:extLst>
              </a:tr>
              <a:tr h="1626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gridSpan="7">
                  <a:txBody>
                    <a:bodyPr/>
                    <a:lstStyle/>
                    <a:p>
                      <a:pPr algn="l" fontAlgn="t"/>
                      <a:r>
                        <a:rPr lang="ru-RU" sz="1000" u="none" strike="noStrike" dirty="0">
                          <a:effectLst/>
                        </a:rPr>
                        <a:t>Мероприятие 1.22 «Замена </a:t>
                      </a:r>
                      <a:r>
                        <a:rPr lang="ru-RU" sz="1000" u="none" strike="noStrike" dirty="0" err="1">
                          <a:effectLst/>
                        </a:rPr>
                        <a:t>неэнергоэффективных</a:t>
                      </a:r>
                      <a:r>
                        <a:rPr lang="ru-RU" sz="1000" u="none" strike="noStrike" dirty="0">
                          <a:effectLst/>
                        </a:rPr>
                        <a:t> светильников наружного освещения» </a:t>
                      </a:r>
                      <a:endParaRPr lang="ru-RU" sz="1000" b="0" i="0" u="none" strike="noStrike" dirty="0">
                        <a:solidFill>
                          <a:srgbClr val="000000"/>
                        </a:solidFill>
                        <a:effectLst/>
                        <a:latin typeface="Calibri" panose="020F0502020204030204" pitchFamily="34" charset="0"/>
                      </a:endParaRPr>
                    </a:p>
                  </a:txBody>
                  <a:tcPr marL="6585" marR="6585" marT="65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92149147"/>
                  </a:ext>
                </a:extLst>
              </a:tr>
              <a:tr h="31857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Количество замененных неэнергоэффективных светильников наружного освещения</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dirty="0">
                          <a:effectLst/>
                        </a:rPr>
                        <a:t>Единица</a:t>
                      </a:r>
                      <a:endParaRPr lang="ru-RU" sz="1000" b="0" i="0" u="none" strike="noStrike" dirty="0">
                        <a:solidFill>
                          <a:srgbClr val="000000"/>
                        </a:solidFill>
                        <a:effectLst/>
                        <a:latin typeface="Calibri" panose="020F0502020204030204" pitchFamily="34" charset="0"/>
                      </a:endParaRPr>
                    </a:p>
                  </a:txBody>
                  <a:tcPr marL="6585" marR="6585" marT="6585"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1192</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1192</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585" marR="6585" marT="6585" marB="0"/>
                </a:tc>
                <a:extLst>
                  <a:ext uri="{0D108BD9-81ED-4DB2-BD59-A6C34878D82A}">
                    <a16:rowId xmlns:a16="http://schemas.microsoft.com/office/drawing/2014/main" val="1213068692"/>
                  </a:ext>
                </a:extLst>
              </a:tr>
              <a:tr h="1626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gridSpan="7">
                  <a:txBody>
                    <a:bodyPr/>
                    <a:lstStyle/>
                    <a:p>
                      <a:pPr algn="l" fontAlgn="t"/>
                      <a:r>
                        <a:rPr lang="ru-RU" sz="1000" u="none" strike="noStrike" dirty="0">
                          <a:effectLst/>
                        </a:rPr>
                        <a:t>Мероприятие 1.23 «Установка шкафов управления наружным освещением» </a:t>
                      </a:r>
                      <a:endParaRPr lang="ru-RU" sz="1000" b="0" i="0" u="none" strike="noStrike" dirty="0">
                        <a:solidFill>
                          <a:srgbClr val="000000"/>
                        </a:solidFill>
                        <a:effectLst/>
                        <a:latin typeface="Calibri" panose="020F0502020204030204" pitchFamily="34" charset="0"/>
                      </a:endParaRPr>
                    </a:p>
                  </a:txBody>
                  <a:tcPr marL="6585" marR="6585" marT="65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33479086"/>
                  </a:ext>
                </a:extLst>
              </a:tr>
              <a:tr h="31857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Количество установленных шкафов управления наружным освещением</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dirty="0">
                          <a:effectLst/>
                        </a:rPr>
                        <a:t>7</a:t>
                      </a:r>
                      <a:endParaRPr lang="ru-RU" sz="1000" b="0" i="0" u="none" strike="noStrike" dirty="0">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585" marR="6585" marT="6585" marB="0"/>
                </a:tc>
                <a:extLst>
                  <a:ext uri="{0D108BD9-81ED-4DB2-BD59-A6C34878D82A}">
                    <a16:rowId xmlns:a16="http://schemas.microsoft.com/office/drawing/2014/main" val="23941783"/>
                  </a:ext>
                </a:extLst>
              </a:tr>
              <a:tr h="1626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gridSpan="7">
                  <a:txBody>
                    <a:bodyPr/>
                    <a:lstStyle/>
                    <a:p>
                      <a:pPr algn="l" fontAlgn="t"/>
                      <a:r>
                        <a:rPr lang="ru-RU" sz="1000" u="none" strike="noStrike" dirty="0">
                          <a:effectLst/>
                        </a:rPr>
                        <a:t>Мероприятие 2.1 «Проведение капитального ремонта многоквартирных домов на территории Московской области» </a:t>
                      </a:r>
                      <a:endParaRPr lang="ru-RU" sz="1000" b="0" i="0" u="none" strike="noStrike" dirty="0">
                        <a:solidFill>
                          <a:srgbClr val="000000"/>
                        </a:solidFill>
                        <a:effectLst/>
                        <a:latin typeface="Calibri" panose="020F0502020204030204" pitchFamily="34" charset="0"/>
                      </a:endParaRPr>
                    </a:p>
                  </a:txBody>
                  <a:tcPr marL="6585" marR="6585" marT="65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8826251"/>
                  </a:ext>
                </a:extLst>
              </a:tr>
              <a:tr h="31857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Количество многоквартирных домов, в которых проведен капитальный ремонт</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dirty="0">
                          <a:effectLst/>
                        </a:rPr>
                        <a:t>45</a:t>
                      </a:r>
                      <a:endParaRPr lang="ru-RU" sz="1000" b="0" i="0" u="none" strike="noStrike" dirty="0">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dirty="0">
                          <a:effectLst/>
                        </a:rPr>
                        <a:t>45</a:t>
                      </a:r>
                      <a:endParaRPr lang="ru-RU" sz="1000" b="0" i="0" u="none" strike="noStrike" dirty="0">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585" marR="6585" marT="6585" marB="0"/>
                </a:tc>
                <a:extLst>
                  <a:ext uri="{0D108BD9-81ED-4DB2-BD59-A6C34878D82A}">
                    <a16:rowId xmlns:a16="http://schemas.microsoft.com/office/drawing/2014/main" val="152521444"/>
                  </a:ext>
                </a:extLst>
              </a:tr>
              <a:tr h="1626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gridSpan="7">
                  <a:txBody>
                    <a:bodyPr/>
                    <a:lstStyle/>
                    <a:p>
                      <a:pPr algn="l" fontAlgn="t"/>
                      <a:r>
                        <a:rPr lang="ru-RU" sz="1000" u="none" strike="noStrike" dirty="0">
                          <a:effectLst/>
                        </a:rPr>
                        <a:t>Мероприятие 3.1 «Ремонт подъездов в многоквартирных домах» </a:t>
                      </a:r>
                      <a:endParaRPr lang="ru-RU" sz="1000" b="0" i="0" u="none" strike="noStrike" dirty="0">
                        <a:solidFill>
                          <a:srgbClr val="000000"/>
                        </a:solidFill>
                        <a:effectLst/>
                        <a:latin typeface="Calibri" panose="020F0502020204030204" pitchFamily="34" charset="0"/>
                      </a:endParaRPr>
                    </a:p>
                  </a:txBody>
                  <a:tcPr marL="6585" marR="6585" marT="65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42135957"/>
                  </a:ext>
                </a:extLst>
              </a:tr>
              <a:tr h="62284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Количество отремонтированных подъездов в многоквартирных домах</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dirty="0">
                          <a:effectLst/>
                        </a:rPr>
                        <a:t>15,00</a:t>
                      </a:r>
                      <a:endParaRPr lang="ru-RU" sz="1000" b="0" i="0" u="none" strike="noStrike" dirty="0">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dirty="0">
                          <a:effectLst/>
                        </a:rPr>
                        <a:t>15,00</a:t>
                      </a:r>
                      <a:endParaRPr lang="ru-RU" sz="1000" b="0" i="0" u="none" strike="noStrike" dirty="0">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dirty="0">
                          <a:effectLst/>
                        </a:rPr>
                        <a:t>Мероприятие исключено из госпрограммы. Работы выполняются за счет управляющих компаний.</a:t>
                      </a:r>
                      <a:endParaRPr lang="ru-RU" sz="1000" b="0" i="0" u="none" strike="noStrike" dirty="0">
                        <a:solidFill>
                          <a:srgbClr val="000000"/>
                        </a:solidFill>
                        <a:effectLst/>
                        <a:latin typeface="Calibri" panose="020F0502020204030204" pitchFamily="34" charset="0"/>
                      </a:endParaRPr>
                    </a:p>
                  </a:txBody>
                  <a:tcPr marL="6585" marR="6585" marT="6585" marB="0"/>
                </a:tc>
                <a:extLst>
                  <a:ext uri="{0D108BD9-81ED-4DB2-BD59-A6C34878D82A}">
                    <a16:rowId xmlns:a16="http://schemas.microsoft.com/office/drawing/2014/main" val="50819069"/>
                  </a:ext>
                </a:extLst>
              </a:tr>
              <a:tr h="1626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gridSpan="7">
                  <a:txBody>
                    <a:bodyPr/>
                    <a:lstStyle/>
                    <a:p>
                      <a:pPr algn="l" fontAlgn="t"/>
                      <a:r>
                        <a:rPr lang="ru-RU" sz="1000" u="none" strike="noStrike" dirty="0">
                          <a:effectLst/>
                        </a:rPr>
                        <a:t>Мероприятие F2.1 «Ремонт дворовых территорий» </a:t>
                      </a:r>
                      <a:endParaRPr lang="ru-RU" sz="1000" b="0" i="0" u="none" strike="noStrike" dirty="0">
                        <a:solidFill>
                          <a:srgbClr val="000000"/>
                        </a:solidFill>
                        <a:effectLst/>
                        <a:latin typeface="Calibri" panose="020F0502020204030204" pitchFamily="34" charset="0"/>
                      </a:endParaRPr>
                    </a:p>
                  </a:txBody>
                  <a:tcPr marL="6585" marR="6585" marT="65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51989594"/>
                  </a:ext>
                </a:extLst>
              </a:tr>
              <a:tr h="47449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Выполнен ремонт асфальтового </a:t>
                      </a:r>
                      <a:br>
                        <a:rPr lang="ru-RU" sz="1000" u="none" strike="noStrike">
                          <a:effectLst/>
                        </a:rPr>
                      </a:br>
                      <a:r>
                        <a:rPr lang="ru-RU" sz="1000" u="none" strike="noStrike">
                          <a:effectLst/>
                        </a:rPr>
                        <a:t>покрытия дворовых территорий</a:t>
                      </a:r>
                      <a:br>
                        <a:rPr lang="ru-RU" sz="1000" u="none" strike="noStrike">
                          <a:effectLst/>
                        </a:rPr>
                      </a:b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585" marR="6585" marT="658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585" marR="6585" marT="658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585" marR="6585" marT="6585" marB="0"/>
                </a:tc>
                <a:extLst>
                  <a:ext uri="{0D108BD9-81ED-4DB2-BD59-A6C34878D82A}">
                    <a16:rowId xmlns:a16="http://schemas.microsoft.com/office/drawing/2014/main" val="3888943196"/>
                  </a:ext>
                </a:extLst>
              </a:tr>
            </a:tbl>
          </a:graphicData>
        </a:graphic>
      </p:graphicFrame>
    </p:spTree>
    <p:extLst>
      <p:ext uri="{BB962C8B-B14F-4D97-AF65-F5344CB8AC3E}">
        <p14:creationId xmlns:p14="http://schemas.microsoft.com/office/powerpoint/2010/main" val="3179573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127</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503476234"/>
              </p:ext>
            </p:extLst>
          </p:nvPr>
        </p:nvGraphicFramePr>
        <p:xfrm>
          <a:off x="404076" y="1254125"/>
          <a:ext cx="11624440" cy="5038612"/>
        </p:xfrm>
        <a:graphic>
          <a:graphicData uri="http://schemas.openxmlformats.org/drawingml/2006/table">
            <a:tbl>
              <a:tblPr>
                <a:tableStyleId>{69CF1AB2-1976-4502-BF36-3FF5EA218861}</a:tableStyleId>
              </a:tblPr>
              <a:tblGrid>
                <a:gridCol w="734084">
                  <a:extLst>
                    <a:ext uri="{9D8B030D-6E8A-4147-A177-3AD203B41FA5}">
                      <a16:colId xmlns:a16="http://schemas.microsoft.com/office/drawing/2014/main" val="824866826"/>
                    </a:ext>
                  </a:extLst>
                </a:gridCol>
                <a:gridCol w="649736">
                  <a:extLst>
                    <a:ext uri="{9D8B030D-6E8A-4147-A177-3AD203B41FA5}">
                      <a16:colId xmlns:a16="http://schemas.microsoft.com/office/drawing/2014/main" val="753977731"/>
                    </a:ext>
                  </a:extLst>
                </a:gridCol>
                <a:gridCol w="1115220">
                  <a:extLst>
                    <a:ext uri="{9D8B030D-6E8A-4147-A177-3AD203B41FA5}">
                      <a16:colId xmlns:a16="http://schemas.microsoft.com/office/drawing/2014/main" val="3378575059"/>
                    </a:ext>
                  </a:extLst>
                </a:gridCol>
                <a:gridCol w="4053579">
                  <a:extLst>
                    <a:ext uri="{9D8B030D-6E8A-4147-A177-3AD203B41FA5}">
                      <a16:colId xmlns:a16="http://schemas.microsoft.com/office/drawing/2014/main" val="2266376031"/>
                    </a:ext>
                  </a:extLst>
                </a:gridCol>
                <a:gridCol w="880594">
                  <a:extLst>
                    <a:ext uri="{9D8B030D-6E8A-4147-A177-3AD203B41FA5}">
                      <a16:colId xmlns:a16="http://schemas.microsoft.com/office/drawing/2014/main" val="1961048447"/>
                    </a:ext>
                  </a:extLst>
                </a:gridCol>
                <a:gridCol w="573360">
                  <a:extLst>
                    <a:ext uri="{9D8B030D-6E8A-4147-A177-3AD203B41FA5}">
                      <a16:colId xmlns:a16="http://schemas.microsoft.com/office/drawing/2014/main" val="1996481084"/>
                    </a:ext>
                  </a:extLst>
                </a:gridCol>
                <a:gridCol w="457323">
                  <a:extLst>
                    <a:ext uri="{9D8B030D-6E8A-4147-A177-3AD203B41FA5}">
                      <a16:colId xmlns:a16="http://schemas.microsoft.com/office/drawing/2014/main" val="4117001287"/>
                    </a:ext>
                  </a:extLst>
                </a:gridCol>
                <a:gridCol w="726458">
                  <a:extLst>
                    <a:ext uri="{9D8B030D-6E8A-4147-A177-3AD203B41FA5}">
                      <a16:colId xmlns:a16="http://schemas.microsoft.com/office/drawing/2014/main" val="2517960588"/>
                    </a:ext>
                  </a:extLst>
                </a:gridCol>
                <a:gridCol w="2434086">
                  <a:extLst>
                    <a:ext uri="{9D8B030D-6E8A-4147-A177-3AD203B41FA5}">
                      <a16:colId xmlns:a16="http://schemas.microsoft.com/office/drawing/2014/main" val="4063797065"/>
                    </a:ext>
                  </a:extLst>
                </a:gridCol>
              </a:tblGrid>
              <a:tr h="841659">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8167" marR="8167" marT="8167"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8167" marR="8167" marT="816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8167" marR="8167" marT="8167" marB="0"/>
                </a:tc>
                <a:extLst>
                  <a:ext uri="{0D108BD9-81ED-4DB2-BD59-A6C34878D82A}">
                    <a16:rowId xmlns:a16="http://schemas.microsoft.com/office/drawing/2014/main" val="157348966"/>
                  </a:ext>
                </a:extLst>
              </a:tr>
              <a:tr h="18913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dirty="0">
                          <a:effectLst/>
                        </a:rPr>
                        <a:t>3</a:t>
                      </a:r>
                      <a:endParaRPr lang="ru-RU" sz="1000" b="0" i="0" u="none" strike="noStrike" dirty="0">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8167" marR="8167" marT="8167" marB="0" anchor="ctr"/>
                </a:tc>
                <a:extLst>
                  <a:ext uri="{0D108BD9-81ED-4DB2-BD59-A6C34878D82A}">
                    <a16:rowId xmlns:a16="http://schemas.microsoft.com/office/drawing/2014/main" val="2916122425"/>
                  </a:ext>
                </a:extLst>
              </a:tr>
              <a:tr h="387731">
                <a:tc gridSpan="9">
                  <a:txBody>
                    <a:bodyPr/>
                    <a:lstStyle/>
                    <a:p>
                      <a:pPr algn="l" fontAlgn="ctr"/>
                      <a:r>
                        <a:rPr lang="ru-RU" sz="1000" u="none" strike="noStrike" dirty="0">
                          <a:effectLst/>
                        </a:rPr>
                        <a:t>18. Строительство социальный объектов </a:t>
                      </a:r>
                      <a:endParaRPr lang="ru-RU" sz="1000" b="1" i="0" u="none" strike="noStrike" dirty="0">
                        <a:solidFill>
                          <a:srgbClr val="000000"/>
                        </a:solidFill>
                        <a:effectLst/>
                        <a:latin typeface="Calibri" panose="020F0502020204030204" pitchFamily="34" charset="0"/>
                      </a:endParaRPr>
                    </a:p>
                  </a:txBody>
                  <a:tcPr marL="8167" marR="8167" marT="816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70181752"/>
                  </a:ext>
                </a:extLst>
              </a:tr>
              <a:tr h="378274">
                <a:tc rowSpan="3" gridSpan="3">
                  <a:txBody>
                    <a:bodyPr/>
                    <a:lstStyle/>
                    <a:p>
                      <a:pPr algn="ctr" fontAlgn="ctr"/>
                      <a:r>
                        <a:rPr lang="ru-RU" sz="1000" u="none" strike="noStrike" dirty="0">
                          <a:effectLst/>
                        </a:rPr>
                        <a:t> </a:t>
                      </a:r>
                      <a:endParaRPr lang="ru-RU" sz="1000" b="1" i="0" u="none" strike="noStrike" dirty="0">
                        <a:solidFill>
                          <a:srgbClr val="000000"/>
                        </a:solidFill>
                        <a:effectLst/>
                        <a:latin typeface="Calibri" panose="020F0502020204030204" pitchFamily="34" charset="0"/>
                      </a:endParaRPr>
                    </a:p>
                  </a:txBody>
                  <a:tcPr marL="8167" marR="8167" marT="8167" marB="0" anchor="ctr"/>
                </a:tc>
                <a:tc rowSpan="3" hMerge="1">
                  <a:txBody>
                    <a:bodyPr/>
                    <a:lstStyle/>
                    <a:p>
                      <a:endParaRPr lang="ru-RU"/>
                    </a:p>
                  </a:txBody>
                  <a:tcPr/>
                </a:tc>
                <a:tc rowSpan="3" hMerge="1">
                  <a:txBody>
                    <a:bodyPr/>
                    <a:lstStyle/>
                    <a:p>
                      <a:endParaRPr lang="ru-RU"/>
                    </a:p>
                  </a:txBody>
                  <a:tcPr/>
                </a:tc>
                <a:tc>
                  <a:txBody>
                    <a:bodyPr/>
                    <a:lstStyle/>
                    <a:p>
                      <a:pPr algn="l" fontAlgn="ctr"/>
                      <a:r>
                        <a:rPr lang="ru-RU" sz="1000" u="none" strike="noStrike" dirty="0">
                          <a:effectLst/>
                        </a:rPr>
                        <a:t>Введены в эксплуатацию объекты дошкольного образования</a:t>
                      </a:r>
                      <a:endParaRPr lang="ru-RU" sz="1000" b="0" i="0" u="none" strike="noStrike" dirty="0">
                        <a:solidFill>
                          <a:srgbClr val="000000"/>
                        </a:solidFill>
                        <a:effectLst/>
                        <a:latin typeface="Calibri" panose="020F0502020204030204" pitchFamily="34" charset="0"/>
                      </a:endParaRPr>
                    </a:p>
                  </a:txBody>
                  <a:tcPr marL="8167" marR="8167" marT="8167"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l" fontAlgn="t"/>
                      <a:r>
                        <a:rPr lang="ru-RU" sz="1000" u="none" strike="noStrike" dirty="0">
                          <a:effectLst/>
                        </a:rPr>
                        <a:t>Не запланировано в отчетном периоде.</a:t>
                      </a:r>
                      <a:endParaRPr lang="ru-RU" sz="1000" b="0" i="0" u="none" strike="noStrike" dirty="0">
                        <a:solidFill>
                          <a:srgbClr val="000000"/>
                        </a:solidFill>
                        <a:effectLst/>
                        <a:latin typeface="Calibri" panose="020F0502020204030204" pitchFamily="34" charset="0"/>
                      </a:endParaRPr>
                    </a:p>
                  </a:txBody>
                  <a:tcPr marL="8167" marR="8167" marT="8167" marB="0"/>
                </a:tc>
                <a:extLst>
                  <a:ext uri="{0D108BD9-81ED-4DB2-BD59-A6C34878D82A}">
                    <a16:rowId xmlns:a16="http://schemas.microsoft.com/office/drawing/2014/main" val="416553829"/>
                  </a:ext>
                </a:extLst>
              </a:tr>
              <a:tr h="378274">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dirty="0">
                          <a:effectLst/>
                        </a:rPr>
                        <a:t>Введены в эксплуатацию объекты общего образования</a:t>
                      </a:r>
                      <a:endParaRPr lang="ru-RU" sz="1000" b="0" i="0" u="none" strike="noStrike" dirty="0">
                        <a:solidFill>
                          <a:srgbClr val="000000"/>
                        </a:solidFill>
                        <a:effectLst/>
                        <a:latin typeface="Calibri" panose="020F0502020204030204" pitchFamily="34" charset="0"/>
                      </a:endParaRPr>
                    </a:p>
                  </a:txBody>
                  <a:tcPr marL="8167" marR="8167" marT="8167"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dirty="0">
                          <a:effectLst/>
                        </a:rPr>
                        <a:t>1</a:t>
                      </a:r>
                      <a:endParaRPr lang="ru-RU" sz="1000" b="0" i="0" u="none" strike="noStrike" dirty="0">
                        <a:solidFill>
                          <a:srgbClr val="000000"/>
                        </a:solidFill>
                        <a:effectLst/>
                        <a:latin typeface="Calibri" panose="020F0502020204030204" pitchFamily="34" charset="0"/>
                      </a:endParaRPr>
                    </a:p>
                  </a:txBody>
                  <a:tcPr marL="8167" marR="8167" marT="816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8167" marR="8167" marT="8167" marB="0"/>
                </a:tc>
                <a:extLst>
                  <a:ext uri="{0D108BD9-81ED-4DB2-BD59-A6C34878D82A}">
                    <a16:rowId xmlns:a16="http://schemas.microsoft.com/office/drawing/2014/main" val="3636826346"/>
                  </a:ext>
                </a:extLst>
              </a:tr>
              <a:tr h="67521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Введены в эксплуатацию объекты общего образования в целях обеспечения односменного режима обучения</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l" fontAlgn="ctr"/>
                      <a:r>
                        <a:rPr lang="ru-RU" sz="1000" u="none" strike="noStrike" dirty="0">
                          <a:effectLst/>
                        </a:rPr>
                        <a:t>Единица</a:t>
                      </a:r>
                      <a:endParaRPr lang="ru-RU" sz="1000" b="0" i="0" u="none" strike="noStrike" dirty="0">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8167" marR="8167" marT="8167" marB="0"/>
                </a:tc>
                <a:extLst>
                  <a:ext uri="{0D108BD9-81ED-4DB2-BD59-A6C34878D82A}">
                    <a16:rowId xmlns:a16="http://schemas.microsoft.com/office/drawing/2014/main" val="1220217888"/>
                  </a:ext>
                </a:extLst>
              </a:tr>
              <a:tr h="189138">
                <a:tc rowSpan="7">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nchor="ctr"/>
                </a:tc>
                <a:tc gridSpan="8">
                  <a:txBody>
                    <a:bodyPr/>
                    <a:lstStyle/>
                    <a:p>
                      <a:pPr algn="l" fontAlgn="ctr"/>
                      <a:r>
                        <a:rPr lang="ru-RU" sz="1000" u="none" strike="noStrike" dirty="0">
                          <a:effectLst/>
                        </a:rPr>
                        <a:t>Подпрограмма 3. Строительство (реконструкция) объектов образования </a:t>
                      </a:r>
                      <a:endParaRPr lang="ru-RU" sz="1000" b="0" i="0" u="none" strike="noStrike" dirty="0">
                        <a:solidFill>
                          <a:srgbClr val="000000"/>
                        </a:solidFill>
                        <a:effectLst/>
                        <a:latin typeface="Calibri" panose="020F0502020204030204" pitchFamily="34" charset="0"/>
                      </a:endParaRPr>
                    </a:p>
                  </a:txBody>
                  <a:tcPr marL="8167" marR="8167" marT="816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92325237"/>
                  </a:ext>
                </a:extLst>
              </a:tr>
              <a:tr h="189138">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tc>
                <a:tc gridSpan="7">
                  <a:txBody>
                    <a:bodyPr/>
                    <a:lstStyle/>
                    <a:p>
                      <a:pPr algn="l" fontAlgn="t"/>
                      <a:r>
                        <a:rPr lang="ru-RU" sz="1000" u="none" strike="noStrike" dirty="0">
                          <a:effectLst/>
                        </a:rPr>
                        <a:t>Мероприятие 1.1 «Проектирование и строительство дошкольных образовательных организаций» </a:t>
                      </a:r>
                      <a:endParaRPr lang="ru-RU" sz="1000" b="0" i="0" u="none" strike="noStrike" dirty="0">
                        <a:solidFill>
                          <a:srgbClr val="000000"/>
                        </a:solidFill>
                        <a:effectLst/>
                        <a:latin typeface="Calibri" panose="020F0502020204030204" pitchFamily="34" charset="0"/>
                      </a:endParaRPr>
                    </a:p>
                  </a:txBody>
                  <a:tcPr marL="8167" marR="8167" marT="816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90457194"/>
                  </a:ext>
                </a:extLst>
              </a:tr>
              <a:tr h="378274">
                <a:tc vMerge="1">
                  <a:txBody>
                    <a:bodyPr/>
                    <a:lstStyle/>
                    <a:p>
                      <a:endParaRPr lang="ru-RU"/>
                    </a:p>
                  </a:txBody>
                  <a:tcP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l" fontAlgn="t"/>
                      <a:r>
                        <a:rPr lang="ru-RU" sz="1000" u="none" strike="noStrike">
                          <a:effectLst/>
                        </a:rPr>
                        <a:t>Введены в эксплуатацию объекты дошкольного образования</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l" fontAlgn="t"/>
                      <a:r>
                        <a:rPr lang="ru-RU" sz="1000" u="none" strike="noStrike" dirty="0">
                          <a:effectLst/>
                        </a:rPr>
                        <a:t>Не запланировано в отчетном периоде.</a:t>
                      </a:r>
                      <a:endParaRPr lang="ru-RU" sz="1000" b="0" i="0" u="none" strike="noStrike" dirty="0">
                        <a:solidFill>
                          <a:srgbClr val="000000"/>
                        </a:solidFill>
                        <a:effectLst/>
                        <a:latin typeface="Calibri" panose="020F0502020204030204" pitchFamily="34" charset="0"/>
                      </a:endParaRPr>
                    </a:p>
                  </a:txBody>
                  <a:tcPr marL="8167" marR="8167" marT="8167" marB="0"/>
                </a:tc>
                <a:extLst>
                  <a:ext uri="{0D108BD9-81ED-4DB2-BD59-A6C34878D82A}">
                    <a16:rowId xmlns:a16="http://schemas.microsoft.com/office/drawing/2014/main" val="1321755169"/>
                  </a:ext>
                </a:extLst>
              </a:tr>
              <a:tr h="189138">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tc>
                <a:tc gridSpan="7">
                  <a:txBody>
                    <a:bodyPr/>
                    <a:lstStyle/>
                    <a:p>
                      <a:pPr algn="l" fontAlgn="t"/>
                      <a:r>
                        <a:rPr lang="ru-RU" sz="1000" u="none" strike="noStrike" dirty="0">
                          <a:effectLst/>
                        </a:rPr>
                        <a:t>Мероприятие 2.3 «Капитальные вложения в объекты общего образования» </a:t>
                      </a:r>
                      <a:endParaRPr lang="ru-RU" sz="1000" b="0" i="0" u="none" strike="noStrike" dirty="0">
                        <a:solidFill>
                          <a:srgbClr val="000000"/>
                        </a:solidFill>
                        <a:effectLst/>
                        <a:latin typeface="Calibri" panose="020F0502020204030204" pitchFamily="34" charset="0"/>
                      </a:endParaRPr>
                    </a:p>
                  </a:txBody>
                  <a:tcPr marL="8167" marR="8167" marT="816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16946813"/>
                  </a:ext>
                </a:extLst>
              </a:tr>
              <a:tr h="378274">
                <a:tc vMerge="1">
                  <a:txBody>
                    <a:bodyPr/>
                    <a:lstStyle/>
                    <a:p>
                      <a:endParaRPr lang="ru-RU"/>
                    </a:p>
                  </a:txBody>
                  <a:tcP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l" fontAlgn="t"/>
                      <a:r>
                        <a:rPr lang="ru-RU" sz="1000" u="none" strike="noStrike" dirty="0">
                          <a:effectLst/>
                        </a:rPr>
                        <a:t>Введены в эксплуатацию объекты общего образования.</a:t>
                      </a:r>
                      <a:endParaRPr lang="ru-RU" sz="1000" b="0" i="0" u="none" strike="noStrike" dirty="0">
                        <a:solidFill>
                          <a:srgbClr val="000000"/>
                        </a:solidFill>
                        <a:effectLst/>
                        <a:latin typeface="Calibri" panose="020F0502020204030204" pitchFamily="34" charset="0"/>
                      </a:endParaRPr>
                    </a:p>
                  </a:txBody>
                  <a:tcPr marL="8167" marR="8167" marT="816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l" fontAlgn="t"/>
                      <a:r>
                        <a:rPr lang="ru-RU" sz="1000" u="none" strike="noStrike" dirty="0">
                          <a:effectLst/>
                        </a:rPr>
                        <a:t>Не запланировано в отчетном периоде.</a:t>
                      </a:r>
                      <a:endParaRPr lang="ru-RU" sz="1000" b="0" i="0" u="none" strike="noStrike" dirty="0">
                        <a:solidFill>
                          <a:srgbClr val="000000"/>
                        </a:solidFill>
                        <a:effectLst/>
                        <a:latin typeface="Calibri" panose="020F0502020204030204" pitchFamily="34" charset="0"/>
                      </a:endParaRPr>
                    </a:p>
                  </a:txBody>
                  <a:tcPr marL="8167" marR="8167" marT="8167" marB="0"/>
                </a:tc>
                <a:extLst>
                  <a:ext uri="{0D108BD9-81ED-4DB2-BD59-A6C34878D82A}">
                    <a16:rowId xmlns:a16="http://schemas.microsoft.com/office/drawing/2014/main" val="1696938040"/>
                  </a:ext>
                </a:extLst>
              </a:tr>
              <a:tr h="189138">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tc>
                <a:tc gridSpan="7">
                  <a:txBody>
                    <a:bodyPr/>
                    <a:lstStyle/>
                    <a:p>
                      <a:pPr algn="l" fontAlgn="t"/>
                      <a:r>
                        <a:rPr lang="ru-RU" sz="1000" u="none" strike="noStrike" dirty="0">
                          <a:effectLst/>
                        </a:rPr>
                        <a:t>Мероприятие 2.4 «Капитальные вложения в общеобразовательные организации в целях обеспечения односменного режима обучения» </a:t>
                      </a:r>
                      <a:endParaRPr lang="ru-RU" sz="1000" b="0" i="0" u="none" strike="noStrike" dirty="0">
                        <a:solidFill>
                          <a:srgbClr val="000000"/>
                        </a:solidFill>
                        <a:effectLst/>
                        <a:latin typeface="Calibri" panose="020F0502020204030204" pitchFamily="34" charset="0"/>
                      </a:endParaRPr>
                    </a:p>
                  </a:txBody>
                  <a:tcPr marL="8167" marR="8167" marT="816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17327953"/>
                  </a:ext>
                </a:extLst>
              </a:tr>
              <a:tr h="675218">
                <a:tc vMerge="1">
                  <a:txBody>
                    <a:bodyPr/>
                    <a:lstStyle/>
                    <a:p>
                      <a:endParaRPr lang="ru-RU"/>
                    </a:p>
                  </a:txBody>
                  <a:tcPr/>
                </a:tc>
                <a:tc>
                  <a:txBody>
                    <a:bodyPr/>
                    <a:lstStyle/>
                    <a:p>
                      <a:pPr algn="l" fontAlgn="b"/>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nchor="b"/>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l" fontAlgn="t"/>
                      <a:r>
                        <a:rPr lang="ru-RU" sz="1000" u="none" strike="noStrike" dirty="0">
                          <a:effectLst/>
                        </a:rPr>
                        <a:t>Введены в эксплуатацию объекты общего образования в целях обеспечения односменного режима обучения</a:t>
                      </a:r>
                      <a:endParaRPr lang="ru-RU" sz="1000" b="0" i="0" u="none" strike="noStrike" dirty="0">
                        <a:solidFill>
                          <a:srgbClr val="000000"/>
                        </a:solidFill>
                        <a:effectLst/>
                        <a:latin typeface="Calibri" panose="020F0502020204030204" pitchFamily="34" charset="0"/>
                      </a:endParaRPr>
                    </a:p>
                  </a:txBody>
                  <a:tcPr marL="8167" marR="8167" marT="816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167" marR="8167" marT="816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167" marR="8167" marT="816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8167" marR="8167" marT="8167" marB="0"/>
                </a:tc>
                <a:extLst>
                  <a:ext uri="{0D108BD9-81ED-4DB2-BD59-A6C34878D82A}">
                    <a16:rowId xmlns:a16="http://schemas.microsoft.com/office/drawing/2014/main" val="1435824096"/>
                  </a:ext>
                </a:extLst>
              </a:tr>
            </a:tbl>
          </a:graphicData>
        </a:graphic>
      </p:graphicFrame>
    </p:spTree>
    <p:extLst>
      <p:ext uri="{BB962C8B-B14F-4D97-AF65-F5344CB8AC3E}">
        <p14:creationId xmlns:p14="http://schemas.microsoft.com/office/powerpoint/2010/main" val="78425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AD9B412-48F2-4A84-89D8-04BD7B7059CC}"/>
              </a:ext>
            </a:extLst>
          </p:cNvPr>
          <p:cNvSpPr>
            <a:spLocks noGrp="1"/>
          </p:cNvSpPr>
          <p:nvPr>
            <p:ph idx="1"/>
          </p:nvPr>
        </p:nvSpPr>
        <p:spPr/>
        <p:txBody>
          <a:bodyPr/>
          <a:lstStyle/>
          <a:p>
            <a:endParaRPr lang="ru-RU" dirty="0"/>
          </a:p>
        </p:txBody>
      </p:sp>
      <p:sp>
        <p:nvSpPr>
          <p:cNvPr id="4" name="Номер слайда 3">
            <a:extLst>
              <a:ext uri="{FF2B5EF4-FFF2-40B4-BE49-F238E27FC236}">
                <a16:creationId xmlns:a16="http://schemas.microsoft.com/office/drawing/2014/main" id="{E2FAA489-1CE0-4C0C-9A6C-7C729AC97B1F}"/>
              </a:ext>
            </a:extLst>
          </p:cNvPr>
          <p:cNvSpPr>
            <a:spLocks noGrp="1"/>
          </p:cNvSpPr>
          <p:nvPr>
            <p:ph type="sldNum" sz="quarter" idx="12"/>
          </p:nvPr>
        </p:nvSpPr>
        <p:spPr>
          <a:xfrm>
            <a:off x="9448800" y="6492875"/>
            <a:ext cx="2743200" cy="365125"/>
          </a:xfrm>
        </p:spPr>
        <p:txBody>
          <a:bodyPr/>
          <a:lstStyle/>
          <a:p>
            <a:fld id="{E4EB6E89-BA87-4003-BD23-6BDF40F3EBED}" type="slidenum">
              <a:rPr lang="ru-RU" smtClean="0"/>
              <a:pPr/>
              <a:t>128</a:t>
            </a:fld>
            <a:endParaRPr lang="ru-RU" dirty="0"/>
          </a:p>
        </p:txBody>
      </p:sp>
      <p:graphicFrame>
        <p:nvGraphicFramePr>
          <p:cNvPr id="5" name="Объект 4">
            <a:extLst>
              <a:ext uri="{FF2B5EF4-FFF2-40B4-BE49-F238E27FC236}">
                <a16:creationId xmlns:a16="http://schemas.microsoft.com/office/drawing/2014/main" id="{ED4622CF-814C-486A-A552-AFC5897A3757}"/>
              </a:ext>
            </a:extLst>
          </p:cNvPr>
          <p:cNvGraphicFramePr>
            <a:graphicFrameLocks/>
          </p:cNvGraphicFramePr>
          <p:nvPr>
            <p:extLst>
              <p:ext uri="{D42A27DB-BD31-4B8C-83A1-F6EECF244321}">
                <p14:modId xmlns:p14="http://schemas.microsoft.com/office/powerpoint/2010/main" val="2519790458"/>
              </p:ext>
            </p:extLst>
          </p:nvPr>
        </p:nvGraphicFramePr>
        <p:xfrm>
          <a:off x="292230" y="980388"/>
          <a:ext cx="11538406" cy="5627799"/>
        </p:xfrm>
        <a:graphic>
          <a:graphicData uri="http://schemas.openxmlformats.org/drawingml/2006/table">
            <a:tbl>
              <a:tblPr>
                <a:tableStyleId>{8A107856-5554-42FB-B03E-39F5DBC370BA}</a:tableStyleId>
              </a:tblPr>
              <a:tblGrid>
                <a:gridCol w="601812">
                  <a:extLst>
                    <a:ext uri="{9D8B030D-6E8A-4147-A177-3AD203B41FA5}">
                      <a16:colId xmlns:a16="http://schemas.microsoft.com/office/drawing/2014/main" val="3173738563"/>
                    </a:ext>
                  </a:extLst>
                </a:gridCol>
                <a:gridCol w="3466983">
                  <a:extLst>
                    <a:ext uri="{9D8B030D-6E8A-4147-A177-3AD203B41FA5}">
                      <a16:colId xmlns:a16="http://schemas.microsoft.com/office/drawing/2014/main" val="1175069003"/>
                    </a:ext>
                  </a:extLst>
                </a:gridCol>
                <a:gridCol w="969089">
                  <a:extLst>
                    <a:ext uri="{9D8B030D-6E8A-4147-A177-3AD203B41FA5}">
                      <a16:colId xmlns:a16="http://schemas.microsoft.com/office/drawing/2014/main" val="3513692141"/>
                    </a:ext>
                  </a:extLst>
                </a:gridCol>
                <a:gridCol w="1230417">
                  <a:extLst>
                    <a:ext uri="{9D8B030D-6E8A-4147-A177-3AD203B41FA5}">
                      <a16:colId xmlns:a16="http://schemas.microsoft.com/office/drawing/2014/main" val="1824154891"/>
                    </a:ext>
                  </a:extLst>
                </a:gridCol>
                <a:gridCol w="4420790">
                  <a:extLst>
                    <a:ext uri="{9D8B030D-6E8A-4147-A177-3AD203B41FA5}">
                      <a16:colId xmlns:a16="http://schemas.microsoft.com/office/drawing/2014/main" val="79962035"/>
                    </a:ext>
                  </a:extLst>
                </a:gridCol>
                <a:gridCol w="849315">
                  <a:extLst>
                    <a:ext uri="{9D8B030D-6E8A-4147-A177-3AD203B41FA5}">
                      <a16:colId xmlns:a16="http://schemas.microsoft.com/office/drawing/2014/main" val="1561384155"/>
                    </a:ext>
                  </a:extLst>
                </a:gridCol>
              </a:tblGrid>
              <a:tr h="693296">
                <a:tc>
                  <a:txBody>
                    <a:bodyPr/>
                    <a:lstStyle/>
                    <a:p>
                      <a:pPr algn="ctr" fontAlgn="b"/>
                      <a:r>
                        <a:rPr lang="ru-RU" sz="900" b="1" u="none" strike="noStrike" dirty="0">
                          <a:solidFill>
                            <a:schemeClr val="tx1"/>
                          </a:solidFill>
                          <a:effectLst/>
                          <a:latin typeface="+mn-lt"/>
                        </a:rPr>
                        <a:t>№</a:t>
                      </a:r>
                      <a:endParaRPr lang="ru-RU" sz="900" b="1" i="0" u="none" strike="noStrike" dirty="0">
                        <a:solidFill>
                          <a:schemeClr val="tx1"/>
                        </a:solidFill>
                        <a:effectLst/>
                        <a:latin typeface="+mn-lt"/>
                      </a:endParaRPr>
                    </a:p>
                  </a:txBody>
                  <a:tcPr marL="2378" marR="2378" marT="2378" marB="0" anchor="b"/>
                </a:tc>
                <a:tc>
                  <a:txBody>
                    <a:bodyPr/>
                    <a:lstStyle/>
                    <a:p>
                      <a:pPr algn="ctr" fontAlgn="b"/>
                      <a:r>
                        <a:rPr lang="ru-RU" sz="900" b="1" u="none" strike="noStrike" dirty="0">
                          <a:solidFill>
                            <a:schemeClr val="tx1"/>
                          </a:solidFill>
                          <a:effectLst/>
                          <a:latin typeface="+mn-lt"/>
                        </a:rPr>
                        <a:t>Наименование мер социальной поддержки</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ru-RU" sz="900" b="1" i="0" u="none" strike="noStrike" dirty="0">
                          <a:solidFill>
                            <a:schemeClr val="tx1"/>
                          </a:solidFill>
                          <a:effectLst/>
                          <a:latin typeface="+mn-lt"/>
                        </a:rPr>
                        <a:t>Численность представителей целевой группы (чел.)</a:t>
                      </a:r>
                    </a:p>
                  </a:txBody>
                  <a:tcPr marL="2378" marR="2378" marT="2378" marB="0" anchor="ctr"/>
                </a:tc>
                <a:tc>
                  <a:txBody>
                    <a:bodyPr/>
                    <a:lstStyle/>
                    <a:p>
                      <a:pPr algn="ctr" fontAlgn="b"/>
                      <a:r>
                        <a:rPr lang="en-US" sz="900" b="1" i="0" u="none" strike="noStrike" dirty="0">
                          <a:solidFill>
                            <a:schemeClr val="tx1"/>
                          </a:solidFill>
                          <a:effectLst/>
                          <a:latin typeface="+mn-lt"/>
                        </a:rPr>
                        <a:t>Ц</a:t>
                      </a:r>
                      <a:r>
                        <a:rPr lang="ru-RU" sz="900" b="1" i="0" u="none" strike="noStrike" dirty="0">
                          <a:solidFill>
                            <a:schemeClr val="tx1"/>
                          </a:solidFill>
                          <a:effectLst/>
                          <a:latin typeface="+mn-lt"/>
                        </a:rPr>
                        <a:t>е</a:t>
                      </a:r>
                      <a:r>
                        <a:rPr lang="en-US" sz="900" b="1" i="0" u="none" strike="noStrike" dirty="0">
                          <a:solidFill>
                            <a:schemeClr val="tx1"/>
                          </a:solidFill>
                          <a:effectLst/>
                          <a:latin typeface="+mn-lt"/>
                        </a:rPr>
                        <a:t>л</a:t>
                      </a:r>
                      <a:r>
                        <a:rPr lang="ru-RU" sz="900" b="1" i="0" u="none" strike="noStrike" dirty="0">
                          <a:solidFill>
                            <a:schemeClr val="tx1"/>
                          </a:solidFill>
                          <a:effectLst/>
                          <a:latin typeface="+mn-lt"/>
                        </a:rPr>
                        <a:t>е</a:t>
                      </a:r>
                      <a:r>
                        <a:rPr lang="en-US" sz="900" b="1" i="0" u="none" strike="noStrike" dirty="0">
                          <a:solidFill>
                            <a:schemeClr val="tx1"/>
                          </a:solidFill>
                          <a:effectLst/>
                          <a:latin typeface="+mn-lt"/>
                        </a:rPr>
                        <a:t>в</a:t>
                      </a:r>
                      <a:r>
                        <a:rPr lang="ru-RU" sz="900" b="1" i="0" u="none" strike="noStrike" dirty="0">
                          <a:solidFill>
                            <a:schemeClr val="tx1"/>
                          </a:solidFill>
                          <a:effectLst/>
                          <a:latin typeface="+mn-lt"/>
                        </a:rPr>
                        <a:t>а</a:t>
                      </a:r>
                      <a:r>
                        <a:rPr lang="en-US" sz="900" b="1" i="0" u="none" strike="noStrike" dirty="0">
                          <a:solidFill>
                            <a:schemeClr val="tx1"/>
                          </a:solidFill>
                          <a:effectLst/>
                          <a:latin typeface="+mn-lt"/>
                        </a:rPr>
                        <a:t>я </a:t>
                      </a:r>
                      <a:r>
                        <a:rPr lang="ru-RU" sz="900" b="1" i="0" u="none" strike="noStrike" dirty="0">
                          <a:solidFill>
                            <a:schemeClr val="tx1"/>
                          </a:solidFill>
                          <a:effectLst/>
                          <a:latin typeface="+mn-lt"/>
                        </a:rPr>
                        <a:t>г</a:t>
                      </a:r>
                      <a:r>
                        <a:rPr lang="en-US" sz="900" b="1" i="0" u="none" strike="noStrike" dirty="0">
                          <a:solidFill>
                            <a:schemeClr val="tx1"/>
                          </a:solidFill>
                          <a:effectLst/>
                          <a:latin typeface="+mn-lt"/>
                        </a:rPr>
                        <a:t>р</a:t>
                      </a:r>
                      <a:r>
                        <a:rPr lang="ru-RU" sz="900" b="1" i="0" u="none" strike="noStrike" dirty="0">
                          <a:solidFill>
                            <a:schemeClr val="tx1"/>
                          </a:solidFill>
                          <a:effectLst/>
                          <a:latin typeface="+mn-lt"/>
                        </a:rPr>
                        <a:t>у</a:t>
                      </a:r>
                      <a:r>
                        <a:rPr lang="en-US" sz="900" b="1" i="0" u="none" strike="noStrike" dirty="0">
                          <a:solidFill>
                            <a:schemeClr val="tx1"/>
                          </a:solidFill>
                          <a:effectLst/>
                          <a:latin typeface="+mn-lt"/>
                        </a:rPr>
                        <a:t>п</a:t>
                      </a:r>
                      <a:r>
                        <a:rPr lang="ru-RU" sz="900" b="1" i="0" u="none" strike="noStrike" dirty="0">
                          <a:solidFill>
                            <a:schemeClr val="tx1"/>
                          </a:solidFill>
                          <a:effectLst/>
                          <a:latin typeface="+mn-lt"/>
                        </a:rPr>
                        <a:t>п</a:t>
                      </a:r>
                      <a:r>
                        <a:rPr lang="en-US" sz="900" b="1" i="0" u="none" strike="noStrike" dirty="0">
                          <a:solidFill>
                            <a:schemeClr val="tx1"/>
                          </a:solidFill>
                          <a:effectLst/>
                          <a:latin typeface="+mn-lt"/>
                        </a:rPr>
                        <a:t>а</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en-US" sz="900" b="1" i="0" u="none" strike="noStrike" dirty="0">
                          <a:solidFill>
                            <a:schemeClr val="tx1"/>
                          </a:solidFill>
                          <a:effectLst/>
                          <a:latin typeface="+mn-lt"/>
                        </a:rPr>
                        <a:t>Н</a:t>
                      </a:r>
                      <a:r>
                        <a:rPr lang="ru-RU" sz="900" b="1" i="0" u="none" strike="noStrike" dirty="0">
                          <a:solidFill>
                            <a:schemeClr val="tx1"/>
                          </a:solidFill>
                          <a:effectLst/>
                          <a:latin typeface="+mn-lt"/>
                        </a:rPr>
                        <a:t>ормативный правовой акт</a:t>
                      </a:r>
                    </a:p>
                  </a:txBody>
                  <a:tcPr marL="2378" marR="2378" marT="2378" marB="0" anchor="ctr"/>
                </a:tc>
                <a:tc>
                  <a:txBody>
                    <a:bodyPr/>
                    <a:lstStyle/>
                    <a:p>
                      <a:pPr algn="ctr" fontAlgn="b"/>
                      <a:r>
                        <a:rPr lang="ru-RU" sz="900" b="1" u="none" strike="noStrike" dirty="0">
                          <a:solidFill>
                            <a:schemeClr val="tx1"/>
                          </a:solidFill>
                          <a:effectLst/>
                        </a:rPr>
                        <a:t>Исполнено за </a:t>
                      </a:r>
                      <a:r>
                        <a:rPr lang="ru-RU" sz="900" b="1" u="none" strike="noStrike" dirty="0" smtClean="0">
                          <a:solidFill>
                            <a:schemeClr val="tx1"/>
                          </a:solidFill>
                          <a:effectLst/>
                        </a:rPr>
                        <a:t>2023 год </a:t>
                      </a:r>
                      <a:r>
                        <a:rPr lang="ru-RU" sz="900" b="1" u="none" strike="noStrike" dirty="0">
                          <a:solidFill>
                            <a:schemeClr val="tx1"/>
                          </a:solidFill>
                          <a:effectLst/>
                        </a:rPr>
                        <a:t>(тыс.руб.)</a:t>
                      </a:r>
                    </a:p>
                  </a:txBody>
                  <a:tcPr marL="26713" marR="26713" marT="0" marB="0" anchor="ctr"/>
                </a:tc>
                <a:extLst>
                  <a:ext uri="{0D108BD9-81ED-4DB2-BD59-A6C34878D82A}">
                    <a16:rowId xmlns:a16="http://schemas.microsoft.com/office/drawing/2014/main" val="1699384114"/>
                  </a:ext>
                </a:extLst>
              </a:tr>
              <a:tr h="1153445">
                <a:tc>
                  <a:txBody>
                    <a:bodyPr/>
                    <a:lstStyle/>
                    <a:p>
                      <a:pPr marL="0" algn="ctr" defTabSz="914400" rtl="0" eaLnBrk="1" fontAlgn="b" latinLnBrk="0" hangingPunct="1"/>
                      <a:r>
                        <a:rPr lang="ru-RU" sz="900" b="0" i="0" u="none" strike="noStrike" kern="1200" dirty="0">
                          <a:solidFill>
                            <a:schemeClr val="tx1"/>
                          </a:solidFill>
                          <a:effectLst/>
                          <a:latin typeface="+mn-lt"/>
                          <a:ea typeface="+mn-ea"/>
                          <a:cs typeface="+mn-cs"/>
                        </a:rPr>
                        <a:t>1</a:t>
                      </a:r>
                    </a:p>
                  </a:txBody>
                  <a:tcPr marL="2378" marR="2378" marT="2378" marB="0" anchor="ctr"/>
                </a:tc>
                <a:tc>
                  <a:txBody>
                    <a:bodyPr/>
                    <a:lstStyle/>
                    <a:p>
                      <a:pPr marL="0" algn="l" defTabSz="914400" rtl="0" eaLnBrk="1" fontAlgn="b" latinLnBrk="0" hangingPunct="1"/>
                      <a:r>
                        <a:rPr lang="ru-RU" sz="900" b="0" i="0" u="none" strike="noStrike" kern="1200" dirty="0">
                          <a:solidFill>
                            <a:schemeClr val="tx1"/>
                          </a:solidFill>
                          <a:effectLst/>
                          <a:latin typeface="+mn-lt"/>
                          <a:ea typeface="+mn-ea"/>
                          <a:cs typeface="+mn-cs"/>
                        </a:rPr>
                        <a:t>Выплата стипендии студентам  и ординаторам, обучающимся по целевому направлению</a:t>
                      </a:r>
                    </a:p>
                  </a:txBody>
                  <a:tcPr marL="2378" marR="2378" marT="2378" marB="0" anchor="ctr">
                    <a:solidFill>
                      <a:srgbClr val="EEF4E9"/>
                    </a:solidFill>
                  </a:tcPr>
                </a:tc>
                <a:tc>
                  <a:txBody>
                    <a:bodyPr/>
                    <a:lstStyle/>
                    <a:p>
                      <a:pPr marL="0" algn="ctr" defTabSz="914400" rtl="0" eaLnBrk="1" fontAlgn="b" latinLnBrk="0" hangingPunct="1"/>
                      <a:r>
                        <a:rPr lang="ru-RU" sz="900" b="0" i="0" u="none" strike="noStrike" kern="1200" dirty="0" smtClean="0">
                          <a:solidFill>
                            <a:schemeClr val="tx1"/>
                          </a:solidFill>
                          <a:effectLst/>
                          <a:latin typeface="+mn-lt"/>
                          <a:ea typeface="+mn-ea"/>
                          <a:cs typeface="+mn-cs"/>
                        </a:rPr>
                        <a:t>10</a:t>
                      </a:r>
                      <a:endParaRPr lang="ru-RU" sz="900" b="0" i="0" u="none" strike="noStrike" kern="1200" dirty="0">
                        <a:solidFill>
                          <a:schemeClr val="tx1"/>
                        </a:solidFill>
                        <a:effectLst/>
                        <a:latin typeface="+mn-lt"/>
                        <a:ea typeface="+mn-ea"/>
                        <a:cs typeface="+mn-cs"/>
                      </a:endParaRPr>
                    </a:p>
                  </a:txBody>
                  <a:tcPr marL="2378" marR="2378" marT="2378" marB="0" anchor="ctr"/>
                </a:tc>
                <a:tc>
                  <a:txBody>
                    <a:bodyPr/>
                    <a:lstStyle/>
                    <a:p>
                      <a:pPr marL="0" algn="ctr" defTabSz="914400" rtl="0" eaLnBrk="1" fontAlgn="b" latinLnBrk="0" hangingPunct="1"/>
                      <a:r>
                        <a:rPr lang="ru-RU" sz="900" b="0" i="0" u="none" strike="noStrike" kern="1200" dirty="0">
                          <a:solidFill>
                            <a:schemeClr val="tx1"/>
                          </a:solidFill>
                          <a:effectLst/>
                          <a:latin typeface="+mn-lt"/>
                          <a:ea typeface="+mn-ea"/>
                          <a:cs typeface="+mn-cs"/>
                        </a:rPr>
                        <a:t>Студенты</a:t>
                      </a:r>
                    </a:p>
                  </a:txBody>
                  <a:tcPr marL="2378" marR="2378" marT="2378" marB="0" anchor="ctr"/>
                </a:tc>
                <a:tc>
                  <a:txBody>
                    <a:bodyPr/>
                    <a:lstStyle/>
                    <a:p>
                      <a:pPr marL="0" algn="ctr" defTabSz="914400" rtl="0" eaLnBrk="1" fontAlgn="b" latinLnBrk="0" hangingPunct="1"/>
                      <a:r>
                        <a:rPr lang="ru-RU" sz="900" b="0" i="0" u="none" strike="noStrike" kern="1200" dirty="0">
                          <a:solidFill>
                            <a:schemeClr val="tx1"/>
                          </a:solidFill>
                          <a:effectLst/>
                          <a:latin typeface="+mn-lt"/>
                          <a:ea typeface="+mn-ea"/>
                          <a:cs typeface="+mn-cs"/>
                        </a:rPr>
                        <a:t>Решение Совета депутатов </a:t>
                      </a:r>
                      <a:r>
                        <a:rPr lang="ru-RU" sz="900" b="0" i="0" u="none" strike="noStrike" kern="1200" dirty="0" smtClean="0">
                          <a:solidFill>
                            <a:schemeClr val="tx1"/>
                          </a:solidFill>
                          <a:effectLst/>
                          <a:latin typeface="+mn-lt"/>
                          <a:ea typeface="+mn-ea"/>
                          <a:cs typeface="+mn-cs"/>
                        </a:rPr>
                        <a:t>городского</a:t>
                      </a:r>
                      <a:r>
                        <a:rPr lang="ru-RU" sz="900" b="0" i="0" u="none" strike="noStrike" kern="1200" baseline="0" dirty="0" smtClean="0">
                          <a:solidFill>
                            <a:schemeClr val="tx1"/>
                          </a:solidFill>
                          <a:effectLst/>
                          <a:latin typeface="+mn-lt"/>
                          <a:ea typeface="+mn-ea"/>
                          <a:cs typeface="+mn-cs"/>
                        </a:rPr>
                        <a:t> округа</a:t>
                      </a:r>
                      <a:r>
                        <a:rPr lang="ru-RU" sz="900" b="0" i="0" u="none" strike="noStrike" kern="1200" dirty="0" smtClean="0">
                          <a:solidFill>
                            <a:schemeClr val="tx1"/>
                          </a:solidFill>
                          <a:effectLst/>
                          <a:latin typeface="+mn-lt"/>
                          <a:ea typeface="+mn-ea"/>
                          <a:cs typeface="+mn-cs"/>
                        </a:rPr>
                        <a:t> Долгопрудный </a:t>
                      </a:r>
                      <a:r>
                        <a:rPr lang="ru-RU" sz="900" b="0" i="0" u="none" strike="noStrike" kern="1200" dirty="0">
                          <a:solidFill>
                            <a:schemeClr val="tx1"/>
                          </a:solidFill>
                          <a:effectLst/>
                          <a:latin typeface="+mn-lt"/>
                          <a:ea typeface="+mn-ea"/>
                          <a:cs typeface="+mn-cs"/>
                        </a:rPr>
                        <a:t>от </a:t>
                      </a:r>
                      <a:r>
                        <a:rPr lang="ru-RU" sz="900" b="0" i="0" u="none" strike="noStrike" kern="1200" dirty="0" smtClean="0">
                          <a:solidFill>
                            <a:schemeClr val="tx1"/>
                          </a:solidFill>
                          <a:effectLst/>
                          <a:latin typeface="+mn-lt"/>
                          <a:ea typeface="+mn-ea"/>
                          <a:cs typeface="+mn-cs"/>
                        </a:rPr>
                        <a:t>16.02.2022 </a:t>
                      </a:r>
                      <a:r>
                        <a:rPr lang="ru-RU" sz="900" b="0" i="0" u="none" strike="noStrike" kern="1200" dirty="0">
                          <a:solidFill>
                            <a:schemeClr val="tx1"/>
                          </a:solidFill>
                          <a:effectLst/>
                          <a:latin typeface="+mn-lt"/>
                          <a:ea typeface="+mn-ea"/>
                          <a:cs typeface="+mn-cs"/>
                        </a:rPr>
                        <a:t>№ </a:t>
                      </a:r>
                      <a:r>
                        <a:rPr lang="ru-RU" sz="900" b="0" i="0" u="none" strike="noStrike" kern="1200" dirty="0" smtClean="0">
                          <a:solidFill>
                            <a:schemeClr val="tx1"/>
                          </a:solidFill>
                          <a:effectLst/>
                          <a:latin typeface="+mn-lt"/>
                          <a:ea typeface="+mn-ea"/>
                          <a:cs typeface="+mn-cs"/>
                        </a:rPr>
                        <a:t>11-нр </a:t>
                      </a:r>
                      <a:r>
                        <a:rPr lang="ru-RU" sz="900" b="0" i="0" u="none" strike="noStrike" kern="1200" dirty="0">
                          <a:solidFill>
                            <a:schemeClr val="tx1"/>
                          </a:solidFill>
                          <a:effectLst/>
                          <a:latin typeface="+mn-lt"/>
                          <a:ea typeface="+mn-ea"/>
                          <a:cs typeface="+mn-cs"/>
                        </a:rPr>
                        <a:t>«Об утверждении Положения о дополнительных мерах социальной поддержки отдельных категорий граждан в городском округе Долгопрудный Московской области», постановление администрации города Долгопрудного от 06.06.2018 № 345-ПА/н «Об утверждении Порядка выплаты стипендии студентам и ординаторам в период обучения по целевому направлению Государственного бюджетного учреждения здравоохранения Московской области «Долгопрудненская центральная городская больница»</a:t>
                      </a:r>
                    </a:p>
                  </a:txBody>
                  <a:tcPr marL="2378" marR="2378" marT="2378" marB="0" anchor="ctr"/>
                </a:tc>
                <a:tc>
                  <a:txBody>
                    <a:bodyPr/>
                    <a:lstStyle/>
                    <a:p>
                      <a:pPr algn="ctr" fontAlgn="t"/>
                      <a:r>
                        <a:rPr lang="ru-RU" sz="900" b="0" i="0" u="none" strike="noStrike" dirty="0" smtClean="0">
                          <a:solidFill>
                            <a:schemeClr val="tx1"/>
                          </a:solidFill>
                          <a:effectLst/>
                          <a:latin typeface="+mn-lt"/>
                        </a:rPr>
                        <a:t>100,8</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318347590"/>
                  </a:ext>
                </a:extLst>
              </a:tr>
              <a:tr h="520720">
                <a:tc>
                  <a:txBody>
                    <a:bodyPr/>
                    <a:lstStyle/>
                    <a:p>
                      <a:pPr algn="ctr" fontAlgn="b"/>
                      <a:r>
                        <a:rPr lang="ru-RU" sz="900" b="0" i="0" u="none" strike="noStrike" dirty="0">
                          <a:solidFill>
                            <a:schemeClr val="tx1"/>
                          </a:solidFill>
                          <a:effectLst/>
                          <a:latin typeface="+mn-lt"/>
                        </a:rPr>
                        <a:t>2</a:t>
                      </a:r>
                    </a:p>
                  </a:txBody>
                  <a:tcPr marL="2378" marR="2378" marT="2378" marB="0" anchor="ctr"/>
                </a:tc>
                <a:tc>
                  <a:txBody>
                    <a:bodyPr/>
                    <a:lstStyle/>
                    <a:p>
                      <a:pPr algn="l" fontAlgn="t"/>
                      <a:r>
                        <a:rPr lang="ru-RU" sz="900" u="none" strike="noStrike" kern="1200" dirty="0">
                          <a:solidFill>
                            <a:schemeClr val="tx1"/>
                          </a:solidFill>
                          <a:effectLst/>
                          <a:latin typeface="+mn-lt"/>
                          <a:ea typeface="+mn-ea"/>
                          <a:cs typeface="+mn-cs"/>
                        </a:rPr>
                        <a:t>Мероприятие, посвященное Дню знаний для детей из многодетных, неполных, малоимущих семей, семей, оказавшихся в трудной жизненной ситуации</a:t>
                      </a:r>
                    </a:p>
                  </a:txBody>
                  <a:tcPr marL="2378" marR="2378" marT="2378" marB="0" anchor="ctr"/>
                </a:tc>
                <a:tc>
                  <a:txBody>
                    <a:bodyPr/>
                    <a:lstStyle/>
                    <a:p>
                      <a:pPr algn="ctr" fontAlgn="t"/>
                      <a:r>
                        <a:rPr lang="ru-RU" sz="900" u="none" strike="noStrike" kern="1200" dirty="0" smtClean="0">
                          <a:solidFill>
                            <a:schemeClr val="tx1"/>
                          </a:solidFill>
                          <a:effectLst/>
                          <a:latin typeface="+mn-lt"/>
                          <a:ea typeface="+mn-ea"/>
                          <a:cs typeface="+mn-cs"/>
                        </a:rPr>
                        <a:t>230</a:t>
                      </a:r>
                      <a:endParaRPr lang="ru-RU" sz="900" u="none" strike="noStrike" kern="1200" dirty="0">
                        <a:solidFill>
                          <a:schemeClr val="tx1"/>
                        </a:solidFill>
                        <a:effectLst/>
                        <a:latin typeface="+mn-lt"/>
                        <a:ea typeface="+mn-ea"/>
                        <a:cs typeface="+mn-cs"/>
                      </a:endParaRPr>
                    </a:p>
                  </a:txBody>
                  <a:tcPr marL="2378" marR="2378" marT="2378" marB="0" anchor="ctr"/>
                </a:tc>
                <a:tc>
                  <a:txBody>
                    <a:bodyPr/>
                    <a:lstStyle/>
                    <a:p>
                      <a:pPr algn="ctr" fontAlgn="t"/>
                      <a:r>
                        <a:rPr lang="ru-RU" sz="900" u="none" strike="noStrike" kern="1200" dirty="0">
                          <a:solidFill>
                            <a:schemeClr val="tx1"/>
                          </a:solidFill>
                          <a:effectLst/>
                          <a:latin typeface="+mn-lt"/>
                          <a:ea typeface="+mn-ea"/>
                          <a:cs typeface="+mn-cs"/>
                        </a:rPr>
                        <a:t>Дети из многодетных малообеспеченных семей</a:t>
                      </a:r>
                    </a:p>
                  </a:txBody>
                  <a:tcPr marL="2378" marR="2378" marT="2378" marB="0" anchor="ctr"/>
                </a:tc>
                <a:tc>
                  <a:txBody>
                    <a:bodyPr/>
                    <a:lstStyle/>
                    <a:p>
                      <a:pPr algn="ctr" fontAlgn="t"/>
                      <a:r>
                        <a:rPr lang="ru-RU" sz="900" u="none" strike="noStrike" kern="1200" dirty="0">
                          <a:solidFill>
                            <a:schemeClr val="tx1"/>
                          </a:solidFill>
                          <a:effectLst/>
                          <a:latin typeface="+mn-lt"/>
                          <a:ea typeface="+mn-ea"/>
                          <a:cs typeface="+mn-cs"/>
                        </a:rPr>
                        <a:t>Решение Совета депутатов городского округа Долгопрудный Московской области от </a:t>
                      </a:r>
                      <a:r>
                        <a:rPr lang="ru-RU" sz="900" u="none" strike="noStrike" kern="1200" dirty="0" smtClean="0">
                          <a:solidFill>
                            <a:schemeClr val="tx1"/>
                          </a:solidFill>
                          <a:effectLst/>
                          <a:latin typeface="+mn-lt"/>
                          <a:ea typeface="+mn-ea"/>
                          <a:cs typeface="+mn-cs"/>
                        </a:rPr>
                        <a:t>21.12.2022 </a:t>
                      </a:r>
                      <a:r>
                        <a:rPr lang="ru-RU" sz="900" u="none" strike="noStrike" kern="1200" dirty="0">
                          <a:solidFill>
                            <a:schemeClr val="tx1"/>
                          </a:solidFill>
                          <a:effectLst/>
                          <a:latin typeface="+mn-lt"/>
                          <a:ea typeface="+mn-ea"/>
                          <a:cs typeface="+mn-cs"/>
                        </a:rPr>
                        <a:t>№ </a:t>
                      </a:r>
                      <a:r>
                        <a:rPr lang="ru-RU" sz="900" u="none" strike="noStrike" kern="1200" dirty="0" smtClean="0">
                          <a:solidFill>
                            <a:schemeClr val="tx1"/>
                          </a:solidFill>
                          <a:effectLst/>
                          <a:latin typeface="+mn-lt"/>
                          <a:ea typeface="+mn-ea"/>
                          <a:cs typeface="+mn-cs"/>
                        </a:rPr>
                        <a:t>106-нр </a:t>
                      </a:r>
                      <a:r>
                        <a:rPr lang="ru-RU" sz="900" u="none" strike="noStrike" kern="1200" dirty="0">
                          <a:solidFill>
                            <a:schemeClr val="tx1"/>
                          </a:solidFill>
                          <a:effectLst/>
                          <a:latin typeface="+mn-lt"/>
                          <a:ea typeface="+mn-ea"/>
                          <a:cs typeface="+mn-cs"/>
                        </a:rPr>
                        <a:t>«О бюджете городского округа Долгопрудный на </a:t>
                      </a:r>
                      <a:r>
                        <a:rPr lang="ru-RU" sz="900" u="none" strike="noStrike" kern="1200" dirty="0" smtClean="0">
                          <a:solidFill>
                            <a:schemeClr val="tx1"/>
                          </a:solidFill>
                          <a:effectLst/>
                          <a:latin typeface="+mn-lt"/>
                          <a:ea typeface="+mn-ea"/>
                          <a:cs typeface="+mn-cs"/>
                        </a:rPr>
                        <a:t>2023 </a:t>
                      </a:r>
                      <a:r>
                        <a:rPr lang="ru-RU" sz="900" u="none" strike="noStrike" kern="1200" dirty="0">
                          <a:solidFill>
                            <a:schemeClr val="tx1"/>
                          </a:solidFill>
                          <a:effectLst/>
                          <a:latin typeface="+mn-lt"/>
                          <a:ea typeface="+mn-ea"/>
                          <a:cs typeface="+mn-cs"/>
                        </a:rPr>
                        <a:t>год и плановый период </a:t>
                      </a:r>
                      <a:r>
                        <a:rPr lang="ru-RU" sz="900" u="none" strike="noStrike" kern="1200" dirty="0" smtClean="0">
                          <a:solidFill>
                            <a:schemeClr val="tx1"/>
                          </a:solidFill>
                          <a:effectLst/>
                          <a:latin typeface="+mn-lt"/>
                          <a:ea typeface="+mn-ea"/>
                          <a:cs typeface="+mn-cs"/>
                        </a:rPr>
                        <a:t>2024 </a:t>
                      </a:r>
                      <a:r>
                        <a:rPr lang="ru-RU" sz="900" u="none" strike="noStrike" kern="1200" dirty="0">
                          <a:solidFill>
                            <a:schemeClr val="tx1"/>
                          </a:solidFill>
                          <a:effectLst/>
                          <a:latin typeface="+mn-lt"/>
                          <a:ea typeface="+mn-ea"/>
                          <a:cs typeface="+mn-cs"/>
                        </a:rPr>
                        <a:t>и </a:t>
                      </a:r>
                      <a:r>
                        <a:rPr lang="ru-RU" sz="900" u="none" strike="noStrike" kern="1200" dirty="0" smtClean="0">
                          <a:solidFill>
                            <a:schemeClr val="tx1"/>
                          </a:solidFill>
                          <a:effectLst/>
                          <a:latin typeface="+mn-lt"/>
                          <a:ea typeface="+mn-ea"/>
                          <a:cs typeface="+mn-cs"/>
                        </a:rPr>
                        <a:t>2025 </a:t>
                      </a:r>
                      <a:r>
                        <a:rPr lang="ru-RU" sz="900" u="none" strike="noStrike" kern="1200" dirty="0">
                          <a:solidFill>
                            <a:schemeClr val="tx1"/>
                          </a:solidFill>
                          <a:effectLst/>
                          <a:latin typeface="+mn-lt"/>
                          <a:ea typeface="+mn-ea"/>
                          <a:cs typeface="+mn-cs"/>
                        </a:rPr>
                        <a:t>годов» </a:t>
                      </a:r>
                    </a:p>
                  </a:txBody>
                  <a:tcPr marL="2378" marR="2378" marT="2378" marB="0" anchor="ctr"/>
                </a:tc>
                <a:tc>
                  <a:txBody>
                    <a:bodyPr/>
                    <a:lstStyle/>
                    <a:p>
                      <a:pPr algn="ctr" fontAlgn="ctr"/>
                      <a:r>
                        <a:rPr lang="ru-RU" sz="900" b="0" i="0" u="none" strike="noStrike" dirty="0" smtClean="0">
                          <a:solidFill>
                            <a:schemeClr val="tx1"/>
                          </a:solidFill>
                          <a:effectLst/>
                          <a:latin typeface="+mn-lt"/>
                        </a:rPr>
                        <a:t>194,02</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2016207927"/>
                  </a:ext>
                </a:extLst>
              </a:tr>
              <a:tr h="520720">
                <a:tc>
                  <a:txBody>
                    <a:bodyPr/>
                    <a:lstStyle/>
                    <a:p>
                      <a:pPr algn="ctr" fontAlgn="b"/>
                      <a:r>
                        <a:rPr lang="ru-RU" sz="900" b="0" i="0" u="none" strike="noStrike" dirty="0">
                          <a:solidFill>
                            <a:schemeClr val="tx1"/>
                          </a:solidFill>
                          <a:effectLst/>
                          <a:latin typeface="+mn-lt"/>
                        </a:rPr>
                        <a:t>3</a:t>
                      </a:r>
                    </a:p>
                  </a:txBody>
                  <a:tcPr marL="2378" marR="2378" marT="2378" marB="0" anchor="ctr"/>
                </a:tc>
                <a:tc>
                  <a:txBody>
                    <a:bodyPr/>
                    <a:lstStyle/>
                    <a:p>
                      <a:pPr algn="l" fontAlgn="t"/>
                      <a:r>
                        <a:rPr lang="ru-RU" sz="900" u="none" strike="noStrike" kern="1200" dirty="0">
                          <a:solidFill>
                            <a:schemeClr val="tx1"/>
                          </a:solidFill>
                          <a:effectLst/>
                          <a:latin typeface="+mn-lt"/>
                          <a:ea typeface="+mn-ea"/>
                          <a:cs typeface="+mn-cs"/>
                        </a:rPr>
                        <a:t>Социальные новогодние елки</a:t>
                      </a:r>
                    </a:p>
                  </a:txBody>
                  <a:tcPr marL="2378" marR="2378" marT="2378" marB="0" anchor="ctr"/>
                </a:tc>
                <a:tc>
                  <a:txBody>
                    <a:bodyPr/>
                    <a:lstStyle/>
                    <a:p>
                      <a:pPr algn="ctr" fontAlgn="t"/>
                      <a:r>
                        <a:rPr lang="ru-RU" sz="900" u="none" strike="noStrike" kern="1200" dirty="0" smtClean="0">
                          <a:solidFill>
                            <a:schemeClr val="tx1"/>
                          </a:solidFill>
                          <a:effectLst/>
                          <a:latin typeface="+mn-lt"/>
                          <a:ea typeface="+mn-ea"/>
                          <a:cs typeface="+mn-cs"/>
                        </a:rPr>
                        <a:t>1690</a:t>
                      </a:r>
                      <a:endParaRPr lang="ru-RU" sz="900" u="none" strike="noStrike" kern="1200" dirty="0">
                        <a:solidFill>
                          <a:schemeClr val="tx1"/>
                        </a:solidFill>
                        <a:effectLst/>
                        <a:latin typeface="+mn-lt"/>
                        <a:ea typeface="+mn-ea"/>
                        <a:cs typeface="+mn-cs"/>
                      </a:endParaRPr>
                    </a:p>
                  </a:txBody>
                  <a:tcPr marL="2378" marR="2378" marT="2378" marB="0" anchor="ctr"/>
                </a:tc>
                <a:tc>
                  <a:txBody>
                    <a:bodyPr/>
                    <a:lstStyle/>
                    <a:p>
                      <a:pPr algn="ctr" fontAlgn="t"/>
                      <a:r>
                        <a:rPr lang="ru-RU" sz="900" u="none" strike="noStrike" kern="1200" dirty="0">
                          <a:solidFill>
                            <a:schemeClr val="tx1"/>
                          </a:solidFill>
                          <a:effectLst/>
                          <a:latin typeface="+mn-lt"/>
                          <a:ea typeface="+mn-ea"/>
                          <a:cs typeface="+mn-cs"/>
                        </a:rPr>
                        <a:t>Дети из многодетных малообеспеченных семей</a:t>
                      </a:r>
                    </a:p>
                  </a:txBody>
                  <a:tcPr marL="2378" marR="2378" marT="2378"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900" u="none" strike="noStrike" kern="1200" dirty="0" smtClean="0">
                          <a:solidFill>
                            <a:schemeClr val="tx1"/>
                          </a:solidFill>
                          <a:effectLst/>
                          <a:latin typeface="+mn-lt"/>
                          <a:ea typeface="+mn-ea"/>
                          <a:cs typeface="+mn-cs"/>
                        </a:rPr>
                        <a:t>Решение Совета депутатов городского округа Долгопрудный Московской области от 21.12.2022 № 106-нр «О бюджете городского округа Долгопрудный на 2023 год и плановый период 2024 и 2025 годов» </a:t>
                      </a:r>
                    </a:p>
                  </a:txBody>
                  <a:tcPr marL="2378" marR="2378" marT="2378" marB="0" anchor="ctr"/>
                </a:tc>
                <a:tc>
                  <a:txBody>
                    <a:bodyPr/>
                    <a:lstStyle/>
                    <a:p>
                      <a:pPr algn="ctr" fontAlgn="ctr"/>
                      <a:r>
                        <a:rPr lang="ru-RU" sz="900" b="0" i="0" u="none" strike="noStrike" dirty="0" smtClean="0">
                          <a:solidFill>
                            <a:schemeClr val="tx1"/>
                          </a:solidFill>
                          <a:effectLst/>
                          <a:latin typeface="+mn-lt"/>
                        </a:rPr>
                        <a:t>1218,85</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3234431231"/>
                  </a:ext>
                </a:extLst>
              </a:tr>
              <a:tr h="425439">
                <a:tc>
                  <a:txBody>
                    <a:bodyPr/>
                    <a:lstStyle/>
                    <a:p>
                      <a:pPr algn="ctr" fontAlgn="b"/>
                      <a:r>
                        <a:rPr lang="ru-RU" sz="900" b="0" i="0" u="none" strike="noStrike" dirty="0">
                          <a:solidFill>
                            <a:schemeClr val="tx1"/>
                          </a:solidFill>
                          <a:effectLst/>
                          <a:latin typeface="+mn-lt"/>
                        </a:rPr>
                        <a:t>4</a:t>
                      </a:r>
                    </a:p>
                  </a:txBody>
                  <a:tcPr marL="2378" marR="2378" marT="2378" marB="0" anchor="ctr"/>
                </a:tc>
                <a:tc>
                  <a:txBody>
                    <a:bodyPr/>
                    <a:lstStyle/>
                    <a:p>
                      <a:pPr marL="0" algn="l" defTabSz="914400" rtl="0" eaLnBrk="1" fontAlgn="t" latinLnBrk="0" hangingPunct="1"/>
                      <a:r>
                        <a:rPr lang="ru-RU" sz="900" u="none" strike="noStrike" kern="1200" dirty="0">
                          <a:solidFill>
                            <a:schemeClr val="tx1"/>
                          </a:solidFill>
                          <a:effectLst/>
                          <a:latin typeface="+mn-lt"/>
                          <a:ea typeface="+mn-ea"/>
                          <a:cs typeface="+mn-cs"/>
                        </a:rPr>
                        <a:t>Мероприятие, посвященное Всемирному Дню борьбы с сахарным диабетом</a:t>
                      </a:r>
                    </a:p>
                  </a:txBody>
                  <a:tcPr marL="2378" marR="2378" marT="2378" marB="0" anchor="ctr"/>
                </a:tc>
                <a:tc>
                  <a:txBody>
                    <a:bodyPr/>
                    <a:lstStyle/>
                    <a:p>
                      <a:pPr algn="ctr" fontAlgn="t"/>
                      <a:r>
                        <a:rPr lang="ru-RU" sz="900" b="0" i="0" u="none" strike="noStrike" dirty="0" smtClean="0">
                          <a:solidFill>
                            <a:schemeClr val="tx1"/>
                          </a:solidFill>
                          <a:effectLst/>
                          <a:latin typeface="+mn-lt"/>
                        </a:rPr>
                        <a:t>64</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Дети инвалиды, инвалиды детства</a:t>
                      </a:r>
                    </a:p>
                  </a:txBody>
                  <a:tcPr marL="2378" marR="2378" marT="2378"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900" u="none" strike="noStrike" kern="1200" dirty="0" smtClean="0">
                          <a:solidFill>
                            <a:schemeClr val="tx1"/>
                          </a:solidFill>
                          <a:effectLst/>
                          <a:latin typeface="+mn-lt"/>
                          <a:ea typeface="+mn-ea"/>
                          <a:cs typeface="+mn-cs"/>
                        </a:rPr>
                        <a:t>Решение Совета депутатов городского округа Долгопрудный Московской области от 21.12.2022 № 106-нр «О бюджете городского округа Долгопрудный на 2023 год и плановый период 2024 и 2025 годов» </a:t>
                      </a:r>
                    </a:p>
                  </a:txBody>
                  <a:tcPr marL="2378" marR="2378" marT="2378" marB="0" anchor="ctr"/>
                </a:tc>
                <a:tc>
                  <a:txBody>
                    <a:bodyPr/>
                    <a:lstStyle/>
                    <a:p>
                      <a:pPr algn="ctr" fontAlgn="t"/>
                      <a:r>
                        <a:rPr lang="ru-RU" sz="900" b="0" i="0" u="none" strike="noStrike" dirty="0" smtClean="0">
                          <a:solidFill>
                            <a:schemeClr val="tx1"/>
                          </a:solidFill>
                          <a:effectLst/>
                          <a:latin typeface="+mn-lt"/>
                        </a:rPr>
                        <a:t>118,86</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1111903099"/>
                  </a:ext>
                </a:extLst>
              </a:tr>
              <a:tr h="566437">
                <a:tc>
                  <a:txBody>
                    <a:bodyPr/>
                    <a:lstStyle/>
                    <a:p>
                      <a:pPr algn="ctr" fontAlgn="b"/>
                      <a:r>
                        <a:rPr lang="ru-RU" sz="900" b="0" i="0" u="none" strike="noStrike" dirty="0">
                          <a:solidFill>
                            <a:schemeClr val="tx1"/>
                          </a:solidFill>
                          <a:effectLst/>
                          <a:latin typeface="+mn-lt"/>
                        </a:rPr>
                        <a:t>5</a:t>
                      </a:r>
                    </a:p>
                  </a:txBody>
                  <a:tcPr marL="2378" marR="2378" marT="2378" marB="0" anchor="ctr"/>
                </a:tc>
                <a:tc>
                  <a:txBody>
                    <a:bodyPr/>
                    <a:lstStyle/>
                    <a:p>
                      <a:pPr algn="l" fontAlgn="t"/>
                      <a:r>
                        <a:rPr lang="ru-RU" sz="900" u="none" strike="noStrike" dirty="0">
                          <a:solidFill>
                            <a:schemeClr val="tx1"/>
                          </a:solidFill>
                          <a:effectLst/>
                          <a:latin typeface="+mn-lt"/>
                        </a:rPr>
                        <a:t>Организация выплаты пенсии за выслугу лет лицам, замещающим муниципальные должности и должности муниципальной службы, в связи с выходом на пенсию</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65</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Пенсионеры</a:t>
                      </a:r>
                    </a:p>
                  </a:txBody>
                  <a:tcPr marL="2378" marR="2378" marT="2378" marB="0" anchor="ctr"/>
                </a:tc>
                <a:tc>
                  <a:txBody>
                    <a:bodyPr/>
                    <a:lstStyle/>
                    <a:p>
                      <a:pPr algn="ctr" fontAlgn="t"/>
                      <a:r>
                        <a:rPr lang="ru-RU" sz="900" b="0" i="0" u="none" strike="noStrike" dirty="0">
                          <a:solidFill>
                            <a:schemeClr val="tx1"/>
                          </a:solidFill>
                          <a:effectLst/>
                          <a:latin typeface="+mn-lt"/>
                        </a:rPr>
                        <a:t>Закон Московской области от 28.12.2016 №194/2016-ОЗ «О пенсии за выслугу лет лицам, замещавшим муниципальные должности или должности муниципальной службы в органах местного самоуправления и избирательных комиссиях муниципальных образований Московской области»</a:t>
                      </a:r>
                    </a:p>
                  </a:txBody>
                  <a:tcPr marL="2378" marR="2378" marT="2378" marB="0" anchor="ctr"/>
                </a:tc>
                <a:tc>
                  <a:txBody>
                    <a:bodyPr/>
                    <a:lstStyle/>
                    <a:p>
                      <a:pPr algn="ctr" fontAlgn="t"/>
                      <a:r>
                        <a:rPr lang="ru-RU" sz="900" b="0" i="0" u="none" strike="noStrike" dirty="0" smtClean="0">
                          <a:solidFill>
                            <a:schemeClr val="tx1"/>
                          </a:solidFill>
                          <a:effectLst/>
                          <a:latin typeface="+mn-lt"/>
                        </a:rPr>
                        <a:t>7199,94</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3667680481"/>
                  </a:ext>
                </a:extLst>
              </a:tr>
              <a:tr h="996655">
                <a:tc>
                  <a:txBody>
                    <a:bodyPr/>
                    <a:lstStyle/>
                    <a:p>
                      <a:pPr algn="ctr" fontAlgn="b"/>
                      <a:r>
                        <a:rPr lang="ru-RU" sz="900" b="0" i="0" u="none" strike="noStrike" dirty="0">
                          <a:solidFill>
                            <a:schemeClr val="tx1"/>
                          </a:solidFill>
                          <a:effectLst/>
                          <a:latin typeface="+mn-lt"/>
                        </a:rPr>
                        <a:t>6</a:t>
                      </a:r>
                    </a:p>
                  </a:txBody>
                  <a:tcPr marL="2378" marR="2378" marT="2378" marB="0" anchor="ctr"/>
                </a:tc>
                <a:tc>
                  <a:txBody>
                    <a:bodyPr/>
                    <a:lstStyle/>
                    <a:p>
                      <a:pPr algn="l" fontAlgn="t"/>
                      <a:r>
                        <a:rPr lang="ru-RU" sz="900" u="none" strike="noStrike" dirty="0">
                          <a:solidFill>
                            <a:schemeClr val="tx1"/>
                          </a:solidFill>
                          <a:effectLst/>
                          <a:latin typeface="+mn-lt"/>
                        </a:rPr>
                        <a:t>Оказание единовременной социальной помощи</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25</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Малообеспеченные граждане, граждане находящиеся в трудной  жизненной ситуации</a:t>
                      </a:r>
                    </a:p>
                  </a:txBody>
                  <a:tcPr marL="2378" marR="2378" marT="2378" marB="0" anchor="ctr"/>
                </a:tc>
                <a:tc>
                  <a:txBody>
                    <a:bodyPr/>
                    <a:lstStyle/>
                    <a:p>
                      <a:pPr algn="ctr" fontAlgn="t"/>
                      <a:r>
                        <a:rPr lang="ru-RU" sz="900" b="0" i="0" u="none" strike="noStrike" dirty="0">
                          <a:solidFill>
                            <a:schemeClr val="tx1"/>
                          </a:solidFill>
                          <a:effectLst/>
                          <a:latin typeface="+mn-lt"/>
                        </a:rPr>
                        <a:t>Решение Совета депутатов </a:t>
                      </a:r>
                      <a:r>
                        <a:rPr lang="ru-RU" sz="900" b="0" i="0" u="none" strike="noStrike" dirty="0" smtClean="0">
                          <a:solidFill>
                            <a:schemeClr val="tx1"/>
                          </a:solidFill>
                          <a:effectLst/>
                          <a:latin typeface="+mn-lt"/>
                        </a:rPr>
                        <a:t>городского</a:t>
                      </a:r>
                      <a:r>
                        <a:rPr lang="ru-RU" sz="900" b="0" i="0" u="none" strike="noStrike" baseline="0" dirty="0" smtClean="0">
                          <a:solidFill>
                            <a:schemeClr val="tx1"/>
                          </a:solidFill>
                          <a:effectLst/>
                          <a:latin typeface="+mn-lt"/>
                        </a:rPr>
                        <a:t> округа</a:t>
                      </a:r>
                      <a:r>
                        <a:rPr lang="ru-RU" sz="900" b="0" i="0" u="none" strike="noStrike" dirty="0" smtClean="0">
                          <a:solidFill>
                            <a:schemeClr val="tx1"/>
                          </a:solidFill>
                          <a:effectLst/>
                          <a:latin typeface="+mn-lt"/>
                        </a:rPr>
                        <a:t> Долгопрудный от 16.02.2022 </a:t>
                      </a:r>
                      <a:r>
                        <a:rPr lang="ru-RU" sz="900" b="0" i="0" u="none" strike="noStrike" dirty="0">
                          <a:solidFill>
                            <a:schemeClr val="tx1"/>
                          </a:solidFill>
                          <a:effectLst/>
                          <a:latin typeface="+mn-lt"/>
                        </a:rPr>
                        <a:t>№ </a:t>
                      </a:r>
                      <a:r>
                        <a:rPr lang="ru-RU" sz="900" b="0" i="0" u="none" strike="noStrike" dirty="0" smtClean="0">
                          <a:solidFill>
                            <a:schemeClr val="tx1"/>
                          </a:solidFill>
                          <a:effectLst/>
                          <a:latin typeface="+mn-lt"/>
                        </a:rPr>
                        <a:t>11-нр </a:t>
                      </a:r>
                      <a:r>
                        <a:rPr lang="ru-RU" sz="900" b="0" i="0" u="none" strike="noStrike" dirty="0">
                          <a:solidFill>
                            <a:schemeClr val="tx1"/>
                          </a:solidFill>
                          <a:effectLst/>
                          <a:latin typeface="+mn-lt"/>
                        </a:rPr>
                        <a:t>«Об утверждении Положения о дополнительных мерах социальной поддержки отдельных категорий граждан в городском округе Долгопрудный Московской области», постановление администрации городского округа Долгопрудный от 27.04.2020 № 221-ПА/н «Об утверждении Порядка предоставления адресной социальной помощи жителям в городском округе Долгопрудный Московской области»</a:t>
                      </a:r>
                    </a:p>
                  </a:txBody>
                  <a:tcPr marL="2378" marR="2378" marT="2378" marB="0" anchor="ctr"/>
                </a:tc>
                <a:tc>
                  <a:txBody>
                    <a:bodyPr/>
                    <a:lstStyle/>
                    <a:p>
                      <a:pPr algn="ctr" fontAlgn="t"/>
                      <a:r>
                        <a:rPr lang="ru-RU" sz="900" b="0" i="0" u="none" strike="noStrike" dirty="0" smtClean="0">
                          <a:solidFill>
                            <a:schemeClr val="tx1"/>
                          </a:solidFill>
                          <a:effectLst/>
                          <a:latin typeface="+mn-lt"/>
                        </a:rPr>
                        <a:t>250,00</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4099728466"/>
                  </a:ext>
                </a:extLst>
              </a:tr>
              <a:tr h="751087">
                <a:tc>
                  <a:txBody>
                    <a:bodyPr/>
                    <a:lstStyle/>
                    <a:p>
                      <a:pPr algn="ctr" fontAlgn="b"/>
                      <a:r>
                        <a:rPr lang="ru-RU" sz="900" b="0" i="0" u="none" strike="noStrike" dirty="0">
                          <a:solidFill>
                            <a:schemeClr val="tx1"/>
                          </a:solidFill>
                          <a:effectLst/>
                          <a:latin typeface="+mn-lt"/>
                        </a:rPr>
                        <a:t>7</a:t>
                      </a:r>
                    </a:p>
                  </a:txBody>
                  <a:tcPr marL="2378" marR="2378" marT="2378" marB="0" anchor="ctr"/>
                </a:tc>
                <a:tc>
                  <a:txBody>
                    <a:bodyPr/>
                    <a:lstStyle/>
                    <a:p>
                      <a:pPr marL="0" algn="l" defTabSz="914400" rtl="0" eaLnBrk="1" fontAlgn="t" latinLnBrk="0" hangingPunct="1"/>
                      <a:r>
                        <a:rPr lang="ru-RU" sz="900" u="none" strike="noStrike" kern="1200" dirty="0">
                          <a:solidFill>
                            <a:schemeClr val="tx1"/>
                          </a:solidFill>
                          <a:effectLst/>
                          <a:latin typeface="+mn-lt"/>
                          <a:ea typeface="+mn-ea"/>
                          <a:cs typeface="+mn-cs"/>
                        </a:rPr>
                        <a:t>Оказание социальной помощи жителям города, находящимся на социальном обслуживании в рамках Международного дня пожилого человека</a:t>
                      </a:r>
                    </a:p>
                  </a:txBody>
                  <a:tcPr marL="2378" marR="2378" marT="2378" marB="0" anchor="ctr"/>
                </a:tc>
                <a:tc>
                  <a:txBody>
                    <a:bodyPr/>
                    <a:lstStyle/>
                    <a:p>
                      <a:pPr algn="ctr" fontAlgn="t"/>
                      <a:r>
                        <a:rPr lang="ru-RU" sz="900" b="0" i="0" u="none" strike="noStrike" dirty="0" smtClean="0">
                          <a:solidFill>
                            <a:schemeClr val="tx1"/>
                          </a:solidFill>
                          <a:effectLst/>
                          <a:latin typeface="+mn-lt"/>
                        </a:rPr>
                        <a:t>147</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Жители города, находящиеся на социальном обслуживании</a:t>
                      </a:r>
                    </a:p>
                  </a:txBody>
                  <a:tcPr marL="2378" marR="2378" marT="2378"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900" u="none" strike="noStrike" kern="1200" dirty="0" smtClean="0">
                          <a:solidFill>
                            <a:schemeClr val="tx1"/>
                          </a:solidFill>
                          <a:effectLst/>
                          <a:latin typeface="+mn-lt"/>
                          <a:ea typeface="+mn-ea"/>
                          <a:cs typeface="+mn-cs"/>
                        </a:rPr>
                        <a:t>Решение Совета депутатов городского округа Долгопрудный Московской области от 21.12.2022 № 106-нр «О бюджете городского округа Долгопрудный на 2023 год и плановый период 2024 и 2025 годов» </a:t>
                      </a:r>
                    </a:p>
                  </a:txBody>
                  <a:tcPr marL="2378" marR="2378" marT="2378" marB="0" anchor="ctr"/>
                </a:tc>
                <a:tc>
                  <a:txBody>
                    <a:bodyPr/>
                    <a:lstStyle/>
                    <a:p>
                      <a:pPr algn="ctr" fontAlgn="t"/>
                      <a:r>
                        <a:rPr lang="ru-RU" sz="900" b="0" i="0" u="none" strike="noStrike" dirty="0" smtClean="0">
                          <a:solidFill>
                            <a:schemeClr val="tx1"/>
                          </a:solidFill>
                          <a:effectLst/>
                          <a:latin typeface="+mn-lt"/>
                        </a:rPr>
                        <a:t>126,42</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2364400611"/>
                  </a:ext>
                </a:extLst>
              </a:tr>
            </a:tbl>
          </a:graphicData>
        </a:graphic>
      </p:graphicFrame>
      <p:pic>
        <p:nvPicPr>
          <p:cNvPr id="6" name="Объект 6">
            <a:extLst>
              <a:ext uri="{FF2B5EF4-FFF2-40B4-BE49-F238E27FC236}">
                <a16:creationId xmlns:a16="http://schemas.microsoft.com/office/drawing/2014/main" id="{4EA763B5-F2EE-477C-9332-EE0A19F8A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02669"/>
            <a:ext cx="760490" cy="342008"/>
          </a:xfrm>
          <a:prstGeom prst="rect">
            <a:avLst/>
          </a:prstGeom>
        </p:spPr>
      </p:pic>
      <p:sp>
        <p:nvSpPr>
          <p:cNvPr id="9" name="Заголовок 1">
            <a:extLst>
              <a:ext uri="{FF2B5EF4-FFF2-40B4-BE49-F238E27FC236}">
                <a16:creationId xmlns:a16="http://schemas.microsoft.com/office/drawing/2014/main" id="{F782C776-BE2E-4D5A-A5F3-067C9663197A}"/>
              </a:ext>
            </a:extLst>
          </p:cNvPr>
          <p:cNvSpPr txBox="1">
            <a:spLocks/>
          </p:cNvSpPr>
          <p:nvPr/>
        </p:nvSpPr>
        <p:spPr>
          <a:xfrm>
            <a:off x="914977" y="101665"/>
            <a:ext cx="10445750" cy="686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dirty="0">
                <a:latin typeface="+mn-lt"/>
              </a:rPr>
              <a:t>Информация о расходах бюджета с учетом интересов целевых групп </a:t>
            </a:r>
            <a:r>
              <a:rPr lang="ru-RU" sz="2400" dirty="0" smtClean="0">
                <a:latin typeface="+mn-lt"/>
              </a:rPr>
              <a:t>пользователей</a:t>
            </a:r>
            <a:endParaRPr lang="ru-RU" sz="2400" dirty="0">
              <a:latin typeface="+mn-lt"/>
            </a:endParaRPr>
          </a:p>
        </p:txBody>
      </p:sp>
    </p:spTree>
    <p:extLst>
      <p:ext uri="{BB962C8B-B14F-4D97-AF65-F5344CB8AC3E}">
        <p14:creationId xmlns:p14="http://schemas.microsoft.com/office/powerpoint/2010/main" val="4004800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Заголовок 1">
            <a:extLst>
              <a:ext uri="{FF2B5EF4-FFF2-40B4-BE49-F238E27FC236}">
                <a16:creationId xmlns:a16="http://schemas.microsoft.com/office/drawing/2014/main" id="{83B9CE95-1B85-4028-A731-4A9D0C9BF6A0}"/>
              </a:ext>
            </a:extLst>
          </p:cNvPr>
          <p:cNvSpPr>
            <a:spLocks noGrp="1"/>
          </p:cNvSpPr>
          <p:nvPr>
            <p:ph type="title"/>
          </p:nvPr>
        </p:nvSpPr>
        <p:spPr>
          <a:xfrm>
            <a:off x="914977" y="101665"/>
            <a:ext cx="10445750" cy="686023"/>
          </a:xfrm>
        </p:spPr>
        <p:txBody>
          <a:bodyPr>
            <a:noAutofit/>
          </a:bodyPr>
          <a:lstStyle/>
          <a:p>
            <a:pPr algn="ctr"/>
            <a:r>
              <a:rPr lang="ru-RU" sz="2400" dirty="0">
                <a:latin typeface="+mn-lt"/>
              </a:rPr>
              <a:t>Информация о расходах бюджета с учетом интересов целевых групп </a:t>
            </a:r>
            <a:r>
              <a:rPr lang="ru-RU" sz="2400" dirty="0" smtClean="0">
                <a:latin typeface="+mn-lt"/>
              </a:rPr>
              <a:t>пользователей</a:t>
            </a:r>
            <a:endParaRPr lang="ru-RU" sz="2400" dirty="0">
              <a:latin typeface="+mn-lt"/>
            </a:endParaRPr>
          </a:p>
        </p:txBody>
      </p:sp>
      <p:sp>
        <p:nvSpPr>
          <p:cNvPr id="3" name="Объект 2">
            <a:extLst>
              <a:ext uri="{FF2B5EF4-FFF2-40B4-BE49-F238E27FC236}">
                <a16:creationId xmlns:a16="http://schemas.microsoft.com/office/drawing/2014/main" id="{9AD9B412-48F2-4A84-89D8-04BD7B7059CC}"/>
              </a:ext>
            </a:extLst>
          </p:cNvPr>
          <p:cNvSpPr>
            <a:spLocks noGrp="1"/>
          </p:cNvSpPr>
          <p:nvPr>
            <p:ph idx="1"/>
          </p:nvPr>
        </p:nvSpPr>
        <p:spPr/>
        <p:txBody>
          <a:bodyPr/>
          <a:lstStyle/>
          <a:p>
            <a:endParaRPr lang="ru-RU" dirty="0"/>
          </a:p>
        </p:txBody>
      </p:sp>
      <p:sp>
        <p:nvSpPr>
          <p:cNvPr id="4" name="Номер слайда 3">
            <a:extLst>
              <a:ext uri="{FF2B5EF4-FFF2-40B4-BE49-F238E27FC236}">
                <a16:creationId xmlns:a16="http://schemas.microsoft.com/office/drawing/2014/main" id="{E2FAA489-1CE0-4C0C-9A6C-7C729AC97B1F}"/>
              </a:ext>
            </a:extLst>
          </p:cNvPr>
          <p:cNvSpPr>
            <a:spLocks noGrp="1"/>
          </p:cNvSpPr>
          <p:nvPr>
            <p:ph type="sldNum" sz="quarter" idx="12"/>
          </p:nvPr>
        </p:nvSpPr>
        <p:spPr>
          <a:xfrm>
            <a:off x="9448800" y="6492875"/>
            <a:ext cx="2743200" cy="365125"/>
          </a:xfrm>
        </p:spPr>
        <p:txBody>
          <a:bodyPr/>
          <a:lstStyle/>
          <a:p>
            <a:fld id="{E4EB6E89-BA87-4003-BD23-6BDF40F3EBED}" type="slidenum">
              <a:rPr lang="ru-RU" smtClean="0"/>
              <a:pPr/>
              <a:t>129</a:t>
            </a:fld>
            <a:endParaRPr lang="ru-RU" dirty="0"/>
          </a:p>
        </p:txBody>
      </p:sp>
      <p:graphicFrame>
        <p:nvGraphicFramePr>
          <p:cNvPr id="5" name="Объект 4">
            <a:extLst>
              <a:ext uri="{FF2B5EF4-FFF2-40B4-BE49-F238E27FC236}">
                <a16:creationId xmlns:a16="http://schemas.microsoft.com/office/drawing/2014/main" id="{ED4622CF-814C-486A-A552-AFC5897A3757}"/>
              </a:ext>
            </a:extLst>
          </p:cNvPr>
          <p:cNvGraphicFramePr>
            <a:graphicFrameLocks/>
          </p:cNvGraphicFramePr>
          <p:nvPr>
            <p:extLst>
              <p:ext uri="{D42A27DB-BD31-4B8C-83A1-F6EECF244321}">
                <p14:modId xmlns:p14="http://schemas.microsoft.com/office/powerpoint/2010/main" val="1004277416"/>
              </p:ext>
            </p:extLst>
          </p:nvPr>
        </p:nvGraphicFramePr>
        <p:xfrm>
          <a:off x="258617" y="988289"/>
          <a:ext cx="11744960" cy="5379259"/>
        </p:xfrm>
        <a:graphic>
          <a:graphicData uri="http://schemas.openxmlformats.org/drawingml/2006/table">
            <a:tbl>
              <a:tblPr>
                <a:tableStyleId>{8A107856-5554-42FB-B03E-39F5DBC370BA}</a:tableStyleId>
              </a:tblPr>
              <a:tblGrid>
                <a:gridCol w="606857">
                  <a:extLst>
                    <a:ext uri="{9D8B030D-6E8A-4147-A177-3AD203B41FA5}">
                      <a16:colId xmlns:a16="http://schemas.microsoft.com/office/drawing/2014/main" val="3173738563"/>
                    </a:ext>
                  </a:extLst>
                </a:gridCol>
                <a:gridCol w="3496057">
                  <a:extLst>
                    <a:ext uri="{9D8B030D-6E8A-4147-A177-3AD203B41FA5}">
                      <a16:colId xmlns:a16="http://schemas.microsoft.com/office/drawing/2014/main" val="1175069003"/>
                    </a:ext>
                  </a:extLst>
                </a:gridCol>
                <a:gridCol w="977216">
                  <a:extLst>
                    <a:ext uri="{9D8B030D-6E8A-4147-A177-3AD203B41FA5}">
                      <a16:colId xmlns:a16="http://schemas.microsoft.com/office/drawing/2014/main" val="3513692141"/>
                    </a:ext>
                  </a:extLst>
                </a:gridCol>
                <a:gridCol w="2227633">
                  <a:extLst>
                    <a:ext uri="{9D8B030D-6E8A-4147-A177-3AD203B41FA5}">
                      <a16:colId xmlns:a16="http://schemas.microsoft.com/office/drawing/2014/main" val="1824154891"/>
                    </a:ext>
                  </a:extLst>
                </a:gridCol>
                <a:gridCol w="3470962">
                  <a:extLst>
                    <a:ext uri="{9D8B030D-6E8A-4147-A177-3AD203B41FA5}">
                      <a16:colId xmlns:a16="http://schemas.microsoft.com/office/drawing/2014/main" val="79962035"/>
                    </a:ext>
                  </a:extLst>
                </a:gridCol>
                <a:gridCol w="966235">
                  <a:extLst>
                    <a:ext uri="{9D8B030D-6E8A-4147-A177-3AD203B41FA5}">
                      <a16:colId xmlns:a16="http://schemas.microsoft.com/office/drawing/2014/main" val="154824804"/>
                    </a:ext>
                  </a:extLst>
                </a:gridCol>
              </a:tblGrid>
              <a:tr h="561208">
                <a:tc>
                  <a:txBody>
                    <a:bodyPr/>
                    <a:lstStyle/>
                    <a:p>
                      <a:pPr algn="ctr" fontAlgn="b"/>
                      <a:r>
                        <a:rPr lang="ru-RU" sz="900" b="1" u="none" strike="noStrike" dirty="0">
                          <a:solidFill>
                            <a:schemeClr val="tx1"/>
                          </a:solidFill>
                          <a:effectLst/>
                          <a:latin typeface="+mn-lt"/>
                        </a:rPr>
                        <a:t>№</a:t>
                      </a:r>
                      <a:endParaRPr lang="ru-RU" sz="900" b="1" i="0" u="none" strike="noStrike" dirty="0">
                        <a:solidFill>
                          <a:schemeClr val="tx1"/>
                        </a:solidFill>
                        <a:effectLst/>
                        <a:latin typeface="+mn-lt"/>
                      </a:endParaRPr>
                    </a:p>
                  </a:txBody>
                  <a:tcPr marL="2378" marR="2378" marT="2378" marB="0" anchor="b"/>
                </a:tc>
                <a:tc>
                  <a:txBody>
                    <a:bodyPr/>
                    <a:lstStyle/>
                    <a:p>
                      <a:pPr algn="ctr" fontAlgn="b"/>
                      <a:r>
                        <a:rPr lang="ru-RU" sz="900" b="1" u="none" strike="noStrike" dirty="0">
                          <a:solidFill>
                            <a:schemeClr val="tx1"/>
                          </a:solidFill>
                          <a:effectLst/>
                          <a:latin typeface="+mn-lt"/>
                        </a:rPr>
                        <a:t>Наименование мер социальной поддержки</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ru-RU" sz="900" b="1" i="0" u="none" strike="noStrike" dirty="0">
                          <a:solidFill>
                            <a:schemeClr val="tx1"/>
                          </a:solidFill>
                          <a:effectLst/>
                          <a:latin typeface="+mn-lt"/>
                        </a:rPr>
                        <a:t>Численность представителей целевой группы (чел.)</a:t>
                      </a:r>
                    </a:p>
                  </a:txBody>
                  <a:tcPr marL="2378" marR="2378" marT="2378" marB="0" anchor="ctr"/>
                </a:tc>
                <a:tc>
                  <a:txBody>
                    <a:bodyPr/>
                    <a:lstStyle/>
                    <a:p>
                      <a:pPr algn="ctr" fontAlgn="b"/>
                      <a:r>
                        <a:rPr lang="en-US" sz="900" b="1" i="0" u="none" strike="noStrike" dirty="0">
                          <a:solidFill>
                            <a:schemeClr val="tx1"/>
                          </a:solidFill>
                          <a:effectLst/>
                          <a:latin typeface="+mn-lt"/>
                        </a:rPr>
                        <a:t>Ц</a:t>
                      </a:r>
                      <a:r>
                        <a:rPr lang="ru-RU" sz="900" b="1" i="0" u="none" strike="noStrike" dirty="0">
                          <a:solidFill>
                            <a:schemeClr val="tx1"/>
                          </a:solidFill>
                          <a:effectLst/>
                          <a:latin typeface="+mn-lt"/>
                        </a:rPr>
                        <a:t>е</a:t>
                      </a:r>
                      <a:r>
                        <a:rPr lang="en-US" sz="900" b="1" i="0" u="none" strike="noStrike" dirty="0">
                          <a:solidFill>
                            <a:schemeClr val="tx1"/>
                          </a:solidFill>
                          <a:effectLst/>
                          <a:latin typeface="+mn-lt"/>
                        </a:rPr>
                        <a:t>л</a:t>
                      </a:r>
                      <a:r>
                        <a:rPr lang="ru-RU" sz="900" b="1" i="0" u="none" strike="noStrike" dirty="0">
                          <a:solidFill>
                            <a:schemeClr val="tx1"/>
                          </a:solidFill>
                          <a:effectLst/>
                          <a:latin typeface="+mn-lt"/>
                        </a:rPr>
                        <a:t>е</a:t>
                      </a:r>
                      <a:r>
                        <a:rPr lang="en-US" sz="900" b="1" i="0" u="none" strike="noStrike" dirty="0">
                          <a:solidFill>
                            <a:schemeClr val="tx1"/>
                          </a:solidFill>
                          <a:effectLst/>
                          <a:latin typeface="+mn-lt"/>
                        </a:rPr>
                        <a:t>в</a:t>
                      </a:r>
                      <a:r>
                        <a:rPr lang="ru-RU" sz="900" b="1" i="0" u="none" strike="noStrike" dirty="0">
                          <a:solidFill>
                            <a:schemeClr val="tx1"/>
                          </a:solidFill>
                          <a:effectLst/>
                          <a:latin typeface="+mn-lt"/>
                        </a:rPr>
                        <a:t>а</a:t>
                      </a:r>
                      <a:r>
                        <a:rPr lang="en-US" sz="900" b="1" i="0" u="none" strike="noStrike" dirty="0">
                          <a:solidFill>
                            <a:schemeClr val="tx1"/>
                          </a:solidFill>
                          <a:effectLst/>
                          <a:latin typeface="+mn-lt"/>
                        </a:rPr>
                        <a:t>я </a:t>
                      </a:r>
                      <a:r>
                        <a:rPr lang="ru-RU" sz="900" b="1" i="0" u="none" strike="noStrike" dirty="0">
                          <a:solidFill>
                            <a:schemeClr val="tx1"/>
                          </a:solidFill>
                          <a:effectLst/>
                          <a:latin typeface="+mn-lt"/>
                        </a:rPr>
                        <a:t>г</a:t>
                      </a:r>
                      <a:r>
                        <a:rPr lang="en-US" sz="900" b="1" i="0" u="none" strike="noStrike" dirty="0">
                          <a:solidFill>
                            <a:schemeClr val="tx1"/>
                          </a:solidFill>
                          <a:effectLst/>
                          <a:latin typeface="+mn-lt"/>
                        </a:rPr>
                        <a:t>р</a:t>
                      </a:r>
                      <a:r>
                        <a:rPr lang="ru-RU" sz="900" b="1" i="0" u="none" strike="noStrike" dirty="0">
                          <a:solidFill>
                            <a:schemeClr val="tx1"/>
                          </a:solidFill>
                          <a:effectLst/>
                          <a:latin typeface="+mn-lt"/>
                        </a:rPr>
                        <a:t>у</a:t>
                      </a:r>
                      <a:r>
                        <a:rPr lang="en-US" sz="900" b="1" i="0" u="none" strike="noStrike" dirty="0">
                          <a:solidFill>
                            <a:schemeClr val="tx1"/>
                          </a:solidFill>
                          <a:effectLst/>
                          <a:latin typeface="+mn-lt"/>
                        </a:rPr>
                        <a:t>п</a:t>
                      </a:r>
                      <a:r>
                        <a:rPr lang="ru-RU" sz="900" b="1" i="0" u="none" strike="noStrike" dirty="0">
                          <a:solidFill>
                            <a:schemeClr val="tx1"/>
                          </a:solidFill>
                          <a:effectLst/>
                          <a:latin typeface="+mn-lt"/>
                        </a:rPr>
                        <a:t>п</a:t>
                      </a:r>
                      <a:r>
                        <a:rPr lang="en-US" sz="900" b="1" i="0" u="none" strike="noStrike" dirty="0">
                          <a:solidFill>
                            <a:schemeClr val="tx1"/>
                          </a:solidFill>
                          <a:effectLst/>
                          <a:latin typeface="+mn-lt"/>
                        </a:rPr>
                        <a:t>а</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en-US" sz="900" b="1" i="0" u="none" strike="noStrike" dirty="0">
                          <a:solidFill>
                            <a:schemeClr val="tx1"/>
                          </a:solidFill>
                          <a:effectLst/>
                          <a:latin typeface="+mn-lt"/>
                        </a:rPr>
                        <a:t>Н</a:t>
                      </a:r>
                      <a:r>
                        <a:rPr lang="ru-RU" sz="900" b="1" i="0" u="none" strike="noStrike" dirty="0">
                          <a:solidFill>
                            <a:schemeClr val="tx1"/>
                          </a:solidFill>
                          <a:effectLst/>
                          <a:latin typeface="+mn-lt"/>
                        </a:rPr>
                        <a:t>ормативный правовой акт</a:t>
                      </a:r>
                    </a:p>
                  </a:txBody>
                  <a:tcPr marL="2378" marR="2378" marT="237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900" b="1" u="none" strike="noStrike" dirty="0">
                          <a:solidFill>
                            <a:schemeClr val="tx1"/>
                          </a:solidFill>
                          <a:effectLst/>
                        </a:rPr>
                        <a:t>Исполнено </a:t>
                      </a:r>
                      <a:r>
                        <a:rPr lang="ru-RU" sz="900" b="1" u="none" strike="noStrike" dirty="0" smtClean="0">
                          <a:solidFill>
                            <a:schemeClr val="tx1"/>
                          </a:solidFill>
                          <a:effectLst/>
                        </a:rPr>
                        <a:t>  за 2023</a:t>
                      </a:r>
                      <a:r>
                        <a:rPr lang="ru-RU" sz="900" b="1" u="none" strike="noStrike" baseline="0" dirty="0" smtClean="0">
                          <a:solidFill>
                            <a:schemeClr val="tx1"/>
                          </a:solidFill>
                          <a:effectLst/>
                        </a:rPr>
                        <a:t> </a:t>
                      </a:r>
                      <a:r>
                        <a:rPr lang="ru-RU" sz="900" b="1" u="none" strike="noStrike" dirty="0" smtClean="0">
                          <a:solidFill>
                            <a:schemeClr val="tx1"/>
                          </a:solidFill>
                          <a:effectLst/>
                        </a:rPr>
                        <a:t>год  (</a:t>
                      </a:r>
                      <a:r>
                        <a:rPr lang="ru-RU" sz="900" b="1" u="none" strike="noStrike" dirty="0">
                          <a:solidFill>
                            <a:schemeClr val="tx1"/>
                          </a:solidFill>
                          <a:effectLst/>
                        </a:rPr>
                        <a:t>тыс.руб.)</a:t>
                      </a:r>
                    </a:p>
                    <a:p>
                      <a:pPr algn="ctr" fontAlgn="b"/>
                      <a:endParaRPr lang="ru-RU" sz="900" b="1" i="0" u="none" strike="noStrike" dirty="0">
                        <a:solidFill>
                          <a:schemeClr val="tx1"/>
                        </a:solidFill>
                        <a:effectLst/>
                        <a:latin typeface="+mn-lt"/>
                      </a:endParaRPr>
                    </a:p>
                  </a:txBody>
                  <a:tcPr marL="2378" marR="2378" marT="2378" marB="0" anchor="ctr"/>
                </a:tc>
                <a:extLst>
                  <a:ext uri="{0D108BD9-81ED-4DB2-BD59-A6C34878D82A}">
                    <a16:rowId xmlns:a16="http://schemas.microsoft.com/office/drawing/2014/main" val="1699384114"/>
                  </a:ext>
                </a:extLst>
              </a:tr>
              <a:tr h="1600979">
                <a:tc>
                  <a:txBody>
                    <a:bodyPr/>
                    <a:lstStyle/>
                    <a:p>
                      <a:pPr algn="ctr" fontAlgn="b"/>
                      <a:r>
                        <a:rPr lang="en-US" sz="900" b="0" i="0" u="none" strike="noStrike" dirty="0">
                          <a:solidFill>
                            <a:schemeClr val="tx1"/>
                          </a:solidFill>
                          <a:effectLst/>
                          <a:latin typeface="+mn-lt"/>
                        </a:rPr>
                        <a:t>8</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u="none" strike="noStrike" dirty="0">
                          <a:solidFill>
                            <a:schemeClr val="tx1"/>
                          </a:solidFill>
                          <a:effectLst/>
                          <a:latin typeface="+mn-lt"/>
                        </a:rPr>
                        <a:t>Компенсация льгот работникам образования, имеющим место жительства и работающим в микрорайонах Шереметьевский, Хлебниково, Павельцево, пользовавшихся льготой по </a:t>
                      </a:r>
                    </a:p>
                    <a:p>
                      <a:pPr algn="l" fontAlgn="t"/>
                      <a:r>
                        <a:rPr lang="ru-RU" sz="900" u="none" strike="noStrike" dirty="0">
                          <a:solidFill>
                            <a:schemeClr val="tx1"/>
                          </a:solidFill>
                          <a:effectLst/>
                          <a:latin typeface="+mn-lt"/>
                        </a:rPr>
                        <a:t>оплате ЖКХ как житель сельской местности и утративших право на нее в связи с изменением статуса г. Долгопрудного</a:t>
                      </a:r>
                    </a:p>
                  </a:txBody>
                  <a:tcPr marL="2378" marR="2378" marT="2378" marB="0" anchor="ctr"/>
                </a:tc>
                <a:tc>
                  <a:txBody>
                    <a:bodyPr/>
                    <a:lstStyle/>
                    <a:p>
                      <a:pPr algn="ctr" fontAlgn="t"/>
                      <a:r>
                        <a:rPr lang="ru-RU" sz="900" b="0" i="0" u="none" strike="noStrike" dirty="0">
                          <a:solidFill>
                            <a:schemeClr val="tx1"/>
                          </a:solidFill>
                          <a:effectLst/>
                          <a:latin typeface="+mn-lt"/>
                        </a:rPr>
                        <a:t>5</a:t>
                      </a:r>
                    </a:p>
                  </a:txBody>
                  <a:tcPr marL="2378" marR="2378" marT="2378" marB="0" anchor="ctr"/>
                </a:tc>
                <a:tc>
                  <a:txBody>
                    <a:bodyPr/>
                    <a:lstStyle/>
                    <a:p>
                      <a:pPr algn="ctr" fontAlgn="t"/>
                      <a:r>
                        <a:rPr lang="ru-RU" sz="900" u="none" strike="noStrike" dirty="0">
                          <a:solidFill>
                            <a:schemeClr val="tx1"/>
                          </a:solidFill>
                          <a:effectLst/>
                          <a:latin typeface="+mn-lt"/>
                        </a:rPr>
                        <a:t>Работники образования, имеющим место жительства и работающим в микрорайонах Шереметьевский, Хлебниково, </a:t>
                      </a:r>
                      <a:r>
                        <a:rPr lang="ru-RU" sz="900" u="none" strike="noStrike" dirty="0" err="1">
                          <a:solidFill>
                            <a:schemeClr val="tx1"/>
                          </a:solidFill>
                          <a:effectLst/>
                          <a:latin typeface="+mn-lt"/>
                        </a:rPr>
                        <a:t>Павельцево</a:t>
                      </a:r>
                      <a:r>
                        <a:rPr lang="ru-RU" sz="900" u="none" strike="noStrike" dirty="0">
                          <a:solidFill>
                            <a:schemeClr val="tx1"/>
                          </a:solidFill>
                          <a:effectLst/>
                          <a:latin typeface="+mn-lt"/>
                        </a:rPr>
                        <a:t>, пользовавшихся льготой по </a:t>
                      </a:r>
                    </a:p>
                    <a:p>
                      <a:pPr algn="ctr" fontAlgn="t"/>
                      <a:r>
                        <a:rPr lang="ru-RU" sz="900" u="none" strike="noStrike" dirty="0">
                          <a:solidFill>
                            <a:schemeClr val="tx1"/>
                          </a:solidFill>
                          <a:effectLst/>
                          <a:latin typeface="+mn-lt"/>
                        </a:rPr>
                        <a:t>оплате ЖКХ как житель сельской местности и утративших право на нее в связи с изменением статуса г. Долгопрудного</a:t>
                      </a:r>
                    </a:p>
                  </a:txBody>
                  <a:tcPr marL="2378" marR="2378" marT="2378"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900" kern="1200" dirty="0" smtClean="0">
                          <a:solidFill>
                            <a:schemeClr val="dk1"/>
                          </a:solidFill>
                          <a:latin typeface="+mn-lt"/>
                          <a:ea typeface="+mn-ea"/>
                          <a:cs typeface="+mn-cs"/>
                        </a:rPr>
                        <a:t>Решение Совета депутатов городского округа Долгопрудный от 16.02.2022 № 11-нр «Об утверждении Положения о дополнительных мерах социальной поддержки отдельных категорий граждан в городском округе Долгопрудный Московской области», постановление </a:t>
                      </a:r>
                      <a:r>
                        <a:rPr lang="ru-RU" sz="900" kern="1200" dirty="0">
                          <a:solidFill>
                            <a:schemeClr val="dk1"/>
                          </a:solidFill>
                          <a:latin typeface="+mn-lt"/>
                          <a:ea typeface="+mn-ea"/>
                          <a:cs typeface="+mn-cs"/>
                        </a:rPr>
                        <a:t>администрации  городского округа  Долгопрудный от </a:t>
                      </a:r>
                      <a:r>
                        <a:rPr lang="ru-RU" sz="900" kern="1200" dirty="0" smtClean="0">
                          <a:solidFill>
                            <a:schemeClr val="dk1"/>
                          </a:solidFill>
                          <a:latin typeface="+mn-lt"/>
                          <a:ea typeface="+mn-ea"/>
                          <a:cs typeface="+mn-cs"/>
                        </a:rPr>
                        <a:t>25.03.2022 </a:t>
                      </a:r>
                      <a:r>
                        <a:rPr lang="ru-RU" sz="900" kern="1200" dirty="0">
                          <a:solidFill>
                            <a:schemeClr val="dk1"/>
                          </a:solidFill>
                          <a:latin typeface="+mn-lt"/>
                          <a:ea typeface="+mn-ea"/>
                          <a:cs typeface="+mn-cs"/>
                        </a:rPr>
                        <a:t>№ </a:t>
                      </a:r>
                      <a:r>
                        <a:rPr lang="ru-RU" sz="900" kern="1200" dirty="0" smtClean="0">
                          <a:solidFill>
                            <a:schemeClr val="dk1"/>
                          </a:solidFill>
                          <a:latin typeface="+mn-lt"/>
                          <a:ea typeface="+mn-ea"/>
                          <a:cs typeface="+mn-cs"/>
                        </a:rPr>
                        <a:t>150-ПА/н  </a:t>
                      </a:r>
                      <a:r>
                        <a:rPr lang="ru-RU" sz="900" kern="1200" dirty="0">
                          <a:solidFill>
                            <a:schemeClr val="dk1"/>
                          </a:solidFill>
                          <a:latin typeface="+mn-lt"/>
                          <a:ea typeface="+mn-ea"/>
                          <a:cs typeface="+mn-cs"/>
                        </a:rPr>
                        <a:t>«Об утверждении Порядка предоставления дополнительных мер социальной поддержки отдельным категориям </a:t>
                      </a:r>
                      <a:r>
                        <a:rPr lang="ru-RU" sz="900" kern="1200" dirty="0" smtClean="0">
                          <a:solidFill>
                            <a:schemeClr val="dk1"/>
                          </a:solidFill>
                          <a:latin typeface="+mn-lt"/>
                          <a:ea typeface="+mn-ea"/>
                          <a:cs typeface="+mn-cs"/>
                        </a:rPr>
                        <a:t>педагогических,</a:t>
                      </a:r>
                      <a:r>
                        <a:rPr lang="ru-RU" sz="900" kern="1200" baseline="0" dirty="0" smtClean="0">
                          <a:solidFill>
                            <a:schemeClr val="dk1"/>
                          </a:solidFill>
                          <a:latin typeface="+mn-lt"/>
                          <a:ea typeface="+mn-ea"/>
                          <a:cs typeface="+mn-cs"/>
                        </a:rPr>
                        <a:t> </a:t>
                      </a:r>
                      <a:r>
                        <a:rPr lang="ru-RU" sz="900" kern="1200" dirty="0" smtClean="0">
                          <a:solidFill>
                            <a:schemeClr val="dk1"/>
                          </a:solidFill>
                          <a:latin typeface="+mn-lt"/>
                          <a:ea typeface="+mn-ea"/>
                          <a:cs typeface="+mn-cs"/>
                        </a:rPr>
                        <a:t>медицинских  работников и работников, относящихся к вспомогательному персоналу  на   </a:t>
                      </a:r>
                      <a:r>
                        <a:rPr lang="ru-RU" sz="900" kern="1200" dirty="0">
                          <a:solidFill>
                            <a:schemeClr val="dk1"/>
                          </a:solidFill>
                          <a:latin typeface="+mn-lt"/>
                          <a:ea typeface="+mn-ea"/>
                          <a:cs typeface="+mn-cs"/>
                        </a:rPr>
                        <a:t>территории  городского  округа   Долгопрудный Московской области»</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94,89</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318347590"/>
                  </a:ext>
                </a:extLst>
              </a:tr>
              <a:tr h="1399387">
                <a:tc>
                  <a:txBody>
                    <a:bodyPr/>
                    <a:lstStyle/>
                    <a:p>
                      <a:pPr algn="ctr" fontAlgn="b"/>
                      <a:r>
                        <a:rPr lang="en-US" sz="900" b="0" i="0" u="none" strike="noStrike" dirty="0">
                          <a:solidFill>
                            <a:schemeClr val="tx1"/>
                          </a:solidFill>
                          <a:effectLst/>
                          <a:latin typeface="+mn-lt"/>
                        </a:rPr>
                        <a:t>9</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u="none" strike="noStrike" dirty="0">
                          <a:solidFill>
                            <a:schemeClr val="tx1"/>
                          </a:solidFill>
                          <a:effectLst/>
                          <a:latin typeface="+mn-lt"/>
                        </a:rPr>
                        <a:t>Компенсация льгот работникам здравоохранения, имеющим место жительства и работающим в микрорайонах Шереметьевский, Хлебниково, Павельцево, пользовавшихся льготой по оплате ЖКХ как житель сельской местности и утративших право на нее в связи с изменением статуса г. Долгопрудного</a:t>
                      </a:r>
                    </a:p>
                  </a:txBody>
                  <a:tcPr marL="2378" marR="2378" marT="2378" marB="0" anchor="ctr"/>
                </a:tc>
                <a:tc>
                  <a:txBody>
                    <a:bodyPr/>
                    <a:lstStyle/>
                    <a:p>
                      <a:pPr algn="ctr" fontAlgn="t"/>
                      <a:r>
                        <a:rPr lang="ru-RU" sz="900" b="0" i="0" u="none" strike="noStrike" dirty="0">
                          <a:solidFill>
                            <a:schemeClr val="tx1"/>
                          </a:solidFill>
                          <a:effectLst/>
                          <a:latin typeface="+mn-lt"/>
                        </a:rPr>
                        <a:t>3</a:t>
                      </a:r>
                    </a:p>
                  </a:txBody>
                  <a:tcPr marL="2378" marR="2378" marT="2378" marB="0" anchor="ctr"/>
                </a:tc>
                <a:tc>
                  <a:txBody>
                    <a:bodyPr/>
                    <a:lstStyle/>
                    <a:p>
                      <a:pPr algn="ctr" fontAlgn="t"/>
                      <a:r>
                        <a:rPr lang="ru-RU" sz="900" u="none" strike="noStrike" dirty="0">
                          <a:solidFill>
                            <a:schemeClr val="tx1"/>
                          </a:solidFill>
                          <a:effectLst/>
                          <a:latin typeface="+mn-lt"/>
                        </a:rPr>
                        <a:t>Работники здравоохранения, имеющим место жительства и работающим в микрорайонах Шереметьевский, Хлебниково, </a:t>
                      </a:r>
                      <a:r>
                        <a:rPr lang="ru-RU" sz="900" u="none" strike="noStrike" dirty="0" err="1">
                          <a:solidFill>
                            <a:schemeClr val="tx1"/>
                          </a:solidFill>
                          <a:effectLst/>
                          <a:latin typeface="+mn-lt"/>
                        </a:rPr>
                        <a:t>Павельцево</a:t>
                      </a:r>
                      <a:r>
                        <a:rPr lang="ru-RU" sz="900" u="none" strike="noStrike" dirty="0">
                          <a:solidFill>
                            <a:schemeClr val="tx1"/>
                          </a:solidFill>
                          <a:effectLst/>
                          <a:latin typeface="+mn-lt"/>
                        </a:rPr>
                        <a:t>, пользовавшихся льготой по оплате ЖКХ как житель сельской местности и утративших право на нее в связи с изменением статуса г. Долгопрудного</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Решение Совета депутатов городского округа Долгопрудный от 16.02.2022 № 11-нр «Об утверждении Положения о дополнительных мерах социальной поддержки отдельных категорий граждан в городском округе Долгопрудный Московской области», постановление администрации  городского округа  Долгопрудный от 25.03.2022 № 150-ПА/н  «Об утверждении Порядка предоставления дополнительных мер социальной поддержки отдельным категориям педагогических, медицинских  работников и работников, относящихся к вспомогательному персоналу  на   территории  городского  округа   Долгопрудный Московской области»</a:t>
                      </a:r>
                    </a:p>
                  </a:txBody>
                  <a:tcPr marL="2378" marR="2378" marT="2378" marB="0" anchor="ctr"/>
                </a:tc>
                <a:tc>
                  <a:txBody>
                    <a:bodyPr/>
                    <a:lstStyle/>
                    <a:p>
                      <a:pPr algn="ctr" fontAlgn="t"/>
                      <a:r>
                        <a:rPr lang="ru-RU" sz="900" b="0" i="0" u="none" strike="noStrike" dirty="0" smtClean="0">
                          <a:solidFill>
                            <a:schemeClr val="tx1"/>
                          </a:solidFill>
                          <a:effectLst/>
                          <a:latin typeface="+mn-lt"/>
                        </a:rPr>
                        <a:t>77,3</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2016207927"/>
                  </a:ext>
                </a:extLst>
              </a:tr>
              <a:tr h="557994">
                <a:tc>
                  <a:txBody>
                    <a:bodyPr/>
                    <a:lstStyle/>
                    <a:p>
                      <a:pPr algn="ctr" fontAlgn="b"/>
                      <a:r>
                        <a:rPr lang="ru-RU" sz="900" u="none" strike="noStrike" dirty="0">
                          <a:solidFill>
                            <a:schemeClr val="tx1"/>
                          </a:solidFill>
                          <a:effectLst/>
                          <a:latin typeface="+mn-lt"/>
                        </a:rPr>
                        <a:t>1</a:t>
                      </a:r>
                      <a:r>
                        <a:rPr lang="en-US" sz="900" u="none" strike="noStrike" dirty="0">
                          <a:solidFill>
                            <a:schemeClr val="tx1"/>
                          </a:solidFill>
                          <a:effectLst/>
                          <a:latin typeface="+mn-lt"/>
                        </a:rPr>
                        <a:t>0</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u="none" strike="noStrike" dirty="0">
                          <a:solidFill>
                            <a:schemeClr val="tx1"/>
                          </a:solidFill>
                          <a:effectLst/>
                          <a:latin typeface="+mn-lt"/>
                        </a:rPr>
                        <a:t>Единовременная  выплата участникам, инвалидам Великой Отечественной войны и приравненных к ним лицам</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359</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u="none" strike="noStrike" dirty="0">
                          <a:solidFill>
                            <a:schemeClr val="tx1"/>
                          </a:solidFill>
                          <a:effectLst/>
                          <a:latin typeface="+mn-lt"/>
                        </a:rPr>
                        <a:t>Участники , инвалиды Великой Отечественной войны и приравненных к ним лицам</a:t>
                      </a:r>
                      <a:endParaRPr lang="ru-RU" sz="900" b="0" i="0" u="none" strike="noStrike" dirty="0">
                        <a:solidFill>
                          <a:schemeClr val="tx1"/>
                        </a:solidFill>
                        <a:effectLst/>
                        <a:latin typeface="+mn-lt"/>
                      </a:endParaRPr>
                    </a:p>
                  </a:txBody>
                  <a:tcPr marL="2378" marR="2378" marT="2378"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900" u="none" strike="noStrike" kern="1200" dirty="0" smtClean="0">
                          <a:solidFill>
                            <a:schemeClr val="tx1"/>
                          </a:solidFill>
                          <a:effectLst/>
                          <a:latin typeface="+mn-lt"/>
                          <a:ea typeface="+mn-ea"/>
                          <a:cs typeface="+mn-cs"/>
                        </a:rPr>
                        <a:t>Решение Совета депутатов городского округа Долгопрудный Московской области от 21.12.2022 № 106-нр «О бюджете городского округа Долгопрудный на 2023 год и плановый период 2024 и 2025 годов» </a:t>
                      </a:r>
                    </a:p>
                  </a:txBody>
                  <a:tcPr marL="2378" marR="2378" marT="2378" marB="0" anchor="ctr"/>
                </a:tc>
                <a:tc>
                  <a:txBody>
                    <a:bodyPr/>
                    <a:lstStyle/>
                    <a:p>
                      <a:pPr algn="ctr" fontAlgn="ctr"/>
                      <a:r>
                        <a:rPr lang="ru-RU" sz="900" b="0" i="0" u="none" strike="noStrike" dirty="0" smtClean="0">
                          <a:solidFill>
                            <a:schemeClr val="tx1"/>
                          </a:solidFill>
                          <a:effectLst/>
                          <a:latin typeface="+mn-lt"/>
                        </a:rPr>
                        <a:t>1</a:t>
                      </a:r>
                      <a:r>
                        <a:rPr lang="ru-RU" sz="900" b="0" i="0" u="none" strike="noStrike" baseline="0" dirty="0" smtClean="0">
                          <a:solidFill>
                            <a:schemeClr val="tx1"/>
                          </a:solidFill>
                          <a:effectLst/>
                          <a:latin typeface="+mn-lt"/>
                        </a:rPr>
                        <a:t> 845,0</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3234431231"/>
                  </a:ext>
                </a:extLst>
              </a:tr>
              <a:tr h="1259691">
                <a:tc>
                  <a:txBody>
                    <a:bodyPr/>
                    <a:lstStyle/>
                    <a:p>
                      <a:pPr algn="ctr" fontAlgn="b"/>
                      <a:r>
                        <a:rPr lang="ru-RU" sz="900" b="0" i="0" u="none" strike="noStrike" dirty="0">
                          <a:solidFill>
                            <a:schemeClr val="tx1"/>
                          </a:solidFill>
                          <a:effectLst/>
                          <a:latin typeface="+mn-lt"/>
                        </a:rPr>
                        <a:t>1</a:t>
                      </a:r>
                      <a:r>
                        <a:rPr lang="en-US" sz="900" b="0" i="0" u="none" strike="noStrike" dirty="0">
                          <a:solidFill>
                            <a:schemeClr val="tx1"/>
                          </a:solidFill>
                          <a:effectLst/>
                          <a:latin typeface="+mn-lt"/>
                        </a:rPr>
                        <a:t>1</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b="0" i="0" u="none" strike="noStrike" dirty="0">
                          <a:solidFill>
                            <a:schemeClr val="tx1"/>
                          </a:solidFill>
                          <a:effectLst/>
                          <a:latin typeface="+mn-lt"/>
                        </a:rPr>
                        <a:t>Единовременная выплата при рождении третьего и последующих детей</a:t>
                      </a:r>
                    </a:p>
                  </a:txBody>
                  <a:tcPr marL="2378" marR="2378" marT="2378" marB="0" anchor="ctr"/>
                </a:tc>
                <a:tc>
                  <a:txBody>
                    <a:bodyPr/>
                    <a:lstStyle/>
                    <a:p>
                      <a:pPr algn="ctr" fontAlgn="t"/>
                      <a:r>
                        <a:rPr lang="ru-RU" sz="900" b="0" i="0" u="none" strike="noStrike" dirty="0" smtClean="0">
                          <a:solidFill>
                            <a:schemeClr val="tx1"/>
                          </a:solidFill>
                          <a:effectLst/>
                          <a:latin typeface="+mn-lt"/>
                        </a:rPr>
                        <a:t>11</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Многодетные семьи</a:t>
                      </a:r>
                    </a:p>
                  </a:txBody>
                  <a:tcPr marL="2378" marR="2378" marT="2378" marB="0" anchor="ctr"/>
                </a:tc>
                <a:tc>
                  <a:txBody>
                    <a:bodyPr/>
                    <a:lstStyle/>
                    <a:p>
                      <a:pPr algn="ctr" fontAlgn="t"/>
                      <a:r>
                        <a:rPr lang="ru-RU" sz="900" kern="1200" dirty="0" smtClean="0">
                          <a:solidFill>
                            <a:schemeClr val="dk1"/>
                          </a:solidFill>
                          <a:latin typeface="+mn-lt"/>
                          <a:ea typeface="+mn-ea"/>
                          <a:cs typeface="+mn-cs"/>
                        </a:rPr>
                        <a:t>Решение Совета депутатов городского округа Долгопрудный от 16.02.2022 № 11-нр «Об утверждении Положения о дополнительных мерах социальной поддержки отдельных категорий граждан в городском округе Долгопрудный Московской области», постановление </a:t>
                      </a:r>
                      <a:r>
                        <a:rPr lang="ru-RU" sz="900" kern="1200" dirty="0">
                          <a:solidFill>
                            <a:schemeClr val="dk1"/>
                          </a:solidFill>
                          <a:latin typeface="+mn-lt"/>
                          <a:ea typeface="+mn-ea"/>
                          <a:cs typeface="+mn-cs"/>
                        </a:rPr>
                        <a:t>администрации города Долгопрудного от 13.07.2017 № 480-ПА/н «Об утверждении Порядка назначения единовременной выплаты при рождении (усыновлении) третьего и последующих детей в городском округе Долгопрудный Московской области»</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95,0</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1111903099"/>
                  </a:ext>
                </a:extLst>
              </a:tr>
            </a:tbl>
          </a:graphicData>
        </a:graphic>
      </p:graphicFrame>
      <p:pic>
        <p:nvPicPr>
          <p:cNvPr id="6" name="Объект 6">
            <a:extLst>
              <a:ext uri="{FF2B5EF4-FFF2-40B4-BE49-F238E27FC236}">
                <a16:creationId xmlns:a16="http://schemas.microsoft.com/office/drawing/2014/main" id="{4EA763B5-F2EE-477C-9332-EE0A19F8A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02669"/>
            <a:ext cx="760490" cy="342008"/>
          </a:xfrm>
          <a:prstGeom prst="rect">
            <a:avLst/>
          </a:prstGeom>
        </p:spPr>
      </p:pic>
    </p:spTree>
    <p:extLst>
      <p:ext uri="{BB962C8B-B14F-4D97-AF65-F5344CB8AC3E}">
        <p14:creationId xmlns:p14="http://schemas.microsoft.com/office/powerpoint/2010/main" val="1444324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Прямоугольник 2"/>
          <p:cNvSpPr>
            <a:spLocks noChangeArrowheads="1"/>
          </p:cNvSpPr>
          <p:nvPr/>
        </p:nvSpPr>
        <p:spPr bwMode="auto">
          <a:xfrm>
            <a:off x="861257" y="17105"/>
            <a:ext cx="10839488" cy="756128"/>
          </a:xfrm>
          <a:prstGeom prst="rect">
            <a:avLst/>
          </a:prstGeom>
        </p:spPr>
        <p:txBody>
          <a:bodyPr vert="horz" lIns="91440" tIns="45720" rIns="91440" bIns="45720" rtlCol="0" anchor="ctr">
            <a:noAutofit/>
          </a:bodyPr>
          <a:lstStyle/>
          <a:p>
            <a:pPr algn="ctr" defTabSz="914400">
              <a:lnSpc>
                <a:spcPct val="90000"/>
              </a:lnSpc>
              <a:spcBef>
                <a:spcPct val="0"/>
              </a:spcBef>
            </a:pPr>
            <a:r>
              <a:rPr lang="ru-RU" sz="2800" dirty="0" smtClean="0">
                <a:latin typeface="+mj-lt"/>
                <a:ea typeface="+mj-ea"/>
                <a:cs typeface="+mj-cs"/>
              </a:rPr>
              <a:t>ИНВЕСТИЦИОННЫЕ ПРОЕКТЫ, </a:t>
            </a:r>
            <a:r>
              <a:rPr lang="ru-RU" sz="2800" dirty="0">
                <a:latin typeface="+mj-lt"/>
                <a:ea typeface="+mj-ea"/>
                <a:cs typeface="+mj-cs"/>
              </a:rPr>
              <a:t>РЕАЛИЗУЕМЫЕ В 2023 ГОДУ </a:t>
            </a:r>
          </a:p>
        </p:txBody>
      </p:sp>
      <p:pic>
        <p:nvPicPr>
          <p:cNvPr id="25604" name="Рисунок 7"/>
          <p:cNvPicPr>
            <a:picLocks noChangeAspect="1"/>
          </p:cNvPicPr>
          <p:nvPr/>
        </p:nvPicPr>
        <p:blipFill>
          <a:blip r:embed="rId3"/>
          <a:srcRect/>
          <a:stretch>
            <a:fillRect/>
          </a:stretch>
        </p:blipFill>
        <p:spPr bwMode="auto">
          <a:xfrm>
            <a:off x="9231139" y="3030849"/>
            <a:ext cx="2622685" cy="1649144"/>
          </a:xfrm>
          <a:prstGeom prst="rect">
            <a:avLst/>
          </a:prstGeom>
          <a:noFill/>
          <a:ln w="9525">
            <a:noFill/>
            <a:miter lim="800000"/>
            <a:headEnd/>
            <a:tailEnd/>
          </a:ln>
        </p:spPr>
      </p:pic>
      <p:sp>
        <p:nvSpPr>
          <p:cNvPr id="25605" name="Прямоугольник 8"/>
          <p:cNvSpPr>
            <a:spLocks noChangeArrowheads="1"/>
          </p:cNvSpPr>
          <p:nvPr/>
        </p:nvSpPr>
        <p:spPr bwMode="auto">
          <a:xfrm>
            <a:off x="570812" y="3381019"/>
            <a:ext cx="8478760" cy="1138773"/>
          </a:xfrm>
          <a:prstGeom prst="rect">
            <a:avLst/>
          </a:prstGeom>
          <a:noFill/>
          <a:ln w="9525">
            <a:noFill/>
            <a:miter lim="800000"/>
            <a:headEnd/>
            <a:tailEnd/>
          </a:ln>
        </p:spPr>
        <p:txBody>
          <a:bodyPr wrap="square">
            <a:spAutoFit/>
          </a:bodyPr>
          <a:lstStyle/>
          <a:p>
            <a:pPr indent="6980" algn="r"/>
            <a:r>
              <a:rPr lang="ru-RU" sz="1600" dirty="0"/>
              <a:t>РЕКОНСТРУКЦИЯ ЦЕХА ИНЖЕНЕРНОЙ ИНФРАСТРУКТУРЫ ОПЫТНОГО ЗАВОДА «НИОПИК» </a:t>
            </a:r>
          </a:p>
          <a:p>
            <a:pPr indent="6980" algn="r"/>
            <a:r>
              <a:rPr lang="ru-RU" sz="1600" dirty="0"/>
              <a:t>ДЛЯ РАЗМЕЩЕНИЯ ПРОИЗВОДСТВА АКТИВНЫХ ФАРМАЦЕВТИЧЕСКИХ СУБСТАНЦИЙ </a:t>
            </a:r>
          </a:p>
          <a:p>
            <a:pPr algn="r"/>
            <a:r>
              <a:rPr lang="ru-RU" sz="1200" dirty="0" smtClean="0">
                <a:latin typeface="Calibri Light" panose="020F0302020204030204" pitchFamily="34" charset="0"/>
                <a:ea typeface="Tahoma" panose="020B0604030504040204" pitchFamily="34" charset="0"/>
                <a:cs typeface="Tahoma" panose="020B0604030504040204" pitchFamily="34" charset="0"/>
              </a:rPr>
              <a:t>Количество </a:t>
            </a:r>
            <a:r>
              <a:rPr lang="ru-RU" sz="1200" dirty="0">
                <a:latin typeface="Calibri Light" panose="020F0302020204030204" pitchFamily="34" charset="0"/>
                <a:ea typeface="Tahoma" panose="020B0604030504040204" pitchFamily="34" charset="0"/>
                <a:cs typeface="Tahoma" panose="020B0604030504040204" pitchFamily="34" charset="0"/>
              </a:rPr>
              <a:t>создаваемых рабочих мест: </a:t>
            </a:r>
            <a:r>
              <a:rPr lang="ru-RU" sz="1200" dirty="0" smtClean="0">
                <a:latin typeface="Calibri Light" panose="020F0302020204030204" pitchFamily="34" charset="0"/>
                <a:ea typeface="Tahoma" panose="020B0604030504040204" pitchFamily="34" charset="0"/>
                <a:cs typeface="Tahoma" panose="020B0604030504040204" pitchFamily="34" charset="0"/>
              </a:rPr>
              <a:t>109</a:t>
            </a:r>
          </a:p>
          <a:p>
            <a:pPr algn="r"/>
            <a:r>
              <a:rPr lang="ru-RU" sz="1200" dirty="0">
                <a:latin typeface="Calibri Light" panose="020F0302020204030204" pitchFamily="34" charset="0"/>
                <a:ea typeface="Tahoma" panose="020B0604030504040204" pitchFamily="34" charset="0"/>
                <a:cs typeface="Tahoma" panose="020B0604030504040204" pitchFamily="34" charset="0"/>
              </a:rPr>
              <a:t>Инвестиции в проект: </a:t>
            </a:r>
            <a:r>
              <a:rPr lang="ru-RU" sz="1200" dirty="0" smtClean="0">
                <a:latin typeface="Calibri Light" panose="020F0302020204030204" pitchFamily="34" charset="0"/>
                <a:ea typeface="Tahoma" panose="020B0604030504040204" pitchFamily="34" charset="0"/>
                <a:cs typeface="Tahoma" panose="020B0604030504040204" pitchFamily="34" charset="0"/>
              </a:rPr>
              <a:t>Федеральный </a:t>
            </a:r>
            <a:r>
              <a:rPr lang="ru-RU" sz="1200" dirty="0">
                <a:latin typeface="Calibri Light" panose="020F0302020204030204" pitchFamily="34" charset="0"/>
                <a:ea typeface="Tahoma" panose="020B0604030504040204" pitchFamily="34" charset="0"/>
                <a:cs typeface="Tahoma" panose="020B0604030504040204" pitchFamily="34" charset="0"/>
              </a:rPr>
              <a:t>бюджет </a:t>
            </a:r>
          </a:p>
          <a:p>
            <a:pPr algn="r"/>
            <a:r>
              <a:rPr lang="ru-RU" sz="1200" dirty="0">
                <a:latin typeface="Calibri Light" panose="020F0302020204030204" pitchFamily="34" charset="0"/>
                <a:ea typeface="Tahoma" panose="020B0604030504040204" pitchFamily="34" charset="0"/>
                <a:cs typeface="Tahoma" panose="020B0604030504040204" pitchFamily="34" charset="0"/>
              </a:rPr>
              <a:t>Сроки реализации: </a:t>
            </a:r>
            <a:r>
              <a:rPr lang="ru-RU" sz="1200" dirty="0" smtClean="0">
                <a:latin typeface="Calibri Light" panose="020F0302020204030204" pitchFamily="34" charset="0"/>
                <a:ea typeface="Tahoma" panose="020B0604030504040204" pitchFamily="34" charset="0"/>
                <a:cs typeface="Tahoma" panose="020B0604030504040204" pitchFamily="34" charset="0"/>
              </a:rPr>
              <a:t>2018-2024 </a:t>
            </a:r>
            <a:endParaRPr lang="ru-RU" sz="1200" dirty="0">
              <a:latin typeface="Calibri Light" panose="020F0302020204030204" pitchFamily="34" charset="0"/>
              <a:ea typeface="Tahoma" panose="020B0604030504040204" pitchFamily="34" charset="0"/>
              <a:cs typeface="Tahoma" panose="020B0604030504040204" pitchFamily="34" charset="0"/>
            </a:endParaRPr>
          </a:p>
        </p:txBody>
      </p:sp>
      <p:cxnSp>
        <p:nvCxnSpPr>
          <p:cNvPr id="19" name="Прямая соединительная линия 18"/>
          <p:cNvCxnSpPr/>
          <p:nvPr/>
        </p:nvCxnSpPr>
        <p:spPr>
          <a:xfrm>
            <a:off x="405289" y="2979135"/>
            <a:ext cx="8644283" cy="5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V="1">
            <a:off x="2628185" y="4767394"/>
            <a:ext cx="9072562"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Прямоугольник 8"/>
          <p:cNvSpPr>
            <a:spLocks noChangeArrowheads="1"/>
          </p:cNvSpPr>
          <p:nvPr/>
        </p:nvSpPr>
        <p:spPr bwMode="auto">
          <a:xfrm>
            <a:off x="4572615" y="4895363"/>
            <a:ext cx="6857385" cy="1138773"/>
          </a:xfrm>
          <a:prstGeom prst="rect">
            <a:avLst/>
          </a:prstGeom>
          <a:noFill/>
          <a:ln w="9525">
            <a:noFill/>
            <a:miter lim="800000"/>
            <a:headEnd/>
            <a:tailEnd/>
          </a:ln>
        </p:spPr>
        <p:txBody>
          <a:bodyPr wrap="square">
            <a:spAutoFit/>
          </a:bodyPr>
          <a:lstStyle/>
          <a:p>
            <a:r>
              <a:rPr lang="ru-RU" altLang="ru-RU" sz="1600" dirty="0"/>
              <a:t>ПРОИЗВОДСТВЕННО-ТЕХНИЧЕСКАЯ БАЗА (производство арматурных заготовок, оснастки и пр.)</a:t>
            </a:r>
            <a:endParaRPr lang="ru-RU" altLang="ru-RU" sz="1600" dirty="0" smtClean="0"/>
          </a:p>
          <a:p>
            <a:r>
              <a:rPr lang="ru-RU" sz="1200" dirty="0" smtClean="0">
                <a:latin typeface="+mj-lt"/>
                <a:ea typeface="Tahoma" panose="020B0604030504040204" pitchFamily="34" charset="0"/>
                <a:cs typeface="Tahoma" panose="020B0604030504040204" pitchFamily="34" charset="0"/>
              </a:rPr>
              <a:t>Инвестор: ООО «</a:t>
            </a:r>
            <a:r>
              <a:rPr lang="ru-RU" sz="1200" dirty="0" err="1" smtClean="0">
                <a:latin typeface="+mj-lt"/>
                <a:ea typeface="Tahoma" panose="020B0604030504040204" pitchFamily="34" charset="0"/>
                <a:cs typeface="Tahoma" panose="020B0604030504040204" pitchFamily="34" charset="0"/>
              </a:rPr>
              <a:t>Мостартстрой</a:t>
            </a:r>
            <a:r>
              <a:rPr lang="ru-RU" sz="1200" dirty="0" smtClean="0">
                <a:latin typeface="+mj-lt"/>
                <a:ea typeface="Tahoma" panose="020B0604030504040204" pitchFamily="34" charset="0"/>
                <a:cs typeface="Tahoma" panose="020B0604030504040204" pitchFamily="34" charset="0"/>
              </a:rPr>
              <a:t>»</a:t>
            </a:r>
            <a:endParaRPr lang="ru-RU" sz="1200" b="1" dirty="0">
              <a:latin typeface="+mj-lt"/>
              <a:ea typeface="Tahoma" panose="020B0604030504040204" pitchFamily="34" charset="0"/>
              <a:cs typeface="Tahoma" panose="020B0604030504040204" pitchFamily="34" charset="0"/>
            </a:endParaRPr>
          </a:p>
          <a:p>
            <a:r>
              <a:rPr lang="ru-RU" sz="1200" dirty="0">
                <a:latin typeface="+mj-lt"/>
                <a:ea typeface="Tahoma" panose="020B0604030504040204" pitchFamily="34" charset="0"/>
                <a:cs typeface="Tahoma" panose="020B0604030504040204" pitchFamily="34" charset="0"/>
              </a:rPr>
              <a:t>Количество создаваемых рабочих мест: </a:t>
            </a:r>
            <a:r>
              <a:rPr lang="ru-RU" sz="1200" dirty="0" smtClean="0">
                <a:latin typeface="+mj-lt"/>
                <a:ea typeface="Tahoma" panose="020B0604030504040204" pitchFamily="34" charset="0"/>
                <a:cs typeface="Tahoma" panose="020B0604030504040204" pitchFamily="34" charset="0"/>
              </a:rPr>
              <a:t>50</a:t>
            </a:r>
            <a:endParaRPr lang="ru-RU" sz="1200" dirty="0">
              <a:latin typeface="+mj-lt"/>
              <a:ea typeface="Tahoma" panose="020B0604030504040204" pitchFamily="34" charset="0"/>
              <a:cs typeface="Tahoma" panose="020B0604030504040204" pitchFamily="34" charset="0"/>
            </a:endParaRPr>
          </a:p>
          <a:p>
            <a:r>
              <a:rPr lang="ru-RU" sz="1200" dirty="0">
                <a:latin typeface="+mj-lt"/>
                <a:ea typeface="Tahoma" panose="020B0604030504040204" pitchFamily="34" charset="0"/>
                <a:cs typeface="Tahoma" panose="020B0604030504040204" pitchFamily="34" charset="0"/>
              </a:rPr>
              <a:t>Сроки реализации: </a:t>
            </a:r>
            <a:r>
              <a:rPr lang="ru-RU" sz="1200" dirty="0" smtClean="0">
                <a:latin typeface="+mj-lt"/>
                <a:ea typeface="Tahoma" panose="020B0604030504040204" pitchFamily="34" charset="0"/>
                <a:cs typeface="Tahoma" panose="020B0604030504040204" pitchFamily="34" charset="0"/>
              </a:rPr>
              <a:t>2023-2025 </a:t>
            </a:r>
            <a:endParaRPr lang="ru-RU" sz="1200" dirty="0">
              <a:latin typeface="+mj-lt"/>
              <a:ea typeface="Tahoma" panose="020B0604030504040204" pitchFamily="34" charset="0"/>
              <a:cs typeface="Tahoma" panose="020B0604030504040204" pitchFamily="34" charset="0"/>
            </a:endParaRPr>
          </a:p>
        </p:txBody>
      </p:sp>
      <p:pic>
        <p:nvPicPr>
          <p:cNvPr id="24" name="Объект 6">
            <a:extLst>
              <a:ext uri="{FF2B5EF4-FFF2-40B4-BE49-F238E27FC236}">
                <a16:creationId xmlns:a16="http://schemas.microsoft.com/office/drawing/2014/main" id="{FC963157-43A9-49D8-B6A4-D77BC557B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33" name="Прямоугольник 8"/>
          <p:cNvSpPr>
            <a:spLocks noChangeArrowheads="1"/>
          </p:cNvSpPr>
          <p:nvPr/>
        </p:nvSpPr>
        <p:spPr bwMode="auto">
          <a:xfrm>
            <a:off x="4731472" y="1443860"/>
            <a:ext cx="7118311" cy="1569660"/>
          </a:xfrm>
          <a:prstGeom prst="rect">
            <a:avLst/>
          </a:prstGeom>
          <a:noFill/>
          <a:ln w="9525">
            <a:noFill/>
            <a:miter lim="800000"/>
            <a:headEnd/>
            <a:tailEnd/>
          </a:ln>
        </p:spPr>
        <p:txBody>
          <a:bodyPr wrap="square">
            <a:spAutoFit/>
          </a:bodyPr>
          <a:lstStyle/>
          <a:p>
            <a:r>
              <a:rPr lang="ru-RU" altLang="ru-RU" sz="1600" dirty="0" smtClean="0"/>
              <a:t>МОЛОКОПЕРЕРАБАТЫВАЮЩИЙ ЗАВОД </a:t>
            </a:r>
          </a:p>
          <a:p>
            <a:r>
              <a:rPr lang="ru-RU" altLang="ru-RU" sz="1600" dirty="0" smtClean="0"/>
              <a:t>1 ЭТАП СТРОИТЕЛЬСТВА - ЛОГИСТИЧЕСКИЙ КОМПЛЕКС С ХОЛОДИЛЬНЫМИ КАМЕРАМИ </a:t>
            </a:r>
            <a:r>
              <a:rPr lang="ru-RU" sz="1600" dirty="0" smtClean="0"/>
              <a:t>ПЛОЩАДЬЮ 9,5 ТЫСЯЧ КВАДРАТНЫХ МЕТРОВ</a:t>
            </a:r>
            <a:r>
              <a:rPr lang="ru-RU" altLang="ru-RU" sz="1600" dirty="0" smtClean="0"/>
              <a:t> </a:t>
            </a:r>
          </a:p>
          <a:p>
            <a:r>
              <a:rPr lang="ru-RU" sz="1200" dirty="0" smtClean="0">
                <a:latin typeface="Calibri Light" panose="020F0302020204030204" pitchFamily="34" charset="0"/>
                <a:ea typeface="Tahoma" panose="020B0604030504040204" pitchFamily="34" charset="0"/>
                <a:cs typeface="Tahoma" panose="020B0604030504040204" pitchFamily="34" charset="0"/>
              </a:rPr>
              <a:t>Инвестор</a:t>
            </a:r>
            <a:r>
              <a:rPr lang="ru-RU" sz="1200" dirty="0">
                <a:latin typeface="Calibri Light" panose="020F0302020204030204" pitchFamily="34" charset="0"/>
                <a:ea typeface="Tahoma" panose="020B0604030504040204" pitchFamily="34" charset="0"/>
                <a:cs typeface="Tahoma" panose="020B0604030504040204" pitchFamily="34" charset="0"/>
              </a:rPr>
              <a:t>: ООО «ЧИСТАЯ ЛИНИЯ»</a:t>
            </a:r>
          </a:p>
          <a:p>
            <a:r>
              <a:rPr lang="ru-RU" sz="1200" dirty="0">
                <a:latin typeface="Calibri Light" panose="020F0302020204030204" pitchFamily="34" charset="0"/>
                <a:ea typeface="Tahoma" panose="020B0604030504040204" pitchFamily="34" charset="0"/>
                <a:cs typeface="Tahoma" panose="020B0604030504040204" pitchFamily="34" charset="0"/>
              </a:rPr>
              <a:t>Количество создаваемых рабочих мест: </a:t>
            </a:r>
            <a:r>
              <a:rPr lang="ru-RU" sz="1200" dirty="0" smtClean="0">
                <a:latin typeface="Calibri Light" panose="020F0302020204030204" pitchFamily="34" charset="0"/>
                <a:ea typeface="Tahoma" panose="020B0604030504040204" pitchFamily="34" charset="0"/>
                <a:cs typeface="Tahoma" panose="020B0604030504040204" pitchFamily="34" charset="0"/>
              </a:rPr>
              <a:t>350</a:t>
            </a:r>
          </a:p>
          <a:p>
            <a:r>
              <a:rPr lang="ru-RU" sz="1200" dirty="0">
                <a:latin typeface="Calibri Light" panose="020F0302020204030204" pitchFamily="34" charset="0"/>
                <a:ea typeface="Tahoma" panose="020B0604030504040204" pitchFamily="34" charset="0"/>
                <a:cs typeface="Tahoma" panose="020B0604030504040204" pitchFamily="34" charset="0"/>
              </a:rPr>
              <a:t>Инвестиции в проект</a:t>
            </a:r>
            <a:r>
              <a:rPr lang="ru-RU" sz="1200" dirty="0" smtClean="0">
                <a:latin typeface="Calibri Light" panose="020F0302020204030204" pitchFamily="34" charset="0"/>
                <a:ea typeface="Tahoma" panose="020B0604030504040204" pitchFamily="34" charset="0"/>
                <a:cs typeface="Tahoma" panose="020B0604030504040204" pitchFamily="34" charset="0"/>
              </a:rPr>
              <a:t>: 500 млн. рублей</a:t>
            </a:r>
            <a:endParaRPr lang="ru-RU" sz="1200" dirty="0">
              <a:latin typeface="Calibri Light" panose="020F0302020204030204" pitchFamily="34" charset="0"/>
              <a:ea typeface="Tahoma" panose="020B0604030504040204" pitchFamily="34" charset="0"/>
              <a:cs typeface="Tahoma" panose="020B0604030504040204" pitchFamily="34" charset="0"/>
            </a:endParaRPr>
          </a:p>
          <a:p>
            <a:r>
              <a:rPr lang="ru-RU" sz="1200" dirty="0">
                <a:latin typeface="Calibri Light" panose="020F0302020204030204" pitchFamily="34" charset="0"/>
                <a:ea typeface="Tahoma" panose="020B0604030504040204" pitchFamily="34" charset="0"/>
                <a:cs typeface="Tahoma" panose="020B0604030504040204" pitchFamily="34" charset="0"/>
              </a:rPr>
              <a:t>Сроки реализации: 2023-2025 </a:t>
            </a:r>
          </a:p>
        </p:txBody>
      </p:sp>
      <p:sp>
        <p:nvSpPr>
          <p:cNvPr id="4" name="Прямоугольник 3"/>
          <p:cNvSpPr/>
          <p:nvPr/>
        </p:nvSpPr>
        <p:spPr>
          <a:xfrm>
            <a:off x="2650840" y="728444"/>
            <a:ext cx="7260321" cy="535531"/>
          </a:xfrm>
          <a:prstGeom prst="rect">
            <a:avLst/>
          </a:prstGeom>
        </p:spPr>
        <p:txBody>
          <a:bodyPr wrap="none">
            <a:spAutoFit/>
          </a:bodyPr>
          <a:lstStyle/>
          <a:p>
            <a:pPr defTabSz="914400">
              <a:lnSpc>
                <a:spcPct val="90000"/>
              </a:lnSpc>
              <a:spcBef>
                <a:spcPct val="0"/>
              </a:spcBef>
            </a:pPr>
            <a:r>
              <a:rPr lang="ru-RU" sz="3200" dirty="0">
                <a:latin typeface="+mj-lt"/>
                <a:ea typeface="+mj-ea"/>
                <a:cs typeface="+mj-cs"/>
              </a:rPr>
              <a:t>РАЗВИТИЕ ПРОИЗВОДСТВЕННОЙ СФЕРЫ </a:t>
            </a:r>
          </a:p>
        </p:txBody>
      </p:sp>
      <p:pic>
        <p:nvPicPr>
          <p:cNvPr id="10" name="Рисунок 9"/>
          <p:cNvPicPr>
            <a:picLocks noChangeAspect="1"/>
          </p:cNvPicPr>
          <p:nvPr/>
        </p:nvPicPr>
        <p:blipFill rotWithShape="1">
          <a:blip r:embed="rId5"/>
          <a:srcRect t="13941" b="11870"/>
          <a:stretch/>
        </p:blipFill>
        <p:spPr>
          <a:xfrm>
            <a:off x="569649" y="4909981"/>
            <a:ext cx="3606794" cy="1129554"/>
          </a:xfrm>
          <a:prstGeom prst="rect">
            <a:avLst/>
          </a:prstGeom>
        </p:spPr>
      </p:pic>
      <p:pic>
        <p:nvPicPr>
          <p:cNvPr id="13" name="Рисунок 12"/>
          <p:cNvPicPr>
            <a:picLocks noChangeAspect="1"/>
          </p:cNvPicPr>
          <p:nvPr/>
        </p:nvPicPr>
        <p:blipFill>
          <a:blip r:embed="rId6"/>
          <a:stretch>
            <a:fillRect/>
          </a:stretch>
        </p:blipFill>
        <p:spPr>
          <a:xfrm>
            <a:off x="195880" y="1651798"/>
            <a:ext cx="4376735" cy="1310015"/>
          </a:xfrm>
          <a:prstGeom prst="rect">
            <a:avLst/>
          </a:prstGeom>
        </p:spPr>
      </p:pic>
    </p:spTree>
    <p:extLst>
      <p:ext uri="{BB962C8B-B14F-4D97-AF65-F5344CB8AC3E}">
        <p14:creationId xmlns:p14="http://schemas.microsoft.com/office/powerpoint/2010/main" val="121625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Заголовок 1">
            <a:extLst>
              <a:ext uri="{FF2B5EF4-FFF2-40B4-BE49-F238E27FC236}">
                <a16:creationId xmlns:a16="http://schemas.microsoft.com/office/drawing/2014/main" id="{27FEA338-0081-4C2D-AA42-A5A16A813DA8}"/>
              </a:ext>
            </a:extLst>
          </p:cNvPr>
          <p:cNvSpPr>
            <a:spLocks noGrp="1"/>
          </p:cNvSpPr>
          <p:nvPr>
            <p:ph type="title"/>
          </p:nvPr>
        </p:nvSpPr>
        <p:spPr>
          <a:xfrm>
            <a:off x="914400" y="378690"/>
            <a:ext cx="10445750" cy="65987"/>
          </a:xfrm>
        </p:spPr>
        <p:txBody>
          <a:bodyPr>
            <a:noAutofit/>
          </a:bodyPr>
          <a:lstStyle/>
          <a:p>
            <a:pPr algn="ctr"/>
            <a:r>
              <a:rPr lang="ru-RU" sz="2400" dirty="0">
                <a:latin typeface="+mn-lt"/>
              </a:rPr>
              <a:t>Информация о расходах бюджета с учетом интересов целевых групп </a:t>
            </a:r>
            <a:r>
              <a:rPr lang="ru-RU" sz="2400" dirty="0" smtClean="0">
                <a:latin typeface="+mn-lt"/>
              </a:rPr>
              <a:t>пользователей</a:t>
            </a:r>
            <a:endParaRPr lang="ru-RU" sz="2400" dirty="0">
              <a:latin typeface="+mn-lt"/>
            </a:endParaRPr>
          </a:p>
        </p:txBody>
      </p:sp>
      <p:sp>
        <p:nvSpPr>
          <p:cNvPr id="3" name="Объект 2">
            <a:extLst>
              <a:ext uri="{FF2B5EF4-FFF2-40B4-BE49-F238E27FC236}">
                <a16:creationId xmlns:a16="http://schemas.microsoft.com/office/drawing/2014/main" id="{9AD9B412-48F2-4A84-89D8-04BD7B7059CC}"/>
              </a:ext>
            </a:extLst>
          </p:cNvPr>
          <p:cNvSpPr>
            <a:spLocks noGrp="1"/>
          </p:cNvSpPr>
          <p:nvPr>
            <p:ph idx="1"/>
          </p:nvPr>
        </p:nvSpPr>
        <p:spPr/>
        <p:txBody>
          <a:bodyPr/>
          <a:lstStyle/>
          <a:p>
            <a:endParaRPr lang="ru-RU"/>
          </a:p>
        </p:txBody>
      </p:sp>
      <p:sp>
        <p:nvSpPr>
          <p:cNvPr id="4" name="Номер слайда 3">
            <a:extLst>
              <a:ext uri="{FF2B5EF4-FFF2-40B4-BE49-F238E27FC236}">
                <a16:creationId xmlns:a16="http://schemas.microsoft.com/office/drawing/2014/main" id="{E2FAA489-1CE0-4C0C-9A6C-7C729AC97B1F}"/>
              </a:ext>
            </a:extLst>
          </p:cNvPr>
          <p:cNvSpPr>
            <a:spLocks noGrp="1"/>
          </p:cNvSpPr>
          <p:nvPr>
            <p:ph type="sldNum" sz="quarter" idx="12"/>
          </p:nvPr>
        </p:nvSpPr>
        <p:spPr>
          <a:xfrm>
            <a:off x="9448800" y="6492875"/>
            <a:ext cx="2743200" cy="365125"/>
          </a:xfrm>
        </p:spPr>
        <p:txBody>
          <a:bodyPr/>
          <a:lstStyle/>
          <a:p>
            <a:fld id="{E4EB6E89-BA87-4003-BD23-6BDF40F3EBED}" type="slidenum">
              <a:rPr lang="ru-RU" smtClean="0"/>
              <a:pPr/>
              <a:t>130</a:t>
            </a:fld>
            <a:endParaRPr lang="ru-RU" dirty="0"/>
          </a:p>
        </p:txBody>
      </p:sp>
      <p:graphicFrame>
        <p:nvGraphicFramePr>
          <p:cNvPr id="5" name="Объект 4">
            <a:extLst>
              <a:ext uri="{FF2B5EF4-FFF2-40B4-BE49-F238E27FC236}">
                <a16:creationId xmlns:a16="http://schemas.microsoft.com/office/drawing/2014/main" id="{ED4622CF-814C-486A-A552-AFC5897A3757}"/>
              </a:ext>
            </a:extLst>
          </p:cNvPr>
          <p:cNvGraphicFramePr>
            <a:graphicFrameLocks/>
          </p:cNvGraphicFramePr>
          <p:nvPr>
            <p:extLst>
              <p:ext uri="{D42A27DB-BD31-4B8C-83A1-F6EECF244321}">
                <p14:modId xmlns:p14="http://schemas.microsoft.com/office/powerpoint/2010/main" val="3612531761"/>
              </p:ext>
            </p:extLst>
          </p:nvPr>
        </p:nvGraphicFramePr>
        <p:xfrm>
          <a:off x="245097" y="960582"/>
          <a:ext cx="11613823" cy="5605675"/>
        </p:xfrm>
        <a:graphic>
          <a:graphicData uri="http://schemas.openxmlformats.org/drawingml/2006/table">
            <a:tbl>
              <a:tblPr>
                <a:tableStyleId>{8A107856-5554-42FB-B03E-39F5DBC370BA}</a:tableStyleId>
              </a:tblPr>
              <a:tblGrid>
                <a:gridCol w="617788">
                  <a:extLst>
                    <a:ext uri="{9D8B030D-6E8A-4147-A177-3AD203B41FA5}">
                      <a16:colId xmlns:a16="http://schemas.microsoft.com/office/drawing/2014/main" val="3173738563"/>
                    </a:ext>
                  </a:extLst>
                </a:gridCol>
                <a:gridCol w="3158350">
                  <a:extLst>
                    <a:ext uri="{9D8B030D-6E8A-4147-A177-3AD203B41FA5}">
                      <a16:colId xmlns:a16="http://schemas.microsoft.com/office/drawing/2014/main" val="1175069003"/>
                    </a:ext>
                  </a:extLst>
                </a:gridCol>
                <a:gridCol w="1558755">
                  <a:extLst>
                    <a:ext uri="{9D8B030D-6E8A-4147-A177-3AD203B41FA5}">
                      <a16:colId xmlns:a16="http://schemas.microsoft.com/office/drawing/2014/main" val="3513692141"/>
                    </a:ext>
                  </a:extLst>
                </a:gridCol>
                <a:gridCol w="1152601">
                  <a:extLst>
                    <a:ext uri="{9D8B030D-6E8A-4147-A177-3AD203B41FA5}">
                      <a16:colId xmlns:a16="http://schemas.microsoft.com/office/drawing/2014/main" val="1824154891"/>
                    </a:ext>
                  </a:extLst>
                </a:gridCol>
                <a:gridCol w="4281089">
                  <a:extLst>
                    <a:ext uri="{9D8B030D-6E8A-4147-A177-3AD203B41FA5}">
                      <a16:colId xmlns:a16="http://schemas.microsoft.com/office/drawing/2014/main" val="79962035"/>
                    </a:ext>
                  </a:extLst>
                </a:gridCol>
                <a:gridCol w="845240">
                  <a:extLst>
                    <a:ext uri="{9D8B030D-6E8A-4147-A177-3AD203B41FA5}">
                      <a16:colId xmlns:a16="http://schemas.microsoft.com/office/drawing/2014/main" val="154824804"/>
                    </a:ext>
                  </a:extLst>
                </a:gridCol>
              </a:tblGrid>
              <a:tr h="818920">
                <a:tc>
                  <a:txBody>
                    <a:bodyPr/>
                    <a:lstStyle/>
                    <a:p>
                      <a:pPr algn="ctr" fontAlgn="b"/>
                      <a:r>
                        <a:rPr lang="ru-RU" sz="900" b="1" u="none" strike="noStrike" dirty="0">
                          <a:solidFill>
                            <a:schemeClr val="tx1"/>
                          </a:solidFill>
                          <a:effectLst/>
                          <a:latin typeface="+mn-lt"/>
                        </a:rPr>
                        <a:t>№</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ru-RU" sz="900" b="1" u="none" strike="noStrike" dirty="0">
                          <a:solidFill>
                            <a:schemeClr val="tx1"/>
                          </a:solidFill>
                          <a:effectLst/>
                          <a:latin typeface="+mn-lt"/>
                        </a:rPr>
                        <a:t>Наименование мер социальной поддержки</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ru-RU" sz="900" b="1" i="0" u="none" strike="noStrike" dirty="0">
                          <a:solidFill>
                            <a:schemeClr val="tx1"/>
                          </a:solidFill>
                          <a:effectLst/>
                          <a:latin typeface="+mn-lt"/>
                        </a:rPr>
                        <a:t>Численность представителей целевой группы (чел.)</a:t>
                      </a:r>
                    </a:p>
                  </a:txBody>
                  <a:tcPr marL="2378" marR="2378" marT="2378" marB="0" anchor="ctr"/>
                </a:tc>
                <a:tc>
                  <a:txBody>
                    <a:bodyPr/>
                    <a:lstStyle/>
                    <a:p>
                      <a:pPr algn="ctr" fontAlgn="b"/>
                      <a:r>
                        <a:rPr lang="en-US" sz="900" b="1" i="0" u="none" strike="noStrike" dirty="0">
                          <a:solidFill>
                            <a:schemeClr val="tx1"/>
                          </a:solidFill>
                          <a:effectLst/>
                          <a:latin typeface="+mn-lt"/>
                        </a:rPr>
                        <a:t>Ц</a:t>
                      </a:r>
                      <a:r>
                        <a:rPr lang="ru-RU" sz="900" b="1" i="0" u="none" strike="noStrike" dirty="0">
                          <a:solidFill>
                            <a:schemeClr val="tx1"/>
                          </a:solidFill>
                          <a:effectLst/>
                          <a:latin typeface="+mn-lt"/>
                        </a:rPr>
                        <a:t>е</a:t>
                      </a:r>
                      <a:r>
                        <a:rPr lang="en-US" sz="900" b="1" i="0" u="none" strike="noStrike" dirty="0">
                          <a:solidFill>
                            <a:schemeClr val="tx1"/>
                          </a:solidFill>
                          <a:effectLst/>
                          <a:latin typeface="+mn-lt"/>
                        </a:rPr>
                        <a:t>л</a:t>
                      </a:r>
                      <a:r>
                        <a:rPr lang="ru-RU" sz="900" b="1" i="0" u="none" strike="noStrike" dirty="0">
                          <a:solidFill>
                            <a:schemeClr val="tx1"/>
                          </a:solidFill>
                          <a:effectLst/>
                          <a:latin typeface="+mn-lt"/>
                        </a:rPr>
                        <a:t>е</a:t>
                      </a:r>
                      <a:r>
                        <a:rPr lang="en-US" sz="900" b="1" i="0" u="none" strike="noStrike" dirty="0">
                          <a:solidFill>
                            <a:schemeClr val="tx1"/>
                          </a:solidFill>
                          <a:effectLst/>
                          <a:latin typeface="+mn-lt"/>
                        </a:rPr>
                        <a:t>в</a:t>
                      </a:r>
                      <a:r>
                        <a:rPr lang="ru-RU" sz="900" b="1" i="0" u="none" strike="noStrike" dirty="0">
                          <a:solidFill>
                            <a:schemeClr val="tx1"/>
                          </a:solidFill>
                          <a:effectLst/>
                          <a:latin typeface="+mn-lt"/>
                        </a:rPr>
                        <a:t>а</a:t>
                      </a:r>
                      <a:r>
                        <a:rPr lang="en-US" sz="900" b="1" i="0" u="none" strike="noStrike" dirty="0">
                          <a:solidFill>
                            <a:schemeClr val="tx1"/>
                          </a:solidFill>
                          <a:effectLst/>
                          <a:latin typeface="+mn-lt"/>
                        </a:rPr>
                        <a:t>я </a:t>
                      </a:r>
                      <a:r>
                        <a:rPr lang="ru-RU" sz="900" b="1" i="0" u="none" strike="noStrike" dirty="0">
                          <a:solidFill>
                            <a:schemeClr val="tx1"/>
                          </a:solidFill>
                          <a:effectLst/>
                          <a:latin typeface="+mn-lt"/>
                        </a:rPr>
                        <a:t>г</a:t>
                      </a:r>
                      <a:r>
                        <a:rPr lang="en-US" sz="900" b="1" i="0" u="none" strike="noStrike" dirty="0">
                          <a:solidFill>
                            <a:schemeClr val="tx1"/>
                          </a:solidFill>
                          <a:effectLst/>
                          <a:latin typeface="+mn-lt"/>
                        </a:rPr>
                        <a:t>р</a:t>
                      </a:r>
                      <a:r>
                        <a:rPr lang="ru-RU" sz="900" b="1" i="0" u="none" strike="noStrike" dirty="0">
                          <a:solidFill>
                            <a:schemeClr val="tx1"/>
                          </a:solidFill>
                          <a:effectLst/>
                          <a:latin typeface="+mn-lt"/>
                        </a:rPr>
                        <a:t>у</a:t>
                      </a:r>
                      <a:r>
                        <a:rPr lang="en-US" sz="900" b="1" i="0" u="none" strike="noStrike" dirty="0">
                          <a:solidFill>
                            <a:schemeClr val="tx1"/>
                          </a:solidFill>
                          <a:effectLst/>
                          <a:latin typeface="+mn-lt"/>
                        </a:rPr>
                        <a:t>п</a:t>
                      </a:r>
                      <a:r>
                        <a:rPr lang="ru-RU" sz="900" b="1" i="0" u="none" strike="noStrike" dirty="0">
                          <a:solidFill>
                            <a:schemeClr val="tx1"/>
                          </a:solidFill>
                          <a:effectLst/>
                          <a:latin typeface="+mn-lt"/>
                        </a:rPr>
                        <a:t>п</a:t>
                      </a:r>
                      <a:r>
                        <a:rPr lang="en-US" sz="900" b="1" i="0" u="none" strike="noStrike" dirty="0">
                          <a:solidFill>
                            <a:schemeClr val="tx1"/>
                          </a:solidFill>
                          <a:effectLst/>
                          <a:latin typeface="+mn-lt"/>
                        </a:rPr>
                        <a:t>а</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ru-RU" sz="900" b="1" i="0" u="none" strike="noStrike" dirty="0">
                          <a:solidFill>
                            <a:schemeClr val="tx1"/>
                          </a:solidFill>
                          <a:effectLst/>
                          <a:latin typeface="+mn-lt"/>
                        </a:rPr>
                        <a:t>Нормативный правовой акт</a:t>
                      </a:r>
                    </a:p>
                  </a:txBody>
                  <a:tcPr marL="2378" marR="2378" marT="237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900" b="1" u="none" strike="noStrike" dirty="0">
                          <a:solidFill>
                            <a:schemeClr val="tx1"/>
                          </a:solidFill>
                          <a:effectLst/>
                        </a:rPr>
                        <a:t>Исполнено за </a:t>
                      </a:r>
                      <a:r>
                        <a:rPr lang="ru-RU" sz="900" b="1" u="none" strike="noStrike" dirty="0" smtClean="0">
                          <a:solidFill>
                            <a:schemeClr val="tx1"/>
                          </a:solidFill>
                          <a:effectLst/>
                        </a:rPr>
                        <a:t>2023</a:t>
                      </a:r>
                      <a:r>
                        <a:rPr lang="ru-RU" sz="900" b="1" u="none" strike="noStrike" baseline="0" dirty="0" smtClean="0">
                          <a:solidFill>
                            <a:schemeClr val="tx1"/>
                          </a:solidFill>
                          <a:effectLst/>
                        </a:rPr>
                        <a:t> </a:t>
                      </a:r>
                      <a:r>
                        <a:rPr lang="ru-RU" sz="900" b="1" u="none" strike="noStrike" dirty="0" smtClean="0">
                          <a:solidFill>
                            <a:schemeClr val="tx1"/>
                          </a:solidFill>
                          <a:effectLst/>
                        </a:rPr>
                        <a:t>год </a:t>
                      </a:r>
                      <a:r>
                        <a:rPr lang="ru-RU" sz="900" b="1" u="none" strike="noStrike" dirty="0">
                          <a:solidFill>
                            <a:schemeClr val="tx1"/>
                          </a:solidFill>
                          <a:effectLst/>
                        </a:rPr>
                        <a:t>(тыс.руб.)</a:t>
                      </a:r>
                    </a:p>
                    <a:p>
                      <a:pPr algn="ctr" fontAlgn="b"/>
                      <a:endParaRPr lang="ru-RU" sz="900" b="1" i="0" u="none" strike="noStrike" dirty="0">
                        <a:solidFill>
                          <a:schemeClr val="tx1"/>
                        </a:solidFill>
                        <a:effectLst/>
                        <a:latin typeface="+mn-lt"/>
                      </a:endParaRPr>
                    </a:p>
                  </a:txBody>
                  <a:tcPr marL="2378" marR="2378" marT="2378" marB="0" anchor="ctr"/>
                </a:tc>
                <a:extLst>
                  <a:ext uri="{0D108BD9-81ED-4DB2-BD59-A6C34878D82A}">
                    <a16:rowId xmlns:a16="http://schemas.microsoft.com/office/drawing/2014/main" val="1699384114"/>
                  </a:ext>
                </a:extLst>
              </a:tr>
              <a:tr h="1125916">
                <a:tc>
                  <a:txBody>
                    <a:bodyPr/>
                    <a:lstStyle/>
                    <a:p>
                      <a:pPr algn="ctr" fontAlgn="b"/>
                      <a:r>
                        <a:rPr lang="ru-RU" sz="900" b="0" i="0" u="none" strike="noStrike" dirty="0">
                          <a:solidFill>
                            <a:schemeClr val="tx1"/>
                          </a:solidFill>
                          <a:effectLst/>
                          <a:latin typeface="+mn-lt"/>
                        </a:rPr>
                        <a:t>1</a:t>
                      </a:r>
                      <a:r>
                        <a:rPr lang="en-US" sz="900" b="0" i="0" u="none" strike="noStrike" dirty="0">
                          <a:solidFill>
                            <a:schemeClr val="tx1"/>
                          </a:solidFill>
                          <a:effectLst/>
                          <a:latin typeface="+mn-lt"/>
                        </a:rPr>
                        <a:t>2</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b="0" i="0" u="none" strike="noStrike" dirty="0">
                          <a:solidFill>
                            <a:schemeClr val="tx1"/>
                          </a:solidFill>
                          <a:effectLst/>
                          <a:latin typeface="+mn-lt"/>
                        </a:rPr>
                        <a:t>Единовременные выплаты врачам-педиатрам участковым и  врачам-терапевтам участковым, трудоустроившимся в ГБУЗ МО "ДЦГБ" </a:t>
                      </a:r>
                    </a:p>
                  </a:txBody>
                  <a:tcPr marL="2378" marR="2378" marT="2378" marB="0" anchor="ctr"/>
                </a:tc>
                <a:tc>
                  <a:txBody>
                    <a:bodyPr/>
                    <a:lstStyle/>
                    <a:p>
                      <a:pPr algn="ctr" fontAlgn="t"/>
                      <a:r>
                        <a:rPr lang="ru-RU" sz="900" b="0" i="0" u="none" strike="noStrike" dirty="0" smtClean="0">
                          <a:solidFill>
                            <a:schemeClr val="tx1"/>
                          </a:solidFill>
                          <a:effectLst/>
                          <a:latin typeface="+mn-lt"/>
                        </a:rPr>
                        <a:t>1</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Работники ГБУЗ МО «ДЦГБ» и Долгопрудненской подстанции ГБУЗ МО "МОССМП" .</a:t>
                      </a:r>
                    </a:p>
                  </a:txBody>
                  <a:tcPr marL="2378" marR="2378" marT="2378" marB="0" anchor="ctr"/>
                </a:tc>
                <a:tc>
                  <a:txBody>
                    <a:bodyPr/>
                    <a:lstStyle/>
                    <a:p>
                      <a:pPr algn="ctr" fontAlgn="t"/>
                      <a:r>
                        <a:rPr lang="ru-RU" sz="900" b="0" i="0" u="none" strike="noStrike" dirty="0" smtClean="0">
                          <a:solidFill>
                            <a:schemeClr val="tx1"/>
                          </a:solidFill>
                          <a:effectLst/>
                          <a:latin typeface="+mn-lt"/>
                        </a:rPr>
                        <a:t>Решение Совета депутатов городского округа Долгопрудный от 16.02.2022 № 11-нр «Об утверждении Положения о дополнительных мерах социальной поддержки отдельных категорий граждан в городском округе Долгопрудный Московской области», постановление администрации  городского округа  Долгопрудный от 25.03.2022 № 150-ПА/н  «Об утверждении Порядка предоставления дополнительных мер социальной поддержки отдельным категориям педагогических, медицинских  работников и работников, относящихся к вспомогательному персоналу  на   территории  городского  округа   Долгопрудный Московской области»</a:t>
                      </a:r>
                    </a:p>
                  </a:txBody>
                  <a:tcPr marL="2378" marR="2378" marT="2378"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900" b="0" i="0" u="none" strike="noStrike" dirty="0" smtClean="0">
                          <a:solidFill>
                            <a:schemeClr val="tx1"/>
                          </a:solidFill>
                          <a:effectLst/>
                          <a:latin typeface="+mn-lt"/>
                        </a:rPr>
                        <a:t>126,44</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3927028790"/>
                  </a:ext>
                </a:extLst>
              </a:tr>
              <a:tr h="595962">
                <a:tc>
                  <a:txBody>
                    <a:bodyPr/>
                    <a:lstStyle/>
                    <a:p>
                      <a:pPr algn="ctr" fontAlgn="b"/>
                      <a:r>
                        <a:rPr lang="ru-RU" sz="900" u="none" strike="noStrike" dirty="0">
                          <a:solidFill>
                            <a:schemeClr val="tx1"/>
                          </a:solidFill>
                          <a:effectLst/>
                          <a:latin typeface="+mn-lt"/>
                        </a:rPr>
                        <a:t>1</a:t>
                      </a:r>
                      <a:r>
                        <a:rPr lang="en-US" sz="900" u="none" strike="noStrike" dirty="0">
                          <a:solidFill>
                            <a:schemeClr val="tx1"/>
                          </a:solidFill>
                          <a:effectLst/>
                          <a:latin typeface="+mn-lt"/>
                        </a:rPr>
                        <a:t>3</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u="none" strike="noStrike" dirty="0">
                          <a:solidFill>
                            <a:schemeClr val="tx1"/>
                          </a:solidFill>
                          <a:effectLst/>
                          <a:latin typeface="+mn-lt"/>
                        </a:rPr>
                        <a:t>Предоставление молодым семьям социальных выплат на приобретение жилья или строительство индивидуального жилого дома</a:t>
                      </a:r>
                      <a:endParaRPr lang="ru-RU" sz="900" b="0" i="0" u="none" strike="noStrike" dirty="0">
                        <a:solidFill>
                          <a:schemeClr val="tx1"/>
                        </a:solidFill>
                        <a:effectLst/>
                        <a:latin typeface="+mn-lt"/>
                      </a:endParaRPr>
                    </a:p>
                  </a:txBody>
                  <a:tcPr marL="2378" marR="2378" marT="2378"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900" b="0" i="0" u="none" strike="noStrike" dirty="0" smtClean="0">
                          <a:solidFill>
                            <a:schemeClr val="tx1"/>
                          </a:solidFill>
                          <a:effectLst/>
                          <a:latin typeface="+mn-lt"/>
                        </a:rPr>
                        <a:t>5 семей </a:t>
                      </a:r>
                      <a:r>
                        <a:rPr lang="ru-RU" sz="900" b="0" i="0" u="none" strike="noStrike" dirty="0">
                          <a:solidFill>
                            <a:schemeClr val="tx1"/>
                          </a:solidFill>
                          <a:effectLst/>
                          <a:latin typeface="+mn-lt"/>
                        </a:rPr>
                        <a:t>= </a:t>
                      </a:r>
                      <a:r>
                        <a:rPr lang="ru-RU" sz="900" b="0" i="0" u="none" strike="noStrike" dirty="0" smtClean="0">
                          <a:solidFill>
                            <a:schemeClr val="tx1"/>
                          </a:solidFill>
                          <a:effectLst/>
                          <a:latin typeface="+mn-lt"/>
                        </a:rPr>
                        <a:t>19 человек</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en-US" sz="900" b="0" i="0" u="none" strike="noStrike" dirty="0">
                          <a:solidFill>
                            <a:schemeClr val="tx1"/>
                          </a:solidFill>
                          <a:effectLst/>
                          <a:latin typeface="+mn-lt"/>
                        </a:rPr>
                        <a:t>М</a:t>
                      </a:r>
                      <a:r>
                        <a:rPr lang="ru-RU" sz="900" b="0" i="0" u="none" strike="noStrike" dirty="0">
                          <a:solidFill>
                            <a:schemeClr val="tx1"/>
                          </a:solidFill>
                          <a:effectLst/>
                          <a:latin typeface="+mn-lt"/>
                        </a:rPr>
                        <a:t>о</a:t>
                      </a:r>
                      <a:r>
                        <a:rPr lang="en-US" sz="900" b="0" i="0" u="none" strike="noStrike" dirty="0">
                          <a:solidFill>
                            <a:schemeClr val="tx1"/>
                          </a:solidFill>
                          <a:effectLst/>
                          <a:latin typeface="+mn-lt"/>
                        </a:rPr>
                        <a:t>л</a:t>
                      </a:r>
                      <a:r>
                        <a:rPr lang="ru-RU" sz="900" b="0" i="0" u="none" strike="noStrike" dirty="0">
                          <a:solidFill>
                            <a:schemeClr val="tx1"/>
                          </a:solidFill>
                          <a:effectLst/>
                          <a:latin typeface="+mn-lt"/>
                        </a:rPr>
                        <a:t>о</a:t>
                      </a:r>
                      <a:r>
                        <a:rPr lang="en-US" sz="900" b="0" i="0" u="none" strike="noStrike" dirty="0">
                          <a:solidFill>
                            <a:schemeClr val="tx1"/>
                          </a:solidFill>
                          <a:effectLst/>
                          <a:latin typeface="+mn-lt"/>
                        </a:rPr>
                        <a:t>д</a:t>
                      </a:r>
                      <a:r>
                        <a:rPr lang="ru-RU" sz="900" b="0" i="0" u="none" strike="noStrike" dirty="0">
                          <a:solidFill>
                            <a:schemeClr val="tx1"/>
                          </a:solidFill>
                          <a:effectLst/>
                          <a:latin typeface="+mn-lt"/>
                        </a:rPr>
                        <a:t>ы</a:t>
                      </a:r>
                      <a:r>
                        <a:rPr lang="en-US" sz="900" b="0" i="0" u="none" strike="noStrike" dirty="0">
                          <a:solidFill>
                            <a:schemeClr val="tx1"/>
                          </a:solidFill>
                          <a:effectLst/>
                          <a:latin typeface="+mn-lt"/>
                        </a:rPr>
                        <a:t>е </a:t>
                      </a:r>
                      <a:r>
                        <a:rPr lang="ru-RU" sz="900" b="0" i="0" u="none" strike="noStrike" dirty="0">
                          <a:solidFill>
                            <a:schemeClr val="tx1"/>
                          </a:solidFill>
                          <a:effectLst/>
                          <a:latin typeface="+mn-lt"/>
                        </a:rPr>
                        <a:t>с</a:t>
                      </a:r>
                      <a:r>
                        <a:rPr lang="en-US" sz="900" b="0" i="0" u="none" strike="noStrike" dirty="0">
                          <a:solidFill>
                            <a:schemeClr val="tx1"/>
                          </a:solidFill>
                          <a:effectLst/>
                          <a:latin typeface="+mn-lt"/>
                        </a:rPr>
                        <a:t>е</a:t>
                      </a:r>
                      <a:r>
                        <a:rPr lang="ru-RU" sz="900" b="0" i="0" u="none" strike="noStrike" dirty="0">
                          <a:solidFill>
                            <a:schemeClr val="tx1"/>
                          </a:solidFill>
                          <a:effectLst/>
                          <a:latin typeface="+mn-lt"/>
                        </a:rPr>
                        <a:t>м</a:t>
                      </a:r>
                      <a:r>
                        <a:rPr lang="en-US" sz="900" b="0" i="0" u="none" strike="noStrike" dirty="0">
                          <a:solidFill>
                            <a:schemeClr val="tx1"/>
                          </a:solidFill>
                          <a:effectLst/>
                          <a:latin typeface="+mn-lt"/>
                        </a:rPr>
                        <a:t>ь</a:t>
                      </a:r>
                      <a:r>
                        <a:rPr lang="ru-RU" sz="900" b="0" i="0" u="none" strike="noStrike" dirty="0">
                          <a:solidFill>
                            <a:schemeClr val="tx1"/>
                          </a:solidFill>
                          <a:effectLst/>
                          <a:latin typeface="+mn-lt"/>
                        </a:rPr>
                        <a:t>и</a:t>
                      </a:r>
                    </a:p>
                  </a:txBody>
                  <a:tcPr marL="2378" marR="2378" marT="2378" marB="0" anchor="ctr"/>
                </a:tc>
                <a:tc>
                  <a:txBody>
                    <a:bodyPr/>
                    <a:lstStyle/>
                    <a:p>
                      <a:pPr algn="ctr" fontAlgn="t"/>
                      <a:r>
                        <a:rPr lang="ru-RU" sz="900" b="0" i="0" u="none" strike="noStrike" dirty="0" smtClean="0">
                          <a:solidFill>
                            <a:schemeClr val="tx1"/>
                          </a:solidFill>
                          <a:effectLst/>
                          <a:latin typeface="+mn-lt"/>
                        </a:rPr>
                        <a:t>Постановление Правительства МО от 04.10.2022 N 1072/35</a:t>
                      </a:r>
                    </a:p>
                    <a:p>
                      <a:pPr algn="ctr" fontAlgn="t"/>
                      <a:r>
                        <a:rPr lang="ru-RU" sz="900" b="0" i="0" u="none" strike="noStrike" dirty="0" smtClean="0">
                          <a:solidFill>
                            <a:schemeClr val="tx1"/>
                          </a:solidFill>
                          <a:effectLst/>
                          <a:latin typeface="+mn-lt"/>
                        </a:rPr>
                        <a:t>"О досрочном прекращении реализации государственной программы Московской области "Жилище" на 2017-2027 годы и утверждении государственной программы Московской области "Жилище" на 2023-2033 годы"</a:t>
                      </a:r>
                    </a:p>
                  </a:txBody>
                  <a:tcPr marL="2378" marR="2378" marT="2378" marB="0" anchor="ctr"/>
                </a:tc>
                <a:tc>
                  <a:txBody>
                    <a:bodyPr/>
                    <a:lstStyle/>
                    <a:p>
                      <a:pPr algn="ctr" fontAlgn="b"/>
                      <a:r>
                        <a:rPr lang="ru-RU" sz="900" u="none" strike="noStrike" dirty="0" smtClean="0">
                          <a:solidFill>
                            <a:schemeClr val="tx1"/>
                          </a:solidFill>
                          <a:effectLst/>
                          <a:latin typeface="+mn-lt"/>
                        </a:rPr>
                        <a:t>16 141,8</a:t>
                      </a:r>
                      <a:endParaRPr lang="ru-RU" sz="900" u="none" strike="noStrike" dirty="0">
                        <a:solidFill>
                          <a:schemeClr val="tx1"/>
                        </a:solidFill>
                        <a:effectLst/>
                        <a:latin typeface="+mn-lt"/>
                      </a:endParaRPr>
                    </a:p>
                  </a:txBody>
                  <a:tcPr marL="2378" marR="2378" marT="2378" marB="0" anchor="ctr"/>
                </a:tc>
                <a:extLst>
                  <a:ext uri="{0D108BD9-81ED-4DB2-BD59-A6C34878D82A}">
                    <a16:rowId xmlns:a16="http://schemas.microsoft.com/office/drawing/2014/main" val="1721480116"/>
                  </a:ext>
                </a:extLst>
              </a:tr>
              <a:tr h="1125916">
                <a:tc>
                  <a:txBody>
                    <a:bodyPr/>
                    <a:lstStyle/>
                    <a:p>
                      <a:pPr algn="ctr" fontAlgn="b"/>
                      <a:r>
                        <a:rPr lang="ru-RU" sz="900" u="none" strike="noStrike" dirty="0">
                          <a:solidFill>
                            <a:schemeClr val="tx1"/>
                          </a:solidFill>
                          <a:effectLst/>
                          <a:latin typeface="+mn-lt"/>
                        </a:rPr>
                        <a:t>1</a:t>
                      </a:r>
                      <a:r>
                        <a:rPr lang="en-US" sz="900" u="none" strike="noStrike" dirty="0">
                          <a:solidFill>
                            <a:schemeClr val="tx1"/>
                          </a:solidFill>
                          <a:effectLst/>
                          <a:latin typeface="+mn-lt"/>
                        </a:rPr>
                        <a:t>4</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u="none" strike="noStrike" dirty="0">
                          <a:solidFill>
                            <a:schemeClr val="tx1"/>
                          </a:solidFill>
                          <a:effectLst/>
                          <a:latin typeface="+mn-lt"/>
                        </a:rPr>
                        <a:t>Компенсация социальных расходов медицинским работникам </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65</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Работники ГБУЗ МО «ДЦГБ» и Долгопрудненской подстанции ГБУЗ МО "МОССМП" .</a:t>
                      </a:r>
                    </a:p>
                  </a:txBody>
                  <a:tcPr marL="2378" marR="2378" marT="2378" marB="0" anchor="ctr"/>
                </a:tc>
                <a:tc>
                  <a:txBody>
                    <a:bodyPr/>
                    <a:lstStyle/>
                    <a:p>
                      <a:pPr algn="ctr" fontAlgn="t"/>
                      <a:r>
                        <a:rPr lang="ru-RU" sz="900" b="0" i="0" u="none" strike="noStrike" dirty="0" smtClean="0">
                          <a:solidFill>
                            <a:schemeClr val="tx1"/>
                          </a:solidFill>
                          <a:effectLst/>
                          <a:latin typeface="+mn-lt"/>
                        </a:rPr>
                        <a:t>Решение Совета депутатов городского округа Долгопрудный от 16.02.2022 № 11-нр «Об утверждении Положения о дополнительных мерах социальной поддержки отдельных категорий граждан в городском округе Долгопрудный Московской области», постановление администрации  городского округа  Долгопрудный от 25.03.2022 № 150-ПА/н  «Об утверждении Порядка предоставления дополнительных мер социальной поддержки отдельным категориям педагогических, медицинских  работников и работников, относящихся к вспомогательному персоналу  на   территории  городского  округа   Долгопрудный Московской области»</a:t>
                      </a:r>
                    </a:p>
                  </a:txBody>
                  <a:tcPr marL="2378" marR="2378" marT="2378"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900" b="0" i="0" u="none" strike="noStrike" dirty="0" smtClean="0">
                          <a:solidFill>
                            <a:schemeClr val="tx1"/>
                          </a:solidFill>
                          <a:effectLst/>
                          <a:latin typeface="+mn-lt"/>
                        </a:rPr>
                        <a:t>4</a:t>
                      </a:r>
                      <a:r>
                        <a:rPr lang="ru-RU" sz="900" b="0" i="0" u="none" strike="noStrike" baseline="0" dirty="0" smtClean="0">
                          <a:solidFill>
                            <a:schemeClr val="tx1"/>
                          </a:solidFill>
                          <a:effectLst/>
                          <a:latin typeface="+mn-lt"/>
                        </a:rPr>
                        <a:t> 545,61</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770827453"/>
                  </a:ext>
                </a:extLst>
              </a:tr>
              <a:tr h="515989">
                <a:tc>
                  <a:txBody>
                    <a:bodyPr/>
                    <a:lstStyle/>
                    <a:p>
                      <a:pPr algn="ctr" fontAlgn="b"/>
                      <a:r>
                        <a:rPr lang="ru-RU" sz="900" u="none" strike="noStrike" dirty="0">
                          <a:solidFill>
                            <a:schemeClr val="tx1"/>
                          </a:solidFill>
                          <a:effectLst/>
                          <a:latin typeface="+mn-lt"/>
                        </a:rPr>
                        <a:t>1</a:t>
                      </a:r>
                      <a:r>
                        <a:rPr lang="en-US" sz="900" u="none" strike="noStrike" dirty="0">
                          <a:solidFill>
                            <a:schemeClr val="tx1"/>
                          </a:solidFill>
                          <a:effectLst/>
                          <a:latin typeface="+mn-lt"/>
                        </a:rPr>
                        <a:t>5</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u="none" strike="noStrike" dirty="0">
                          <a:solidFill>
                            <a:schemeClr val="tx1"/>
                          </a:solidFill>
                          <a:effectLst/>
                          <a:latin typeface="+mn-lt"/>
                        </a:rPr>
                        <a:t>Денежные выплаты почетным гражданам</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23</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Почетные граждане, вдовы/</a:t>
                      </a:r>
                    </a:p>
                    <a:p>
                      <a:pPr algn="ctr" fontAlgn="t"/>
                      <a:r>
                        <a:rPr lang="ru-RU" sz="900" b="0" i="0" u="none" strike="noStrike" dirty="0">
                          <a:solidFill>
                            <a:schemeClr val="tx1"/>
                          </a:solidFill>
                          <a:effectLst/>
                          <a:latin typeface="+mn-lt"/>
                        </a:rPr>
                        <a:t>вдовцы почетных граждан</a:t>
                      </a:r>
                    </a:p>
                  </a:txBody>
                  <a:tcPr marL="2378" marR="2378" marT="2378" marB="0" anchor="ctr"/>
                </a:tc>
                <a:tc>
                  <a:txBody>
                    <a:bodyPr/>
                    <a:lstStyle/>
                    <a:p>
                      <a:pPr algn="ctr" fontAlgn="t"/>
                      <a:r>
                        <a:rPr lang="ru-RU" sz="900" b="0" i="0" u="none" strike="noStrike" dirty="0">
                          <a:solidFill>
                            <a:schemeClr val="tx1"/>
                          </a:solidFill>
                          <a:effectLst/>
                          <a:latin typeface="+mn-lt"/>
                        </a:rPr>
                        <a:t>Решение Совета депутатов городского округа Долгопрудный Московской области от 19.07.2021 №55-нр «Об утверждении Положения о звании «Почетный гражданин городского округа Долгопрудный»</a:t>
                      </a:r>
                    </a:p>
                  </a:txBody>
                  <a:tcPr marL="2378" marR="2378" marT="2378" marB="0" anchor="ctr"/>
                </a:tc>
                <a:tc>
                  <a:txBody>
                    <a:bodyPr/>
                    <a:lstStyle/>
                    <a:p>
                      <a:pPr algn="ctr" fontAlgn="b"/>
                      <a:r>
                        <a:rPr lang="ru-RU" sz="900" b="0" i="0" u="none" strike="noStrike" dirty="0" smtClean="0">
                          <a:solidFill>
                            <a:schemeClr val="tx1"/>
                          </a:solidFill>
                          <a:effectLst/>
                          <a:latin typeface="+mn-lt"/>
                        </a:rPr>
                        <a:t>1 810,6</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3664831773"/>
                  </a:ext>
                </a:extLst>
              </a:tr>
              <a:tr h="615073">
                <a:tc>
                  <a:txBody>
                    <a:bodyPr/>
                    <a:lstStyle/>
                    <a:p>
                      <a:pPr algn="ctr" fontAlgn="b"/>
                      <a:r>
                        <a:rPr lang="ru-RU" sz="900" u="none" strike="noStrike" dirty="0">
                          <a:solidFill>
                            <a:schemeClr val="tx1"/>
                          </a:solidFill>
                          <a:effectLst/>
                          <a:latin typeface="+mn-lt"/>
                        </a:rPr>
                        <a:t>1</a:t>
                      </a:r>
                      <a:r>
                        <a:rPr lang="en-US" sz="900" u="none" strike="noStrike" dirty="0">
                          <a:solidFill>
                            <a:schemeClr val="tx1"/>
                          </a:solidFill>
                          <a:effectLst/>
                          <a:latin typeface="+mn-lt"/>
                        </a:rPr>
                        <a:t>6</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u="none" strike="noStrike" dirty="0">
                          <a:solidFill>
                            <a:schemeClr val="tx1"/>
                          </a:solidFill>
                          <a:effectLst/>
                          <a:latin typeface="+mn-lt"/>
                        </a:rPr>
                        <a:t>Оказание государственной поддержки в решении жилищной проблемы детей-сирот и детей, оставшихся без попечения родителей, лиц из числа детей-сирот и детей, оставшихся без попечения родителей</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4</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en-US" sz="900" b="0" i="0" u="none" strike="noStrike" dirty="0">
                          <a:solidFill>
                            <a:schemeClr val="tx1"/>
                          </a:solidFill>
                          <a:effectLst/>
                          <a:latin typeface="+mn-lt"/>
                        </a:rPr>
                        <a:t>Д</a:t>
                      </a:r>
                      <a:r>
                        <a:rPr lang="ru-RU" sz="900" b="0" i="0" u="none" strike="noStrike" dirty="0">
                          <a:solidFill>
                            <a:schemeClr val="tx1"/>
                          </a:solidFill>
                          <a:effectLst/>
                          <a:latin typeface="+mn-lt"/>
                        </a:rPr>
                        <a:t>е</a:t>
                      </a:r>
                      <a:r>
                        <a:rPr lang="en-US" sz="900" b="0" i="0" u="none" strike="noStrike" dirty="0">
                          <a:solidFill>
                            <a:schemeClr val="tx1"/>
                          </a:solidFill>
                          <a:effectLst/>
                          <a:latin typeface="+mn-lt"/>
                        </a:rPr>
                        <a:t>т</a:t>
                      </a:r>
                      <a:r>
                        <a:rPr lang="ru-RU" sz="900" b="0" i="0" u="none" strike="noStrike" dirty="0">
                          <a:solidFill>
                            <a:schemeClr val="tx1"/>
                          </a:solidFill>
                          <a:effectLst/>
                          <a:latin typeface="+mn-lt"/>
                        </a:rPr>
                        <a:t>и</a:t>
                      </a:r>
                      <a:r>
                        <a:rPr lang="en-US" sz="900" b="0" i="0" u="none" strike="noStrike" dirty="0">
                          <a:solidFill>
                            <a:schemeClr val="tx1"/>
                          </a:solidFill>
                          <a:effectLst/>
                          <a:latin typeface="+mn-lt"/>
                        </a:rPr>
                        <a:t>-</a:t>
                      </a:r>
                      <a:r>
                        <a:rPr lang="ru-RU" sz="900" b="0" i="0" u="none" strike="noStrike" dirty="0">
                          <a:solidFill>
                            <a:schemeClr val="tx1"/>
                          </a:solidFill>
                          <a:effectLst/>
                          <a:latin typeface="+mn-lt"/>
                        </a:rPr>
                        <a:t>с</a:t>
                      </a:r>
                      <a:r>
                        <a:rPr lang="en-US" sz="900" b="0" i="0" u="none" strike="noStrike" dirty="0">
                          <a:solidFill>
                            <a:schemeClr val="tx1"/>
                          </a:solidFill>
                          <a:effectLst/>
                          <a:latin typeface="+mn-lt"/>
                        </a:rPr>
                        <a:t>и</a:t>
                      </a:r>
                      <a:r>
                        <a:rPr lang="ru-RU" sz="900" b="0" i="0" u="none" strike="noStrike" dirty="0">
                          <a:solidFill>
                            <a:schemeClr val="tx1"/>
                          </a:solidFill>
                          <a:effectLst/>
                          <a:latin typeface="+mn-lt"/>
                        </a:rPr>
                        <a:t>р</a:t>
                      </a:r>
                      <a:r>
                        <a:rPr lang="en-US" sz="900" b="0" i="0" u="none" strike="noStrike" dirty="0">
                          <a:solidFill>
                            <a:schemeClr val="tx1"/>
                          </a:solidFill>
                          <a:effectLst/>
                          <a:latin typeface="+mn-lt"/>
                        </a:rPr>
                        <a:t>о</a:t>
                      </a:r>
                      <a:r>
                        <a:rPr lang="ru-RU" sz="900" b="0" i="0" u="none" strike="noStrike" dirty="0">
                          <a:solidFill>
                            <a:schemeClr val="tx1"/>
                          </a:solidFill>
                          <a:effectLst/>
                          <a:latin typeface="+mn-lt"/>
                        </a:rPr>
                        <a:t>т</a:t>
                      </a:r>
                      <a:r>
                        <a:rPr lang="en-US" sz="900" b="0" i="0" u="none" strike="noStrike" dirty="0">
                          <a:solidFill>
                            <a:schemeClr val="tx1"/>
                          </a:solidFill>
                          <a:effectLst/>
                          <a:latin typeface="+mn-lt"/>
                        </a:rPr>
                        <a:t>ы</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Постановление Правительства МО от 04.10.2022 N 1072/35</a:t>
                      </a:r>
                    </a:p>
                    <a:p>
                      <a:pPr algn="ctr" fontAlgn="t"/>
                      <a:r>
                        <a:rPr lang="ru-RU" sz="900" b="0" i="0" u="none" strike="noStrike" dirty="0" smtClean="0">
                          <a:solidFill>
                            <a:schemeClr val="tx1"/>
                          </a:solidFill>
                          <a:effectLst/>
                          <a:latin typeface="+mn-lt"/>
                        </a:rPr>
                        <a:t>"О досрочном прекращении реализации государственной программы Московской области "Жилище" на 2017-2027 годы и утверждении государственной программы Московской области "Жилище" на 2023-2033 годы"</a:t>
                      </a:r>
                    </a:p>
                  </a:txBody>
                  <a:tcPr marL="2378" marR="2378" marT="2378" marB="0" anchor="ctr"/>
                </a:tc>
                <a:tc>
                  <a:txBody>
                    <a:bodyPr/>
                    <a:lstStyle/>
                    <a:p>
                      <a:pPr algn="ctr" fontAlgn="b"/>
                      <a:r>
                        <a:rPr lang="ru-RU" sz="900" u="none" strike="noStrike" dirty="0" smtClean="0">
                          <a:solidFill>
                            <a:schemeClr val="tx1"/>
                          </a:solidFill>
                          <a:effectLst/>
                          <a:latin typeface="+mn-lt"/>
                        </a:rPr>
                        <a:t>26 951,3</a:t>
                      </a:r>
                      <a:endParaRPr lang="ru-RU" sz="900" u="none" strike="noStrike" dirty="0">
                        <a:solidFill>
                          <a:schemeClr val="tx1"/>
                        </a:solidFill>
                        <a:effectLst/>
                        <a:latin typeface="+mn-lt"/>
                      </a:endParaRPr>
                    </a:p>
                  </a:txBody>
                  <a:tcPr marL="2378" marR="2378" marT="2378" marB="0" anchor="ctr"/>
                </a:tc>
                <a:extLst>
                  <a:ext uri="{0D108BD9-81ED-4DB2-BD59-A6C34878D82A}">
                    <a16:rowId xmlns:a16="http://schemas.microsoft.com/office/drawing/2014/main" val="1005187984"/>
                  </a:ext>
                </a:extLst>
              </a:tr>
              <a:tr h="772870">
                <a:tc>
                  <a:txBody>
                    <a:bodyPr/>
                    <a:lstStyle/>
                    <a:p>
                      <a:pPr algn="ctr" fontAlgn="b"/>
                      <a:r>
                        <a:rPr lang="ru-RU" sz="900" b="0" i="0" u="none" strike="noStrike" dirty="0">
                          <a:solidFill>
                            <a:schemeClr val="tx1"/>
                          </a:solidFill>
                          <a:effectLst/>
                          <a:latin typeface="+mn-lt"/>
                        </a:rPr>
                        <a:t>1</a:t>
                      </a:r>
                      <a:r>
                        <a:rPr lang="en-US" sz="900" b="0" i="0" u="none" strike="noStrike" dirty="0">
                          <a:solidFill>
                            <a:schemeClr val="tx1"/>
                          </a:solidFill>
                          <a:effectLst/>
                          <a:latin typeface="+mn-lt"/>
                        </a:rPr>
                        <a:t>7</a:t>
                      </a:r>
                      <a:endParaRPr lang="ru-RU" sz="900" b="0" i="0" u="none" strike="noStrike" dirty="0">
                        <a:solidFill>
                          <a:schemeClr val="tx1"/>
                        </a:solidFill>
                        <a:effectLst/>
                        <a:latin typeface="+mn-lt"/>
                      </a:endParaRPr>
                    </a:p>
                  </a:txBody>
                  <a:tcPr marL="2378" marR="2378" marT="2378" marB="0" anchor="ctr"/>
                </a:tc>
                <a:tc>
                  <a:txBody>
                    <a:bodyPr/>
                    <a:lstStyle/>
                    <a:p>
                      <a:pPr algn="l" fontAlgn="t"/>
                      <a:r>
                        <a:rPr lang="ru-RU" sz="900" b="0" i="0" u="none" strike="noStrike" dirty="0">
                          <a:solidFill>
                            <a:schemeClr val="tx1"/>
                          </a:solidFill>
                          <a:effectLst/>
                          <a:latin typeface="+mn-lt"/>
                        </a:rPr>
                        <a:t>Единовременная выплата донорам, безвозмездно сдающим кровь и (или) ее компоненты</a:t>
                      </a:r>
                    </a:p>
                  </a:txBody>
                  <a:tcPr marL="2378" marR="2378" marT="2378" marB="0" anchor="ctr"/>
                </a:tc>
                <a:tc>
                  <a:txBody>
                    <a:bodyPr/>
                    <a:lstStyle/>
                    <a:p>
                      <a:pPr algn="ctr" fontAlgn="t"/>
                      <a:r>
                        <a:rPr lang="ru-RU" sz="900" b="0" i="0" u="none" strike="noStrike" dirty="0" smtClean="0">
                          <a:solidFill>
                            <a:schemeClr val="tx1"/>
                          </a:solidFill>
                          <a:effectLst/>
                          <a:latin typeface="+mn-lt"/>
                        </a:rPr>
                        <a:t>40</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Доноры</a:t>
                      </a:r>
                    </a:p>
                  </a:txBody>
                  <a:tcPr marL="2378" marR="2378" marT="2378" marB="0" anchor="ctr"/>
                </a:tc>
                <a:tc>
                  <a:txBody>
                    <a:bodyPr/>
                    <a:lstStyle/>
                    <a:p>
                      <a:pPr algn="ctr" fontAlgn="t"/>
                      <a:r>
                        <a:rPr lang="ru-RU" sz="900" kern="1200" dirty="0" smtClean="0">
                          <a:solidFill>
                            <a:schemeClr val="dk1"/>
                          </a:solidFill>
                          <a:latin typeface="+mn-lt"/>
                          <a:ea typeface="+mn-ea"/>
                          <a:cs typeface="+mn-cs"/>
                        </a:rPr>
                        <a:t>Решение Совета депутатов городского округа Долгопрудный от 16.02.2022 № 11-нр «Об утверждении Положения о дополнительных мерах социальной поддержки отдельных категорий граждан в городском округе Долгопрудный Московской области», постановление </a:t>
                      </a:r>
                      <a:r>
                        <a:rPr lang="ru-RU" sz="900" kern="1200" dirty="0">
                          <a:solidFill>
                            <a:schemeClr val="dk1"/>
                          </a:solidFill>
                          <a:latin typeface="+mn-lt"/>
                          <a:ea typeface="+mn-ea"/>
                          <a:cs typeface="+mn-cs"/>
                        </a:rPr>
                        <a:t>администрации города Долгопрудного от 26.06.2019 № 367-ПА/н «Об утверждении Порядка предоставления единовременной выплаты донорам»</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70,5</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48492170"/>
                  </a:ext>
                </a:extLst>
              </a:tr>
            </a:tbl>
          </a:graphicData>
        </a:graphic>
      </p:graphicFrame>
      <p:pic>
        <p:nvPicPr>
          <p:cNvPr id="6" name="Объект 6">
            <a:extLst>
              <a:ext uri="{FF2B5EF4-FFF2-40B4-BE49-F238E27FC236}">
                <a16:creationId xmlns:a16="http://schemas.microsoft.com/office/drawing/2014/main" id="{4EA763B5-F2EE-477C-9332-EE0A19F8A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02669"/>
            <a:ext cx="760490" cy="342008"/>
          </a:xfrm>
          <a:prstGeom prst="rect">
            <a:avLst/>
          </a:prstGeom>
        </p:spPr>
      </p:pic>
    </p:spTree>
    <p:extLst>
      <p:ext uri="{BB962C8B-B14F-4D97-AF65-F5344CB8AC3E}">
        <p14:creationId xmlns:p14="http://schemas.microsoft.com/office/powerpoint/2010/main" val="2665286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983A8340-2903-4DC4-A155-7D1961EE8DC9}"/>
              </a:ext>
            </a:extLst>
          </p:cNvPr>
          <p:cNvSpPr>
            <a:spLocks noGrp="1"/>
          </p:cNvSpPr>
          <p:nvPr>
            <p:ph type="title"/>
          </p:nvPr>
        </p:nvSpPr>
        <p:spPr>
          <a:xfrm>
            <a:off x="914400" y="0"/>
            <a:ext cx="10445750" cy="886691"/>
          </a:xfrm>
        </p:spPr>
        <p:txBody>
          <a:bodyPr>
            <a:noAutofit/>
          </a:bodyPr>
          <a:lstStyle/>
          <a:p>
            <a:pPr algn="ctr"/>
            <a:r>
              <a:rPr lang="ru-RU" sz="2400" dirty="0">
                <a:latin typeface="+mn-lt"/>
              </a:rPr>
              <a:t>Информация о расходах бюджета с учетом интересов целевых </a:t>
            </a:r>
            <a:r>
              <a:rPr lang="ru-RU" sz="2400">
                <a:latin typeface="+mn-lt"/>
              </a:rPr>
              <a:t>групп </a:t>
            </a:r>
            <a:r>
              <a:rPr lang="ru-RU" sz="2400" smtClean="0">
                <a:latin typeface="+mn-lt"/>
              </a:rPr>
              <a:t>пользователей</a:t>
            </a:r>
            <a:endParaRPr lang="ru-RU" sz="2400" dirty="0">
              <a:latin typeface="+mn-lt"/>
            </a:endParaRPr>
          </a:p>
        </p:txBody>
      </p:sp>
      <p:sp>
        <p:nvSpPr>
          <p:cNvPr id="4" name="Номер слайда 3">
            <a:extLst>
              <a:ext uri="{FF2B5EF4-FFF2-40B4-BE49-F238E27FC236}">
                <a16:creationId xmlns:a16="http://schemas.microsoft.com/office/drawing/2014/main" id="{E2FAA489-1CE0-4C0C-9A6C-7C729AC97B1F}"/>
              </a:ext>
            </a:extLst>
          </p:cNvPr>
          <p:cNvSpPr>
            <a:spLocks noGrp="1"/>
          </p:cNvSpPr>
          <p:nvPr>
            <p:ph type="sldNum" sz="quarter" idx="12"/>
          </p:nvPr>
        </p:nvSpPr>
        <p:spPr>
          <a:xfrm>
            <a:off x="9448800" y="6492875"/>
            <a:ext cx="2743200" cy="365125"/>
          </a:xfrm>
        </p:spPr>
        <p:txBody>
          <a:bodyPr/>
          <a:lstStyle/>
          <a:p>
            <a:fld id="{E4EB6E89-BA87-4003-BD23-6BDF40F3EBED}" type="slidenum">
              <a:rPr lang="ru-RU" smtClean="0"/>
              <a:pPr/>
              <a:t>131</a:t>
            </a:fld>
            <a:endParaRPr lang="ru-RU" dirty="0"/>
          </a:p>
        </p:txBody>
      </p:sp>
      <p:graphicFrame>
        <p:nvGraphicFramePr>
          <p:cNvPr id="5" name="Объект 4">
            <a:extLst>
              <a:ext uri="{FF2B5EF4-FFF2-40B4-BE49-F238E27FC236}">
                <a16:creationId xmlns:a16="http://schemas.microsoft.com/office/drawing/2014/main" id="{ED4622CF-814C-486A-A552-AFC5897A3757}"/>
              </a:ext>
            </a:extLst>
          </p:cNvPr>
          <p:cNvGraphicFramePr>
            <a:graphicFrameLocks/>
          </p:cNvGraphicFramePr>
          <p:nvPr>
            <p:extLst>
              <p:ext uri="{D42A27DB-BD31-4B8C-83A1-F6EECF244321}">
                <p14:modId xmlns:p14="http://schemas.microsoft.com/office/powerpoint/2010/main" val="1197236922"/>
              </p:ext>
            </p:extLst>
          </p:nvPr>
        </p:nvGraphicFramePr>
        <p:xfrm>
          <a:off x="273377" y="1232857"/>
          <a:ext cx="11613823" cy="3356983"/>
        </p:xfrm>
        <a:graphic>
          <a:graphicData uri="http://schemas.openxmlformats.org/drawingml/2006/table">
            <a:tbl>
              <a:tblPr>
                <a:tableStyleId>{8A107856-5554-42FB-B03E-39F5DBC370BA}</a:tableStyleId>
              </a:tblPr>
              <a:tblGrid>
                <a:gridCol w="599313">
                  <a:extLst>
                    <a:ext uri="{9D8B030D-6E8A-4147-A177-3AD203B41FA5}">
                      <a16:colId xmlns:a16="http://schemas.microsoft.com/office/drawing/2014/main" val="3173738563"/>
                    </a:ext>
                  </a:extLst>
                </a:gridCol>
                <a:gridCol w="3176825">
                  <a:extLst>
                    <a:ext uri="{9D8B030D-6E8A-4147-A177-3AD203B41FA5}">
                      <a16:colId xmlns:a16="http://schemas.microsoft.com/office/drawing/2014/main" val="1175069003"/>
                    </a:ext>
                  </a:extLst>
                </a:gridCol>
                <a:gridCol w="1558755">
                  <a:extLst>
                    <a:ext uri="{9D8B030D-6E8A-4147-A177-3AD203B41FA5}">
                      <a16:colId xmlns:a16="http://schemas.microsoft.com/office/drawing/2014/main" val="3513692141"/>
                    </a:ext>
                  </a:extLst>
                </a:gridCol>
                <a:gridCol w="1316331">
                  <a:extLst>
                    <a:ext uri="{9D8B030D-6E8A-4147-A177-3AD203B41FA5}">
                      <a16:colId xmlns:a16="http://schemas.microsoft.com/office/drawing/2014/main" val="1824154891"/>
                    </a:ext>
                  </a:extLst>
                </a:gridCol>
                <a:gridCol w="4117360">
                  <a:extLst>
                    <a:ext uri="{9D8B030D-6E8A-4147-A177-3AD203B41FA5}">
                      <a16:colId xmlns:a16="http://schemas.microsoft.com/office/drawing/2014/main" val="79962035"/>
                    </a:ext>
                  </a:extLst>
                </a:gridCol>
                <a:gridCol w="845239">
                  <a:extLst>
                    <a:ext uri="{9D8B030D-6E8A-4147-A177-3AD203B41FA5}">
                      <a16:colId xmlns:a16="http://schemas.microsoft.com/office/drawing/2014/main" val="154824804"/>
                    </a:ext>
                  </a:extLst>
                </a:gridCol>
              </a:tblGrid>
              <a:tr h="1017201">
                <a:tc>
                  <a:txBody>
                    <a:bodyPr/>
                    <a:lstStyle/>
                    <a:p>
                      <a:pPr algn="ctr" fontAlgn="b"/>
                      <a:r>
                        <a:rPr lang="ru-RU" sz="900" b="1" u="none" strike="noStrike" dirty="0">
                          <a:solidFill>
                            <a:schemeClr val="tx1"/>
                          </a:solidFill>
                          <a:effectLst/>
                          <a:latin typeface="+mn-lt"/>
                        </a:rPr>
                        <a:t>№</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ru-RU" sz="900" b="1" u="none" strike="noStrike" dirty="0">
                          <a:solidFill>
                            <a:schemeClr val="tx1"/>
                          </a:solidFill>
                          <a:effectLst/>
                          <a:latin typeface="+mn-lt"/>
                        </a:rPr>
                        <a:t>Наименование мер социальной поддержки</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ru-RU" sz="900" b="1" i="0" u="none" strike="noStrike" dirty="0">
                          <a:solidFill>
                            <a:schemeClr val="tx1"/>
                          </a:solidFill>
                          <a:effectLst/>
                          <a:latin typeface="+mn-lt"/>
                        </a:rPr>
                        <a:t>Численность представителей целевой группы (чел.)</a:t>
                      </a:r>
                    </a:p>
                  </a:txBody>
                  <a:tcPr marL="2378" marR="2378" marT="2378" marB="0" anchor="ctr"/>
                </a:tc>
                <a:tc>
                  <a:txBody>
                    <a:bodyPr/>
                    <a:lstStyle/>
                    <a:p>
                      <a:pPr algn="ctr" fontAlgn="b"/>
                      <a:r>
                        <a:rPr lang="en-US" sz="900" b="1" i="0" u="none" strike="noStrike" dirty="0">
                          <a:solidFill>
                            <a:schemeClr val="tx1"/>
                          </a:solidFill>
                          <a:effectLst/>
                          <a:latin typeface="+mn-lt"/>
                        </a:rPr>
                        <a:t>Ц</a:t>
                      </a:r>
                      <a:r>
                        <a:rPr lang="ru-RU" sz="900" b="1" i="0" u="none" strike="noStrike" dirty="0">
                          <a:solidFill>
                            <a:schemeClr val="tx1"/>
                          </a:solidFill>
                          <a:effectLst/>
                          <a:latin typeface="+mn-lt"/>
                        </a:rPr>
                        <a:t>е</a:t>
                      </a:r>
                      <a:r>
                        <a:rPr lang="en-US" sz="900" b="1" i="0" u="none" strike="noStrike" dirty="0">
                          <a:solidFill>
                            <a:schemeClr val="tx1"/>
                          </a:solidFill>
                          <a:effectLst/>
                          <a:latin typeface="+mn-lt"/>
                        </a:rPr>
                        <a:t>л</a:t>
                      </a:r>
                      <a:r>
                        <a:rPr lang="ru-RU" sz="900" b="1" i="0" u="none" strike="noStrike" dirty="0">
                          <a:solidFill>
                            <a:schemeClr val="tx1"/>
                          </a:solidFill>
                          <a:effectLst/>
                          <a:latin typeface="+mn-lt"/>
                        </a:rPr>
                        <a:t>е</a:t>
                      </a:r>
                      <a:r>
                        <a:rPr lang="en-US" sz="900" b="1" i="0" u="none" strike="noStrike" dirty="0">
                          <a:solidFill>
                            <a:schemeClr val="tx1"/>
                          </a:solidFill>
                          <a:effectLst/>
                          <a:latin typeface="+mn-lt"/>
                        </a:rPr>
                        <a:t>в</a:t>
                      </a:r>
                      <a:r>
                        <a:rPr lang="ru-RU" sz="900" b="1" i="0" u="none" strike="noStrike" dirty="0">
                          <a:solidFill>
                            <a:schemeClr val="tx1"/>
                          </a:solidFill>
                          <a:effectLst/>
                          <a:latin typeface="+mn-lt"/>
                        </a:rPr>
                        <a:t>а</a:t>
                      </a:r>
                      <a:r>
                        <a:rPr lang="en-US" sz="900" b="1" i="0" u="none" strike="noStrike" dirty="0">
                          <a:solidFill>
                            <a:schemeClr val="tx1"/>
                          </a:solidFill>
                          <a:effectLst/>
                          <a:latin typeface="+mn-lt"/>
                        </a:rPr>
                        <a:t>я </a:t>
                      </a:r>
                      <a:r>
                        <a:rPr lang="ru-RU" sz="900" b="1" i="0" u="none" strike="noStrike" dirty="0">
                          <a:solidFill>
                            <a:schemeClr val="tx1"/>
                          </a:solidFill>
                          <a:effectLst/>
                          <a:latin typeface="+mn-lt"/>
                        </a:rPr>
                        <a:t>г</a:t>
                      </a:r>
                      <a:r>
                        <a:rPr lang="en-US" sz="900" b="1" i="0" u="none" strike="noStrike" dirty="0">
                          <a:solidFill>
                            <a:schemeClr val="tx1"/>
                          </a:solidFill>
                          <a:effectLst/>
                          <a:latin typeface="+mn-lt"/>
                        </a:rPr>
                        <a:t>р</a:t>
                      </a:r>
                      <a:r>
                        <a:rPr lang="ru-RU" sz="900" b="1" i="0" u="none" strike="noStrike" dirty="0">
                          <a:solidFill>
                            <a:schemeClr val="tx1"/>
                          </a:solidFill>
                          <a:effectLst/>
                          <a:latin typeface="+mn-lt"/>
                        </a:rPr>
                        <a:t>у</a:t>
                      </a:r>
                      <a:r>
                        <a:rPr lang="en-US" sz="900" b="1" i="0" u="none" strike="noStrike" dirty="0">
                          <a:solidFill>
                            <a:schemeClr val="tx1"/>
                          </a:solidFill>
                          <a:effectLst/>
                          <a:latin typeface="+mn-lt"/>
                        </a:rPr>
                        <a:t>п</a:t>
                      </a:r>
                      <a:r>
                        <a:rPr lang="ru-RU" sz="900" b="1" i="0" u="none" strike="noStrike" dirty="0">
                          <a:solidFill>
                            <a:schemeClr val="tx1"/>
                          </a:solidFill>
                          <a:effectLst/>
                          <a:latin typeface="+mn-lt"/>
                        </a:rPr>
                        <a:t>п</a:t>
                      </a:r>
                      <a:r>
                        <a:rPr lang="en-US" sz="900" b="1" i="0" u="none" strike="noStrike" dirty="0">
                          <a:solidFill>
                            <a:schemeClr val="tx1"/>
                          </a:solidFill>
                          <a:effectLst/>
                          <a:latin typeface="+mn-lt"/>
                        </a:rPr>
                        <a:t>а</a:t>
                      </a:r>
                      <a:endParaRPr lang="ru-RU" sz="900" b="1" i="0" u="none" strike="noStrike" dirty="0">
                        <a:solidFill>
                          <a:schemeClr val="tx1"/>
                        </a:solidFill>
                        <a:effectLst/>
                        <a:latin typeface="+mn-lt"/>
                      </a:endParaRPr>
                    </a:p>
                  </a:txBody>
                  <a:tcPr marL="2378" marR="2378" marT="2378" marB="0" anchor="ctr"/>
                </a:tc>
                <a:tc>
                  <a:txBody>
                    <a:bodyPr/>
                    <a:lstStyle/>
                    <a:p>
                      <a:pPr algn="ctr" fontAlgn="b"/>
                      <a:r>
                        <a:rPr lang="ru-RU" sz="900" b="1" i="0" u="none" strike="noStrike" dirty="0">
                          <a:solidFill>
                            <a:schemeClr val="tx1"/>
                          </a:solidFill>
                          <a:effectLst/>
                          <a:latin typeface="+mn-lt"/>
                        </a:rPr>
                        <a:t>Нормативный правовой акт</a:t>
                      </a:r>
                    </a:p>
                  </a:txBody>
                  <a:tcPr marL="2378" marR="2378" marT="237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900" b="1" u="none" strike="noStrike" dirty="0">
                          <a:solidFill>
                            <a:schemeClr val="tx1"/>
                          </a:solidFill>
                          <a:effectLst/>
                        </a:rPr>
                        <a:t>Исполнено за </a:t>
                      </a:r>
                      <a:r>
                        <a:rPr lang="ru-RU" sz="900" b="1" u="none" strike="noStrike" dirty="0" smtClean="0">
                          <a:solidFill>
                            <a:schemeClr val="tx1"/>
                          </a:solidFill>
                          <a:effectLst/>
                        </a:rPr>
                        <a:t>2023 </a:t>
                      </a:r>
                      <a:r>
                        <a:rPr lang="ru-RU" sz="900" b="1" u="none" strike="noStrike" dirty="0">
                          <a:solidFill>
                            <a:schemeClr val="tx1"/>
                          </a:solidFill>
                          <a:effectLst/>
                        </a:rPr>
                        <a:t>год (тыс.руб.)</a:t>
                      </a:r>
                    </a:p>
                    <a:p>
                      <a:pPr algn="ctr" fontAlgn="b"/>
                      <a:endParaRPr lang="ru-RU" sz="900" b="1" i="0" u="none" strike="noStrike" dirty="0">
                        <a:solidFill>
                          <a:schemeClr val="tx1"/>
                        </a:solidFill>
                        <a:effectLst/>
                        <a:latin typeface="+mn-lt"/>
                      </a:endParaRPr>
                    </a:p>
                  </a:txBody>
                  <a:tcPr marL="2378" marR="2378" marT="2378" marB="0" anchor="ctr"/>
                </a:tc>
                <a:extLst>
                  <a:ext uri="{0D108BD9-81ED-4DB2-BD59-A6C34878D82A}">
                    <a16:rowId xmlns:a16="http://schemas.microsoft.com/office/drawing/2014/main" val="1699384114"/>
                  </a:ext>
                </a:extLst>
              </a:tr>
              <a:tr h="1169891">
                <a:tc>
                  <a:txBody>
                    <a:bodyPr/>
                    <a:lstStyle/>
                    <a:p>
                      <a:pPr algn="ctr" fontAlgn="b"/>
                      <a:r>
                        <a:rPr lang="ru-RU" sz="900" b="0" i="0" u="none" strike="noStrike" dirty="0">
                          <a:solidFill>
                            <a:schemeClr val="tx1"/>
                          </a:solidFill>
                          <a:effectLst/>
                          <a:latin typeface="+mn-lt"/>
                        </a:rPr>
                        <a:t>18</a:t>
                      </a:r>
                    </a:p>
                  </a:txBody>
                  <a:tcPr marL="2378" marR="2378" marT="2378" marB="0" anchor="ctr"/>
                </a:tc>
                <a:tc>
                  <a:txBody>
                    <a:bodyPr/>
                    <a:lstStyle/>
                    <a:p>
                      <a:pPr marL="0" algn="l" defTabSz="914400" rtl="0" eaLnBrk="1" fontAlgn="t" latinLnBrk="0" hangingPunct="1"/>
                      <a:r>
                        <a:rPr lang="ru-RU" sz="900" b="0" i="0" u="none" strike="noStrike" kern="1200" dirty="0">
                          <a:solidFill>
                            <a:schemeClr val="tx1"/>
                          </a:solidFill>
                          <a:effectLst/>
                          <a:latin typeface="+mn-lt"/>
                          <a:ea typeface="+mn-ea"/>
                          <a:cs typeface="+mn-cs"/>
                        </a:rPr>
                        <a:t>Мероприятие «Золотая свадьба»</a:t>
                      </a:r>
                    </a:p>
                  </a:txBody>
                  <a:tcPr marL="2378" marR="2378" marT="2378" marB="0" anchor="ctr"/>
                </a:tc>
                <a:tc>
                  <a:txBody>
                    <a:bodyPr/>
                    <a:lstStyle/>
                    <a:p>
                      <a:pPr algn="ctr" fontAlgn="t"/>
                      <a:r>
                        <a:rPr lang="ru-RU" sz="900" b="0" i="0" u="none" strike="noStrike" dirty="0" smtClean="0">
                          <a:solidFill>
                            <a:schemeClr val="tx1"/>
                          </a:solidFill>
                          <a:effectLst/>
                          <a:latin typeface="+mn-lt"/>
                        </a:rPr>
                        <a:t>71</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Юбиляры совместной  жизни</a:t>
                      </a:r>
                    </a:p>
                  </a:txBody>
                  <a:tcPr marL="2378" marR="2378" marT="2378"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900" u="none" strike="noStrike" kern="1200" dirty="0" smtClean="0">
                          <a:solidFill>
                            <a:schemeClr val="tx1"/>
                          </a:solidFill>
                          <a:effectLst/>
                          <a:latin typeface="+mn-lt"/>
                          <a:ea typeface="+mn-ea"/>
                          <a:cs typeface="+mn-cs"/>
                        </a:rPr>
                        <a:t>Решение Совета депутатов городского округа Долгопрудный Московской области от 21.12.2022 № 106-нр «О бюджете городского округа Долгопрудный на 2023 год и плановый период 2024 и 2025 годов» </a:t>
                      </a:r>
                    </a:p>
                  </a:txBody>
                  <a:tcPr marL="2378" marR="2378" marT="2378" marB="0" anchor="ctr"/>
                </a:tc>
                <a:tc>
                  <a:txBody>
                    <a:bodyPr/>
                    <a:lstStyle/>
                    <a:p>
                      <a:pPr algn="ctr" fontAlgn="t"/>
                      <a:r>
                        <a:rPr lang="ru-RU" sz="900" b="0" i="0" u="none" strike="noStrike" dirty="0" smtClean="0">
                          <a:solidFill>
                            <a:schemeClr val="tx1"/>
                          </a:solidFill>
                          <a:effectLst/>
                          <a:latin typeface="+mn-lt"/>
                        </a:rPr>
                        <a:t>61,06</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3927028790"/>
                  </a:ext>
                </a:extLst>
              </a:tr>
              <a:tr h="1169891">
                <a:tc>
                  <a:txBody>
                    <a:bodyPr/>
                    <a:lstStyle/>
                    <a:p>
                      <a:pPr algn="ctr" fontAlgn="b"/>
                      <a:r>
                        <a:rPr lang="ru-RU" sz="900" b="0" i="0" u="none" strike="noStrike" dirty="0">
                          <a:solidFill>
                            <a:schemeClr val="tx1"/>
                          </a:solidFill>
                          <a:effectLst/>
                          <a:latin typeface="+mn-lt"/>
                        </a:rPr>
                        <a:t>20</a:t>
                      </a:r>
                    </a:p>
                  </a:txBody>
                  <a:tcPr marL="2378" marR="2378" marT="2378" marB="0" anchor="ctr"/>
                </a:tc>
                <a:tc>
                  <a:txBody>
                    <a:bodyPr/>
                    <a:lstStyle/>
                    <a:p>
                      <a:pPr algn="l" fontAlgn="t"/>
                      <a:r>
                        <a:rPr lang="ru-RU" sz="900" b="0" i="0" u="none" strike="noStrike" dirty="0">
                          <a:solidFill>
                            <a:schemeClr val="tx1"/>
                          </a:solidFill>
                          <a:effectLst/>
                          <a:latin typeface="+mn-lt"/>
                        </a:rPr>
                        <a:t>Питание детей из многодетных, неполных, малоимущих семей, семей, оказавшихся в трудной жизненной ситуации, в общеобразовательных учреждениях   </a:t>
                      </a:r>
                    </a:p>
                    <a:p>
                      <a:pPr algn="l" fontAlgn="t"/>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smtClean="0">
                          <a:solidFill>
                            <a:schemeClr val="tx1"/>
                          </a:solidFill>
                          <a:effectLst/>
                          <a:latin typeface="+mn-lt"/>
                        </a:rPr>
                        <a:t>155</a:t>
                      </a:r>
                      <a:endParaRPr lang="ru-RU" sz="900" b="0" i="0" u="none" strike="noStrike" dirty="0">
                        <a:solidFill>
                          <a:schemeClr val="tx1"/>
                        </a:solidFill>
                        <a:effectLst/>
                        <a:latin typeface="+mn-lt"/>
                      </a:endParaRPr>
                    </a:p>
                  </a:txBody>
                  <a:tcPr marL="2378" marR="2378" marT="2378" marB="0" anchor="ctr"/>
                </a:tc>
                <a:tc>
                  <a:txBody>
                    <a:bodyPr/>
                    <a:lstStyle/>
                    <a:p>
                      <a:pPr algn="ctr" fontAlgn="t"/>
                      <a:r>
                        <a:rPr lang="ru-RU" sz="900" b="0" i="0" u="none" strike="noStrike" dirty="0">
                          <a:solidFill>
                            <a:schemeClr val="tx1"/>
                          </a:solidFill>
                          <a:effectLst/>
                          <a:latin typeface="+mn-lt"/>
                        </a:rPr>
                        <a:t>Дети из многодетных, неполных, малоимущих семей, семей, оказавшихся в трудной жизненной ситуации</a:t>
                      </a:r>
                    </a:p>
                  </a:txBody>
                  <a:tcPr marL="2378" marR="2378" marT="2378"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900" u="none" strike="noStrike" kern="1200" dirty="0" smtClean="0">
                          <a:solidFill>
                            <a:schemeClr val="tx1"/>
                          </a:solidFill>
                          <a:effectLst/>
                          <a:latin typeface="+mn-lt"/>
                          <a:ea typeface="+mn-ea"/>
                          <a:cs typeface="+mn-cs"/>
                        </a:rPr>
                        <a:t>Решение Совета депутатов городского округа Долгопрудный Московской области от 21.12.2022 № 106-нр «О бюджете городского округа Долгопрудный на 2023 год и плановый период 2024 и 2025 годов» </a:t>
                      </a:r>
                    </a:p>
                  </a:txBody>
                  <a:tcPr marL="2378" marR="2378" marT="2378" marB="0" anchor="ctr"/>
                </a:tc>
                <a:tc>
                  <a:txBody>
                    <a:bodyPr/>
                    <a:lstStyle/>
                    <a:p>
                      <a:pPr algn="ctr" fontAlgn="t"/>
                      <a:r>
                        <a:rPr lang="ru-RU" sz="900" b="0" i="0" u="none" strike="noStrike" dirty="0" smtClean="0">
                          <a:solidFill>
                            <a:schemeClr val="tx1"/>
                          </a:solidFill>
                          <a:effectLst/>
                          <a:latin typeface="+mn-lt"/>
                        </a:rPr>
                        <a:t>3</a:t>
                      </a:r>
                      <a:r>
                        <a:rPr lang="ru-RU" sz="900" b="0" i="0" u="none" strike="noStrike" baseline="0" dirty="0" smtClean="0">
                          <a:solidFill>
                            <a:schemeClr val="tx1"/>
                          </a:solidFill>
                          <a:effectLst/>
                          <a:latin typeface="+mn-lt"/>
                        </a:rPr>
                        <a:t> 416,75</a:t>
                      </a:r>
                      <a:endParaRPr lang="ru-RU" sz="900" b="0" i="0" u="none" strike="noStrike" dirty="0">
                        <a:solidFill>
                          <a:schemeClr val="tx1"/>
                        </a:solidFill>
                        <a:effectLst/>
                        <a:latin typeface="+mn-lt"/>
                      </a:endParaRPr>
                    </a:p>
                  </a:txBody>
                  <a:tcPr marL="8313" marR="8313" marT="8313" marB="0" anchor="ctr"/>
                </a:tc>
                <a:extLst>
                  <a:ext uri="{0D108BD9-81ED-4DB2-BD59-A6C34878D82A}">
                    <a16:rowId xmlns:a16="http://schemas.microsoft.com/office/drawing/2014/main" val="770827453"/>
                  </a:ext>
                </a:extLst>
              </a:tr>
            </a:tbl>
          </a:graphicData>
        </a:graphic>
      </p:graphicFrame>
      <p:pic>
        <p:nvPicPr>
          <p:cNvPr id="6" name="Объект 6">
            <a:extLst>
              <a:ext uri="{FF2B5EF4-FFF2-40B4-BE49-F238E27FC236}">
                <a16:creationId xmlns:a16="http://schemas.microsoft.com/office/drawing/2014/main" id="{4EA763B5-F2EE-477C-9332-EE0A19F8A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10" y="102669"/>
            <a:ext cx="760490" cy="342008"/>
          </a:xfrm>
          <a:prstGeom prst="rect">
            <a:avLst/>
          </a:prstGeom>
        </p:spPr>
      </p:pic>
    </p:spTree>
    <p:extLst>
      <p:ext uri="{BB962C8B-B14F-4D97-AF65-F5344CB8AC3E}">
        <p14:creationId xmlns:p14="http://schemas.microsoft.com/office/powerpoint/2010/main" val="994333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103466-61F1-461D-A7E7-68688B5677A8}"/>
              </a:ext>
            </a:extLst>
          </p:cNvPr>
          <p:cNvSpPr>
            <a:spLocks noGrp="1"/>
          </p:cNvSpPr>
          <p:nvPr>
            <p:ph type="title"/>
          </p:nvPr>
        </p:nvSpPr>
        <p:spPr>
          <a:xfrm>
            <a:off x="914400" y="280854"/>
            <a:ext cx="10515600" cy="661255"/>
          </a:xfrm>
        </p:spPr>
        <p:txBody>
          <a:bodyPr vert="horz" lIns="91440" tIns="45720" rIns="91440" bIns="45720" rtlCol="0" anchor="ctr">
            <a:noAutofit/>
          </a:bodyPr>
          <a:lstStyle/>
          <a:p>
            <a:pPr algn="ctr"/>
            <a:r>
              <a:rPr lang="ru-RU" sz="2400" dirty="0" smtClean="0"/>
              <a:t>Общественно-значимые проекты, реализуемые в 2022-2025 году </a:t>
            </a:r>
            <a:r>
              <a:rPr lang="ru-RU" sz="2400" dirty="0"/>
              <a:t>на территории </a:t>
            </a:r>
            <a:r>
              <a:rPr lang="ru-RU" sz="2400" dirty="0" smtClean="0"/>
              <a:t/>
            </a:r>
            <a:br>
              <a:rPr lang="ru-RU" sz="2400" dirty="0" smtClean="0"/>
            </a:br>
            <a:r>
              <a:rPr lang="ru-RU" sz="2400" dirty="0" smtClean="0"/>
              <a:t>городского </a:t>
            </a:r>
            <a:r>
              <a:rPr lang="ru-RU" sz="2400" dirty="0"/>
              <a:t>округа Долгопрудный</a:t>
            </a:r>
          </a:p>
        </p:txBody>
      </p:sp>
      <p:sp>
        <p:nvSpPr>
          <p:cNvPr id="4" name="Номер слайда 3">
            <a:extLst>
              <a:ext uri="{FF2B5EF4-FFF2-40B4-BE49-F238E27FC236}">
                <a16:creationId xmlns:a16="http://schemas.microsoft.com/office/drawing/2014/main" id="{9D0C7980-36F9-47C6-91C1-25B1C2506B9A}"/>
              </a:ext>
            </a:extLst>
          </p:cNvPr>
          <p:cNvSpPr>
            <a:spLocks noGrp="1"/>
          </p:cNvSpPr>
          <p:nvPr>
            <p:ph type="sldNum" sz="quarter" idx="12"/>
          </p:nvPr>
        </p:nvSpPr>
        <p:spPr>
          <a:xfrm>
            <a:off x="9448800" y="6499025"/>
            <a:ext cx="2743200" cy="365125"/>
          </a:xfrm>
        </p:spPr>
        <p:txBody>
          <a:bodyPr/>
          <a:lstStyle/>
          <a:p>
            <a:fld id="{E4EB6E89-BA87-4003-BD23-6BDF40F3EBED}" type="slidenum">
              <a:rPr lang="ru-RU" smtClean="0"/>
              <a:pPr/>
              <a:t>132</a:t>
            </a:fld>
            <a:endParaRPr lang="ru-RU"/>
          </a:p>
        </p:txBody>
      </p:sp>
      <p:pic>
        <p:nvPicPr>
          <p:cNvPr id="11" name="Объект 6">
            <a:extLst>
              <a:ext uri="{FF2B5EF4-FFF2-40B4-BE49-F238E27FC236}">
                <a16:creationId xmlns:a16="http://schemas.microsoft.com/office/drawing/2014/main" id="{7EF8B182-57F4-4CFF-B847-0CE53853D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14" name="Прямоугольник 13">
            <a:extLst>
              <a:ext uri="{FF2B5EF4-FFF2-40B4-BE49-F238E27FC236}">
                <a16:creationId xmlns:a16="http://schemas.microsoft.com/office/drawing/2014/main" id="{9D93FD56-0549-4D60-A720-9F4D4AA2AD05}"/>
              </a:ext>
            </a:extLst>
          </p:cNvPr>
          <p:cNvSpPr/>
          <p:nvPr/>
        </p:nvSpPr>
        <p:spPr>
          <a:xfrm>
            <a:off x="258618" y="937525"/>
            <a:ext cx="7122570" cy="343297"/>
          </a:xfrm>
          <a:prstGeom prst="rect">
            <a:avLst/>
          </a:prstGeom>
        </p:spPr>
        <p:txBody>
          <a:bodyPr vert="horz" lIns="91440" tIns="45720" rIns="91440" bIns="45720" rtlCol="0" anchor="ctr">
            <a:noAutofit/>
          </a:bodyPr>
          <a:lstStyle/>
          <a:p>
            <a:pPr defTabSz="914400">
              <a:lnSpc>
                <a:spcPct val="90000"/>
              </a:lnSpc>
              <a:spcBef>
                <a:spcPct val="0"/>
              </a:spcBef>
            </a:pPr>
            <a:endParaRPr lang="ru-RU" b="1" spc="-50" dirty="0">
              <a:solidFill>
                <a:prstClr val="black"/>
              </a:solidFill>
              <a:latin typeface="Calibri Light" panose="020F0302020204030204" pitchFamily="34" charset="0"/>
              <a:ea typeface="+mj-ea"/>
              <a:cs typeface="+mj-cs"/>
            </a:endParaRPr>
          </a:p>
        </p:txBody>
      </p:sp>
      <p:graphicFrame>
        <p:nvGraphicFramePr>
          <p:cNvPr id="3" name="Таблица 2">
            <a:extLst>
              <a:ext uri="{FF2B5EF4-FFF2-40B4-BE49-F238E27FC236}">
                <a16:creationId xmlns:a16="http://schemas.microsoft.com/office/drawing/2014/main" id="{5B6E26F1-CFE3-44DC-818B-89CCFA1D0600}"/>
              </a:ext>
            </a:extLst>
          </p:cNvPr>
          <p:cNvGraphicFramePr>
            <a:graphicFrameLocks noGrp="1"/>
          </p:cNvGraphicFramePr>
          <p:nvPr>
            <p:extLst>
              <p:ext uri="{D42A27DB-BD31-4B8C-83A1-F6EECF244321}">
                <p14:modId xmlns:p14="http://schemas.microsoft.com/office/powerpoint/2010/main" val="1873731538"/>
              </p:ext>
            </p:extLst>
          </p:nvPr>
        </p:nvGraphicFramePr>
        <p:xfrm>
          <a:off x="258618" y="1397894"/>
          <a:ext cx="11456566" cy="4908494"/>
        </p:xfrm>
        <a:graphic>
          <a:graphicData uri="http://schemas.openxmlformats.org/drawingml/2006/table">
            <a:tbl>
              <a:tblPr firstRow="1" firstCol="1" bandRow="1">
                <a:tableStyleId>{5C22544A-7EE6-4342-B048-85BDC9FD1C3A}</a:tableStyleId>
              </a:tblPr>
              <a:tblGrid>
                <a:gridCol w="4330007">
                  <a:extLst>
                    <a:ext uri="{9D8B030D-6E8A-4147-A177-3AD203B41FA5}">
                      <a16:colId xmlns:a16="http://schemas.microsoft.com/office/drawing/2014/main" val="1351801520"/>
                    </a:ext>
                  </a:extLst>
                </a:gridCol>
                <a:gridCol w="1546168">
                  <a:extLst>
                    <a:ext uri="{9D8B030D-6E8A-4147-A177-3AD203B41FA5}">
                      <a16:colId xmlns:a16="http://schemas.microsoft.com/office/drawing/2014/main" val="1579518855"/>
                    </a:ext>
                  </a:extLst>
                </a:gridCol>
                <a:gridCol w="1928552">
                  <a:extLst>
                    <a:ext uri="{9D8B030D-6E8A-4147-A177-3AD203B41FA5}">
                      <a16:colId xmlns:a16="http://schemas.microsoft.com/office/drawing/2014/main" val="3545110519"/>
                    </a:ext>
                  </a:extLst>
                </a:gridCol>
                <a:gridCol w="3651839">
                  <a:extLst>
                    <a:ext uri="{9D8B030D-6E8A-4147-A177-3AD203B41FA5}">
                      <a16:colId xmlns:a16="http://schemas.microsoft.com/office/drawing/2014/main" val="1392119895"/>
                    </a:ext>
                  </a:extLst>
                </a:gridCol>
              </a:tblGrid>
              <a:tr h="718519">
                <a:tc>
                  <a:txBody>
                    <a:bodyPr/>
                    <a:lstStyle/>
                    <a:p>
                      <a:pPr algn="ctr">
                        <a:lnSpc>
                          <a:spcPct val="107000"/>
                        </a:lnSpc>
                        <a:spcAft>
                          <a:spcPts val="0"/>
                        </a:spcAft>
                      </a:pPr>
                      <a:r>
                        <a:rPr lang="ru-RU" sz="1200" dirty="0">
                          <a:effectLst/>
                          <a:latin typeface="+mn-lt"/>
                        </a:rPr>
                        <a:t>Наименование </a:t>
                      </a:r>
                      <a:r>
                        <a:rPr lang="ru-RU" sz="1200" dirty="0" smtClean="0">
                          <a:effectLst/>
                          <a:latin typeface="+mn-lt"/>
                        </a:rPr>
                        <a:t>проектов</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algn="ctr">
                        <a:lnSpc>
                          <a:spcPct val="107000"/>
                        </a:lnSpc>
                        <a:spcAft>
                          <a:spcPts val="0"/>
                        </a:spcAft>
                      </a:pPr>
                      <a:r>
                        <a:rPr lang="ru-RU" sz="1200" dirty="0" smtClean="0">
                          <a:effectLst/>
                          <a:latin typeface="+mn-lt"/>
                        </a:rPr>
                        <a:t>Сроки исполнения мероприятия</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algn="ctr">
                        <a:lnSpc>
                          <a:spcPct val="107000"/>
                        </a:lnSpc>
                        <a:spcAft>
                          <a:spcPts val="0"/>
                        </a:spcAft>
                      </a:pPr>
                      <a:r>
                        <a:rPr lang="ru-RU" sz="1200" dirty="0" smtClean="0">
                          <a:effectLst/>
                          <a:latin typeface="+mn-lt"/>
                        </a:rPr>
                        <a:t>Объем финансирования мероприятия,</a:t>
                      </a:r>
                      <a:r>
                        <a:rPr lang="ru-RU" sz="1200" baseline="0" dirty="0" smtClean="0">
                          <a:effectLst/>
                          <a:latin typeface="+mn-lt"/>
                        </a:rPr>
                        <a:t> тыс. руб.</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algn="ctr">
                        <a:lnSpc>
                          <a:spcPct val="107000"/>
                        </a:lnSpc>
                        <a:spcAft>
                          <a:spcPts val="0"/>
                        </a:spcAft>
                      </a:pPr>
                      <a:r>
                        <a:rPr lang="ru-RU" sz="1200" dirty="0" smtClean="0">
                          <a:effectLst/>
                          <a:latin typeface="+mn-lt"/>
                        </a:rPr>
                        <a:t>Результаты выполнения мероприятия </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extLst>
                  <a:ext uri="{0D108BD9-81ED-4DB2-BD59-A6C34878D82A}">
                    <a16:rowId xmlns:a16="http://schemas.microsoft.com/office/drawing/2014/main" val="2472745907"/>
                  </a:ext>
                </a:extLst>
              </a:tr>
              <a:tr h="809667">
                <a:tc>
                  <a:txBody>
                    <a:bodyPr/>
                    <a:lstStyle/>
                    <a:p>
                      <a:pPr marL="0" algn="l" defTabSz="914400" rtl="0" eaLnBrk="1" latinLnBrk="0" hangingPunct="1">
                        <a:lnSpc>
                          <a:spcPct val="107000"/>
                        </a:lnSpc>
                        <a:spcAft>
                          <a:spcPts val="0"/>
                        </a:spcAft>
                      </a:pPr>
                      <a:r>
                        <a:rPr lang="ru-RU" sz="1200" b="0" kern="1200" dirty="0" smtClean="0">
                          <a:solidFill>
                            <a:schemeClr val="dk1"/>
                          </a:solidFill>
                          <a:effectLst/>
                          <a:latin typeface="+mn-lt"/>
                          <a:ea typeface="+mn-ea"/>
                          <a:cs typeface="+mn-cs"/>
                        </a:rPr>
                        <a:t>Строительство ДОУ на 110 мест в </a:t>
                      </a:r>
                      <a:r>
                        <a:rPr lang="ru-RU" sz="1200" b="0" kern="1200" dirty="0" err="1" smtClean="0">
                          <a:solidFill>
                            <a:schemeClr val="dk1"/>
                          </a:solidFill>
                          <a:effectLst/>
                          <a:latin typeface="+mn-lt"/>
                          <a:ea typeface="+mn-ea"/>
                          <a:cs typeface="+mn-cs"/>
                        </a:rPr>
                        <a:t>г.о</a:t>
                      </a:r>
                      <a:r>
                        <a:rPr lang="ru-RU" sz="1200" b="0" kern="1200" dirty="0" smtClean="0">
                          <a:solidFill>
                            <a:schemeClr val="dk1"/>
                          </a:solidFill>
                          <a:effectLst/>
                          <a:latin typeface="+mn-lt"/>
                          <a:ea typeface="+mn-ea"/>
                          <a:cs typeface="+mn-cs"/>
                        </a:rPr>
                        <a:t>. Долгопрудный, </a:t>
                      </a:r>
                      <a:r>
                        <a:rPr lang="ru-RU" sz="1200" b="0" kern="1200" dirty="0" err="1" smtClean="0">
                          <a:solidFill>
                            <a:schemeClr val="dk1"/>
                          </a:solidFill>
                          <a:effectLst/>
                          <a:latin typeface="+mn-lt"/>
                          <a:ea typeface="+mn-ea"/>
                          <a:cs typeface="+mn-cs"/>
                        </a:rPr>
                        <a:t>мкр</a:t>
                      </a:r>
                      <a:r>
                        <a:rPr lang="ru-RU" sz="1200" b="0" kern="1200" dirty="0" smtClean="0">
                          <a:solidFill>
                            <a:schemeClr val="dk1"/>
                          </a:solidFill>
                          <a:effectLst/>
                          <a:latin typeface="+mn-lt"/>
                          <a:ea typeface="+mn-ea"/>
                          <a:cs typeface="+mn-cs"/>
                        </a:rPr>
                        <a:t>.</a:t>
                      </a:r>
                      <a:r>
                        <a:rPr lang="ru-RU" sz="1200" b="0" kern="1200" baseline="0" dirty="0" smtClean="0">
                          <a:solidFill>
                            <a:schemeClr val="dk1"/>
                          </a:solidFill>
                          <a:effectLst/>
                          <a:latin typeface="+mn-lt"/>
                          <a:ea typeface="+mn-ea"/>
                          <a:cs typeface="+mn-cs"/>
                        </a:rPr>
                        <a:t> Хлебниково</a:t>
                      </a:r>
                      <a:endParaRPr lang="ru-RU" sz="1200" b="0" kern="1200" dirty="0">
                        <a:solidFill>
                          <a:schemeClr val="dk1"/>
                        </a:solidFill>
                        <a:effectLst/>
                        <a:latin typeface="+mn-lt"/>
                        <a:ea typeface="+mn-ea"/>
                        <a:cs typeface="+mn-cs"/>
                      </a:endParaRPr>
                    </a:p>
                  </a:txBody>
                  <a:tcPr marL="67710" marR="67710" marT="0" marB="0" anchor="ctr"/>
                </a:tc>
                <a:tc>
                  <a:txBody>
                    <a:bodyPr/>
                    <a:lstStyle/>
                    <a:p>
                      <a:pPr algn="ctr">
                        <a:lnSpc>
                          <a:spcPct val="107000"/>
                        </a:lnSpc>
                        <a:spcAft>
                          <a:spcPts val="0"/>
                        </a:spcAft>
                      </a:pPr>
                      <a:r>
                        <a:rPr lang="ru-RU" sz="1200" dirty="0" smtClean="0">
                          <a:effectLst/>
                          <a:latin typeface="+mn-lt"/>
                          <a:ea typeface="Calibri" panose="020F0502020204030204" pitchFamily="34" charset="0"/>
                          <a:cs typeface="Times New Roman" panose="02020603050405020304" pitchFamily="18" charset="0"/>
                        </a:rPr>
                        <a:t>2025</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algn="ctr">
                        <a:lnSpc>
                          <a:spcPct val="107000"/>
                        </a:lnSpc>
                        <a:spcAft>
                          <a:spcPts val="0"/>
                        </a:spcAft>
                      </a:pPr>
                      <a:r>
                        <a:rPr lang="ru-RU" sz="1200" dirty="0" smtClean="0">
                          <a:effectLst/>
                          <a:latin typeface="+mn-lt"/>
                          <a:ea typeface="Calibri" panose="020F0502020204030204" pitchFamily="34" charset="0"/>
                          <a:cs typeface="Times New Roman" panose="02020603050405020304" pitchFamily="18" charset="0"/>
                        </a:rPr>
                        <a:t>253 054,50</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200" u="none" strike="noStrike" dirty="0" smtClean="0">
                          <a:effectLst/>
                        </a:rPr>
                        <a:t>Введены в эксплуатацию объекты дошкольного образования</a:t>
                      </a:r>
                      <a:endParaRPr lang="ru-RU" sz="1200" b="0" i="0" u="none" strike="noStrike" dirty="0" smtClean="0">
                        <a:solidFill>
                          <a:srgbClr val="000000"/>
                        </a:solidFill>
                        <a:effectLst/>
                        <a:latin typeface="Calibri" panose="020F0502020204030204" pitchFamily="34" charset="0"/>
                      </a:endParaRPr>
                    </a:p>
                  </a:txBody>
                  <a:tcPr marL="67710" marR="67710" marT="0" marB="0" anchor="ctr"/>
                </a:tc>
                <a:extLst>
                  <a:ext uri="{0D108BD9-81ED-4DB2-BD59-A6C34878D82A}">
                    <a16:rowId xmlns:a16="http://schemas.microsoft.com/office/drawing/2014/main" val="4217747138"/>
                  </a:ext>
                </a:extLst>
              </a:tr>
              <a:tr h="998852">
                <a:tc>
                  <a:txBody>
                    <a:bodyPr/>
                    <a:lstStyle/>
                    <a:p>
                      <a:pPr marL="0" algn="l" defTabSz="914400" rtl="0" eaLnBrk="1" latinLnBrk="0" hangingPunct="1">
                        <a:lnSpc>
                          <a:spcPct val="107000"/>
                        </a:lnSpc>
                        <a:spcAft>
                          <a:spcPts val="0"/>
                        </a:spcAft>
                      </a:pPr>
                      <a:r>
                        <a:rPr lang="ru-RU" sz="1200" b="0" kern="1200" dirty="0" smtClean="0">
                          <a:solidFill>
                            <a:schemeClr val="dk1"/>
                          </a:solidFill>
                          <a:effectLst/>
                          <a:latin typeface="+mn-lt"/>
                          <a:ea typeface="+mn-ea"/>
                          <a:cs typeface="+mn-cs"/>
                        </a:rPr>
                        <a:t>Пристройка на 300 мест к зданию АОУ «СОШ №14» по адресу: Московская область г. Долгопрудный ул. Новый бульвар, д.21, корп. 3 (ПИР и строительство)</a:t>
                      </a:r>
                      <a:endParaRPr lang="ru-RU" sz="1200" b="0" kern="1200" dirty="0">
                        <a:solidFill>
                          <a:schemeClr val="dk1"/>
                        </a:solidFill>
                        <a:effectLst/>
                        <a:latin typeface="+mn-lt"/>
                        <a:ea typeface="+mn-ea"/>
                        <a:cs typeface="+mn-cs"/>
                      </a:endParaRPr>
                    </a:p>
                  </a:txBody>
                  <a:tcPr marL="67710" marR="67710" marT="0" marB="0" anchor="ctr"/>
                </a:tc>
                <a:tc>
                  <a:txBody>
                    <a:bodyPr/>
                    <a:lstStyle/>
                    <a:p>
                      <a:pPr algn="ctr">
                        <a:lnSpc>
                          <a:spcPct val="107000"/>
                        </a:lnSpc>
                        <a:spcAft>
                          <a:spcPts val="0"/>
                        </a:spcAft>
                      </a:pPr>
                      <a:r>
                        <a:rPr lang="ru-RU" sz="1200" b="0" kern="1200" dirty="0" smtClean="0">
                          <a:solidFill>
                            <a:schemeClr val="dk1"/>
                          </a:solidFill>
                          <a:effectLst/>
                          <a:latin typeface="+mn-lt"/>
                          <a:ea typeface="+mn-ea"/>
                          <a:cs typeface="+mn-cs"/>
                        </a:rPr>
                        <a:t>2023</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algn="ctr">
                        <a:lnSpc>
                          <a:spcPct val="107000"/>
                        </a:lnSpc>
                        <a:spcAft>
                          <a:spcPts val="0"/>
                        </a:spcAft>
                      </a:pPr>
                      <a:r>
                        <a:rPr lang="ru-RU" sz="1200" b="0" kern="1200" dirty="0" smtClean="0">
                          <a:solidFill>
                            <a:schemeClr val="dk1"/>
                          </a:solidFill>
                          <a:effectLst/>
                          <a:latin typeface="+mn-lt"/>
                          <a:ea typeface="+mn-ea"/>
                          <a:cs typeface="+mn-cs"/>
                        </a:rPr>
                        <a:t>719 557,35</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algn="ctr" fontAlgn="t"/>
                      <a:r>
                        <a:rPr lang="ru-RU" sz="1200" u="none" strike="noStrike" dirty="0" smtClean="0">
                          <a:effectLst/>
                        </a:rPr>
                        <a:t>Введены в эксплуатацию объекты общего образования в целях обеспечения односменного режима обучения</a:t>
                      </a:r>
                      <a:endParaRPr lang="ru-RU" sz="1200" b="0" i="0" u="none" strike="noStrike" dirty="0">
                        <a:solidFill>
                          <a:srgbClr val="000000"/>
                        </a:solidFill>
                        <a:effectLst/>
                        <a:latin typeface="Calibri" panose="020F0502020204030204" pitchFamily="34" charset="0"/>
                      </a:endParaRPr>
                    </a:p>
                  </a:txBody>
                  <a:tcPr marL="67710" marR="67710" marT="0" marB="0" anchor="ctr"/>
                </a:tc>
                <a:extLst>
                  <a:ext uri="{0D108BD9-81ED-4DB2-BD59-A6C34878D82A}">
                    <a16:rowId xmlns:a16="http://schemas.microsoft.com/office/drawing/2014/main" val="1180259686"/>
                  </a:ext>
                </a:extLst>
              </a:tr>
              <a:tr h="1190728">
                <a:tc>
                  <a:txBody>
                    <a:bodyPr/>
                    <a:lstStyle/>
                    <a:p>
                      <a:pPr marL="0" algn="l" defTabSz="914400" rtl="0" eaLnBrk="1" latinLnBrk="0" hangingPunct="1">
                        <a:lnSpc>
                          <a:spcPct val="107000"/>
                        </a:lnSpc>
                        <a:spcAft>
                          <a:spcPts val="0"/>
                        </a:spcAft>
                      </a:pPr>
                      <a:r>
                        <a:rPr lang="ru-RU" sz="1200" b="0" kern="1200" dirty="0" smtClean="0">
                          <a:solidFill>
                            <a:schemeClr val="dk1"/>
                          </a:solidFill>
                          <a:effectLst/>
                          <a:latin typeface="+mn-lt"/>
                          <a:ea typeface="+mn-ea"/>
                          <a:cs typeface="+mn-cs"/>
                        </a:rPr>
                        <a:t>Благоустройство Центрального парка культуры и отдыха (между ул. Ак. Лаврентьева и ул. Спортивная)	</a:t>
                      </a:r>
                    </a:p>
                    <a:p>
                      <a:pPr marL="0" algn="l" defTabSz="914400" rtl="0" eaLnBrk="1" latinLnBrk="0" hangingPunct="1">
                        <a:lnSpc>
                          <a:spcPct val="107000"/>
                        </a:lnSpc>
                        <a:spcAft>
                          <a:spcPts val="0"/>
                        </a:spcAft>
                      </a:pPr>
                      <a:endParaRPr lang="ru-RU" sz="1200" b="0" kern="1200" dirty="0">
                        <a:solidFill>
                          <a:schemeClr val="dk1"/>
                        </a:solidFill>
                        <a:effectLst/>
                        <a:latin typeface="+mn-lt"/>
                        <a:ea typeface="+mn-ea"/>
                        <a:cs typeface="+mn-cs"/>
                      </a:endParaRPr>
                    </a:p>
                  </a:txBody>
                  <a:tcPr marL="67710" marR="67710" marT="0" marB="0" anchor="ctr"/>
                </a:tc>
                <a:tc>
                  <a:txBody>
                    <a:bodyPr/>
                    <a:lstStyle/>
                    <a:p>
                      <a:pPr algn="ctr">
                        <a:lnSpc>
                          <a:spcPct val="107000"/>
                        </a:lnSpc>
                        <a:spcAft>
                          <a:spcPts val="0"/>
                        </a:spcAft>
                      </a:pPr>
                      <a:r>
                        <a:rPr lang="ru-RU" sz="1200" dirty="0" smtClean="0">
                          <a:effectLst/>
                          <a:latin typeface="+mn-lt"/>
                          <a:ea typeface="Calibri" panose="020F0502020204030204" pitchFamily="34" charset="0"/>
                          <a:cs typeface="Times New Roman" panose="02020603050405020304" pitchFamily="18" charset="0"/>
                        </a:rPr>
                        <a:t>2024</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algn="ctr">
                        <a:lnSpc>
                          <a:spcPct val="107000"/>
                        </a:lnSpc>
                        <a:spcAft>
                          <a:spcPts val="0"/>
                        </a:spcAft>
                      </a:pPr>
                      <a:r>
                        <a:rPr lang="ru-RU" sz="1200" dirty="0" smtClean="0">
                          <a:effectLst/>
                          <a:latin typeface="+mn-lt"/>
                          <a:ea typeface="Calibri" panose="020F0502020204030204" pitchFamily="34" charset="0"/>
                          <a:cs typeface="Times New Roman" panose="02020603050405020304" pitchFamily="18" charset="0"/>
                        </a:rPr>
                        <a:t>413 338,1</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200" u="none" strike="noStrike" dirty="0" smtClean="0">
                          <a:effectLst/>
                        </a:rPr>
                        <a:t>Благоустроены общественные территории с использованием средств бюджета Московской области</a:t>
                      </a:r>
                      <a:endParaRPr lang="ru-RU" sz="1200" b="0" i="0" u="none" strike="noStrike" dirty="0" smtClean="0">
                        <a:solidFill>
                          <a:srgbClr val="000000"/>
                        </a:solidFill>
                        <a:effectLst/>
                        <a:latin typeface="Calibri" panose="020F0502020204030204" pitchFamily="34" charset="0"/>
                      </a:endParaRPr>
                    </a:p>
                  </a:txBody>
                  <a:tcPr marL="67710" marR="67710" marT="0" marB="0" anchor="ctr"/>
                </a:tc>
                <a:extLst>
                  <a:ext uri="{0D108BD9-81ED-4DB2-BD59-A6C34878D82A}">
                    <a16:rowId xmlns:a16="http://schemas.microsoft.com/office/drawing/2014/main" val="2591926516"/>
                  </a:ext>
                </a:extLst>
              </a:tr>
              <a:tr h="1190728">
                <a:tc>
                  <a:txBody>
                    <a:bodyPr/>
                    <a:lstStyle/>
                    <a:p>
                      <a:pPr marL="0" algn="l" defTabSz="914400" rtl="0" eaLnBrk="1" latinLnBrk="0" hangingPunct="1">
                        <a:lnSpc>
                          <a:spcPct val="107000"/>
                        </a:lnSpc>
                        <a:spcAft>
                          <a:spcPts val="0"/>
                        </a:spcAft>
                      </a:pPr>
                      <a:r>
                        <a:rPr lang="ru-RU" sz="1200" b="0" kern="1200" dirty="0" smtClean="0">
                          <a:solidFill>
                            <a:schemeClr val="dk1"/>
                          </a:solidFill>
                          <a:effectLst/>
                          <a:latin typeface="+mn-lt"/>
                          <a:ea typeface="+mn-ea"/>
                          <a:cs typeface="+mn-cs"/>
                        </a:rPr>
                        <a:t>Реконструкция котельной, расположенной по адресу: г. Долгопрудный, ул. Спортивная, д. 3а   (в </a:t>
                      </a:r>
                      <a:r>
                        <a:rPr lang="ru-RU" sz="1200" b="0" kern="1200" dirty="0" err="1" smtClean="0">
                          <a:solidFill>
                            <a:schemeClr val="dk1"/>
                          </a:solidFill>
                          <a:effectLst/>
                          <a:latin typeface="+mn-lt"/>
                          <a:ea typeface="+mn-ea"/>
                          <a:cs typeface="+mn-cs"/>
                        </a:rPr>
                        <a:t>т.ч</a:t>
                      </a:r>
                      <a:r>
                        <a:rPr lang="ru-RU" sz="1200" b="0" kern="1200" dirty="0" smtClean="0">
                          <a:solidFill>
                            <a:schemeClr val="dk1"/>
                          </a:solidFill>
                          <a:effectLst/>
                          <a:latin typeface="+mn-lt"/>
                          <a:ea typeface="+mn-ea"/>
                          <a:cs typeface="+mn-cs"/>
                        </a:rPr>
                        <a:t>. ПИР и технологическое присоединение  к электрическим сетям)</a:t>
                      </a:r>
                    </a:p>
                    <a:p>
                      <a:pPr marL="0" algn="l" defTabSz="914400" rtl="0" eaLnBrk="1" latinLnBrk="0" hangingPunct="1">
                        <a:lnSpc>
                          <a:spcPct val="107000"/>
                        </a:lnSpc>
                        <a:spcAft>
                          <a:spcPts val="0"/>
                        </a:spcAft>
                      </a:pPr>
                      <a:endParaRPr lang="ru-RU" sz="1200" b="0" kern="1200" dirty="0">
                        <a:solidFill>
                          <a:schemeClr val="dk1"/>
                        </a:solidFill>
                        <a:effectLst/>
                        <a:latin typeface="+mn-lt"/>
                        <a:ea typeface="+mn-ea"/>
                        <a:cs typeface="+mn-cs"/>
                      </a:endParaRPr>
                    </a:p>
                  </a:txBody>
                  <a:tcPr marL="67710" marR="67710" marT="0" marB="0" anchor="ctr"/>
                </a:tc>
                <a:tc>
                  <a:txBody>
                    <a:bodyPr/>
                    <a:lstStyle/>
                    <a:p>
                      <a:pPr algn="ctr">
                        <a:lnSpc>
                          <a:spcPct val="107000"/>
                        </a:lnSpc>
                        <a:spcAft>
                          <a:spcPts val="0"/>
                        </a:spcAft>
                      </a:pPr>
                      <a:r>
                        <a:rPr lang="ru-RU" sz="1200" dirty="0" smtClean="0">
                          <a:effectLst/>
                          <a:latin typeface="+mn-lt"/>
                          <a:ea typeface="Calibri" panose="020F0502020204030204" pitchFamily="34" charset="0"/>
                          <a:cs typeface="Times New Roman" panose="02020603050405020304" pitchFamily="18" charset="0"/>
                        </a:rPr>
                        <a:t>2024</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algn="ctr">
                        <a:lnSpc>
                          <a:spcPct val="107000"/>
                        </a:lnSpc>
                        <a:spcAft>
                          <a:spcPts val="0"/>
                        </a:spcAft>
                      </a:pPr>
                      <a:r>
                        <a:rPr lang="ru-RU" sz="1200" dirty="0" smtClean="0">
                          <a:effectLst/>
                          <a:latin typeface="+mn-lt"/>
                          <a:ea typeface="Calibri" panose="020F0502020204030204" pitchFamily="34" charset="0"/>
                          <a:cs typeface="Times New Roman" panose="02020603050405020304" pitchFamily="18" charset="0"/>
                        </a:rPr>
                        <a:t>450 542,5</a:t>
                      </a:r>
                      <a:endParaRPr lang="ru-RU" sz="1200" dirty="0">
                        <a:effectLst/>
                        <a:latin typeface="+mn-lt"/>
                        <a:ea typeface="Calibri" panose="020F0502020204030204" pitchFamily="34" charset="0"/>
                        <a:cs typeface="Times New Roman" panose="02020603050405020304" pitchFamily="18" charset="0"/>
                      </a:endParaRPr>
                    </a:p>
                  </a:txBody>
                  <a:tcPr marL="67710" marR="67710" marT="0" marB="0" anchor="ctr"/>
                </a:tc>
                <a:tc>
                  <a:txBody>
                    <a:bodyPr/>
                    <a:lstStyle/>
                    <a:p>
                      <a:pPr algn="ctr" fontAlgn="t"/>
                      <a:r>
                        <a:rPr lang="ru-RU" sz="1200" b="0" i="0" u="none" strike="noStrike" dirty="0" smtClean="0">
                          <a:solidFill>
                            <a:srgbClr val="000000"/>
                          </a:solidFill>
                          <a:effectLst/>
                          <a:latin typeface="Calibri" panose="020F0502020204030204" pitchFamily="34" charset="0"/>
                        </a:rPr>
                        <a:t>Построены и реконструированы объекты теплоснабжения муниципальной собственности</a:t>
                      </a:r>
                      <a:endParaRPr lang="ru-RU" sz="1200" b="0" i="0" u="none" strike="noStrike" dirty="0">
                        <a:solidFill>
                          <a:srgbClr val="000000"/>
                        </a:solidFill>
                        <a:effectLst/>
                        <a:latin typeface="Calibri" panose="020F0502020204030204" pitchFamily="34" charset="0"/>
                      </a:endParaRPr>
                    </a:p>
                  </a:txBody>
                  <a:tcPr marL="67710" marR="67710" marT="0" marB="0" anchor="ctr"/>
                </a:tc>
                <a:extLst>
                  <a:ext uri="{0D108BD9-81ED-4DB2-BD59-A6C34878D82A}">
                    <a16:rowId xmlns:a16="http://schemas.microsoft.com/office/drawing/2014/main" val="414709054"/>
                  </a:ext>
                </a:extLst>
              </a:tr>
            </a:tbl>
          </a:graphicData>
        </a:graphic>
      </p:graphicFrame>
    </p:spTree>
    <p:extLst>
      <p:ext uri="{BB962C8B-B14F-4D97-AF65-F5344CB8AC3E}">
        <p14:creationId xmlns:p14="http://schemas.microsoft.com/office/powerpoint/2010/main" val="37936789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38000">
              <a:schemeClr val="accent4">
                <a:lumMod val="20000"/>
                <a:lumOff val="80000"/>
              </a:schemeClr>
            </a:gs>
            <a:gs pos="100000">
              <a:schemeClr val="accent5">
                <a:lumMod val="20000"/>
                <a:lumOff val="80000"/>
              </a:schemeClr>
            </a:gs>
            <a:gs pos="76000">
              <a:schemeClr val="accent2">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30724" name="TextBox 6"/>
          <p:cNvSpPr txBox="1">
            <a:spLocks noChangeArrowheads="1"/>
          </p:cNvSpPr>
          <p:nvPr/>
        </p:nvSpPr>
        <p:spPr bwMode="auto">
          <a:xfrm>
            <a:off x="1004888" y="1241425"/>
            <a:ext cx="10169525" cy="400050"/>
          </a:xfrm>
          <a:prstGeom prst="rect">
            <a:avLst/>
          </a:prstGeom>
          <a:noFill/>
          <a:ln w="9525">
            <a:noFill/>
            <a:miter lim="800000"/>
            <a:headEnd/>
            <a:tailEnd/>
          </a:ln>
        </p:spPr>
        <p:txBody>
          <a:bodyPr anchor="ctr">
            <a:spAutoFit/>
          </a:bodyPr>
          <a:lstStyle/>
          <a:p>
            <a:pPr algn="ctr"/>
            <a:r>
              <a:rPr lang="ru-RU" sz="2000" b="1" dirty="0">
                <a:effectLst>
                  <a:outerShdw blurRad="38100" dist="38100" dir="2700000" algn="tl">
                    <a:srgbClr val="000000">
                      <a:alpha val="43137"/>
                    </a:srgbClr>
                  </a:outerShdw>
                </a:effectLst>
                <a:cs typeface="Aharoni" pitchFamily="2" charset="-79"/>
              </a:rPr>
              <a:t>Финансовое управление администрации городского округа Долгопрудный</a:t>
            </a:r>
          </a:p>
        </p:txBody>
      </p:sp>
      <p:sp>
        <p:nvSpPr>
          <p:cNvPr id="30725" name="Прямоугольник 7"/>
          <p:cNvSpPr>
            <a:spLocks noChangeArrowheads="1"/>
          </p:cNvSpPr>
          <p:nvPr/>
        </p:nvSpPr>
        <p:spPr bwMode="auto">
          <a:xfrm>
            <a:off x="742204" y="1981892"/>
            <a:ext cx="11087100" cy="4524315"/>
          </a:xfrm>
          <a:prstGeom prst="rect">
            <a:avLst/>
          </a:prstGeom>
          <a:noFill/>
          <a:ln w="9525">
            <a:noFill/>
            <a:miter lim="800000"/>
            <a:headEnd/>
            <a:tailEnd/>
          </a:ln>
        </p:spPr>
        <p:txBody>
          <a:bodyPr>
            <a:spAutoFit/>
          </a:bodyPr>
          <a:lstStyle/>
          <a:p>
            <a:r>
              <a:rPr lang="ru-RU" b="1" dirty="0"/>
              <a:t>Адрес местонахождения: </a:t>
            </a:r>
            <a:r>
              <a:rPr lang="ru-RU" dirty="0"/>
              <a:t>Московская область, </a:t>
            </a:r>
            <a:r>
              <a:rPr lang="ru-RU" dirty="0" err="1"/>
              <a:t>г.о</a:t>
            </a:r>
            <a:r>
              <a:rPr lang="ru-RU" dirty="0"/>
              <a:t>. Долгопрудный, Пацаева проспект, 17</a:t>
            </a:r>
          </a:p>
          <a:p>
            <a:endParaRPr lang="en-US" b="1" dirty="0"/>
          </a:p>
          <a:p>
            <a:r>
              <a:rPr lang="ru-RU" b="1" dirty="0"/>
              <a:t>Начальник Управления </a:t>
            </a:r>
            <a:r>
              <a:rPr lang="ru-RU" dirty="0"/>
              <a:t>– Алексеева Марина Александровна</a:t>
            </a:r>
          </a:p>
          <a:p>
            <a:endParaRPr lang="en-US" b="1" dirty="0"/>
          </a:p>
          <a:p>
            <a:r>
              <a:rPr lang="ru-RU" b="1" dirty="0"/>
              <a:t>Контактные телефоны: </a:t>
            </a:r>
            <a:r>
              <a:rPr lang="ru-RU" dirty="0"/>
              <a:t>8(495) 408-81-57</a:t>
            </a:r>
            <a:endParaRPr lang="ru-RU" b="1" dirty="0"/>
          </a:p>
          <a:p>
            <a:r>
              <a:rPr lang="ru-RU" dirty="0"/>
              <a:t>                                           8(495) 408-40-15</a:t>
            </a:r>
          </a:p>
          <a:p>
            <a:endParaRPr lang="ru-RU" dirty="0"/>
          </a:p>
          <a:p>
            <a:r>
              <a:rPr lang="en-US" b="1" dirty="0"/>
              <a:t>e-mail:</a:t>
            </a:r>
            <a:r>
              <a:rPr lang="en-US" dirty="0"/>
              <a:t> </a:t>
            </a:r>
            <a:r>
              <a:rPr lang="en-US" dirty="0">
                <a:hlinkClick r:id="rId2"/>
              </a:rPr>
              <a:t>dolgopfu@yandex.ru</a:t>
            </a:r>
            <a:endParaRPr lang="ru-RU" dirty="0"/>
          </a:p>
          <a:p>
            <a:endParaRPr lang="ru-RU" dirty="0"/>
          </a:p>
          <a:p>
            <a:r>
              <a:rPr lang="ru-RU" b="1" dirty="0"/>
              <a:t>Режим работы</a:t>
            </a:r>
            <a:r>
              <a:rPr lang="ru-RU" dirty="0"/>
              <a:t>: понедельник – четверг с 09:00 до 18:00</a:t>
            </a:r>
          </a:p>
          <a:p>
            <a:r>
              <a:rPr lang="ru-RU" dirty="0"/>
              <a:t>                              пятница с 09:00 до 17:00</a:t>
            </a:r>
          </a:p>
          <a:p>
            <a:r>
              <a:rPr lang="ru-RU" dirty="0"/>
              <a:t>                              обед с 13:00 - 14:00</a:t>
            </a:r>
          </a:p>
          <a:p>
            <a:r>
              <a:rPr lang="ru-RU"/>
              <a:t>                              суббота </a:t>
            </a:r>
            <a:r>
              <a:rPr lang="ru-RU" dirty="0"/>
              <a:t>и воскресенье – выходной </a:t>
            </a:r>
          </a:p>
          <a:p>
            <a:endParaRPr lang="ru-RU" dirty="0"/>
          </a:p>
          <a:p>
            <a:r>
              <a:rPr lang="ru-RU" dirty="0"/>
              <a:t>Личный прием граждан осуществляется согласно графику работы Финансового управления</a:t>
            </a:r>
            <a:br>
              <a:rPr lang="ru-RU" dirty="0"/>
            </a:br>
            <a:endParaRPr lang="ru-RU" dirty="0"/>
          </a:p>
        </p:txBody>
      </p:sp>
      <p:sp>
        <p:nvSpPr>
          <p:cNvPr id="2" name="Прямоугольник 1">
            <a:extLst>
              <a:ext uri="{FF2B5EF4-FFF2-40B4-BE49-F238E27FC236}">
                <a16:creationId xmlns:a16="http://schemas.microsoft.com/office/drawing/2014/main" id="{CD1C7248-3646-4B85-915B-9BFAE57C695F}"/>
              </a:ext>
            </a:extLst>
          </p:cNvPr>
          <p:cNvSpPr/>
          <p:nvPr/>
        </p:nvSpPr>
        <p:spPr>
          <a:xfrm>
            <a:off x="2540441" y="458977"/>
            <a:ext cx="7098418" cy="480131"/>
          </a:xfrm>
          <a:prstGeom prst="rect">
            <a:avLst/>
          </a:prstGeom>
        </p:spPr>
        <p:txBody>
          <a:bodyPr vert="horz" lIns="91440" tIns="45720" rIns="91440" bIns="45720" rtlCol="0" anchor="ctr">
            <a:noAutofit/>
          </a:bodyPr>
          <a:lstStyle/>
          <a:p>
            <a:pPr algn="ctr" defTabSz="914400">
              <a:lnSpc>
                <a:spcPct val="90000"/>
              </a:lnSpc>
              <a:spcBef>
                <a:spcPct val="0"/>
              </a:spcBef>
            </a:pPr>
            <a:r>
              <a:rPr lang="ru-RU" sz="2800" dirty="0">
                <a:latin typeface="Century Gothic" panose="020B0502020202020204" pitchFamily="34" charset="0"/>
                <a:ea typeface="+mj-ea"/>
                <a:cs typeface="+mj-cs"/>
              </a:rPr>
              <a:t>Контактная информация для граждан</a:t>
            </a:r>
          </a:p>
        </p:txBody>
      </p:sp>
      <p:pic>
        <p:nvPicPr>
          <p:cNvPr id="4" name="Рисунок 3">
            <a:extLst>
              <a:ext uri="{FF2B5EF4-FFF2-40B4-BE49-F238E27FC236}">
                <a16:creationId xmlns:a16="http://schemas.microsoft.com/office/drawing/2014/main" id="{1F125ED0-8854-4748-968A-2BBFBFAF2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6561" y="3153624"/>
            <a:ext cx="2876550" cy="1981200"/>
          </a:xfrm>
          <a:prstGeom prst="rect">
            <a:avLst/>
          </a:prstGeom>
        </p:spPr>
      </p:pic>
    </p:spTree>
  </p:cSld>
  <p:clrMapOvr>
    <a:overrideClrMapping bg1="lt1" tx1="dk1" bg2="lt2" tx2="dk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Блок-схема: ручной ввод 7"/>
          <p:cNvSpPr/>
          <p:nvPr/>
        </p:nvSpPr>
        <p:spPr>
          <a:xfrm rot="16200000" flipH="1">
            <a:off x="9919648" y="1165785"/>
            <a:ext cx="10320359" cy="10055541"/>
          </a:xfrm>
          <a:prstGeom prst="flowChartManualInp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968" dirty="0">
              <a:latin typeface="Tahoma" panose="020B0604030504040204" pitchFamily="34" charset="0"/>
            </a:endParaRPr>
          </a:p>
        </p:txBody>
      </p:sp>
      <p:sp>
        <p:nvSpPr>
          <p:cNvPr id="9" name="Прямоугольник 8"/>
          <p:cNvSpPr/>
          <p:nvPr/>
        </p:nvSpPr>
        <p:spPr>
          <a:xfrm>
            <a:off x="16689973" y="1980659"/>
            <a:ext cx="2542611" cy="701410"/>
          </a:xfrm>
          <a:prstGeom prst="rect">
            <a:avLst/>
          </a:prstGeom>
        </p:spPr>
        <p:txBody>
          <a:bodyPr wrap="square">
            <a:spAutoFit/>
          </a:bodyPr>
          <a:lstStyle/>
          <a:p>
            <a:pPr>
              <a:spcBef>
                <a:spcPct val="0"/>
              </a:spcBef>
              <a:defRPr/>
            </a:pPr>
            <a:endParaRPr lang="ru-RU" sz="3958" dirty="0">
              <a:ln w="0"/>
              <a:solidFill>
                <a:srgbClr val="4E4F54"/>
              </a:solidFill>
              <a:latin typeface="Tahoma" panose="020B0604030504040204" pitchFamily="34" charset="0"/>
            </a:endParaRPr>
          </a:p>
        </p:txBody>
      </p:sp>
      <p:sp>
        <p:nvSpPr>
          <p:cNvPr id="24" name="Прямоугольник 2"/>
          <p:cNvSpPr>
            <a:spLocks noChangeArrowheads="1"/>
          </p:cNvSpPr>
          <p:nvPr/>
        </p:nvSpPr>
        <p:spPr bwMode="auto">
          <a:xfrm>
            <a:off x="3287944" y="261977"/>
            <a:ext cx="8402209" cy="461665"/>
          </a:xfrm>
          <a:prstGeom prst="rect">
            <a:avLst/>
          </a:prstGeom>
        </p:spPr>
        <p:txBody>
          <a:bodyPr vert="horz" lIns="91440" tIns="45720" rIns="91440" bIns="45720" rtlCol="0" anchor="ctr">
            <a:noAutofit/>
          </a:bodyPr>
          <a:lstStyle/>
          <a:p>
            <a:pPr defTabSz="914400">
              <a:lnSpc>
                <a:spcPct val="90000"/>
              </a:lnSpc>
              <a:spcBef>
                <a:spcPct val="0"/>
              </a:spcBef>
            </a:pPr>
            <a:r>
              <a:rPr lang="ru-RU" sz="3200" dirty="0" smtClean="0">
                <a:latin typeface="+mj-lt"/>
                <a:ea typeface="+mj-ea"/>
                <a:cs typeface="+mj-cs"/>
              </a:rPr>
              <a:t>ПРОЕКТЫ ИМПОРТОЗАМЕЩЕНИЯ </a:t>
            </a:r>
            <a:endParaRPr lang="ru-RU" sz="3200" dirty="0">
              <a:latin typeface="+mj-lt"/>
              <a:ea typeface="+mj-ea"/>
              <a:cs typeface="+mj-cs"/>
            </a:endParaRPr>
          </a:p>
        </p:txBody>
      </p:sp>
      <p:pic>
        <p:nvPicPr>
          <p:cNvPr id="19" name="Объект 6">
            <a:extLst>
              <a:ext uri="{FF2B5EF4-FFF2-40B4-BE49-F238E27FC236}">
                <a16:creationId xmlns:a16="http://schemas.microsoft.com/office/drawing/2014/main" id="{CFFFD8CE-B789-4C27-B570-162D171D0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11" y="304596"/>
            <a:ext cx="760490" cy="342008"/>
          </a:xfrm>
          <a:prstGeom prst="rect">
            <a:avLst/>
          </a:prstGeom>
        </p:spPr>
      </p:pic>
      <p:sp>
        <p:nvSpPr>
          <p:cNvPr id="16" name="Прямоугольник 15"/>
          <p:cNvSpPr/>
          <p:nvPr/>
        </p:nvSpPr>
        <p:spPr>
          <a:xfrm>
            <a:off x="3518454" y="1579794"/>
            <a:ext cx="9725025" cy="1077218"/>
          </a:xfrm>
          <a:prstGeom prst="rect">
            <a:avLst/>
          </a:prstGeom>
        </p:spPr>
        <p:txBody>
          <a:bodyPr wrap="square">
            <a:spAutoFit/>
          </a:bodyPr>
          <a:lstStyle/>
          <a:p>
            <a:pPr indent="6980" fontAlgn="t">
              <a:defRPr/>
            </a:pPr>
            <a:r>
              <a:rPr lang="ru-RU" sz="1600" dirty="0" smtClean="0"/>
              <a:t>ВЫСОКОТЕХНОЛОГИЧНОЕ ПРОИЗВОДСТВО ФАРМАЦЕВТИЧЕСКИХ СУБСТАНЦИЙ</a:t>
            </a:r>
            <a:endParaRPr lang="ru-RU" sz="1100" dirty="0" smtClean="0">
              <a:latin typeface="+mj-lt"/>
              <a:ea typeface="Tahoma" panose="020B0604030504040204" pitchFamily="34" charset="0"/>
              <a:cs typeface="Tahoma" panose="020B0604030504040204" pitchFamily="34" charset="0"/>
            </a:endParaRPr>
          </a:p>
          <a:p>
            <a:pPr indent="6980" defTabSz="914400" fontAlgn="t">
              <a:defRPr/>
            </a:pPr>
            <a:r>
              <a:rPr lang="ru-RU" sz="1200" dirty="0">
                <a:latin typeface="+mj-lt"/>
                <a:ea typeface="Tahoma" panose="020B0604030504040204" pitchFamily="34" charset="0"/>
                <a:cs typeface="Tahoma" panose="020B0604030504040204" pitchFamily="34" charset="0"/>
              </a:rPr>
              <a:t>Инвестор: ООО «Глобалхимфарм» </a:t>
            </a:r>
            <a:endParaRPr lang="ru-RU" sz="1200" dirty="0" smtClean="0">
              <a:latin typeface="+mj-lt"/>
              <a:ea typeface="Tahoma" panose="020B0604030504040204" pitchFamily="34" charset="0"/>
              <a:cs typeface="Tahoma" panose="020B0604030504040204" pitchFamily="34" charset="0"/>
            </a:endParaRPr>
          </a:p>
          <a:p>
            <a:pPr indent="6980" defTabSz="914400" fontAlgn="t">
              <a:defRPr/>
            </a:pPr>
            <a:r>
              <a:rPr lang="ru-RU" sz="1200" dirty="0" smtClean="0">
                <a:latin typeface="+mj-lt"/>
                <a:ea typeface="Tahoma" panose="020B0604030504040204" pitchFamily="34" charset="0"/>
                <a:cs typeface="Tahoma" panose="020B0604030504040204" pitchFamily="34" charset="0"/>
              </a:rPr>
              <a:t>Количество </a:t>
            </a:r>
            <a:r>
              <a:rPr lang="ru-RU" sz="1200" dirty="0">
                <a:latin typeface="+mj-lt"/>
                <a:ea typeface="Tahoma" panose="020B0604030504040204" pitchFamily="34" charset="0"/>
                <a:cs typeface="Tahoma" panose="020B0604030504040204" pitchFamily="34" charset="0"/>
              </a:rPr>
              <a:t>создаваемых рабочих мест: </a:t>
            </a:r>
            <a:r>
              <a:rPr lang="ru-RU" sz="1200" dirty="0" smtClean="0">
                <a:latin typeface="+mj-lt"/>
                <a:ea typeface="Tahoma" panose="020B0604030504040204" pitchFamily="34" charset="0"/>
                <a:cs typeface="Tahoma" panose="020B0604030504040204" pitchFamily="34" charset="0"/>
              </a:rPr>
              <a:t>120 </a:t>
            </a:r>
          </a:p>
          <a:p>
            <a:pPr indent="6980" defTabSz="914400" fontAlgn="t">
              <a:defRPr/>
            </a:pPr>
            <a:r>
              <a:rPr lang="ru-RU" sz="1200" dirty="0" smtClean="0">
                <a:latin typeface="+mj-lt"/>
                <a:ea typeface="Tahoma" panose="020B0604030504040204" pitchFamily="34" charset="0"/>
                <a:cs typeface="Tahoma" panose="020B0604030504040204" pitchFamily="34" charset="0"/>
              </a:rPr>
              <a:t>Инвестиции в проект: 751 млн. рублей</a:t>
            </a:r>
            <a:endParaRPr lang="ru-RU" sz="1200" dirty="0">
              <a:latin typeface="+mj-lt"/>
              <a:ea typeface="Tahoma" panose="020B0604030504040204" pitchFamily="34" charset="0"/>
              <a:cs typeface="Tahoma" panose="020B0604030504040204" pitchFamily="34" charset="0"/>
            </a:endParaRPr>
          </a:p>
          <a:p>
            <a:pPr indent="6980" defTabSz="914400" fontAlgn="t">
              <a:defRPr/>
            </a:pPr>
            <a:r>
              <a:rPr lang="ru-RU" sz="1200" dirty="0">
                <a:latin typeface="+mj-lt"/>
                <a:ea typeface="Tahoma" panose="020B0604030504040204" pitchFamily="34" charset="0"/>
                <a:cs typeface="Tahoma" panose="020B0604030504040204" pitchFamily="34" charset="0"/>
              </a:rPr>
              <a:t>Сроки реализации: </a:t>
            </a:r>
            <a:r>
              <a:rPr lang="ru-RU" sz="1200" dirty="0" smtClean="0">
                <a:latin typeface="+mj-lt"/>
                <a:ea typeface="Tahoma" panose="020B0604030504040204" pitchFamily="34" charset="0"/>
                <a:cs typeface="Tahoma" panose="020B0604030504040204" pitchFamily="34" charset="0"/>
              </a:rPr>
              <a:t>2023-2027</a:t>
            </a:r>
            <a:endParaRPr lang="ru-RU" sz="1200" dirty="0">
              <a:latin typeface="+mj-lt"/>
              <a:ea typeface="Tahoma" panose="020B0604030504040204" pitchFamily="34" charset="0"/>
              <a:cs typeface="Tahoma" panose="020B0604030504040204" pitchFamily="34" charset="0"/>
            </a:endParaRPr>
          </a:p>
        </p:txBody>
      </p:sp>
      <p:sp>
        <p:nvSpPr>
          <p:cNvPr id="17" name="Прямоугольник 16"/>
          <p:cNvSpPr/>
          <p:nvPr/>
        </p:nvSpPr>
        <p:spPr>
          <a:xfrm>
            <a:off x="-221725" y="4324321"/>
            <a:ext cx="8772717" cy="1323439"/>
          </a:xfrm>
          <a:prstGeom prst="rect">
            <a:avLst/>
          </a:prstGeom>
        </p:spPr>
        <p:txBody>
          <a:bodyPr wrap="square">
            <a:spAutoFit/>
          </a:bodyPr>
          <a:lstStyle/>
          <a:p>
            <a:pPr indent="6980" algn="r" fontAlgn="t">
              <a:defRPr/>
            </a:pPr>
            <a:r>
              <a:rPr lang="ru-RU" sz="1600" dirty="0" smtClean="0"/>
              <a:t>ВЕРТИКАЛЬНО-ИНТЕГРИРОВАННОЕ ПРОИЗВОДСТВО СРЕДСТВ ГИГИЕНЫ ПОЛОСТИ РТА </a:t>
            </a:r>
          </a:p>
          <a:p>
            <a:pPr indent="6980" algn="r" fontAlgn="t">
              <a:defRPr/>
            </a:pPr>
            <a:r>
              <a:rPr lang="ru-RU" sz="1600" dirty="0" smtClean="0"/>
              <a:t>С ЦЕХАМИ ПРОИЗВОДСТВА УПАКОВОЧНЫХ МАТЕРИАЛОВ </a:t>
            </a:r>
          </a:p>
          <a:p>
            <a:pPr algn="r" defTabSz="914400" fontAlgn="t">
              <a:defRPr/>
            </a:pPr>
            <a:r>
              <a:rPr lang="ru-RU" sz="1200" dirty="0" smtClean="0">
                <a:latin typeface="+mj-lt"/>
                <a:ea typeface="Tahoma" panose="020B0604030504040204" pitchFamily="34" charset="0"/>
                <a:cs typeface="Tahoma" panose="020B0604030504040204" pitchFamily="34" charset="0"/>
              </a:rPr>
              <a:t>Инвестор: ООО </a:t>
            </a:r>
            <a:r>
              <a:rPr lang="ru-RU" sz="1200" dirty="0">
                <a:latin typeface="+mj-lt"/>
                <a:ea typeface="Tahoma" panose="020B0604030504040204" pitchFamily="34" charset="0"/>
                <a:cs typeface="Tahoma" panose="020B0604030504040204" pitchFamily="34" charset="0"/>
              </a:rPr>
              <a:t>«ДенталГрупп» </a:t>
            </a:r>
            <a:endParaRPr lang="ru-RU" sz="1200" dirty="0" smtClean="0">
              <a:latin typeface="+mj-lt"/>
              <a:ea typeface="Tahoma" panose="020B0604030504040204" pitchFamily="34" charset="0"/>
              <a:cs typeface="Tahoma" panose="020B0604030504040204" pitchFamily="34" charset="0"/>
            </a:endParaRPr>
          </a:p>
          <a:p>
            <a:pPr algn="r" defTabSz="914400" fontAlgn="t">
              <a:defRPr/>
            </a:pPr>
            <a:r>
              <a:rPr lang="ru-RU" sz="1200" dirty="0">
                <a:latin typeface="Calibri Light" panose="020F0302020204030204" pitchFamily="34" charset="0"/>
                <a:ea typeface="Tahoma" panose="020B0604030504040204" pitchFamily="34" charset="0"/>
                <a:cs typeface="Tahoma" panose="020B0604030504040204" pitchFamily="34" charset="0"/>
              </a:rPr>
              <a:t>Количество создаваемых рабочих мест: </a:t>
            </a:r>
            <a:r>
              <a:rPr lang="ru-RU" sz="1200" dirty="0" smtClean="0">
                <a:latin typeface="+mj-lt"/>
                <a:ea typeface="Tahoma" panose="020B0604030504040204" pitchFamily="34" charset="0"/>
                <a:cs typeface="Tahoma" panose="020B0604030504040204" pitchFamily="34" charset="0"/>
              </a:rPr>
              <a:t>183 </a:t>
            </a:r>
          </a:p>
          <a:p>
            <a:pPr indent="6980" algn="r" defTabSz="914400" fontAlgn="t">
              <a:defRPr/>
            </a:pPr>
            <a:r>
              <a:rPr lang="ru-RU" sz="1200" dirty="0">
                <a:latin typeface="+mj-lt"/>
                <a:ea typeface="Tahoma" panose="020B0604030504040204" pitchFamily="34" charset="0"/>
                <a:cs typeface="Tahoma" panose="020B0604030504040204" pitchFamily="34" charset="0"/>
              </a:rPr>
              <a:t>Инвестиции в проект: </a:t>
            </a:r>
            <a:r>
              <a:rPr lang="ru-RU" sz="1200" dirty="0" smtClean="0">
                <a:latin typeface="+mj-lt"/>
                <a:ea typeface="Tahoma" panose="020B0604030504040204" pitchFamily="34" charset="0"/>
                <a:cs typeface="Tahoma" panose="020B0604030504040204" pitchFamily="34" charset="0"/>
              </a:rPr>
              <a:t>211,5 </a:t>
            </a:r>
            <a:r>
              <a:rPr lang="ru-RU" sz="1200" dirty="0">
                <a:latin typeface="+mj-lt"/>
                <a:ea typeface="Tahoma" panose="020B0604030504040204" pitchFamily="34" charset="0"/>
                <a:cs typeface="Tahoma" panose="020B0604030504040204" pitchFamily="34" charset="0"/>
              </a:rPr>
              <a:t>млн. рублей</a:t>
            </a:r>
          </a:p>
          <a:p>
            <a:pPr algn="r" defTabSz="914400" fontAlgn="t">
              <a:defRPr/>
            </a:pPr>
            <a:r>
              <a:rPr lang="ru-RU" sz="1200" dirty="0" smtClean="0">
                <a:latin typeface="+mj-lt"/>
                <a:ea typeface="Tahoma" panose="020B0604030504040204" pitchFamily="34" charset="0"/>
                <a:cs typeface="Tahoma" panose="020B0604030504040204" pitchFamily="34" charset="0"/>
              </a:rPr>
              <a:t>Сроки реализации: 2023-2025</a:t>
            </a:r>
            <a:endParaRPr lang="ru-RU" sz="1200" dirty="0">
              <a:latin typeface="+mj-lt"/>
              <a:ea typeface="Tahoma" panose="020B0604030504040204" pitchFamily="34" charset="0"/>
              <a:cs typeface="Tahoma" panose="020B0604030504040204" pitchFamily="34" charset="0"/>
            </a:endParaRPr>
          </a:p>
        </p:txBody>
      </p:sp>
      <p:cxnSp>
        <p:nvCxnSpPr>
          <p:cNvPr id="28" name="Прямая соединительная линия 27"/>
          <p:cNvCxnSpPr/>
          <p:nvPr/>
        </p:nvCxnSpPr>
        <p:spPr>
          <a:xfrm flipV="1">
            <a:off x="430663" y="3256959"/>
            <a:ext cx="8986617" cy="31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V="1">
            <a:off x="2703536" y="5907304"/>
            <a:ext cx="8986617" cy="31715"/>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Рисунок 25"/>
          <p:cNvPicPr>
            <a:picLocks noChangeAspect="1"/>
          </p:cNvPicPr>
          <p:nvPr/>
        </p:nvPicPr>
        <p:blipFill rotWithShape="1">
          <a:blip r:embed="rId3"/>
          <a:srcRect t="9560" r="16910"/>
          <a:stretch/>
        </p:blipFill>
        <p:spPr>
          <a:xfrm>
            <a:off x="8747082" y="3516503"/>
            <a:ext cx="2900837" cy="2066947"/>
          </a:xfrm>
          <a:prstGeom prst="rect">
            <a:avLst/>
          </a:prstGeom>
        </p:spPr>
      </p:pic>
      <p:pic>
        <p:nvPicPr>
          <p:cNvPr id="27" name="Рисунок 26"/>
          <p:cNvPicPr>
            <a:picLocks noChangeAspect="1"/>
          </p:cNvPicPr>
          <p:nvPr/>
        </p:nvPicPr>
        <p:blipFill rotWithShape="1">
          <a:blip r:embed="rId4"/>
          <a:srcRect l="6441" r="-420"/>
          <a:stretch/>
        </p:blipFill>
        <p:spPr>
          <a:xfrm>
            <a:off x="471580" y="1246551"/>
            <a:ext cx="2901586" cy="1744222"/>
          </a:xfrm>
          <a:prstGeom prst="rect">
            <a:avLst/>
          </a:prstGeom>
        </p:spPr>
      </p:pic>
    </p:spTree>
    <p:extLst>
      <p:ext uri="{BB962C8B-B14F-4D97-AF65-F5344CB8AC3E}">
        <p14:creationId xmlns:p14="http://schemas.microsoft.com/office/powerpoint/2010/main" val="2886854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Блок-схема: ручной ввод 7"/>
          <p:cNvSpPr/>
          <p:nvPr/>
        </p:nvSpPr>
        <p:spPr>
          <a:xfrm rot="16200000" flipH="1">
            <a:off x="9919648" y="1165785"/>
            <a:ext cx="10320359" cy="10055541"/>
          </a:xfrm>
          <a:prstGeom prst="flowChartManualInp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968" dirty="0">
              <a:latin typeface="Tahoma" panose="020B0604030504040204" pitchFamily="34" charset="0"/>
            </a:endParaRPr>
          </a:p>
        </p:txBody>
      </p:sp>
      <p:sp>
        <p:nvSpPr>
          <p:cNvPr id="9" name="Прямоугольник 8"/>
          <p:cNvSpPr/>
          <p:nvPr/>
        </p:nvSpPr>
        <p:spPr>
          <a:xfrm>
            <a:off x="16689973" y="1980659"/>
            <a:ext cx="2542611" cy="701410"/>
          </a:xfrm>
          <a:prstGeom prst="rect">
            <a:avLst/>
          </a:prstGeom>
        </p:spPr>
        <p:txBody>
          <a:bodyPr wrap="square">
            <a:spAutoFit/>
          </a:bodyPr>
          <a:lstStyle/>
          <a:p>
            <a:pPr>
              <a:spcBef>
                <a:spcPct val="0"/>
              </a:spcBef>
              <a:defRPr/>
            </a:pPr>
            <a:endParaRPr lang="ru-RU" sz="3958" dirty="0">
              <a:ln w="0"/>
              <a:solidFill>
                <a:srgbClr val="4E4F54"/>
              </a:solidFill>
              <a:latin typeface="Tahoma" panose="020B0604030504040204" pitchFamily="34" charset="0"/>
            </a:endParaRPr>
          </a:p>
        </p:txBody>
      </p:sp>
      <p:sp>
        <p:nvSpPr>
          <p:cNvPr id="24" name="Прямоугольник 2"/>
          <p:cNvSpPr>
            <a:spLocks noChangeArrowheads="1"/>
          </p:cNvSpPr>
          <p:nvPr/>
        </p:nvSpPr>
        <p:spPr bwMode="auto">
          <a:xfrm>
            <a:off x="3287944" y="261977"/>
            <a:ext cx="8402209" cy="461665"/>
          </a:xfrm>
          <a:prstGeom prst="rect">
            <a:avLst/>
          </a:prstGeom>
        </p:spPr>
        <p:txBody>
          <a:bodyPr vert="horz" lIns="91440" tIns="45720" rIns="91440" bIns="45720" rtlCol="0" anchor="ctr">
            <a:noAutofit/>
          </a:bodyPr>
          <a:lstStyle/>
          <a:p>
            <a:pPr defTabSz="914400">
              <a:lnSpc>
                <a:spcPct val="90000"/>
              </a:lnSpc>
              <a:spcBef>
                <a:spcPct val="0"/>
              </a:spcBef>
            </a:pPr>
            <a:r>
              <a:rPr lang="ru-RU" sz="3200" dirty="0" smtClean="0">
                <a:latin typeface="+mj-lt"/>
                <a:ea typeface="+mj-ea"/>
                <a:cs typeface="+mj-cs"/>
              </a:rPr>
              <a:t>ПРОЕКТЫ ИМПОРТОЗАМЕЩЕНИЯ </a:t>
            </a:r>
            <a:endParaRPr lang="ru-RU" sz="3200" dirty="0">
              <a:latin typeface="+mj-lt"/>
              <a:ea typeface="+mj-ea"/>
              <a:cs typeface="+mj-cs"/>
            </a:endParaRPr>
          </a:p>
        </p:txBody>
      </p:sp>
      <p:pic>
        <p:nvPicPr>
          <p:cNvPr id="19" name="Объект 6">
            <a:extLst>
              <a:ext uri="{FF2B5EF4-FFF2-40B4-BE49-F238E27FC236}">
                <a16:creationId xmlns:a16="http://schemas.microsoft.com/office/drawing/2014/main" id="{CFFFD8CE-B789-4C27-B570-162D171D0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11" y="304596"/>
            <a:ext cx="760490" cy="342008"/>
          </a:xfrm>
          <a:prstGeom prst="rect">
            <a:avLst/>
          </a:prstGeom>
        </p:spPr>
      </p:pic>
      <p:sp>
        <p:nvSpPr>
          <p:cNvPr id="18" name="Прямоугольник 17"/>
          <p:cNvSpPr/>
          <p:nvPr/>
        </p:nvSpPr>
        <p:spPr>
          <a:xfrm>
            <a:off x="4052815" y="1314362"/>
            <a:ext cx="8310084" cy="1508105"/>
          </a:xfrm>
          <a:prstGeom prst="rect">
            <a:avLst/>
          </a:prstGeom>
        </p:spPr>
        <p:txBody>
          <a:bodyPr wrap="square">
            <a:spAutoFit/>
          </a:bodyPr>
          <a:lstStyle/>
          <a:p>
            <a:pPr lvl="0" indent="6980" fontAlgn="t">
              <a:defRPr/>
            </a:pPr>
            <a:r>
              <a:rPr lang="ru-RU" sz="1600" dirty="0" smtClean="0"/>
              <a:t>ПРОИЗВОДСТВЕННО-СКЛАДСКОЙ КОМПЛЕКС ПО ФОРМИРОВАНИЮ И ОБРАБОТКЕ ЛИСТОВОГО СТЕКЛА </a:t>
            </a:r>
          </a:p>
          <a:p>
            <a:pPr lvl="0" indent="6980" fontAlgn="t">
              <a:defRPr/>
            </a:pPr>
            <a:r>
              <a:rPr lang="ru-RU" sz="1200" dirty="0" smtClean="0">
                <a:latin typeface="+mj-lt"/>
                <a:ea typeface="Tahoma" panose="020B0604030504040204" pitchFamily="34" charset="0"/>
                <a:cs typeface="Tahoma" panose="020B0604030504040204" pitchFamily="34" charset="0"/>
              </a:rPr>
              <a:t>Инвестор</a:t>
            </a:r>
            <a:r>
              <a:rPr lang="ru-RU" sz="1200" dirty="0">
                <a:latin typeface="+mj-lt"/>
                <a:ea typeface="Tahoma" panose="020B0604030504040204" pitchFamily="34" charset="0"/>
                <a:cs typeface="Tahoma" panose="020B0604030504040204" pitchFamily="34" charset="0"/>
              </a:rPr>
              <a:t>: ООО «ТД </a:t>
            </a:r>
            <a:r>
              <a:rPr lang="ru-RU" sz="1200" dirty="0" smtClean="0">
                <a:latin typeface="+mj-lt"/>
                <a:ea typeface="Tahoma" panose="020B0604030504040204" pitchFamily="34" charset="0"/>
                <a:cs typeface="Tahoma" panose="020B0604030504040204" pitchFamily="34" charset="0"/>
              </a:rPr>
              <a:t>«Мосавтостекло</a:t>
            </a:r>
            <a:r>
              <a:rPr lang="ru-RU" sz="1200" dirty="0">
                <a:latin typeface="+mj-lt"/>
                <a:ea typeface="Tahoma" panose="020B0604030504040204" pitchFamily="34" charset="0"/>
                <a:cs typeface="Tahoma" panose="020B0604030504040204" pitchFamily="34" charset="0"/>
              </a:rPr>
              <a:t>»</a:t>
            </a:r>
          </a:p>
          <a:p>
            <a:pPr indent="6980" defTabSz="914400" fontAlgn="t">
              <a:defRPr/>
            </a:pPr>
            <a:r>
              <a:rPr lang="ru-RU" sz="1200" dirty="0">
                <a:latin typeface="+mj-lt"/>
                <a:ea typeface="Tahoma" panose="020B0604030504040204" pitchFamily="34" charset="0"/>
                <a:cs typeface="Tahoma" panose="020B0604030504040204" pitchFamily="34" charset="0"/>
              </a:rPr>
              <a:t>Количество создаваемых рабочих мест: </a:t>
            </a:r>
            <a:r>
              <a:rPr lang="ru-RU" sz="1200" dirty="0" smtClean="0">
                <a:latin typeface="+mj-lt"/>
                <a:ea typeface="Tahoma" panose="020B0604030504040204" pitchFamily="34" charset="0"/>
                <a:cs typeface="Tahoma" panose="020B0604030504040204" pitchFamily="34" charset="0"/>
              </a:rPr>
              <a:t>40 </a:t>
            </a:r>
          </a:p>
          <a:p>
            <a:pPr indent="6980" defTabSz="914400" fontAlgn="t">
              <a:defRPr/>
            </a:pPr>
            <a:r>
              <a:rPr lang="ru-RU" sz="1200" dirty="0">
                <a:latin typeface="+mj-lt"/>
                <a:ea typeface="Tahoma" panose="020B0604030504040204" pitchFamily="34" charset="0"/>
                <a:cs typeface="Tahoma" panose="020B0604030504040204" pitchFamily="34" charset="0"/>
              </a:rPr>
              <a:t>Инвестиции в проект: </a:t>
            </a:r>
            <a:r>
              <a:rPr lang="ru-RU" sz="1200" dirty="0" smtClean="0">
                <a:latin typeface="+mj-lt"/>
                <a:ea typeface="Tahoma" panose="020B0604030504040204" pitchFamily="34" charset="0"/>
                <a:cs typeface="Tahoma" panose="020B0604030504040204" pitchFamily="34" charset="0"/>
              </a:rPr>
              <a:t>500 </a:t>
            </a:r>
            <a:r>
              <a:rPr lang="ru-RU" sz="1200" dirty="0">
                <a:latin typeface="+mj-lt"/>
                <a:ea typeface="Tahoma" panose="020B0604030504040204" pitchFamily="34" charset="0"/>
                <a:cs typeface="Tahoma" panose="020B0604030504040204" pitchFamily="34" charset="0"/>
              </a:rPr>
              <a:t>млн. рублей</a:t>
            </a:r>
          </a:p>
          <a:p>
            <a:pPr indent="6980" defTabSz="914400" fontAlgn="t">
              <a:defRPr/>
            </a:pPr>
            <a:r>
              <a:rPr lang="ru-RU" sz="1200" dirty="0" smtClean="0">
                <a:latin typeface="+mj-lt"/>
                <a:ea typeface="Tahoma" panose="020B0604030504040204" pitchFamily="34" charset="0"/>
                <a:cs typeface="Tahoma" panose="020B0604030504040204" pitchFamily="34" charset="0"/>
              </a:rPr>
              <a:t>Сроки </a:t>
            </a:r>
            <a:r>
              <a:rPr lang="ru-RU" sz="1200" dirty="0">
                <a:latin typeface="+mj-lt"/>
                <a:ea typeface="Tahoma" panose="020B0604030504040204" pitchFamily="34" charset="0"/>
                <a:cs typeface="Tahoma" panose="020B0604030504040204" pitchFamily="34" charset="0"/>
              </a:rPr>
              <a:t>реализации:  </a:t>
            </a:r>
            <a:r>
              <a:rPr lang="ru-RU" sz="1200" dirty="0" smtClean="0">
                <a:latin typeface="+mj-lt"/>
                <a:ea typeface="Tahoma" panose="020B0604030504040204" pitchFamily="34" charset="0"/>
                <a:cs typeface="Tahoma" panose="020B0604030504040204" pitchFamily="34" charset="0"/>
              </a:rPr>
              <a:t>2023-2026</a:t>
            </a:r>
            <a:endParaRPr lang="ru-RU" sz="1200" dirty="0">
              <a:latin typeface="+mj-lt"/>
              <a:ea typeface="Tahoma" panose="020B0604030504040204" pitchFamily="34" charset="0"/>
              <a:cs typeface="Tahoma" panose="020B0604030504040204" pitchFamily="34" charset="0"/>
            </a:endParaRPr>
          </a:p>
          <a:p>
            <a:pPr lvl="0" defTabSz="914400" fontAlgn="t">
              <a:defRPr/>
            </a:pPr>
            <a:endParaRPr lang="ru-RU" sz="1200" dirty="0">
              <a:latin typeface="+mj-lt"/>
              <a:ea typeface="Tahoma" panose="020B0604030504040204" pitchFamily="34" charset="0"/>
              <a:cs typeface="Tahoma" panose="020B0604030504040204" pitchFamily="34" charset="0"/>
            </a:endParaRPr>
          </a:p>
        </p:txBody>
      </p:sp>
      <p:cxnSp>
        <p:nvCxnSpPr>
          <p:cNvPr id="29" name="Прямая соединительная линия 28"/>
          <p:cNvCxnSpPr/>
          <p:nvPr/>
        </p:nvCxnSpPr>
        <p:spPr>
          <a:xfrm flipV="1">
            <a:off x="2661273" y="3370381"/>
            <a:ext cx="8986617" cy="31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flipV="1">
            <a:off x="293111" y="6073499"/>
            <a:ext cx="8986617" cy="31715"/>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Рисунок 19">
            <a:extLst>
              <a:ext uri="{FF2B5EF4-FFF2-40B4-BE49-F238E27FC236}">
                <a16:creationId xmlns:a16="http://schemas.microsoft.com/office/drawing/2014/main" id="{B0742DDA-8C4F-47C2-AF5D-30363B6599BF}"/>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8756150" y="3627039"/>
            <a:ext cx="2788150" cy="2221517"/>
          </a:xfrm>
          <a:prstGeom prst="rect">
            <a:avLst/>
          </a:prstGeom>
        </p:spPr>
      </p:pic>
      <p:sp>
        <p:nvSpPr>
          <p:cNvPr id="23" name="Прямоугольник 22"/>
          <p:cNvSpPr/>
          <p:nvPr/>
        </p:nvSpPr>
        <p:spPr>
          <a:xfrm>
            <a:off x="147837" y="3784777"/>
            <a:ext cx="8415872" cy="1569660"/>
          </a:xfrm>
          <a:prstGeom prst="rect">
            <a:avLst/>
          </a:prstGeom>
        </p:spPr>
        <p:txBody>
          <a:bodyPr wrap="square">
            <a:spAutoFit/>
          </a:bodyPr>
          <a:lstStyle/>
          <a:p>
            <a:pPr lvl="0" indent="6980" algn="r" fontAlgn="t">
              <a:defRPr/>
            </a:pPr>
            <a:r>
              <a:rPr lang="ru-RU" sz="1600" dirty="0" smtClean="0"/>
              <a:t>ПРОИЗВОДСТВЕННО-СКЛАДСКОЙ КОМПЛЕКС ДЛЯ ПРОИЗВОДСТВА ДЕТАЛЕЙ И КОМПЛЕКТУЮЩИХ ДЛЯ СПЕЦТЕХНИКИ, ИСПОЛЬЗУЕМОЙ В ГОРНОДОБЫВАЮЩЕЙ ПРОМЫШЛЕННОСТИ, СТРОИТЕЛЬСТВЕ И ПРИ РЕМОНТЕ ДОРОГ</a:t>
            </a:r>
          </a:p>
          <a:p>
            <a:pPr lvl="0" indent="6980" algn="r" defTabSz="914400" fontAlgn="t">
              <a:defRPr/>
            </a:pPr>
            <a:r>
              <a:rPr lang="ru-RU" sz="1200" dirty="0">
                <a:latin typeface="+mj-lt"/>
                <a:ea typeface="Tahoma" panose="020B0604030504040204" pitchFamily="34" charset="0"/>
                <a:cs typeface="Tahoma" panose="020B0604030504040204" pitchFamily="34" charset="0"/>
              </a:rPr>
              <a:t>Инвестор: ООО «УДТ-техника»</a:t>
            </a:r>
          </a:p>
          <a:p>
            <a:pPr indent="6980" algn="r" defTabSz="914400" fontAlgn="t">
              <a:defRPr/>
            </a:pPr>
            <a:r>
              <a:rPr lang="ru-RU" sz="1200" dirty="0">
                <a:latin typeface="+mj-lt"/>
                <a:ea typeface="Tahoma" panose="020B0604030504040204" pitchFamily="34" charset="0"/>
                <a:cs typeface="Tahoma" panose="020B0604030504040204" pitchFamily="34" charset="0"/>
              </a:rPr>
              <a:t>Количество создаваемых рабочих мест: 51 </a:t>
            </a:r>
            <a:endParaRPr lang="ru-RU" sz="1200" dirty="0" smtClean="0">
              <a:latin typeface="+mj-lt"/>
              <a:ea typeface="Tahoma" panose="020B0604030504040204" pitchFamily="34" charset="0"/>
              <a:cs typeface="Tahoma" panose="020B0604030504040204" pitchFamily="34" charset="0"/>
            </a:endParaRPr>
          </a:p>
          <a:p>
            <a:pPr indent="6980" algn="r" defTabSz="914400" fontAlgn="t">
              <a:defRPr/>
            </a:pPr>
            <a:r>
              <a:rPr lang="ru-RU" sz="1200" dirty="0">
                <a:latin typeface="+mj-lt"/>
                <a:ea typeface="Tahoma" panose="020B0604030504040204" pitchFamily="34" charset="0"/>
                <a:cs typeface="Tahoma" panose="020B0604030504040204" pitchFamily="34" charset="0"/>
              </a:rPr>
              <a:t>Инвестиции в проект: 135 млн. рублей</a:t>
            </a:r>
          </a:p>
          <a:p>
            <a:pPr indent="6980" algn="r" defTabSz="914400" fontAlgn="t">
              <a:defRPr/>
            </a:pPr>
            <a:r>
              <a:rPr lang="ru-RU" sz="1200" dirty="0" smtClean="0">
                <a:latin typeface="+mj-lt"/>
                <a:ea typeface="Tahoma" panose="020B0604030504040204" pitchFamily="34" charset="0"/>
                <a:cs typeface="Tahoma" panose="020B0604030504040204" pitchFamily="34" charset="0"/>
              </a:rPr>
              <a:t>Сроки </a:t>
            </a:r>
            <a:r>
              <a:rPr lang="ru-RU" sz="1200" dirty="0">
                <a:latin typeface="+mj-lt"/>
                <a:ea typeface="Tahoma" panose="020B0604030504040204" pitchFamily="34" charset="0"/>
                <a:cs typeface="Tahoma" panose="020B0604030504040204" pitchFamily="34" charset="0"/>
              </a:rPr>
              <a:t>реализации:  </a:t>
            </a:r>
            <a:r>
              <a:rPr lang="ru-RU" sz="1200" dirty="0" smtClean="0">
                <a:latin typeface="+mj-lt"/>
                <a:ea typeface="Tahoma" panose="020B0604030504040204" pitchFamily="34" charset="0"/>
                <a:cs typeface="Tahoma" panose="020B0604030504040204" pitchFamily="34" charset="0"/>
              </a:rPr>
              <a:t>2023-2025</a:t>
            </a:r>
            <a:endParaRPr lang="ru-RU" sz="1200" dirty="0">
              <a:latin typeface="+mj-lt"/>
              <a:ea typeface="Tahoma" panose="020B0604030504040204" pitchFamily="34" charset="0"/>
              <a:cs typeface="Tahoma" panose="020B0604030504040204" pitchFamily="34" charset="0"/>
            </a:endParaRPr>
          </a:p>
        </p:txBody>
      </p:sp>
      <p:pic>
        <p:nvPicPr>
          <p:cNvPr id="5" name="Рисунок 4"/>
          <p:cNvPicPr>
            <a:picLocks noChangeAspect="1"/>
          </p:cNvPicPr>
          <p:nvPr/>
        </p:nvPicPr>
        <p:blipFill rotWithShape="1">
          <a:blip r:embed="rId4"/>
          <a:srcRect l="-474" t="18154" r="474" b="9477"/>
          <a:stretch/>
        </p:blipFill>
        <p:spPr>
          <a:xfrm>
            <a:off x="542284" y="1033375"/>
            <a:ext cx="2902368" cy="2112063"/>
          </a:xfrm>
          <a:prstGeom prst="rect">
            <a:avLst/>
          </a:prstGeom>
        </p:spPr>
      </p:pic>
    </p:spTree>
    <p:extLst>
      <p:ext uri="{BB962C8B-B14F-4D97-AF65-F5344CB8AC3E}">
        <p14:creationId xmlns:p14="http://schemas.microsoft.com/office/powerpoint/2010/main" val="2736938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Блок-схема: ручной ввод 7"/>
          <p:cNvSpPr/>
          <p:nvPr/>
        </p:nvSpPr>
        <p:spPr>
          <a:xfrm rot="16200000" flipH="1">
            <a:off x="9919648" y="1165785"/>
            <a:ext cx="10320359" cy="10055541"/>
          </a:xfrm>
          <a:prstGeom prst="flowChartManualInp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968" dirty="0">
              <a:latin typeface="Tahoma" panose="020B0604030504040204" pitchFamily="34" charset="0"/>
            </a:endParaRPr>
          </a:p>
        </p:txBody>
      </p:sp>
      <p:sp>
        <p:nvSpPr>
          <p:cNvPr id="9" name="Прямоугольник 8"/>
          <p:cNvSpPr/>
          <p:nvPr/>
        </p:nvSpPr>
        <p:spPr>
          <a:xfrm>
            <a:off x="16689973" y="1980659"/>
            <a:ext cx="2542611" cy="701410"/>
          </a:xfrm>
          <a:prstGeom prst="rect">
            <a:avLst/>
          </a:prstGeom>
        </p:spPr>
        <p:txBody>
          <a:bodyPr wrap="square">
            <a:spAutoFit/>
          </a:bodyPr>
          <a:lstStyle/>
          <a:p>
            <a:pPr>
              <a:spcBef>
                <a:spcPct val="0"/>
              </a:spcBef>
              <a:defRPr/>
            </a:pPr>
            <a:endParaRPr lang="ru-RU" sz="3958" dirty="0">
              <a:ln w="0"/>
              <a:solidFill>
                <a:srgbClr val="4E4F54"/>
              </a:solidFill>
              <a:latin typeface="Tahoma" panose="020B0604030504040204" pitchFamily="34" charset="0"/>
            </a:endParaRPr>
          </a:p>
        </p:txBody>
      </p:sp>
      <p:sp>
        <p:nvSpPr>
          <p:cNvPr id="24" name="Прямоугольник 2"/>
          <p:cNvSpPr>
            <a:spLocks noChangeArrowheads="1"/>
          </p:cNvSpPr>
          <p:nvPr/>
        </p:nvSpPr>
        <p:spPr bwMode="auto">
          <a:xfrm>
            <a:off x="3287944" y="261977"/>
            <a:ext cx="8402209" cy="461665"/>
          </a:xfrm>
          <a:prstGeom prst="rect">
            <a:avLst/>
          </a:prstGeom>
        </p:spPr>
        <p:txBody>
          <a:bodyPr vert="horz" lIns="91440" tIns="45720" rIns="91440" bIns="45720" rtlCol="0" anchor="ctr">
            <a:noAutofit/>
          </a:bodyPr>
          <a:lstStyle/>
          <a:p>
            <a:pPr defTabSz="914400">
              <a:lnSpc>
                <a:spcPct val="90000"/>
              </a:lnSpc>
              <a:spcBef>
                <a:spcPct val="0"/>
              </a:spcBef>
            </a:pPr>
            <a:r>
              <a:rPr lang="ru-RU" sz="3200" dirty="0" smtClean="0">
                <a:latin typeface="+mj-lt"/>
                <a:ea typeface="+mj-ea"/>
                <a:cs typeface="+mj-cs"/>
              </a:rPr>
              <a:t>ПРОЕКТЫ ИМПОРТОЗАМЕЩЕНИЯ </a:t>
            </a:r>
            <a:endParaRPr lang="ru-RU" sz="3200" dirty="0">
              <a:latin typeface="+mj-lt"/>
              <a:ea typeface="+mj-ea"/>
              <a:cs typeface="+mj-cs"/>
            </a:endParaRPr>
          </a:p>
        </p:txBody>
      </p:sp>
      <p:pic>
        <p:nvPicPr>
          <p:cNvPr id="19" name="Объект 6">
            <a:extLst>
              <a:ext uri="{FF2B5EF4-FFF2-40B4-BE49-F238E27FC236}">
                <a16:creationId xmlns:a16="http://schemas.microsoft.com/office/drawing/2014/main" id="{CFFFD8CE-B789-4C27-B570-162D171D0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11" y="304596"/>
            <a:ext cx="760490" cy="342008"/>
          </a:xfrm>
          <a:prstGeom prst="rect">
            <a:avLst/>
          </a:prstGeom>
        </p:spPr>
      </p:pic>
      <p:sp>
        <p:nvSpPr>
          <p:cNvPr id="3" name="Прямоугольник 2"/>
          <p:cNvSpPr/>
          <p:nvPr/>
        </p:nvSpPr>
        <p:spPr>
          <a:xfrm>
            <a:off x="3107392" y="1094857"/>
            <a:ext cx="8470042" cy="1261884"/>
          </a:xfrm>
          <a:prstGeom prst="rect">
            <a:avLst/>
          </a:prstGeom>
        </p:spPr>
        <p:txBody>
          <a:bodyPr wrap="square">
            <a:spAutoFit/>
          </a:bodyPr>
          <a:lstStyle/>
          <a:p>
            <a:pPr indent="6980" fontAlgn="t">
              <a:defRPr/>
            </a:pPr>
            <a:r>
              <a:rPr lang="ru-RU" sz="1600" dirty="0" smtClean="0"/>
              <a:t>ПРОИЗВОДСТВЕННО-СКЛАДСКОЙ </a:t>
            </a:r>
            <a:r>
              <a:rPr lang="ru-RU" sz="1600" dirty="0"/>
              <a:t>КОМПЛЕКС ДЛЯ ПРОИЗВОДСТВА </a:t>
            </a:r>
            <a:r>
              <a:rPr lang="ru-RU" sz="1600" dirty="0" smtClean="0"/>
              <a:t>МЕТАЛЛИЧЕСКИХ ИЗДЕЛИЙ</a:t>
            </a:r>
          </a:p>
          <a:p>
            <a:pPr indent="6980" defTabSz="914400" fontAlgn="t">
              <a:defRPr/>
            </a:pPr>
            <a:r>
              <a:rPr lang="ru-RU" sz="1200" dirty="0">
                <a:latin typeface="+mj-lt"/>
                <a:ea typeface="Tahoma" panose="020B0604030504040204" pitchFamily="34" charset="0"/>
                <a:cs typeface="Tahoma" panose="020B0604030504040204" pitchFamily="34" charset="0"/>
              </a:rPr>
              <a:t>Инвестор: ООО «ТД </a:t>
            </a:r>
            <a:r>
              <a:rPr lang="ru-RU" sz="1200" dirty="0" err="1">
                <a:latin typeface="+mj-lt"/>
                <a:ea typeface="Tahoma" panose="020B0604030504040204" pitchFamily="34" charset="0"/>
                <a:cs typeface="Tahoma" panose="020B0604030504040204" pitchFamily="34" charset="0"/>
              </a:rPr>
              <a:t>Искра.НК</a:t>
            </a:r>
            <a:r>
              <a:rPr lang="ru-RU" sz="1200" dirty="0">
                <a:latin typeface="+mj-lt"/>
                <a:ea typeface="Tahoma" panose="020B0604030504040204" pitchFamily="34" charset="0"/>
                <a:cs typeface="Tahoma" panose="020B0604030504040204" pitchFamily="34" charset="0"/>
              </a:rPr>
              <a:t>»</a:t>
            </a:r>
          </a:p>
          <a:p>
            <a:pPr indent="6980" defTabSz="914400" fontAlgn="t">
              <a:defRPr/>
            </a:pPr>
            <a:r>
              <a:rPr lang="ru-RU" sz="1200" dirty="0">
                <a:latin typeface="+mj-lt"/>
                <a:ea typeface="Tahoma" panose="020B0604030504040204" pitchFamily="34" charset="0"/>
                <a:cs typeface="Tahoma" panose="020B0604030504040204" pitchFamily="34" charset="0"/>
              </a:rPr>
              <a:t>Количество создаваемых рабочих мест: </a:t>
            </a:r>
            <a:r>
              <a:rPr lang="ru-RU" sz="1200" dirty="0" smtClean="0">
                <a:latin typeface="+mj-lt"/>
                <a:ea typeface="Tahoma" panose="020B0604030504040204" pitchFamily="34" charset="0"/>
                <a:cs typeface="Tahoma" panose="020B0604030504040204" pitchFamily="34" charset="0"/>
              </a:rPr>
              <a:t>20</a:t>
            </a:r>
          </a:p>
          <a:p>
            <a:pPr indent="6980" defTabSz="914400" fontAlgn="t">
              <a:defRPr/>
            </a:pPr>
            <a:r>
              <a:rPr lang="ru-RU" sz="1200" dirty="0">
                <a:latin typeface="+mj-lt"/>
                <a:ea typeface="Tahoma" panose="020B0604030504040204" pitchFamily="34" charset="0"/>
                <a:cs typeface="Tahoma" panose="020B0604030504040204" pitchFamily="34" charset="0"/>
              </a:rPr>
              <a:t>Инвестиции в проект: </a:t>
            </a:r>
            <a:r>
              <a:rPr lang="ru-RU" sz="1200" dirty="0" smtClean="0">
                <a:latin typeface="+mj-lt"/>
                <a:ea typeface="Tahoma" panose="020B0604030504040204" pitchFamily="34" charset="0"/>
                <a:cs typeface="Tahoma" panose="020B0604030504040204" pitchFamily="34" charset="0"/>
              </a:rPr>
              <a:t>50 </a:t>
            </a:r>
            <a:r>
              <a:rPr lang="ru-RU" sz="1200" dirty="0">
                <a:latin typeface="+mj-lt"/>
                <a:ea typeface="Tahoma" panose="020B0604030504040204" pitchFamily="34" charset="0"/>
                <a:cs typeface="Tahoma" panose="020B0604030504040204" pitchFamily="34" charset="0"/>
              </a:rPr>
              <a:t>млн. рублей</a:t>
            </a:r>
          </a:p>
          <a:p>
            <a:pPr indent="6980" defTabSz="914400" fontAlgn="t">
              <a:defRPr/>
            </a:pPr>
            <a:r>
              <a:rPr lang="ru-RU" sz="1200" dirty="0" smtClean="0">
                <a:latin typeface="+mj-lt"/>
                <a:ea typeface="Tahoma" panose="020B0604030504040204" pitchFamily="34" charset="0"/>
                <a:cs typeface="Tahoma" panose="020B0604030504040204" pitchFamily="34" charset="0"/>
              </a:rPr>
              <a:t>Сроки </a:t>
            </a:r>
            <a:r>
              <a:rPr lang="ru-RU" sz="1200" dirty="0">
                <a:latin typeface="+mj-lt"/>
                <a:ea typeface="Tahoma" panose="020B0604030504040204" pitchFamily="34" charset="0"/>
                <a:cs typeface="Tahoma" panose="020B0604030504040204" pitchFamily="34" charset="0"/>
              </a:rPr>
              <a:t>реализации: 2023-2026</a:t>
            </a:r>
          </a:p>
          <a:p>
            <a:pPr defTabSz="914400" fontAlgn="t">
              <a:defRPr/>
            </a:pPr>
            <a:endParaRPr lang="ru-RU" sz="1200" dirty="0">
              <a:latin typeface="+mj-lt"/>
              <a:ea typeface="Tahoma" panose="020B0604030504040204" pitchFamily="34" charset="0"/>
              <a:cs typeface="Tahoma" panose="020B0604030504040204" pitchFamily="34" charset="0"/>
            </a:endParaRPr>
          </a:p>
        </p:txBody>
      </p:sp>
      <p:sp>
        <p:nvSpPr>
          <p:cNvPr id="17" name="Прямоугольник 16"/>
          <p:cNvSpPr/>
          <p:nvPr/>
        </p:nvSpPr>
        <p:spPr>
          <a:xfrm>
            <a:off x="3202090" y="4758384"/>
            <a:ext cx="8581695" cy="1323439"/>
          </a:xfrm>
          <a:prstGeom prst="rect">
            <a:avLst/>
          </a:prstGeom>
        </p:spPr>
        <p:txBody>
          <a:bodyPr wrap="square">
            <a:spAutoFit/>
          </a:bodyPr>
          <a:lstStyle/>
          <a:p>
            <a:pPr indent="6980" fontAlgn="t">
              <a:defRPr/>
            </a:pPr>
            <a:r>
              <a:rPr lang="ru-RU" sz="1600" dirty="0" smtClean="0"/>
              <a:t>ПРОИЗВОДСТВЕННЫЙ КОМПЛЕКС ДЛЯ ПРОИЗВОДСТВА ОДЕЖДЫ ИЗ НАТУРАЛЬНЫХ МАТЕРИАЛОВ, ТАКИХ КАК, МЕХ, КОЖА, ШЕРСТЯНЫЕ ТКАНИ</a:t>
            </a:r>
          </a:p>
          <a:p>
            <a:pPr indent="6980" fontAlgn="t">
              <a:defRPr/>
            </a:pPr>
            <a:r>
              <a:rPr lang="ru-RU" sz="1200" dirty="0" smtClean="0">
                <a:latin typeface="+mj-lt"/>
                <a:ea typeface="Tahoma" panose="020B0604030504040204" pitchFamily="34" charset="0"/>
                <a:cs typeface="Tahoma" panose="020B0604030504040204" pitchFamily="34" charset="0"/>
              </a:rPr>
              <a:t>Инвестор: ООО «</a:t>
            </a:r>
            <a:r>
              <a:rPr lang="ru-RU" sz="1200" dirty="0">
                <a:latin typeface="+mj-lt"/>
                <a:ea typeface="Tahoma" panose="020B0604030504040204" pitchFamily="34" charset="0"/>
                <a:cs typeface="Tahoma" panose="020B0604030504040204" pitchFamily="34" charset="0"/>
              </a:rPr>
              <a:t>Г</a:t>
            </a:r>
            <a:r>
              <a:rPr lang="ru-RU" sz="1200" dirty="0" smtClean="0">
                <a:latin typeface="+mj-lt"/>
                <a:ea typeface="Tahoma" panose="020B0604030504040204" pitchFamily="34" charset="0"/>
                <a:cs typeface="Tahoma" panose="020B0604030504040204" pitchFamily="34" charset="0"/>
              </a:rPr>
              <a:t>рафиня К» </a:t>
            </a:r>
          </a:p>
          <a:p>
            <a:pPr defTabSz="914400" fontAlgn="t">
              <a:defRPr/>
            </a:pPr>
            <a:r>
              <a:rPr lang="ru-RU" sz="1200" dirty="0" smtClean="0">
                <a:latin typeface="Calibri Light" panose="020F0302020204030204" pitchFamily="34" charset="0"/>
                <a:ea typeface="Tahoma" panose="020B0604030504040204" pitchFamily="34" charset="0"/>
                <a:cs typeface="Tahoma" panose="020B0604030504040204" pitchFamily="34" charset="0"/>
              </a:rPr>
              <a:t>Количество создаваемых рабочих мест: 17</a:t>
            </a:r>
            <a:endParaRPr lang="ru-RU" sz="1200" dirty="0" smtClean="0">
              <a:latin typeface="+mj-lt"/>
              <a:ea typeface="Tahoma" panose="020B0604030504040204" pitchFamily="34" charset="0"/>
              <a:cs typeface="Tahoma" panose="020B0604030504040204" pitchFamily="34" charset="0"/>
            </a:endParaRPr>
          </a:p>
          <a:p>
            <a:pPr indent="6980" defTabSz="914400" fontAlgn="t">
              <a:defRPr/>
            </a:pPr>
            <a:r>
              <a:rPr lang="ru-RU" sz="1200" dirty="0">
                <a:latin typeface="+mj-lt"/>
                <a:ea typeface="Tahoma" panose="020B0604030504040204" pitchFamily="34" charset="0"/>
                <a:cs typeface="Tahoma" panose="020B0604030504040204" pitchFamily="34" charset="0"/>
              </a:rPr>
              <a:t>Инвестиции в проект: </a:t>
            </a:r>
            <a:r>
              <a:rPr lang="ru-RU" sz="1200" dirty="0" smtClean="0">
                <a:latin typeface="+mj-lt"/>
                <a:ea typeface="Tahoma" panose="020B0604030504040204" pitchFamily="34" charset="0"/>
                <a:cs typeface="Tahoma" panose="020B0604030504040204" pitchFamily="34" charset="0"/>
              </a:rPr>
              <a:t>22 </a:t>
            </a:r>
            <a:r>
              <a:rPr lang="ru-RU" sz="1200" dirty="0">
                <a:latin typeface="+mj-lt"/>
                <a:ea typeface="Tahoma" panose="020B0604030504040204" pitchFamily="34" charset="0"/>
                <a:cs typeface="Tahoma" panose="020B0604030504040204" pitchFamily="34" charset="0"/>
              </a:rPr>
              <a:t>млн. рублей</a:t>
            </a:r>
          </a:p>
          <a:p>
            <a:pPr defTabSz="914400" fontAlgn="t">
              <a:defRPr/>
            </a:pPr>
            <a:r>
              <a:rPr lang="ru-RU" sz="1200" dirty="0" smtClean="0">
                <a:latin typeface="+mj-lt"/>
                <a:ea typeface="Tahoma" panose="020B0604030504040204" pitchFamily="34" charset="0"/>
                <a:cs typeface="Tahoma" panose="020B0604030504040204" pitchFamily="34" charset="0"/>
              </a:rPr>
              <a:t>Сроки реализации: 2024-2026</a:t>
            </a:r>
            <a:endParaRPr lang="ru-RU" sz="1200" dirty="0">
              <a:latin typeface="+mj-lt"/>
              <a:ea typeface="Tahoma" panose="020B0604030504040204" pitchFamily="34" charset="0"/>
              <a:cs typeface="Tahoma" panose="020B0604030504040204" pitchFamily="34" charset="0"/>
            </a:endParaRPr>
          </a:p>
        </p:txBody>
      </p:sp>
      <p:cxnSp>
        <p:nvCxnSpPr>
          <p:cNvPr id="30" name="Прямая соединительная линия 29"/>
          <p:cNvCxnSpPr/>
          <p:nvPr/>
        </p:nvCxnSpPr>
        <p:spPr>
          <a:xfrm flipV="1">
            <a:off x="793499" y="2666211"/>
            <a:ext cx="8986617" cy="31715"/>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Рисунок 32"/>
          <p:cNvPicPr>
            <a:picLocks noChangeAspect="1"/>
          </p:cNvPicPr>
          <p:nvPr/>
        </p:nvPicPr>
        <p:blipFill rotWithShape="1">
          <a:blip r:embed="rId3"/>
          <a:srcRect l="4132"/>
          <a:stretch/>
        </p:blipFill>
        <p:spPr>
          <a:xfrm>
            <a:off x="521558" y="985187"/>
            <a:ext cx="2003669" cy="1378895"/>
          </a:xfrm>
          <a:prstGeom prst="rect">
            <a:avLst/>
          </a:prstGeom>
        </p:spPr>
      </p:pic>
      <p:pic>
        <p:nvPicPr>
          <p:cNvPr id="20" name="Picture 4" descr="\\synology\EconCtrl\Экономика\!!ОЭР-ОБЩИЕ ДОКУМЕНТЫ\ИНВЕСТ ПРОЕКТЫ\Все ПРОЕКТЫ\ООО Графиня К\фото 3.png"/>
          <p:cNvPicPr>
            <a:picLocks noChangeAspect="1" noChangeArrowheads="1"/>
          </p:cNvPicPr>
          <p:nvPr/>
        </p:nvPicPr>
        <p:blipFill>
          <a:blip r:embed="rId4" cstate="print"/>
          <a:srcRect/>
          <a:stretch>
            <a:fillRect/>
          </a:stretch>
        </p:blipFill>
        <p:spPr bwMode="auto">
          <a:xfrm>
            <a:off x="673356" y="4416066"/>
            <a:ext cx="1912944" cy="2008077"/>
          </a:xfrm>
          <a:prstGeom prst="rect">
            <a:avLst/>
          </a:prstGeom>
          <a:noFill/>
        </p:spPr>
      </p:pic>
      <p:cxnSp>
        <p:nvCxnSpPr>
          <p:cNvPr id="31" name="Прямая соединительная линия 30"/>
          <p:cNvCxnSpPr/>
          <p:nvPr/>
        </p:nvCxnSpPr>
        <p:spPr>
          <a:xfrm flipV="1">
            <a:off x="2797168" y="4218799"/>
            <a:ext cx="8986617" cy="31715"/>
          </a:xfrm>
          <a:prstGeom prst="line">
            <a:avLst/>
          </a:prstGeom>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5"/>
          <a:stretch>
            <a:fillRect/>
          </a:stretch>
        </p:blipFill>
        <p:spPr>
          <a:xfrm>
            <a:off x="9780116" y="2761047"/>
            <a:ext cx="2104433" cy="1311546"/>
          </a:xfrm>
          <a:prstGeom prst="rect">
            <a:avLst/>
          </a:prstGeom>
        </p:spPr>
      </p:pic>
      <p:sp>
        <p:nvSpPr>
          <p:cNvPr id="32" name="Прямоугольник 31"/>
          <p:cNvSpPr/>
          <p:nvPr/>
        </p:nvSpPr>
        <p:spPr>
          <a:xfrm>
            <a:off x="430403" y="2944723"/>
            <a:ext cx="8441036" cy="1077218"/>
          </a:xfrm>
          <a:prstGeom prst="rect">
            <a:avLst/>
          </a:prstGeom>
        </p:spPr>
        <p:txBody>
          <a:bodyPr wrap="square">
            <a:spAutoFit/>
          </a:bodyPr>
          <a:lstStyle/>
          <a:p>
            <a:pPr indent="6980" algn="r" fontAlgn="t">
              <a:defRPr/>
            </a:pPr>
            <a:r>
              <a:rPr lang="ru-RU" sz="1600" dirty="0" smtClean="0"/>
              <a:t>ОФИСНО-ПРОИЗВОДСТВЕННЫЙ КОМПЛЕКС </a:t>
            </a:r>
            <a:r>
              <a:rPr lang="ru-RU" sz="1600" dirty="0"/>
              <a:t>ДЛЯ ПРОИЗВОДСТВА</a:t>
            </a:r>
            <a:r>
              <a:rPr lang="ru-RU" sz="1600" dirty="0" smtClean="0"/>
              <a:t> ПОЛИМЕРНЫХ МАТЕРИАЛОВ</a:t>
            </a:r>
          </a:p>
          <a:p>
            <a:pPr indent="6980" algn="r" fontAlgn="t">
              <a:defRPr/>
            </a:pPr>
            <a:r>
              <a:rPr lang="ru-RU" sz="1200" dirty="0" smtClean="0">
                <a:latin typeface="+mj-lt"/>
                <a:ea typeface="Tahoma" panose="020B0604030504040204" pitchFamily="34" charset="0"/>
                <a:cs typeface="Tahoma" panose="020B0604030504040204" pitchFamily="34" charset="0"/>
              </a:rPr>
              <a:t>Инвестор</a:t>
            </a:r>
            <a:r>
              <a:rPr lang="ru-RU" sz="1200" dirty="0">
                <a:latin typeface="+mj-lt"/>
                <a:ea typeface="Tahoma" panose="020B0604030504040204" pitchFamily="34" charset="0"/>
                <a:cs typeface="Tahoma" panose="020B0604030504040204" pitchFamily="34" charset="0"/>
              </a:rPr>
              <a:t>: ООО </a:t>
            </a:r>
            <a:r>
              <a:rPr lang="ru-RU" sz="1200" dirty="0" smtClean="0">
                <a:latin typeface="+mj-lt"/>
                <a:ea typeface="Tahoma" panose="020B0604030504040204" pitchFamily="34" charset="0"/>
                <a:cs typeface="Tahoma" panose="020B0604030504040204" pitchFamily="34" charset="0"/>
              </a:rPr>
              <a:t>«ПРОМРЕСУРССЕРВИС»</a:t>
            </a:r>
          </a:p>
          <a:p>
            <a:pPr indent="6980" algn="r" fontAlgn="t">
              <a:defRPr/>
            </a:pPr>
            <a:r>
              <a:rPr lang="ru-RU" sz="1200" dirty="0" smtClean="0">
                <a:latin typeface="Calibri Light" panose="020F0302020204030204" pitchFamily="34" charset="0"/>
                <a:ea typeface="Tahoma" panose="020B0604030504040204" pitchFamily="34" charset="0"/>
                <a:cs typeface="Tahoma" panose="020B0604030504040204" pitchFamily="34" charset="0"/>
              </a:rPr>
              <a:t>Количество создаваемых рабочих мест: 15</a:t>
            </a:r>
            <a:endParaRPr lang="ru-RU" sz="1200" dirty="0" smtClean="0">
              <a:latin typeface="+mj-lt"/>
              <a:ea typeface="Tahoma" panose="020B0604030504040204" pitchFamily="34" charset="0"/>
              <a:cs typeface="Tahoma" panose="020B0604030504040204" pitchFamily="34" charset="0"/>
            </a:endParaRPr>
          </a:p>
          <a:p>
            <a:pPr indent="6980" algn="r" defTabSz="914400" fontAlgn="t">
              <a:defRPr/>
            </a:pPr>
            <a:r>
              <a:rPr lang="ru-RU" sz="1200" dirty="0">
                <a:latin typeface="+mj-lt"/>
                <a:ea typeface="Tahoma" panose="020B0604030504040204" pitchFamily="34" charset="0"/>
                <a:cs typeface="Tahoma" panose="020B0604030504040204" pitchFamily="34" charset="0"/>
              </a:rPr>
              <a:t>Инвестиции в проект: </a:t>
            </a:r>
            <a:r>
              <a:rPr lang="ru-RU" sz="1200" dirty="0" smtClean="0">
                <a:latin typeface="+mj-lt"/>
                <a:ea typeface="Tahoma" panose="020B0604030504040204" pitchFamily="34" charset="0"/>
                <a:cs typeface="Tahoma" panose="020B0604030504040204" pitchFamily="34" charset="0"/>
              </a:rPr>
              <a:t>75 </a:t>
            </a:r>
            <a:r>
              <a:rPr lang="ru-RU" sz="1200" dirty="0">
                <a:latin typeface="+mj-lt"/>
                <a:ea typeface="Tahoma" panose="020B0604030504040204" pitchFamily="34" charset="0"/>
                <a:cs typeface="Tahoma" panose="020B0604030504040204" pitchFamily="34" charset="0"/>
              </a:rPr>
              <a:t>млн. рублей</a:t>
            </a:r>
          </a:p>
          <a:p>
            <a:pPr algn="r" defTabSz="914400" fontAlgn="t">
              <a:defRPr/>
            </a:pPr>
            <a:r>
              <a:rPr lang="ru-RU" sz="1200" dirty="0" smtClean="0">
                <a:latin typeface="+mj-lt"/>
                <a:ea typeface="Tahoma" panose="020B0604030504040204" pitchFamily="34" charset="0"/>
                <a:cs typeface="Tahoma" panose="020B0604030504040204" pitchFamily="34" charset="0"/>
              </a:rPr>
              <a:t>Сроки реализации: 2023-2026</a:t>
            </a:r>
            <a:endParaRPr lang="ru-RU" sz="1200" dirty="0">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62363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073" y="187553"/>
            <a:ext cx="10515600" cy="1325562"/>
          </a:xfrm>
        </p:spPr>
        <p:txBody>
          <a:bodyPr>
            <a:normAutofit/>
          </a:bodyPr>
          <a:lstStyle/>
          <a:p>
            <a:pPr algn="ctr"/>
            <a:r>
              <a:rPr lang="ru-RU" sz="3200" dirty="0" smtClean="0"/>
              <a:t>РАЗВИТИЕ ОБЩЕСТВЕННО-ДЕЛОВОГО ПРОСТРАНСТВА</a:t>
            </a:r>
            <a:endParaRPr lang="ru-RU" sz="3200" dirty="0"/>
          </a:p>
        </p:txBody>
      </p:sp>
      <p:sp>
        <p:nvSpPr>
          <p:cNvPr id="4" name="Номер слайда 3"/>
          <p:cNvSpPr>
            <a:spLocks noGrp="1"/>
          </p:cNvSpPr>
          <p:nvPr>
            <p:ph type="sldNum" sz="quarter" idx="12"/>
          </p:nvPr>
        </p:nvSpPr>
        <p:spPr>
          <a:xfrm>
            <a:off x="9152682" y="6345683"/>
            <a:ext cx="2743200" cy="365125"/>
          </a:xfrm>
        </p:spPr>
        <p:txBody>
          <a:bodyPr/>
          <a:lstStyle/>
          <a:p>
            <a:fld id="{5C57661F-B2B1-4F5C-A5BA-3FA02C8F7456}" type="slidenum">
              <a:rPr lang="ru-RU" smtClean="0"/>
              <a:t>17</a:t>
            </a:fld>
            <a:endParaRPr lang="ru-RU" dirty="0"/>
          </a:p>
        </p:txBody>
      </p:sp>
      <p:sp>
        <p:nvSpPr>
          <p:cNvPr id="5" name="Прямоугольник 4"/>
          <p:cNvSpPr/>
          <p:nvPr/>
        </p:nvSpPr>
        <p:spPr>
          <a:xfrm>
            <a:off x="4322703" y="1827192"/>
            <a:ext cx="7014970" cy="1323439"/>
          </a:xfrm>
          <a:prstGeom prst="rect">
            <a:avLst/>
          </a:prstGeom>
        </p:spPr>
        <p:txBody>
          <a:bodyPr wrap="square">
            <a:spAutoFit/>
          </a:bodyPr>
          <a:lstStyle/>
          <a:p>
            <a:r>
              <a:rPr lang="ru-RU" sz="1600" dirty="0" smtClean="0"/>
              <a:t>ТОРГОВЫЙ ЦЕНТР </a:t>
            </a:r>
            <a:r>
              <a:rPr lang="ru-RU" sz="1600" dirty="0"/>
              <a:t>С РАЗМЕЩЕНИЕМ КРУПНОГО ФИТНЕС-ЦЕНТРА</a:t>
            </a:r>
            <a:r>
              <a:rPr lang="ru-RU" sz="1600" dirty="0" smtClean="0"/>
              <a:t>  ПЛОЩАДЬЮ 15,432 ТЫС. КВ. М, ПОДЗЕМНЫМ И НАЗЕМНЫМ ПАРКИНГАМИ НА 237 М/М</a:t>
            </a:r>
          </a:p>
          <a:p>
            <a:r>
              <a:rPr lang="ru-RU" sz="1200" dirty="0" smtClean="0">
                <a:latin typeface="Calibri Light" panose="020F0302020204030204" pitchFamily="34" charset="0"/>
                <a:ea typeface="Tahoma" panose="020B0604030504040204" pitchFamily="34" charset="0"/>
                <a:cs typeface="Tahoma" panose="020B0604030504040204" pitchFamily="34" charset="0"/>
              </a:rPr>
              <a:t>Инвестор</a:t>
            </a:r>
            <a:r>
              <a:rPr lang="ru-RU" sz="1200" dirty="0">
                <a:latin typeface="Calibri Light" panose="020F0302020204030204" pitchFamily="34" charset="0"/>
                <a:ea typeface="Tahoma" panose="020B0604030504040204" pitchFamily="34" charset="0"/>
                <a:cs typeface="Tahoma" panose="020B0604030504040204" pitchFamily="34" charset="0"/>
              </a:rPr>
              <a:t>: ИП Балакаев</a:t>
            </a:r>
          </a:p>
          <a:p>
            <a:r>
              <a:rPr lang="ru-RU" sz="1200" dirty="0">
                <a:latin typeface="Calibri Light" panose="020F0302020204030204" pitchFamily="34" charset="0"/>
                <a:ea typeface="Tahoma" panose="020B0604030504040204" pitchFamily="34" charset="0"/>
                <a:cs typeface="Tahoma" panose="020B0604030504040204" pitchFamily="34" charset="0"/>
              </a:rPr>
              <a:t>Количество создаваемых рабочих мест: </a:t>
            </a:r>
            <a:r>
              <a:rPr lang="ru-RU" sz="1200" dirty="0" smtClean="0">
                <a:latin typeface="Calibri Light" panose="020F0302020204030204" pitchFamily="34" charset="0"/>
                <a:ea typeface="Tahoma" panose="020B0604030504040204" pitchFamily="34" charset="0"/>
                <a:cs typeface="Tahoma" panose="020B0604030504040204" pitchFamily="34" charset="0"/>
              </a:rPr>
              <a:t>313</a:t>
            </a:r>
          </a:p>
          <a:p>
            <a:r>
              <a:rPr lang="ru-RU" sz="1200" dirty="0">
                <a:latin typeface="Calibri Light" panose="020F0302020204030204" pitchFamily="34" charset="0"/>
                <a:ea typeface="Tahoma" panose="020B0604030504040204" pitchFamily="34" charset="0"/>
                <a:cs typeface="Tahoma" panose="020B0604030504040204" pitchFamily="34" charset="0"/>
              </a:rPr>
              <a:t>Инвестиции в проект: 1,5 млрд. рублей</a:t>
            </a:r>
          </a:p>
          <a:p>
            <a:r>
              <a:rPr lang="ru-RU" sz="1200" dirty="0" smtClean="0">
                <a:latin typeface="Calibri Light" panose="020F0302020204030204" pitchFamily="34" charset="0"/>
                <a:ea typeface="Tahoma" panose="020B0604030504040204" pitchFamily="34" charset="0"/>
                <a:cs typeface="Tahoma" panose="020B0604030504040204" pitchFamily="34" charset="0"/>
              </a:rPr>
              <a:t>Сроки реализации: 2021-2023</a:t>
            </a:r>
            <a:endParaRPr lang="ru-RU" sz="1200" dirty="0">
              <a:latin typeface="Calibri Light" panose="020F0302020204030204" pitchFamily="34" charset="0"/>
              <a:ea typeface="Tahoma" panose="020B0604030504040204" pitchFamily="34" charset="0"/>
              <a:cs typeface="Tahoma" panose="020B0604030504040204" pitchFamily="34" charset="0"/>
            </a:endParaRPr>
          </a:p>
        </p:txBody>
      </p:sp>
      <p:pic>
        <p:nvPicPr>
          <p:cNvPr id="6" name="Объект 6">
            <a:extLst>
              <a:ext uri="{FF2B5EF4-FFF2-40B4-BE49-F238E27FC236}">
                <a16:creationId xmlns:a16="http://schemas.microsoft.com/office/drawing/2014/main" id="{CFFFD8CE-B789-4C27-B570-162D171D0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11" y="304596"/>
            <a:ext cx="760490" cy="342008"/>
          </a:xfrm>
          <a:prstGeom prst="rect">
            <a:avLst/>
          </a:prstGeom>
        </p:spPr>
      </p:pic>
      <p:sp>
        <p:nvSpPr>
          <p:cNvPr id="8" name="Прямоугольник 7"/>
          <p:cNvSpPr/>
          <p:nvPr/>
        </p:nvSpPr>
        <p:spPr>
          <a:xfrm>
            <a:off x="607367" y="4392774"/>
            <a:ext cx="7867329" cy="1508105"/>
          </a:xfrm>
          <a:prstGeom prst="rect">
            <a:avLst/>
          </a:prstGeom>
        </p:spPr>
        <p:txBody>
          <a:bodyPr wrap="square">
            <a:spAutoFit/>
          </a:bodyPr>
          <a:lstStyle/>
          <a:p>
            <a:pPr>
              <a:lnSpc>
                <a:spcPct val="115000"/>
              </a:lnSpc>
              <a:spcAft>
                <a:spcPts val="0"/>
              </a:spcAft>
            </a:pPr>
            <a:r>
              <a:rPr lang="ru-RU" sz="1600" dirty="0" smtClean="0"/>
              <a:t>ОФИСНО-ДЕЛОВОЙ ЦЕНТР ОБЩЕЙ ПЛОЩАДЬЮ 1,0 ТЫС. КВ. М</a:t>
            </a:r>
          </a:p>
          <a:p>
            <a:pPr>
              <a:lnSpc>
                <a:spcPct val="115000"/>
              </a:lnSpc>
              <a:spcAft>
                <a:spcPts val="0"/>
              </a:spcAft>
            </a:pPr>
            <a:r>
              <a:rPr lang="ru-RU" sz="1600" dirty="0" smtClean="0"/>
              <a:t>В МИКРОРАЙОНЕ ЦЕНТРАЛЬНЫЙ</a:t>
            </a:r>
          </a:p>
          <a:p>
            <a:pPr>
              <a:lnSpc>
                <a:spcPct val="115000"/>
              </a:lnSpc>
              <a:spcAft>
                <a:spcPts val="0"/>
              </a:spcAft>
            </a:pPr>
            <a:r>
              <a:rPr lang="ru-RU" sz="1200" dirty="0">
                <a:latin typeface="Calibri Light" panose="020F0302020204030204" pitchFamily="34" charset="0"/>
                <a:ea typeface="Tahoma" panose="020B0604030504040204" pitchFamily="34" charset="0"/>
                <a:cs typeface="Tahoma" panose="020B0604030504040204" pitchFamily="34" charset="0"/>
              </a:rPr>
              <a:t>Инвестор: ООО «Рынок Подмосковья 2»</a:t>
            </a:r>
          </a:p>
          <a:p>
            <a:pPr>
              <a:lnSpc>
                <a:spcPct val="115000"/>
              </a:lnSpc>
              <a:spcAft>
                <a:spcPts val="0"/>
              </a:spcAft>
            </a:pPr>
            <a:r>
              <a:rPr lang="ru-RU" sz="1200" dirty="0">
                <a:latin typeface="Calibri Light" panose="020F0302020204030204" pitchFamily="34" charset="0"/>
                <a:ea typeface="Tahoma" panose="020B0604030504040204" pitchFamily="34" charset="0"/>
                <a:cs typeface="Tahoma" panose="020B0604030504040204" pitchFamily="34" charset="0"/>
              </a:rPr>
              <a:t>Количество создаваемых рабочих мест: 1</a:t>
            </a:r>
            <a:r>
              <a:rPr lang="ru-RU" sz="1200" dirty="0" smtClean="0">
                <a:latin typeface="Calibri Light" panose="020F0302020204030204" pitchFamily="34" charset="0"/>
                <a:ea typeface="Tahoma" panose="020B0604030504040204" pitchFamily="34" charset="0"/>
                <a:cs typeface="Tahoma" panose="020B0604030504040204" pitchFamily="34" charset="0"/>
              </a:rPr>
              <a:t>3</a:t>
            </a:r>
          </a:p>
          <a:p>
            <a:pPr>
              <a:lnSpc>
                <a:spcPct val="115000"/>
              </a:lnSpc>
            </a:pPr>
            <a:r>
              <a:rPr lang="ru-RU" sz="1200" dirty="0">
                <a:latin typeface="Calibri Light" panose="020F0302020204030204" pitchFamily="34" charset="0"/>
                <a:ea typeface="Tahoma" panose="020B0604030504040204" pitchFamily="34" charset="0"/>
                <a:cs typeface="Tahoma" panose="020B0604030504040204" pitchFamily="34" charset="0"/>
              </a:rPr>
              <a:t>Инвестиции в проект: </a:t>
            </a:r>
            <a:r>
              <a:rPr lang="ru-RU" sz="1200" dirty="0" smtClean="0">
                <a:latin typeface="Calibri Light" panose="020F0302020204030204" pitchFamily="34" charset="0"/>
                <a:ea typeface="Tahoma" panose="020B0604030504040204" pitchFamily="34" charset="0"/>
                <a:cs typeface="Tahoma" panose="020B0604030504040204" pitchFamily="34" charset="0"/>
              </a:rPr>
              <a:t>45 млн. </a:t>
            </a:r>
            <a:r>
              <a:rPr lang="ru-RU" sz="1200" dirty="0">
                <a:latin typeface="Calibri Light" panose="020F0302020204030204" pitchFamily="34" charset="0"/>
                <a:ea typeface="Tahoma" panose="020B0604030504040204" pitchFamily="34" charset="0"/>
                <a:cs typeface="Tahoma" panose="020B0604030504040204" pitchFamily="34" charset="0"/>
              </a:rPr>
              <a:t>рублей</a:t>
            </a:r>
          </a:p>
          <a:p>
            <a:pPr>
              <a:lnSpc>
                <a:spcPct val="115000"/>
              </a:lnSpc>
            </a:pPr>
            <a:r>
              <a:rPr lang="ru-RU" sz="1200" dirty="0" smtClean="0">
                <a:latin typeface="Calibri Light" panose="020F0302020204030204" pitchFamily="34" charset="0"/>
                <a:ea typeface="Tahoma" panose="020B0604030504040204" pitchFamily="34" charset="0"/>
                <a:cs typeface="Tahoma" panose="020B0604030504040204" pitchFamily="34" charset="0"/>
              </a:rPr>
              <a:t>Сроки </a:t>
            </a:r>
            <a:r>
              <a:rPr lang="ru-RU" sz="1200" dirty="0">
                <a:latin typeface="Calibri Light" panose="020F0302020204030204" pitchFamily="34" charset="0"/>
                <a:ea typeface="Tahoma" panose="020B0604030504040204" pitchFamily="34" charset="0"/>
                <a:cs typeface="Tahoma" panose="020B0604030504040204" pitchFamily="34" charset="0"/>
              </a:rPr>
              <a:t>реализации: </a:t>
            </a:r>
            <a:r>
              <a:rPr lang="ru-RU" sz="1200" dirty="0" smtClean="0">
                <a:latin typeface="Calibri Light" panose="020F0302020204030204" pitchFamily="34" charset="0"/>
                <a:ea typeface="Tahoma" panose="020B0604030504040204" pitchFamily="34" charset="0"/>
                <a:cs typeface="Tahoma" panose="020B0604030504040204" pitchFamily="34" charset="0"/>
              </a:rPr>
              <a:t>2022-2025</a:t>
            </a:r>
            <a:endParaRPr lang="ru-RU" sz="1200" dirty="0">
              <a:latin typeface="Calibri Light" panose="020F0302020204030204" pitchFamily="34" charset="0"/>
              <a:ea typeface="Tahoma" panose="020B0604030504040204" pitchFamily="34" charset="0"/>
              <a:cs typeface="Tahoma" panose="020B0604030504040204" pitchFamily="34" charset="0"/>
            </a:endParaRPr>
          </a:p>
        </p:txBody>
      </p:sp>
      <p:pic>
        <p:nvPicPr>
          <p:cNvPr id="9" name="Рисунок 8"/>
          <p:cNvPicPr>
            <a:picLocks noChangeAspect="1"/>
          </p:cNvPicPr>
          <p:nvPr/>
        </p:nvPicPr>
        <p:blipFill>
          <a:blip r:embed="rId3"/>
          <a:stretch>
            <a:fillRect/>
          </a:stretch>
        </p:blipFill>
        <p:spPr>
          <a:xfrm>
            <a:off x="822073" y="1630158"/>
            <a:ext cx="3203174" cy="2152533"/>
          </a:xfrm>
          <a:prstGeom prst="rect">
            <a:avLst/>
          </a:prstGeom>
        </p:spPr>
      </p:pic>
      <p:cxnSp>
        <p:nvCxnSpPr>
          <p:cNvPr id="11" name="Прямая соединительная линия 10"/>
          <p:cNvCxnSpPr/>
          <p:nvPr/>
        </p:nvCxnSpPr>
        <p:spPr>
          <a:xfrm flipV="1">
            <a:off x="2683125" y="4004823"/>
            <a:ext cx="8986617" cy="31715"/>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Рисунок 11"/>
          <p:cNvPicPr/>
          <p:nvPr/>
        </p:nvPicPr>
        <p:blipFill>
          <a:blip r:embed="rId4"/>
          <a:stretch>
            <a:fillRect/>
          </a:stretch>
        </p:blipFill>
        <p:spPr>
          <a:xfrm>
            <a:off x="7295499" y="4464505"/>
            <a:ext cx="3714366" cy="1935539"/>
          </a:xfrm>
          <a:prstGeom prst="rect">
            <a:avLst/>
          </a:prstGeom>
        </p:spPr>
      </p:pic>
    </p:spTree>
    <p:extLst>
      <p:ext uri="{BB962C8B-B14F-4D97-AF65-F5344CB8AC3E}">
        <p14:creationId xmlns:p14="http://schemas.microsoft.com/office/powerpoint/2010/main" val="1756870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073" y="187553"/>
            <a:ext cx="10515600" cy="1325562"/>
          </a:xfrm>
        </p:spPr>
        <p:txBody>
          <a:bodyPr>
            <a:normAutofit/>
          </a:bodyPr>
          <a:lstStyle/>
          <a:p>
            <a:pPr algn="ctr"/>
            <a:r>
              <a:rPr lang="ru-RU" sz="3200" dirty="0" smtClean="0"/>
              <a:t>РАЗВИТИЕ ОБЩЕСТВЕННО-ДЕЛОВОГО ПРОСТРАНСТВА</a:t>
            </a:r>
            <a:endParaRPr lang="ru-RU" sz="3200" dirty="0"/>
          </a:p>
        </p:txBody>
      </p:sp>
      <p:sp>
        <p:nvSpPr>
          <p:cNvPr id="4" name="Номер слайда 3"/>
          <p:cNvSpPr>
            <a:spLocks noGrp="1"/>
          </p:cNvSpPr>
          <p:nvPr>
            <p:ph type="sldNum" sz="quarter" idx="12"/>
          </p:nvPr>
        </p:nvSpPr>
        <p:spPr>
          <a:xfrm>
            <a:off x="9152682" y="6345683"/>
            <a:ext cx="2743200" cy="365125"/>
          </a:xfrm>
        </p:spPr>
        <p:txBody>
          <a:bodyPr/>
          <a:lstStyle/>
          <a:p>
            <a:fld id="{5C57661F-B2B1-4F5C-A5BA-3FA02C8F7456}" type="slidenum">
              <a:rPr lang="ru-RU" smtClean="0"/>
              <a:t>18</a:t>
            </a:fld>
            <a:endParaRPr lang="ru-RU" dirty="0"/>
          </a:p>
        </p:txBody>
      </p:sp>
      <p:sp>
        <p:nvSpPr>
          <p:cNvPr id="5" name="Прямоугольник 4"/>
          <p:cNvSpPr/>
          <p:nvPr/>
        </p:nvSpPr>
        <p:spPr>
          <a:xfrm>
            <a:off x="5641676" y="1935463"/>
            <a:ext cx="6254206" cy="1569660"/>
          </a:xfrm>
          <a:prstGeom prst="rect">
            <a:avLst/>
          </a:prstGeom>
        </p:spPr>
        <p:txBody>
          <a:bodyPr wrap="square">
            <a:spAutoFit/>
          </a:bodyPr>
          <a:lstStyle/>
          <a:p>
            <a:r>
              <a:rPr lang="ru-RU" sz="1600" dirty="0" smtClean="0"/>
              <a:t>АПАРТ-ОТЕЛЬ С ПРИЛЕГАЮЩИМ ТЕМАТИЧЕСКИМ ПАРКОМ </a:t>
            </a:r>
            <a:br>
              <a:rPr lang="ru-RU" sz="1600" dirty="0" smtClean="0"/>
            </a:br>
            <a:r>
              <a:rPr lang="ru-RU" sz="1600" dirty="0" smtClean="0"/>
              <a:t>«ФИЗТЕХ ЛЕНД» ПЛОЩАДЬЮ 14.900 КВ. М </a:t>
            </a:r>
          </a:p>
          <a:p>
            <a:r>
              <a:rPr lang="ru-RU" sz="1600" dirty="0" smtClean="0"/>
              <a:t>И БЛАГОУСТРОЙСТВО ПАРКА</a:t>
            </a:r>
          </a:p>
          <a:p>
            <a:r>
              <a:rPr lang="ru-RU" sz="1200" dirty="0" smtClean="0">
                <a:latin typeface="Calibri Light" panose="020F0302020204030204" pitchFamily="34" charset="0"/>
                <a:ea typeface="Tahoma" panose="020B0604030504040204" pitchFamily="34" charset="0"/>
                <a:cs typeface="Tahoma" panose="020B0604030504040204" pitchFamily="34" charset="0"/>
              </a:rPr>
              <a:t>Инвестор</a:t>
            </a:r>
            <a:r>
              <a:rPr lang="ru-RU" sz="1200" dirty="0">
                <a:latin typeface="Calibri Light" panose="020F0302020204030204" pitchFamily="34" charset="0"/>
                <a:ea typeface="Tahoma" panose="020B0604030504040204" pitchFamily="34" charset="0"/>
                <a:cs typeface="Tahoma" panose="020B0604030504040204" pitchFamily="34" charset="0"/>
              </a:rPr>
              <a:t>: ООО </a:t>
            </a:r>
            <a:r>
              <a:rPr lang="ru-RU" sz="1200" dirty="0" smtClean="0">
                <a:latin typeface="Calibri Light" panose="020F0302020204030204" pitchFamily="34" charset="0"/>
                <a:ea typeface="Tahoma" panose="020B0604030504040204" pitchFamily="34" charset="0"/>
                <a:cs typeface="Tahoma" panose="020B0604030504040204" pitchFamily="34" charset="0"/>
              </a:rPr>
              <a:t>«</a:t>
            </a:r>
            <a:r>
              <a:rPr lang="ru-RU" sz="1200" dirty="0" err="1" smtClean="0">
                <a:latin typeface="Calibri Light" panose="020F0302020204030204" pitchFamily="34" charset="0"/>
                <a:ea typeface="Tahoma" panose="020B0604030504040204" pitchFamily="34" charset="0"/>
                <a:cs typeface="Tahoma" panose="020B0604030504040204" pitchFamily="34" charset="0"/>
              </a:rPr>
              <a:t>ФизтехЛенд</a:t>
            </a:r>
            <a:r>
              <a:rPr lang="ru-RU" sz="1200" dirty="0" smtClean="0">
                <a:latin typeface="Calibri Light" panose="020F0302020204030204" pitchFamily="34" charset="0"/>
                <a:ea typeface="Tahoma" panose="020B0604030504040204" pitchFamily="34" charset="0"/>
                <a:cs typeface="Tahoma" panose="020B0604030504040204" pitchFamily="34" charset="0"/>
              </a:rPr>
              <a:t>»</a:t>
            </a:r>
            <a:endParaRPr lang="ru-RU" sz="1200" dirty="0">
              <a:latin typeface="Calibri Light" panose="020F0302020204030204" pitchFamily="34" charset="0"/>
              <a:ea typeface="Tahoma" panose="020B0604030504040204" pitchFamily="34" charset="0"/>
              <a:cs typeface="Tahoma" panose="020B0604030504040204" pitchFamily="34" charset="0"/>
            </a:endParaRPr>
          </a:p>
          <a:p>
            <a:r>
              <a:rPr lang="ru-RU" sz="1200" dirty="0">
                <a:latin typeface="Calibri Light" panose="020F0302020204030204" pitchFamily="34" charset="0"/>
                <a:ea typeface="Tahoma" panose="020B0604030504040204" pitchFamily="34" charset="0"/>
                <a:cs typeface="Tahoma" panose="020B0604030504040204" pitchFamily="34" charset="0"/>
              </a:rPr>
              <a:t>Количество создаваемых рабочих мест: </a:t>
            </a:r>
            <a:r>
              <a:rPr lang="ru-RU" sz="1200" dirty="0" smtClean="0">
                <a:latin typeface="Calibri Light" panose="020F0302020204030204" pitchFamily="34" charset="0"/>
                <a:ea typeface="Tahoma" panose="020B0604030504040204" pitchFamily="34" charset="0"/>
                <a:cs typeface="Tahoma" panose="020B0604030504040204" pitchFamily="34" charset="0"/>
              </a:rPr>
              <a:t>38</a:t>
            </a:r>
          </a:p>
          <a:p>
            <a:r>
              <a:rPr lang="ru-RU" sz="1200" dirty="0">
                <a:latin typeface="Calibri Light" panose="020F0302020204030204" pitchFamily="34" charset="0"/>
                <a:ea typeface="Tahoma" panose="020B0604030504040204" pitchFamily="34" charset="0"/>
                <a:cs typeface="Tahoma" panose="020B0604030504040204" pitchFamily="34" charset="0"/>
              </a:rPr>
              <a:t>Инвестиции в проект: </a:t>
            </a:r>
            <a:r>
              <a:rPr lang="ru-RU" sz="1200" dirty="0" smtClean="0">
                <a:latin typeface="Calibri Light" panose="020F0302020204030204" pitchFamily="34" charset="0"/>
                <a:ea typeface="Tahoma" panose="020B0604030504040204" pitchFamily="34" charset="0"/>
                <a:cs typeface="Tahoma" panose="020B0604030504040204" pitchFamily="34" charset="0"/>
              </a:rPr>
              <a:t>1,3 </a:t>
            </a:r>
            <a:r>
              <a:rPr lang="ru-RU" sz="1200" dirty="0">
                <a:latin typeface="Calibri Light" panose="020F0302020204030204" pitchFamily="34" charset="0"/>
                <a:ea typeface="Tahoma" panose="020B0604030504040204" pitchFamily="34" charset="0"/>
                <a:cs typeface="Tahoma" panose="020B0604030504040204" pitchFamily="34" charset="0"/>
              </a:rPr>
              <a:t>млрд. рублей</a:t>
            </a:r>
          </a:p>
          <a:p>
            <a:r>
              <a:rPr lang="ru-RU" sz="1200" dirty="0" smtClean="0">
                <a:latin typeface="Calibri Light" panose="020F0302020204030204" pitchFamily="34" charset="0"/>
                <a:ea typeface="Tahoma" panose="020B0604030504040204" pitchFamily="34" charset="0"/>
                <a:cs typeface="Tahoma" panose="020B0604030504040204" pitchFamily="34" charset="0"/>
              </a:rPr>
              <a:t>Сроки реализации: 2023-2028</a:t>
            </a:r>
            <a:endParaRPr lang="ru-RU" sz="1200" dirty="0">
              <a:latin typeface="Calibri Light" panose="020F0302020204030204" pitchFamily="34" charset="0"/>
              <a:ea typeface="Tahoma" panose="020B0604030504040204" pitchFamily="34" charset="0"/>
              <a:cs typeface="Tahoma" panose="020B0604030504040204" pitchFamily="34" charset="0"/>
            </a:endParaRPr>
          </a:p>
        </p:txBody>
      </p:sp>
      <p:pic>
        <p:nvPicPr>
          <p:cNvPr id="6" name="Объект 6">
            <a:extLst>
              <a:ext uri="{FF2B5EF4-FFF2-40B4-BE49-F238E27FC236}">
                <a16:creationId xmlns:a16="http://schemas.microsoft.com/office/drawing/2014/main" id="{CFFFD8CE-B789-4C27-B570-162D171D0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11" y="304596"/>
            <a:ext cx="760490" cy="342008"/>
          </a:xfrm>
          <a:prstGeom prst="rect">
            <a:avLst/>
          </a:prstGeom>
        </p:spPr>
      </p:pic>
      <p:cxnSp>
        <p:nvCxnSpPr>
          <p:cNvPr id="11" name="Прямая соединительная линия 10"/>
          <p:cNvCxnSpPr/>
          <p:nvPr/>
        </p:nvCxnSpPr>
        <p:spPr>
          <a:xfrm flipV="1">
            <a:off x="673356" y="4517130"/>
            <a:ext cx="10955052" cy="31716"/>
          </a:xfrm>
          <a:prstGeom prst="line">
            <a:avLst/>
          </a:prstGeom>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3"/>
          <a:stretch>
            <a:fillRect/>
          </a:stretch>
        </p:blipFill>
        <p:spPr>
          <a:xfrm>
            <a:off x="673356" y="4876159"/>
            <a:ext cx="2532709" cy="1697095"/>
          </a:xfrm>
          <a:prstGeom prst="rect">
            <a:avLst/>
          </a:prstGeom>
        </p:spPr>
      </p:pic>
      <p:pic>
        <p:nvPicPr>
          <p:cNvPr id="13" name="Рисунок 12"/>
          <p:cNvPicPr/>
          <p:nvPr/>
        </p:nvPicPr>
        <p:blipFill rotWithShape="1">
          <a:blip r:embed="rId4"/>
          <a:srcRect t="10407"/>
          <a:stretch/>
        </p:blipFill>
        <p:spPr>
          <a:xfrm>
            <a:off x="5866018" y="4831150"/>
            <a:ext cx="5779447" cy="1742104"/>
          </a:xfrm>
          <a:prstGeom prst="rect">
            <a:avLst/>
          </a:prstGeom>
        </p:spPr>
      </p:pic>
      <p:pic>
        <p:nvPicPr>
          <p:cNvPr id="14" name="Рисунок 13"/>
          <p:cNvPicPr/>
          <p:nvPr/>
        </p:nvPicPr>
        <p:blipFill>
          <a:blip r:embed="rId5">
            <a:extLst>
              <a:ext uri="{28A0092B-C50C-407E-A947-70E740481C1C}">
                <a14:useLocalDpi xmlns:a14="http://schemas.microsoft.com/office/drawing/2010/main" val="0"/>
              </a:ext>
            </a:extLst>
          </a:blip>
          <a:srcRect/>
          <a:stretch>
            <a:fillRect/>
          </a:stretch>
        </p:blipFill>
        <p:spPr bwMode="auto">
          <a:xfrm>
            <a:off x="673356" y="1328071"/>
            <a:ext cx="4442108" cy="2906755"/>
          </a:xfrm>
          <a:prstGeom prst="rect">
            <a:avLst/>
          </a:prstGeom>
          <a:noFill/>
          <a:ln>
            <a:noFill/>
          </a:ln>
        </p:spPr>
      </p:pic>
      <p:pic>
        <p:nvPicPr>
          <p:cNvPr id="15" name="Рисунок 14"/>
          <p:cNvPicPr/>
          <p:nvPr/>
        </p:nvPicPr>
        <p:blipFill rotWithShape="1">
          <a:blip r:embed="rId6">
            <a:extLst>
              <a:ext uri="{28A0092B-C50C-407E-A947-70E740481C1C}">
                <a14:useLocalDpi xmlns:a14="http://schemas.microsoft.com/office/drawing/2010/main" val="0"/>
              </a:ext>
            </a:extLst>
          </a:blip>
          <a:srcRect r="9081" b="13486"/>
          <a:stretch/>
        </p:blipFill>
        <p:spPr bwMode="auto">
          <a:xfrm>
            <a:off x="3326891" y="4865767"/>
            <a:ext cx="2418301" cy="17074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774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99933"/>
            <a:ext cx="10515600" cy="1085305"/>
          </a:xfrm>
        </p:spPr>
        <p:txBody>
          <a:bodyPr>
            <a:normAutofit/>
          </a:bodyPr>
          <a:lstStyle/>
          <a:p>
            <a:pPr algn="ctr"/>
            <a:r>
              <a:rPr lang="ru-RU" sz="3200" dirty="0" smtClean="0"/>
              <a:t>РАЗВИТИЕ СФЕРЫ ФИЗИЧЕСКОЙ КУЛЬТУРЫ И СПОРТА</a:t>
            </a:r>
            <a:endParaRPr lang="ru-RU" sz="3200" dirty="0"/>
          </a:p>
        </p:txBody>
      </p:sp>
      <p:sp>
        <p:nvSpPr>
          <p:cNvPr id="4" name="Номер слайда 3"/>
          <p:cNvSpPr>
            <a:spLocks noGrp="1"/>
          </p:cNvSpPr>
          <p:nvPr>
            <p:ph type="sldNum" sz="quarter" idx="12"/>
          </p:nvPr>
        </p:nvSpPr>
        <p:spPr>
          <a:xfrm>
            <a:off x="9130552" y="6356350"/>
            <a:ext cx="2743200" cy="365125"/>
          </a:xfrm>
        </p:spPr>
        <p:txBody>
          <a:bodyPr/>
          <a:lstStyle/>
          <a:p>
            <a:fld id="{5C57661F-B2B1-4F5C-A5BA-3FA02C8F7456}" type="slidenum">
              <a:rPr lang="ru-RU" smtClean="0"/>
              <a:t>19</a:t>
            </a:fld>
            <a:endParaRPr lang="ru-RU"/>
          </a:p>
        </p:txBody>
      </p:sp>
      <p:sp>
        <p:nvSpPr>
          <p:cNvPr id="5" name="Прямоугольник 4"/>
          <p:cNvSpPr/>
          <p:nvPr/>
        </p:nvSpPr>
        <p:spPr>
          <a:xfrm>
            <a:off x="5602941" y="2010240"/>
            <a:ext cx="6275294" cy="923330"/>
          </a:xfrm>
          <a:prstGeom prst="rect">
            <a:avLst/>
          </a:prstGeom>
        </p:spPr>
        <p:txBody>
          <a:bodyPr wrap="square">
            <a:spAutoFit/>
          </a:bodyPr>
          <a:lstStyle/>
          <a:p>
            <a:r>
              <a:rPr lang="ru-RU" dirty="0" smtClean="0"/>
              <a:t>«СПОРТИВНЫЙ КЛАСТЕР» </a:t>
            </a:r>
          </a:p>
          <a:p>
            <a:r>
              <a:rPr lang="ru-RU" sz="1200" dirty="0" smtClean="0">
                <a:latin typeface="Calibri Light" panose="020F0302020204030204" pitchFamily="34" charset="0"/>
                <a:ea typeface="Tahoma" panose="020B0604030504040204" pitchFamily="34" charset="0"/>
                <a:cs typeface="Tahoma" panose="020B0604030504040204" pitchFamily="34" charset="0"/>
              </a:rPr>
              <a:t>Инвестор</a:t>
            </a:r>
            <a:r>
              <a:rPr lang="ru-RU" sz="1200" dirty="0">
                <a:latin typeface="Calibri Light" panose="020F0302020204030204" pitchFamily="34" charset="0"/>
                <a:ea typeface="Tahoma" panose="020B0604030504040204" pitchFamily="34" charset="0"/>
                <a:cs typeface="Tahoma" panose="020B0604030504040204" pitchFamily="34" charset="0"/>
              </a:rPr>
              <a:t>: </a:t>
            </a:r>
            <a:r>
              <a:rPr lang="ru-RU" sz="1200" dirty="0" smtClean="0">
                <a:latin typeface="Calibri Light" panose="020F0302020204030204" pitchFamily="34" charset="0"/>
                <a:ea typeface="Tahoma" panose="020B0604030504040204" pitchFamily="34" charset="0"/>
                <a:cs typeface="Tahoma" panose="020B0604030504040204" pitchFamily="34" charset="0"/>
              </a:rPr>
              <a:t>ООО «Валдай тур»</a:t>
            </a:r>
            <a:endParaRPr lang="ru-RU" sz="1200" dirty="0">
              <a:latin typeface="Calibri Light" panose="020F0302020204030204" pitchFamily="34" charset="0"/>
              <a:ea typeface="Tahoma" panose="020B0604030504040204" pitchFamily="34" charset="0"/>
              <a:cs typeface="Tahoma" panose="020B0604030504040204" pitchFamily="34" charset="0"/>
            </a:endParaRPr>
          </a:p>
          <a:p>
            <a:r>
              <a:rPr lang="ru-RU" sz="1200" dirty="0">
                <a:latin typeface="Calibri Light" panose="020F0302020204030204" pitchFamily="34" charset="0"/>
                <a:ea typeface="Tahoma" panose="020B0604030504040204" pitchFamily="34" charset="0"/>
                <a:cs typeface="Tahoma" panose="020B0604030504040204" pitchFamily="34" charset="0"/>
              </a:rPr>
              <a:t>Количество создаваемых рабочих мест: </a:t>
            </a:r>
            <a:r>
              <a:rPr lang="ru-RU" sz="1200" dirty="0" smtClean="0">
                <a:latin typeface="Calibri Light" panose="020F0302020204030204" pitchFamily="34" charset="0"/>
                <a:ea typeface="Tahoma" panose="020B0604030504040204" pitchFamily="34" charset="0"/>
                <a:cs typeface="Tahoma" panose="020B0604030504040204" pitchFamily="34" charset="0"/>
              </a:rPr>
              <a:t>313</a:t>
            </a:r>
          </a:p>
          <a:p>
            <a:r>
              <a:rPr lang="ru-RU" sz="1200" dirty="0" smtClean="0">
                <a:latin typeface="Calibri Light" panose="020F0302020204030204" pitchFamily="34" charset="0"/>
                <a:ea typeface="Tahoma" panose="020B0604030504040204" pitchFamily="34" charset="0"/>
                <a:cs typeface="Tahoma" panose="020B0604030504040204" pitchFamily="34" charset="0"/>
              </a:rPr>
              <a:t>Сроки реализации: 2021-2023</a:t>
            </a:r>
            <a:endParaRPr lang="ru-RU" sz="1200" dirty="0">
              <a:latin typeface="Calibri Light" panose="020F0302020204030204" pitchFamily="34" charset="0"/>
              <a:ea typeface="Tahoma" panose="020B0604030504040204" pitchFamily="34" charset="0"/>
              <a:cs typeface="Tahoma" panose="020B0604030504040204" pitchFamily="34" charset="0"/>
            </a:endParaRPr>
          </a:p>
        </p:txBody>
      </p:sp>
      <p:pic>
        <p:nvPicPr>
          <p:cNvPr id="6" name="Объект 6">
            <a:extLst>
              <a:ext uri="{FF2B5EF4-FFF2-40B4-BE49-F238E27FC236}">
                <a16:creationId xmlns:a16="http://schemas.microsoft.com/office/drawing/2014/main" id="{CFFFD8CE-B789-4C27-B570-162D171D0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11" y="304596"/>
            <a:ext cx="760490" cy="342008"/>
          </a:xfrm>
          <a:prstGeom prst="rect">
            <a:avLst/>
          </a:prstGeom>
        </p:spPr>
      </p:pic>
      <p:cxnSp>
        <p:nvCxnSpPr>
          <p:cNvPr id="11" name="Прямая соединительная линия 10"/>
          <p:cNvCxnSpPr/>
          <p:nvPr/>
        </p:nvCxnSpPr>
        <p:spPr>
          <a:xfrm flipV="1">
            <a:off x="475129" y="4004824"/>
            <a:ext cx="11194613" cy="8182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3"/>
          <a:stretch>
            <a:fillRect/>
          </a:stretch>
        </p:blipFill>
        <p:spPr>
          <a:xfrm>
            <a:off x="822073" y="1513115"/>
            <a:ext cx="4284859" cy="2363831"/>
          </a:xfrm>
          <a:prstGeom prst="rect">
            <a:avLst/>
          </a:prstGeom>
        </p:spPr>
      </p:pic>
      <p:pic>
        <p:nvPicPr>
          <p:cNvPr id="7" name="Рисунок 6"/>
          <p:cNvPicPr>
            <a:picLocks noChangeAspect="1"/>
          </p:cNvPicPr>
          <p:nvPr/>
        </p:nvPicPr>
        <p:blipFill>
          <a:blip r:embed="rId4"/>
          <a:stretch>
            <a:fillRect/>
          </a:stretch>
        </p:blipFill>
        <p:spPr>
          <a:xfrm>
            <a:off x="3545963" y="4215685"/>
            <a:ext cx="4482950" cy="2518473"/>
          </a:xfrm>
          <a:prstGeom prst="rect">
            <a:avLst/>
          </a:prstGeom>
        </p:spPr>
      </p:pic>
      <p:pic>
        <p:nvPicPr>
          <p:cNvPr id="10" name="Рисунок 9"/>
          <p:cNvPicPr>
            <a:picLocks noChangeAspect="1"/>
          </p:cNvPicPr>
          <p:nvPr/>
        </p:nvPicPr>
        <p:blipFill>
          <a:blip r:embed="rId5"/>
          <a:stretch>
            <a:fillRect/>
          </a:stretch>
        </p:blipFill>
        <p:spPr>
          <a:xfrm>
            <a:off x="8204146" y="4215685"/>
            <a:ext cx="3239300" cy="2326883"/>
          </a:xfrm>
          <a:prstGeom prst="rect">
            <a:avLst/>
          </a:prstGeom>
        </p:spPr>
      </p:pic>
      <p:pic>
        <p:nvPicPr>
          <p:cNvPr id="13" name="Рисунок 12"/>
          <p:cNvPicPr>
            <a:picLocks noChangeAspect="1"/>
          </p:cNvPicPr>
          <p:nvPr/>
        </p:nvPicPr>
        <p:blipFill rotWithShape="1">
          <a:blip r:embed="rId6"/>
          <a:srcRect l="-1522" t="-1851" r="18068" b="1851"/>
          <a:stretch/>
        </p:blipFill>
        <p:spPr>
          <a:xfrm>
            <a:off x="246090" y="4418751"/>
            <a:ext cx="3214286" cy="2112342"/>
          </a:xfrm>
          <a:prstGeom prst="rect">
            <a:avLst/>
          </a:prstGeom>
        </p:spPr>
      </p:pic>
    </p:spTree>
    <p:extLst>
      <p:ext uri="{BB962C8B-B14F-4D97-AF65-F5344CB8AC3E}">
        <p14:creationId xmlns:p14="http://schemas.microsoft.com/office/powerpoint/2010/main" val="1031531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59154B-BA2B-4232-A093-A36CC40B898D}"/>
              </a:ext>
            </a:extLst>
          </p:cNvPr>
          <p:cNvSpPr>
            <a:spLocks noGrp="1"/>
          </p:cNvSpPr>
          <p:nvPr>
            <p:ph type="title"/>
          </p:nvPr>
        </p:nvSpPr>
        <p:spPr>
          <a:xfrm>
            <a:off x="1066800" y="162560"/>
            <a:ext cx="10058400" cy="579120"/>
          </a:xfrm>
        </p:spPr>
        <p:txBody>
          <a:bodyPr>
            <a:normAutofit/>
          </a:bodyPr>
          <a:lstStyle/>
          <a:p>
            <a:pPr algn="ctr"/>
            <a:r>
              <a:rPr lang="ru-RU" sz="2400" dirty="0"/>
              <a:t>Основные понятия, используемые в бюджетном процессе</a:t>
            </a:r>
          </a:p>
        </p:txBody>
      </p:sp>
      <p:sp>
        <p:nvSpPr>
          <p:cNvPr id="3" name="Объект 2">
            <a:extLst>
              <a:ext uri="{FF2B5EF4-FFF2-40B4-BE49-F238E27FC236}">
                <a16:creationId xmlns:a16="http://schemas.microsoft.com/office/drawing/2014/main" id="{D2006B93-810D-4B3E-8BC9-2F1E96517506}"/>
              </a:ext>
            </a:extLst>
          </p:cNvPr>
          <p:cNvSpPr>
            <a:spLocks noGrp="1"/>
          </p:cNvSpPr>
          <p:nvPr>
            <p:ph idx="1"/>
          </p:nvPr>
        </p:nvSpPr>
        <p:spPr>
          <a:xfrm>
            <a:off x="259080" y="822960"/>
            <a:ext cx="11673840" cy="575903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rmAutofit fontScale="40000" lnSpcReduction="20000"/>
          </a:bodyPr>
          <a:lstStyle/>
          <a:p>
            <a:pPr>
              <a:lnSpc>
                <a:spcPct val="120000"/>
              </a:lnSpc>
              <a:spcBef>
                <a:spcPts val="600"/>
              </a:spcBef>
            </a:pPr>
            <a:r>
              <a:rPr lang="ru-RU" b="1" dirty="0"/>
              <a:t>Бюджет</a:t>
            </a:r>
            <a:r>
              <a:rPr lang="ru-RU" dirty="0"/>
              <a:t>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a:lnSpc>
                <a:spcPct val="120000"/>
              </a:lnSpc>
              <a:spcBef>
                <a:spcPts val="600"/>
              </a:spcBef>
            </a:pPr>
            <a:r>
              <a:rPr lang="ru-RU" b="1" dirty="0"/>
              <a:t>Бюджетная система</a:t>
            </a:r>
            <a:r>
              <a:rPr lang="ru-RU" dirty="0"/>
              <a:t> - основанная на экономических отношениях и государственном устройстве Российской Федерации, регулируемая законодательством Российской Федерации совокупность федерального бюджета, бюджетов субъектов Российской Федерации, местных бюджетов и бюджетов государственных внебюджетных фондов</a:t>
            </a:r>
          </a:p>
          <a:p>
            <a:pPr>
              <a:lnSpc>
                <a:spcPct val="120000"/>
              </a:lnSpc>
              <a:spcBef>
                <a:spcPts val="600"/>
              </a:spcBef>
            </a:pPr>
            <a:r>
              <a:rPr lang="ru-RU" b="1" dirty="0"/>
              <a:t>Текущий финансовый год</a:t>
            </a:r>
            <a:r>
              <a:rPr lang="ru-RU" dirty="0"/>
              <a:t> - год, в котором осуществляется исполнение бюджета, составление и рассмотрение проекта бюджета на очередной финансовый год и плановый период</a:t>
            </a:r>
          </a:p>
          <a:p>
            <a:pPr>
              <a:lnSpc>
                <a:spcPct val="120000"/>
              </a:lnSpc>
              <a:spcBef>
                <a:spcPts val="600"/>
              </a:spcBef>
            </a:pPr>
            <a:r>
              <a:rPr lang="ru-RU" b="1" dirty="0"/>
              <a:t>Очередной финансовый год </a:t>
            </a:r>
            <a:r>
              <a:rPr lang="ru-RU" dirty="0"/>
              <a:t>- год, следующий за текущим финансовым годом</a:t>
            </a:r>
          </a:p>
          <a:p>
            <a:pPr>
              <a:lnSpc>
                <a:spcPct val="120000"/>
              </a:lnSpc>
              <a:spcBef>
                <a:spcPts val="600"/>
              </a:spcBef>
            </a:pPr>
            <a:r>
              <a:rPr lang="ru-RU" b="1" dirty="0"/>
              <a:t>Плановый период </a:t>
            </a:r>
            <a:r>
              <a:rPr lang="ru-RU" dirty="0"/>
              <a:t>- два финансовых года, следующие за очередным финансовым годом</a:t>
            </a:r>
          </a:p>
          <a:p>
            <a:pPr>
              <a:lnSpc>
                <a:spcPct val="120000"/>
              </a:lnSpc>
              <a:spcBef>
                <a:spcPts val="600"/>
              </a:spcBef>
            </a:pPr>
            <a:r>
              <a:rPr lang="ru-RU" b="1" dirty="0"/>
              <a:t>Отчетный финансовый год</a:t>
            </a:r>
            <a:r>
              <a:rPr lang="ru-RU" dirty="0"/>
              <a:t> - год, предшествующий текущему финансовому году</a:t>
            </a:r>
          </a:p>
          <a:p>
            <a:pPr>
              <a:lnSpc>
                <a:spcPct val="120000"/>
              </a:lnSpc>
              <a:spcBef>
                <a:spcPts val="600"/>
              </a:spcBef>
            </a:pPr>
            <a:r>
              <a:rPr lang="ru-RU" b="1" dirty="0"/>
              <a:t>Доходы бюджета </a:t>
            </a:r>
            <a:r>
              <a:rPr lang="ru-RU" dirty="0"/>
              <a:t>- поступающие в бюджет денежные средства</a:t>
            </a:r>
          </a:p>
          <a:p>
            <a:pPr>
              <a:lnSpc>
                <a:spcPct val="120000"/>
              </a:lnSpc>
              <a:spcBef>
                <a:spcPts val="600"/>
              </a:spcBef>
            </a:pPr>
            <a:r>
              <a:rPr lang="ru-RU" b="1" dirty="0"/>
              <a:t>Расходы бюджета </a:t>
            </a:r>
            <a:r>
              <a:rPr lang="ru-RU" dirty="0"/>
              <a:t>- выплачиваемые из бюджета денежные средства</a:t>
            </a:r>
          </a:p>
          <a:p>
            <a:pPr>
              <a:lnSpc>
                <a:spcPct val="120000"/>
              </a:lnSpc>
              <a:spcBef>
                <a:spcPts val="600"/>
              </a:spcBef>
            </a:pPr>
            <a:r>
              <a:rPr lang="ru-RU" b="1" dirty="0"/>
              <a:t>Дефицит бюджета </a:t>
            </a:r>
            <a:r>
              <a:rPr lang="ru-RU" dirty="0"/>
              <a:t>- превышение расходов бюджета над его доходами</a:t>
            </a:r>
          </a:p>
          <a:p>
            <a:pPr>
              <a:lnSpc>
                <a:spcPct val="120000"/>
              </a:lnSpc>
              <a:spcBef>
                <a:spcPts val="600"/>
              </a:spcBef>
            </a:pPr>
            <a:r>
              <a:rPr lang="ru-RU" b="1" dirty="0"/>
              <a:t>Профицит бюджета </a:t>
            </a:r>
            <a:r>
              <a:rPr lang="ru-RU" dirty="0"/>
              <a:t>- превышение доходов бюджета над его расходами</a:t>
            </a:r>
          </a:p>
          <a:p>
            <a:pPr>
              <a:lnSpc>
                <a:spcPct val="120000"/>
              </a:lnSpc>
              <a:spcBef>
                <a:spcPts val="600"/>
              </a:spcBef>
            </a:pPr>
            <a:r>
              <a:rPr lang="ru-RU" b="1" dirty="0"/>
              <a:t>Сводная бюджетная роспись </a:t>
            </a:r>
            <a:r>
              <a:rPr lang="ru-RU" dirty="0"/>
              <a:t>- документ, который составляется и ведется финансовым органом в целях организации исполнения бюджета по расходам бюджета и источникам финансирования дефицита бюджета </a:t>
            </a:r>
          </a:p>
          <a:p>
            <a:pPr>
              <a:lnSpc>
                <a:spcPct val="120000"/>
              </a:lnSpc>
              <a:spcBef>
                <a:spcPts val="600"/>
              </a:spcBef>
            </a:pPr>
            <a:r>
              <a:rPr lang="ru-RU" b="1" dirty="0"/>
              <a:t>Бюджетная роспись </a:t>
            </a:r>
            <a:r>
              <a:rPr lang="ru-RU" dirty="0"/>
              <a:t>- документ, который составляется и ведется главным распорядителем бюджетных средств (главным администратором источников финансирования дефицита бюджета) в целях исполнения бюджета по расходам (источникам финансирования дефицита бюджета)</a:t>
            </a:r>
          </a:p>
          <a:p>
            <a:pPr>
              <a:lnSpc>
                <a:spcPct val="120000"/>
              </a:lnSpc>
              <a:spcBef>
                <a:spcPts val="600"/>
              </a:spcBef>
            </a:pPr>
            <a:r>
              <a:rPr lang="ru-RU" b="1" dirty="0"/>
              <a:t>Бюджетные ассигнования </a:t>
            </a:r>
            <a:r>
              <a:rPr lang="ru-RU" dirty="0"/>
              <a:t>- предельные объемы денежных средств, предусмотренные в соответствующем финансовом году для исполнения бюджетных обязательств </a:t>
            </a:r>
          </a:p>
          <a:p>
            <a:pPr>
              <a:lnSpc>
                <a:spcPct val="120000"/>
              </a:lnSpc>
              <a:spcBef>
                <a:spcPts val="600"/>
              </a:spcBef>
            </a:pPr>
            <a:r>
              <a:rPr lang="ru-RU" b="1" dirty="0"/>
              <a:t>Бюджетные обязательства </a:t>
            </a:r>
            <a:r>
              <a:rPr lang="ru-RU" dirty="0"/>
              <a:t>– расходные обязательства, подлежащие исполнению в соответствующем финансовом году</a:t>
            </a:r>
          </a:p>
          <a:p>
            <a:pPr>
              <a:lnSpc>
                <a:spcPct val="120000"/>
              </a:lnSpc>
              <a:spcBef>
                <a:spcPts val="600"/>
              </a:spcBef>
            </a:pPr>
            <a:r>
              <a:rPr lang="ru-RU" b="1" dirty="0"/>
              <a:t>Главный распорядитель бюджетных средств (ГРБС) </a:t>
            </a:r>
            <a:r>
              <a:rPr lang="ru-RU" dirty="0"/>
              <a:t>- орган местного самоуправления, орган местной администрации, указанный в ведомственной структуре расходов бюджета, имеющие право распределять бюджетные ассигнования и лимиты бюджетных обязательств между получателями бюджетных средств</a:t>
            </a:r>
          </a:p>
          <a:p>
            <a:pPr>
              <a:lnSpc>
                <a:spcPct val="120000"/>
              </a:lnSpc>
              <a:spcBef>
                <a:spcPts val="600"/>
              </a:spcBef>
            </a:pPr>
            <a:r>
              <a:rPr lang="ru-RU" b="1" dirty="0"/>
              <a:t>Получатель бюджетных средств - </a:t>
            </a:r>
            <a:r>
              <a:rPr lang="ru-RU" dirty="0"/>
              <a:t>орган местного самоуправления, орган местной администрации, находящееся в ведении главного распорядителя бюджетных средств казенное учреждение, имеющие право на принятие и исполнение бюджетных обязательств от имени публично-правового образования за счет средств соответствующего бюджета</a:t>
            </a:r>
          </a:p>
          <a:p>
            <a:pPr>
              <a:lnSpc>
                <a:spcPct val="120000"/>
              </a:lnSpc>
              <a:spcBef>
                <a:spcPts val="600"/>
              </a:spcBef>
            </a:pPr>
            <a:r>
              <a:rPr lang="ru-RU" b="1" dirty="0"/>
              <a:t>Остатки бюджетных средств на счете </a:t>
            </a:r>
            <a:r>
              <a:rPr lang="ru-RU" dirty="0"/>
              <a:t>- средства, сформированные за счет остатков средств, образовавшихся на начало года после завершения операций по принятым обязательствам прошедшего года и экономии в расходах в текущем году. В соответствии с действующим законодательством изменение остатков средств на счетах по учету бюджета рассматривается как один из источников финансирования его дефицита</a:t>
            </a:r>
          </a:p>
          <a:p>
            <a:endParaRPr lang="ru-RU" dirty="0"/>
          </a:p>
          <a:p>
            <a:endParaRPr lang="ru-RU" dirty="0"/>
          </a:p>
          <a:p>
            <a:endParaRPr lang="ru-RU" dirty="0"/>
          </a:p>
        </p:txBody>
      </p:sp>
      <p:sp>
        <p:nvSpPr>
          <p:cNvPr id="4" name="Номер слайда 3">
            <a:extLst>
              <a:ext uri="{FF2B5EF4-FFF2-40B4-BE49-F238E27FC236}">
                <a16:creationId xmlns:a16="http://schemas.microsoft.com/office/drawing/2014/main" id="{E5CE509D-A09E-4903-AC76-47B64A2A6D51}"/>
              </a:ext>
            </a:extLst>
          </p:cNvPr>
          <p:cNvSpPr>
            <a:spLocks noGrp="1"/>
          </p:cNvSpPr>
          <p:nvPr>
            <p:ph type="sldNum" sz="quarter" idx="12"/>
          </p:nvPr>
        </p:nvSpPr>
        <p:spPr>
          <a:xfrm>
            <a:off x="9448800" y="6492875"/>
            <a:ext cx="2743200" cy="365125"/>
          </a:xfrm>
        </p:spPr>
        <p:txBody>
          <a:bodyPr vert="horz" lIns="91440" tIns="45720" rIns="91440" bIns="45720" rtlCol="0" anchor="b"/>
          <a:lstStyle/>
          <a:p>
            <a:fld id="{5C57661F-B2B1-4F5C-A5BA-3FA02C8F7456}" type="slidenum">
              <a:rPr lang="ru-RU"/>
              <a:pPr/>
              <a:t>2</a:t>
            </a:fld>
            <a:endParaRPr lang="ru-RU" dirty="0"/>
          </a:p>
        </p:txBody>
      </p:sp>
      <p:pic>
        <p:nvPicPr>
          <p:cNvPr id="5" name="Объект 6">
            <a:extLst>
              <a:ext uri="{FF2B5EF4-FFF2-40B4-BE49-F238E27FC236}">
                <a16:creationId xmlns:a16="http://schemas.microsoft.com/office/drawing/2014/main" id="{C11C47F6-C95E-4AE5-9E1C-C23E142585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138538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Box 13"/>
          <p:cNvSpPr txBox="1">
            <a:spLocks noChangeArrowheads="1"/>
          </p:cNvSpPr>
          <p:nvPr/>
        </p:nvSpPr>
        <p:spPr bwMode="auto">
          <a:xfrm>
            <a:off x="1242031" y="4928417"/>
            <a:ext cx="4831330" cy="707886"/>
          </a:xfrm>
          <a:prstGeom prst="rect">
            <a:avLst/>
          </a:prstGeom>
          <a:noFill/>
          <a:ln w="9525">
            <a:noFill/>
            <a:miter lim="800000"/>
            <a:headEnd/>
            <a:tailEnd/>
          </a:ln>
        </p:spPr>
        <p:txBody>
          <a:bodyPr wrap="square">
            <a:spAutoFit/>
          </a:bodyPr>
          <a:lstStyle/>
          <a:p>
            <a:r>
              <a:rPr lang="ru-RU" altLang="ru-RU" sz="1600" dirty="0" smtClean="0"/>
              <a:t>УЧЕБНО-ЛАБОРАТОРНЫЕ КОРПУСА И ОБЩЕЖИТИЯ  </a:t>
            </a:r>
            <a:endParaRPr lang="ru-RU" altLang="ru-RU" sz="1600" dirty="0"/>
          </a:p>
          <a:p>
            <a:r>
              <a:rPr lang="ru-RU" sz="1200" dirty="0">
                <a:latin typeface="Calibri Light" panose="020F0302020204030204" pitchFamily="34" charset="0"/>
                <a:ea typeface="Tahoma" panose="020B0604030504040204" pitchFamily="34" charset="0"/>
                <a:cs typeface="Tahoma" panose="020B0604030504040204" pitchFamily="34" charset="0"/>
              </a:rPr>
              <a:t>Федеральный бюджет </a:t>
            </a:r>
          </a:p>
          <a:p>
            <a:r>
              <a:rPr lang="ru-RU" sz="1200" dirty="0">
                <a:latin typeface="Calibri Light" panose="020F0302020204030204" pitchFamily="34" charset="0"/>
                <a:ea typeface="Tahoma" panose="020B0604030504040204" pitchFamily="34" charset="0"/>
                <a:cs typeface="Tahoma" panose="020B0604030504040204" pitchFamily="34" charset="0"/>
              </a:rPr>
              <a:t>Сроки реализации: </a:t>
            </a:r>
            <a:r>
              <a:rPr lang="ru-RU" sz="1200" dirty="0" smtClean="0">
                <a:latin typeface="Calibri Light" panose="020F0302020204030204" pitchFamily="34" charset="0"/>
                <a:ea typeface="Tahoma" panose="020B0604030504040204" pitchFamily="34" charset="0"/>
                <a:cs typeface="Tahoma" panose="020B0604030504040204" pitchFamily="34" charset="0"/>
              </a:rPr>
              <a:t>2023-2026</a:t>
            </a:r>
            <a:endParaRPr lang="ru-RU" sz="1200" dirty="0">
              <a:latin typeface="Calibri Light" panose="020F0302020204030204" pitchFamily="34" charset="0"/>
              <a:ea typeface="Tahoma" panose="020B0604030504040204" pitchFamily="34" charset="0"/>
              <a:cs typeface="Tahoma" panose="020B0604030504040204" pitchFamily="34" charset="0"/>
            </a:endParaRPr>
          </a:p>
        </p:txBody>
      </p:sp>
      <p:cxnSp>
        <p:nvCxnSpPr>
          <p:cNvPr id="21" name="Прямая соединительная линия 20"/>
          <p:cNvCxnSpPr/>
          <p:nvPr/>
        </p:nvCxnSpPr>
        <p:spPr>
          <a:xfrm flipV="1">
            <a:off x="4896959" y="3937173"/>
            <a:ext cx="6757766" cy="3994"/>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Объект 6">
            <a:extLst>
              <a:ext uri="{FF2B5EF4-FFF2-40B4-BE49-F238E27FC236}">
                <a16:creationId xmlns:a16="http://schemas.microsoft.com/office/drawing/2014/main" id="{FC963157-43A9-49D8-B6A4-D77BC557B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pic>
        <p:nvPicPr>
          <p:cNvPr id="3" name="Рисунок 2"/>
          <p:cNvPicPr>
            <a:picLocks noChangeAspect="1"/>
          </p:cNvPicPr>
          <p:nvPr/>
        </p:nvPicPr>
        <p:blipFill>
          <a:blip r:embed="rId4"/>
          <a:stretch>
            <a:fillRect/>
          </a:stretch>
        </p:blipFill>
        <p:spPr>
          <a:xfrm>
            <a:off x="7668105" y="4158141"/>
            <a:ext cx="3438310" cy="2468918"/>
          </a:xfrm>
          <a:prstGeom prst="rect">
            <a:avLst/>
          </a:prstGeom>
        </p:spPr>
      </p:pic>
      <p:sp>
        <p:nvSpPr>
          <p:cNvPr id="4" name="Прямоугольник 3"/>
          <p:cNvSpPr/>
          <p:nvPr/>
        </p:nvSpPr>
        <p:spPr>
          <a:xfrm>
            <a:off x="2845554" y="594102"/>
            <a:ext cx="6455613" cy="535531"/>
          </a:xfrm>
          <a:prstGeom prst="rect">
            <a:avLst/>
          </a:prstGeom>
        </p:spPr>
        <p:txBody>
          <a:bodyPr wrap="none">
            <a:spAutoFit/>
          </a:bodyPr>
          <a:lstStyle/>
          <a:p>
            <a:pPr defTabSz="914400">
              <a:lnSpc>
                <a:spcPct val="90000"/>
              </a:lnSpc>
              <a:spcBef>
                <a:spcPct val="0"/>
              </a:spcBef>
            </a:pPr>
            <a:r>
              <a:rPr lang="ru-RU" sz="3200" dirty="0"/>
              <a:t>РАЗВИТИЕ ИНФРАСТРУКТУРЫ </a:t>
            </a:r>
            <a:r>
              <a:rPr lang="ru-RU" sz="3200" dirty="0" smtClean="0"/>
              <a:t>МФТИ</a:t>
            </a:r>
            <a:endParaRPr lang="ru-RU" sz="3200" dirty="0">
              <a:latin typeface="+mj-lt"/>
              <a:ea typeface="+mj-ea"/>
              <a:cs typeface="+mj-cs"/>
            </a:endParaRPr>
          </a:p>
        </p:txBody>
      </p:sp>
      <p:pic>
        <p:nvPicPr>
          <p:cNvPr id="5" name="Рисунок 4"/>
          <p:cNvPicPr>
            <a:picLocks noChangeAspect="1"/>
          </p:cNvPicPr>
          <p:nvPr/>
        </p:nvPicPr>
        <p:blipFill>
          <a:blip r:embed="rId5"/>
          <a:stretch>
            <a:fillRect/>
          </a:stretch>
        </p:blipFill>
        <p:spPr>
          <a:xfrm>
            <a:off x="1005433" y="1442951"/>
            <a:ext cx="3783543" cy="2494222"/>
          </a:xfrm>
          <a:prstGeom prst="rect">
            <a:avLst/>
          </a:prstGeom>
        </p:spPr>
      </p:pic>
      <p:sp>
        <p:nvSpPr>
          <p:cNvPr id="9" name="Прямоугольник 8"/>
          <p:cNvSpPr/>
          <p:nvPr/>
        </p:nvSpPr>
        <p:spPr>
          <a:xfrm>
            <a:off x="5227842" y="1587400"/>
            <a:ext cx="6096000" cy="1969770"/>
          </a:xfrm>
          <a:prstGeom prst="rect">
            <a:avLst/>
          </a:prstGeom>
        </p:spPr>
        <p:txBody>
          <a:bodyPr>
            <a:spAutoFit/>
          </a:bodyPr>
          <a:lstStyle/>
          <a:p>
            <a:r>
              <a:rPr lang="ru-RU" sz="1600" dirty="0" smtClean="0"/>
              <a:t>УЧЕБНЫЙ </a:t>
            </a:r>
            <a:r>
              <a:rPr lang="ru-RU" sz="1600" dirty="0"/>
              <a:t>КОРПУС НАЧАЛЬНОЙ ШКОЛЫ НА 425 МЕСТ, </a:t>
            </a:r>
          </a:p>
          <a:p>
            <a:r>
              <a:rPr lang="ru-RU" sz="1600" dirty="0"/>
              <a:t>ДЕТСКИЙ </a:t>
            </a:r>
            <a:r>
              <a:rPr lang="ru-RU" sz="1600" dirty="0" smtClean="0"/>
              <a:t>ТЕХНОПАРК </a:t>
            </a:r>
            <a:r>
              <a:rPr lang="ru-RU" sz="1600" dirty="0"/>
              <a:t>И КАМПУС ДЛЯ ПРОЖИВАНИЯ НА 200 МЕСТ НА ТЕРРИТОРИИ АВТОНОМНОЙ НЕКОММЕРЧЕСКОЙ ОБЩЕОБРАЗОВАТЕЛЬНОЙ ОРГАНИЗАЦИИ «ФИЗТЕХ-ЛИЦЕЙ» </a:t>
            </a:r>
            <a:br>
              <a:rPr lang="ru-RU" sz="1600" dirty="0"/>
            </a:br>
            <a:r>
              <a:rPr lang="ru-RU" sz="1600" dirty="0"/>
              <a:t>ИМ. П.Л. КАПИЦЫ В Г. ДОЛГОПРУДНЫЙ</a:t>
            </a:r>
          </a:p>
          <a:p>
            <a:r>
              <a:rPr lang="ru-RU" sz="1200" dirty="0">
                <a:latin typeface="Calibri Light" panose="020F0302020204030204" pitchFamily="34" charset="0"/>
                <a:ea typeface="Tahoma" panose="020B0604030504040204" pitchFamily="34" charset="0"/>
                <a:cs typeface="Tahoma" panose="020B0604030504040204" pitchFamily="34" charset="0"/>
              </a:rPr>
              <a:t>Федеральный бюджет, бюджет Московской области</a:t>
            </a:r>
          </a:p>
          <a:p>
            <a:r>
              <a:rPr lang="ru-RU" sz="1200" dirty="0">
                <a:latin typeface="Calibri Light" panose="020F0302020204030204" pitchFamily="34" charset="0"/>
                <a:ea typeface="Tahoma" panose="020B0604030504040204" pitchFamily="34" charset="0"/>
                <a:cs typeface="Tahoma" panose="020B0604030504040204" pitchFamily="34" charset="0"/>
              </a:rPr>
              <a:t>Сроки реализации: 2020-2024</a:t>
            </a:r>
          </a:p>
          <a:p>
            <a:endParaRPr lang="ru-RU" dirty="0"/>
          </a:p>
        </p:txBody>
      </p:sp>
    </p:spTree>
    <p:extLst>
      <p:ext uri="{BB962C8B-B14F-4D97-AF65-F5344CB8AC3E}">
        <p14:creationId xmlns:p14="http://schemas.microsoft.com/office/powerpoint/2010/main" val="426256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Объект 2">
            <a:extLst>
              <a:ext uri="{FF2B5EF4-FFF2-40B4-BE49-F238E27FC236}">
                <a16:creationId xmlns:a16="http://schemas.microsoft.com/office/drawing/2014/main" id="{CBFDF32E-C0DB-4E97-8579-255528AD337C}"/>
              </a:ext>
            </a:extLst>
          </p:cNvPr>
          <p:cNvSpPr txBox="1">
            <a:spLocks/>
          </p:cNvSpPr>
          <p:nvPr/>
        </p:nvSpPr>
        <p:spPr>
          <a:xfrm>
            <a:off x="130819" y="599524"/>
            <a:ext cx="11795156" cy="670881"/>
          </a:xfrm>
          <a:prstGeom prst="rect">
            <a:avLst/>
          </a:prstGeom>
          <a:solidFill>
            <a:schemeClr val="accent3">
              <a:lumMod val="20000"/>
              <a:lumOff val="80000"/>
              <a:alpha val="66000"/>
            </a:schemeClr>
          </a:solidFill>
          <a:scene3d>
            <a:camera prst="orthographicFront"/>
            <a:lightRig rig="threePt" dir="t"/>
          </a:scene3d>
          <a:sp3d prstMaterial="matte">
            <a:bevelT/>
            <a:bevelB/>
          </a:sp3d>
        </p:spPr>
        <p:txBody>
          <a:bodyPr>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ru-RU" sz="7200" dirty="0"/>
              <a:t>Бюджет городского округа Долгопрудный на </a:t>
            </a:r>
            <a:r>
              <a:rPr lang="ru-RU" sz="7200" dirty="0" smtClean="0"/>
              <a:t>2023 </a:t>
            </a:r>
            <a:r>
              <a:rPr lang="ru-RU" sz="7200" dirty="0"/>
              <a:t>год был утвержден решением Совета депутатов </a:t>
            </a:r>
          </a:p>
          <a:p>
            <a:pPr algn="ctr"/>
            <a:r>
              <a:rPr lang="ru-RU" sz="7200" dirty="0"/>
              <a:t>городского округа Долгопрудный Московской области </a:t>
            </a:r>
            <a:r>
              <a:rPr lang="ru-RU" sz="7200" dirty="0" smtClean="0"/>
              <a:t>21 </a:t>
            </a:r>
            <a:r>
              <a:rPr lang="ru-RU" sz="7200" dirty="0"/>
              <a:t>декабря </a:t>
            </a:r>
            <a:r>
              <a:rPr lang="ru-RU" sz="7200" dirty="0" smtClean="0"/>
              <a:t>2022 </a:t>
            </a:r>
            <a:r>
              <a:rPr lang="ru-RU" sz="7200" dirty="0"/>
              <a:t>года № </a:t>
            </a:r>
            <a:r>
              <a:rPr lang="ru-RU" sz="7200" dirty="0" smtClean="0"/>
              <a:t>106-нр</a:t>
            </a:r>
            <a:endParaRPr lang="ru-RU" sz="7200" dirty="0"/>
          </a:p>
          <a:p>
            <a:pPr marL="201168" lvl="1" indent="0" algn="ctr">
              <a:lnSpc>
                <a:spcPct val="120000"/>
              </a:lnSpc>
              <a:spcBef>
                <a:spcPts val="0"/>
              </a:spcBef>
              <a:spcAft>
                <a:spcPts val="0"/>
              </a:spcAft>
              <a:buNone/>
            </a:pPr>
            <a:endParaRPr lang="ru-RU" b="1" dirty="0">
              <a:latin typeface="Century Gothic" panose="020B0502020202020204" pitchFamily="34" charset="0"/>
            </a:endParaRPr>
          </a:p>
        </p:txBody>
      </p:sp>
      <p:graphicFrame>
        <p:nvGraphicFramePr>
          <p:cNvPr id="5" name="Объект 11">
            <a:extLst>
              <a:ext uri="{FF2B5EF4-FFF2-40B4-BE49-F238E27FC236}">
                <a16:creationId xmlns:a16="http://schemas.microsoft.com/office/drawing/2014/main" id="{D40406BB-36E1-4F07-8368-58E61D7448B9}"/>
              </a:ext>
            </a:extLst>
          </p:cNvPr>
          <p:cNvGraphicFramePr>
            <a:graphicFrameLocks/>
          </p:cNvGraphicFramePr>
          <p:nvPr>
            <p:extLst>
              <p:ext uri="{D42A27DB-BD31-4B8C-83A1-F6EECF244321}">
                <p14:modId xmlns:p14="http://schemas.microsoft.com/office/powerpoint/2010/main" val="858470335"/>
              </p:ext>
            </p:extLst>
          </p:nvPr>
        </p:nvGraphicFramePr>
        <p:xfrm>
          <a:off x="417306" y="1639172"/>
          <a:ext cx="11222182" cy="3405979"/>
        </p:xfrm>
        <a:graphic>
          <a:graphicData uri="http://schemas.openxmlformats.org/drawingml/2006/table">
            <a:tbl>
              <a:tblPr firstRow="1" bandRow="1">
                <a:tableStyleId>{21E4AEA4-8DFA-4A89-87EB-49C32662AFE0}</a:tableStyleId>
              </a:tblPr>
              <a:tblGrid>
                <a:gridCol w="2022764">
                  <a:extLst>
                    <a:ext uri="{9D8B030D-6E8A-4147-A177-3AD203B41FA5}">
                      <a16:colId xmlns:a16="http://schemas.microsoft.com/office/drawing/2014/main" val="3431088041"/>
                    </a:ext>
                  </a:extLst>
                </a:gridCol>
                <a:gridCol w="1398680">
                  <a:extLst>
                    <a:ext uri="{9D8B030D-6E8A-4147-A177-3AD203B41FA5}">
                      <a16:colId xmlns:a16="http://schemas.microsoft.com/office/drawing/2014/main" val="1973147019"/>
                    </a:ext>
                  </a:extLst>
                </a:gridCol>
                <a:gridCol w="1435336">
                  <a:extLst>
                    <a:ext uri="{9D8B030D-6E8A-4147-A177-3AD203B41FA5}">
                      <a16:colId xmlns:a16="http://schemas.microsoft.com/office/drawing/2014/main" val="2066423679"/>
                    </a:ext>
                  </a:extLst>
                </a:gridCol>
                <a:gridCol w="1774748">
                  <a:extLst>
                    <a:ext uri="{9D8B030D-6E8A-4147-A177-3AD203B41FA5}">
                      <a16:colId xmlns:a16="http://schemas.microsoft.com/office/drawing/2014/main" val="594510457"/>
                    </a:ext>
                  </a:extLst>
                </a:gridCol>
                <a:gridCol w="1504915">
                  <a:extLst>
                    <a:ext uri="{9D8B030D-6E8A-4147-A177-3AD203B41FA5}">
                      <a16:colId xmlns:a16="http://schemas.microsoft.com/office/drawing/2014/main" val="2544822589"/>
                    </a:ext>
                  </a:extLst>
                </a:gridCol>
                <a:gridCol w="865325">
                  <a:extLst>
                    <a:ext uri="{9D8B030D-6E8A-4147-A177-3AD203B41FA5}">
                      <a16:colId xmlns:a16="http://schemas.microsoft.com/office/drawing/2014/main" val="1883531635"/>
                    </a:ext>
                  </a:extLst>
                </a:gridCol>
                <a:gridCol w="1434842">
                  <a:extLst>
                    <a:ext uri="{9D8B030D-6E8A-4147-A177-3AD203B41FA5}">
                      <a16:colId xmlns:a16="http://schemas.microsoft.com/office/drawing/2014/main" val="2520791032"/>
                    </a:ext>
                  </a:extLst>
                </a:gridCol>
                <a:gridCol w="785572">
                  <a:extLst>
                    <a:ext uri="{9D8B030D-6E8A-4147-A177-3AD203B41FA5}">
                      <a16:colId xmlns:a16="http://schemas.microsoft.com/office/drawing/2014/main" val="228933895"/>
                    </a:ext>
                  </a:extLst>
                </a:gridCol>
              </a:tblGrid>
              <a:tr h="523363">
                <a:tc rowSpan="4">
                  <a:txBody>
                    <a:bodyPr/>
                    <a:lstStyle/>
                    <a:p>
                      <a:pPr marL="0" algn="ctr" defTabSz="914400" rtl="0" eaLnBrk="1" fontAlgn="ctr" latinLnBrk="0" hangingPunct="1"/>
                      <a:r>
                        <a:rPr lang="ru-RU" sz="1600" b="1" u="none" strike="noStrike" kern="1200" dirty="0">
                          <a:solidFill>
                            <a:schemeClr val="lt1"/>
                          </a:solidFill>
                          <a:effectLst>
                            <a:outerShdw blurRad="38100" dist="38100" dir="2700000" algn="tl">
                              <a:srgbClr val="000000">
                                <a:alpha val="43137"/>
                              </a:srgbClr>
                            </a:outerShdw>
                          </a:effectLst>
                          <a:latin typeface="+mn-lt"/>
                          <a:ea typeface="+mn-ea"/>
                          <a:cs typeface="+mn-cs"/>
                        </a:rPr>
                        <a:t>Параметры бюджета</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u="none" strike="noStrike" kern="1200" dirty="0">
                          <a:solidFill>
                            <a:schemeClr val="lt1"/>
                          </a:solidFill>
                          <a:effectLst>
                            <a:outerShdw blurRad="38100" dist="38100" dir="2700000" algn="tl">
                              <a:srgbClr val="000000">
                                <a:alpha val="43137"/>
                              </a:srgbClr>
                            </a:outerShdw>
                          </a:effectLst>
                          <a:latin typeface="+mn-lt"/>
                          <a:ea typeface="+mn-ea"/>
                          <a:cs typeface="+mn-cs"/>
                        </a:rPr>
                        <a:t>                       План</a:t>
                      </a:r>
                      <a:endParaRPr lang="ru-RU" dirty="0">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dirty="0"/>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rowSpan="3">
                  <a:txBody>
                    <a:bodyPr/>
                    <a:lstStyle/>
                    <a:p>
                      <a:pPr marL="0" algn="ctr" defTabSz="914400" rtl="0" eaLnBrk="1" fontAlgn="ctr" latinLnBrk="0" hangingPunct="1"/>
                      <a:r>
                        <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rPr>
                        <a:t>Исполнение бюджета</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rowSpan="2"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rPr>
                        <a:t>Выполнение плановых назначений</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rowSpan="2" hMerge="1">
                  <a:txBody>
                    <a:bodyPr/>
                    <a:lstStyle/>
                    <a:p>
                      <a:pPr algn="l" fontAlgn="b"/>
                      <a:endParaRPr lang="ru-RU" sz="900" b="0" i="0" u="none" strike="noStrike" dirty="0">
                        <a:solidFill>
                          <a:srgbClr val="000000"/>
                        </a:solidFill>
                        <a:effectLst/>
                        <a:latin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tcPr>
                </a:tc>
                <a:tc rowSpan="2" hMerge="1">
                  <a:txBody>
                    <a:bodyPr/>
                    <a:lstStyle/>
                    <a:p>
                      <a:pPr marL="0" algn="ctr" defTabSz="914400" rtl="0" eaLnBrk="1" fontAlgn="ctr" latinLnBrk="0" hangingPunct="1"/>
                      <a:endPar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rowSpan="2" hMerge="1">
                  <a:txBody>
                    <a:bodyPr/>
                    <a:lstStyle/>
                    <a:p>
                      <a:pPr algn="l" fontAlgn="b"/>
                      <a:endParaRPr lang="ru-RU" sz="9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029156917"/>
                  </a:ext>
                </a:extLst>
              </a:tr>
              <a:tr h="190530">
                <a:tc vMerge="1">
                  <a:txBody>
                    <a:bodyPr/>
                    <a:lstStyle/>
                    <a:p>
                      <a:endParaRPr lang="ru-RU"/>
                    </a:p>
                  </a:txBody>
                  <a:tcPr/>
                </a:tc>
                <a:tc rowSpan="2">
                  <a:txBody>
                    <a:bodyPr/>
                    <a:lstStyle/>
                    <a:p>
                      <a:pPr algn="ctr"/>
                      <a:r>
                        <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rPr>
                        <a:t>Первоначальный бюджет</a:t>
                      </a:r>
                      <a:br>
                        <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rPr>
                      </a:br>
                      <a:r>
                        <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rPr>
                        <a:t> (№ </a:t>
                      </a:r>
                      <a:r>
                        <a:rPr lang="ru-RU" sz="1400" b="1" u="none" strike="noStrike" kern="1200" dirty="0" smtClean="0">
                          <a:solidFill>
                            <a:schemeClr val="lt1"/>
                          </a:solidFill>
                          <a:effectLst>
                            <a:outerShdw blurRad="38100" dist="38100" dir="2700000" algn="tl">
                              <a:srgbClr val="000000">
                                <a:alpha val="43137"/>
                              </a:srgbClr>
                            </a:outerShdw>
                          </a:effectLst>
                          <a:latin typeface="+mn-lt"/>
                          <a:ea typeface="+mn-ea"/>
                          <a:cs typeface="+mn-cs"/>
                        </a:rPr>
                        <a:t>106-нр </a:t>
                      </a:r>
                      <a:r>
                        <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rPr>
                        <a:t>от </a:t>
                      </a:r>
                      <a:r>
                        <a:rPr lang="ru-RU" sz="1400" b="1" u="none" strike="noStrike" kern="1200" dirty="0" smtClean="0">
                          <a:solidFill>
                            <a:schemeClr val="lt1"/>
                          </a:solidFill>
                          <a:effectLst>
                            <a:outerShdw blurRad="38100" dist="38100" dir="2700000" algn="tl">
                              <a:srgbClr val="000000">
                                <a:alpha val="43137"/>
                              </a:srgbClr>
                            </a:outerShdw>
                          </a:effectLst>
                          <a:latin typeface="+mn-lt"/>
                          <a:ea typeface="+mn-ea"/>
                          <a:cs typeface="+mn-cs"/>
                        </a:rPr>
                        <a:t>21.12.2022)</a:t>
                      </a:r>
                      <a:endParaRPr lang="ru-RU" sz="2000" dirty="0">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rowSpan="2">
                  <a:txBody>
                    <a:bodyPr/>
                    <a:lstStyle/>
                    <a:p>
                      <a:pPr algn="ctr"/>
                      <a:r>
                        <a:rPr lang="ru-RU" sz="1400" b="1" u="none" strike="noStrike" kern="1200" dirty="0" smtClean="0">
                          <a:solidFill>
                            <a:schemeClr val="lt1"/>
                          </a:solidFill>
                          <a:effectLst>
                            <a:outerShdw blurRad="38100" dist="38100" dir="2700000" algn="tl">
                              <a:srgbClr val="000000">
                                <a:alpha val="43137"/>
                              </a:srgbClr>
                            </a:outerShdw>
                          </a:effectLst>
                          <a:latin typeface="+mn-lt"/>
                          <a:ea typeface="+mn-ea"/>
                          <a:cs typeface="+mn-cs"/>
                        </a:rPr>
                        <a:t>Уточненный план  (№ 138-нр от 20.12.2023) </a:t>
                      </a:r>
                      <a:endParaRPr lang="ru-RU" sz="2000" dirty="0">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endParaRPr lang="ru-RU"/>
                    </a:p>
                  </a:txBody>
                  <a:tcPr/>
                </a:tc>
                <a:tc gridSpan="4" vMerge="1">
                  <a:txBody>
                    <a:bodyPr/>
                    <a:lstStyle/>
                    <a:p>
                      <a:pPr marL="0" algn="ctr" defTabSz="914400" rtl="0" eaLnBrk="1" fontAlgn="ctr" latinLnBrk="0" hangingPunct="1"/>
                      <a:endPar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extLst>
                  <a:ext uri="{0D108BD9-81ED-4DB2-BD59-A6C34878D82A}">
                    <a16:rowId xmlns:a16="http://schemas.microsoft.com/office/drawing/2014/main" val="2449838552"/>
                  </a:ext>
                </a:extLst>
              </a:tr>
              <a:tr h="809159">
                <a:tc vMerge="1">
                  <a:txBody>
                    <a:bodyPr/>
                    <a:lstStyle/>
                    <a:p>
                      <a:endParaRPr lang="ru-RU"/>
                    </a:p>
                  </a:txBody>
                  <a:tcPr/>
                </a:tc>
                <a:tc vMerge="1">
                  <a:txBody>
                    <a:bodyPr/>
                    <a:lstStyle/>
                    <a:p>
                      <a:r>
                        <a:rPr lang="ru-RU" sz="1200" b="1" u="none" strike="noStrike" kern="1200">
                          <a:solidFill>
                            <a:schemeClr val="lt1"/>
                          </a:solidFill>
                          <a:effectLst>
                            <a:outerShdw blurRad="38100" dist="38100" dir="2700000" algn="tl">
                              <a:srgbClr val="000000">
                                <a:alpha val="43137"/>
                              </a:srgbClr>
                            </a:outerShdw>
                          </a:effectLst>
                          <a:latin typeface="+mn-lt"/>
                          <a:ea typeface="+mn-ea"/>
                          <a:cs typeface="+mn-cs"/>
                        </a:rPr>
                        <a:t>Первоначальный бюджет</a:t>
                      </a:r>
                      <a:br>
                        <a:rPr lang="ru-RU" sz="1200" b="1" u="none" strike="noStrike" kern="1200">
                          <a:solidFill>
                            <a:schemeClr val="lt1"/>
                          </a:solidFill>
                          <a:effectLst>
                            <a:outerShdw blurRad="38100" dist="38100" dir="2700000" algn="tl">
                              <a:srgbClr val="000000">
                                <a:alpha val="43137"/>
                              </a:srgbClr>
                            </a:outerShdw>
                          </a:effectLst>
                          <a:latin typeface="+mn-lt"/>
                          <a:ea typeface="+mn-ea"/>
                          <a:cs typeface="+mn-cs"/>
                        </a:rPr>
                      </a:br>
                      <a:r>
                        <a:rPr lang="ru-RU" sz="1200" b="1" u="none" strike="noStrike" kern="1200">
                          <a:solidFill>
                            <a:schemeClr val="lt1"/>
                          </a:solidFill>
                          <a:effectLst>
                            <a:outerShdw blurRad="38100" dist="38100" dir="2700000" algn="tl">
                              <a:srgbClr val="000000">
                                <a:alpha val="43137"/>
                              </a:srgbClr>
                            </a:outerShdw>
                          </a:effectLst>
                          <a:latin typeface="+mn-lt"/>
                          <a:ea typeface="+mn-ea"/>
                          <a:cs typeface="+mn-cs"/>
                        </a:rPr>
                        <a:t> (№85-нр от 18.12.2020)</a:t>
                      </a:r>
                      <a:endParaRPr lang="ru-RU" dirty="0"/>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r>
                        <a:rPr lang="ru-RU" sz="1200" b="1" u="none" strike="noStrike" kern="1200" dirty="0">
                          <a:solidFill>
                            <a:schemeClr val="lt1"/>
                          </a:solidFill>
                          <a:effectLst>
                            <a:outerShdw blurRad="38100" dist="38100" dir="2700000" algn="tl">
                              <a:srgbClr val="000000">
                                <a:alpha val="43137"/>
                              </a:srgbClr>
                            </a:outerShdw>
                          </a:effectLst>
                          <a:latin typeface="+mn-lt"/>
                          <a:ea typeface="+mn-ea"/>
                          <a:cs typeface="+mn-cs"/>
                        </a:rPr>
                        <a:t>Уточненный план</a:t>
                      </a:r>
                      <a:endParaRPr lang="ru-RU" dirty="0"/>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vMerge="1">
                  <a:txBody>
                    <a:bodyPr/>
                    <a:lstStyle/>
                    <a:p>
                      <a:endParaRPr lang="ru-RU"/>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rPr>
                        <a:t>к первоначальному </a:t>
                      </a:r>
                      <a:r>
                        <a:rPr lang="ru-RU" sz="1400" b="1" u="none" strike="noStrike" kern="1200">
                          <a:solidFill>
                            <a:schemeClr val="lt1"/>
                          </a:solidFill>
                          <a:effectLst>
                            <a:outerShdw blurRad="38100" dist="38100" dir="2700000" algn="tl">
                              <a:srgbClr val="000000">
                                <a:alpha val="43137"/>
                              </a:srgbClr>
                            </a:outerShdw>
                          </a:effectLst>
                          <a:latin typeface="+mn-lt"/>
                          <a:ea typeface="+mn-ea"/>
                          <a:cs typeface="+mn-cs"/>
                        </a:rPr>
                        <a:t>бюджету </a:t>
                      </a:r>
                      <a:r>
                        <a:rPr lang="ru-RU" sz="1400" b="1" u="none" strike="noStrike" kern="1200" smtClean="0">
                          <a:solidFill>
                            <a:schemeClr val="lt1"/>
                          </a:solidFill>
                          <a:effectLst>
                            <a:outerShdw blurRad="38100" dist="38100" dir="2700000" algn="tl">
                              <a:srgbClr val="000000">
                                <a:alpha val="43137"/>
                              </a:srgbClr>
                            </a:outerShdw>
                          </a:effectLst>
                          <a:latin typeface="+mn-lt"/>
                          <a:ea typeface="+mn-ea"/>
                          <a:cs typeface="+mn-cs"/>
                        </a:rPr>
                        <a:t>(№ </a:t>
                      </a:r>
                      <a:r>
                        <a:rPr lang="ru-RU" sz="1400" b="1" u="none" strike="noStrike" kern="1200" dirty="0" smtClean="0">
                          <a:solidFill>
                            <a:schemeClr val="lt1"/>
                          </a:solidFill>
                          <a:effectLst>
                            <a:outerShdw blurRad="38100" dist="38100" dir="2700000" algn="tl">
                              <a:srgbClr val="000000">
                                <a:alpha val="43137"/>
                              </a:srgbClr>
                            </a:outerShdw>
                          </a:effectLst>
                          <a:latin typeface="+mn-lt"/>
                          <a:ea typeface="+mn-ea"/>
                          <a:cs typeface="+mn-cs"/>
                        </a:rPr>
                        <a:t>106-нр от 21.12.2022)</a:t>
                      </a:r>
                      <a:endPar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ru-RU"/>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rPr>
                        <a:t>к уточненному плану за </a:t>
                      </a:r>
                      <a:r>
                        <a:rPr lang="ru-RU" sz="1400" b="1" u="none" strike="noStrike" kern="1200" dirty="0" smtClean="0">
                          <a:solidFill>
                            <a:schemeClr val="lt1"/>
                          </a:solidFill>
                          <a:effectLst>
                            <a:outerShdw blurRad="38100" dist="38100" dir="2700000" algn="tl">
                              <a:srgbClr val="000000">
                                <a:alpha val="43137"/>
                              </a:srgbClr>
                            </a:outerShdw>
                          </a:effectLst>
                          <a:latin typeface="+mn-lt"/>
                          <a:ea typeface="+mn-ea"/>
                          <a:cs typeface="+mn-cs"/>
                        </a:rPr>
                        <a:t>2023 год (№ 138-нр от 20.12.2023) </a:t>
                      </a:r>
                      <a:endParaRPr lang="ru-RU" dirty="0">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1658137000"/>
                  </a:ext>
                </a:extLst>
              </a:tr>
              <a:tr h="421946">
                <a:tc vMerge="1">
                  <a:txBody>
                    <a:bodyPr/>
                    <a:lstStyle/>
                    <a:p>
                      <a:pPr marL="0" algn="ctr" defTabSz="914400" rtl="0" eaLnBrk="1" fontAlgn="ctr" latinLnBrk="0" hangingPunct="1"/>
                      <a:endParaRPr lang="ru-RU" sz="1400" b="1" u="none" strike="noStrike" kern="1200" dirty="0">
                        <a:solidFill>
                          <a:schemeClr val="lt1"/>
                        </a:solidFill>
                        <a:effectLst>
                          <a:outerShdw blurRad="38100" dist="38100" dir="2700000" algn="tl">
                            <a:srgbClr val="000000">
                              <a:alpha val="43137"/>
                            </a:srgbClr>
                          </a:outerShdw>
                        </a:effectLst>
                        <a:latin typeface="+mn-lt"/>
                        <a:ea typeface="+mn-ea"/>
                        <a:cs typeface="+mn-cs"/>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ru-RU" sz="1400" b="1" u="none" strike="noStrike" kern="1200" dirty="0" smtClean="0">
                          <a:solidFill>
                            <a:schemeClr val="tx1">
                              <a:lumMod val="85000"/>
                              <a:lumOff val="15000"/>
                            </a:schemeClr>
                          </a:solidFill>
                          <a:effectLst/>
                          <a:latin typeface="+mj-lt"/>
                          <a:ea typeface="+mn-ea"/>
                          <a:cs typeface="+mn-cs"/>
                        </a:rPr>
                        <a:t>2023 </a:t>
                      </a:r>
                      <a:r>
                        <a:rPr lang="ru-RU" sz="1400" b="1" u="none" strike="noStrike" kern="1200" dirty="0">
                          <a:solidFill>
                            <a:schemeClr val="tx1">
                              <a:lumMod val="85000"/>
                              <a:lumOff val="15000"/>
                            </a:schemeClr>
                          </a:solidFill>
                          <a:effectLst/>
                          <a:latin typeface="+mj-lt"/>
                          <a:ea typeface="+mn-ea"/>
                          <a:cs typeface="+mn-cs"/>
                        </a:rPr>
                        <a:t>г.</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7CD"/>
                    </a:solidFill>
                  </a:tcPr>
                </a:tc>
                <a:tc>
                  <a:txBody>
                    <a:bodyPr/>
                    <a:lstStyle/>
                    <a:p>
                      <a:pPr marL="0" algn="ctr" defTabSz="914400" rtl="0" eaLnBrk="1" fontAlgn="ctr" latinLnBrk="0" hangingPunct="1"/>
                      <a:r>
                        <a:rPr lang="ru-RU" sz="1400" b="1" u="none" strike="noStrike" kern="1200" dirty="0" smtClean="0">
                          <a:solidFill>
                            <a:schemeClr val="tx1">
                              <a:lumMod val="85000"/>
                              <a:lumOff val="15000"/>
                            </a:schemeClr>
                          </a:solidFill>
                          <a:effectLst/>
                          <a:latin typeface="+mj-lt"/>
                          <a:ea typeface="+mn-ea"/>
                          <a:cs typeface="+mn-cs"/>
                        </a:rPr>
                        <a:t>2023 </a:t>
                      </a:r>
                      <a:r>
                        <a:rPr lang="ru-RU" sz="1400" b="1" u="none" strike="noStrike" kern="1200" dirty="0">
                          <a:solidFill>
                            <a:schemeClr val="tx1">
                              <a:lumMod val="85000"/>
                              <a:lumOff val="15000"/>
                            </a:schemeClr>
                          </a:solidFill>
                          <a:effectLst/>
                          <a:latin typeface="+mj-lt"/>
                          <a:ea typeface="+mn-ea"/>
                          <a:cs typeface="+mn-cs"/>
                        </a:rPr>
                        <a:t>г.</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7CD"/>
                    </a:solidFill>
                  </a:tcPr>
                </a:tc>
                <a:tc>
                  <a:txBody>
                    <a:bodyPr/>
                    <a:lstStyle/>
                    <a:p>
                      <a:pPr marL="0" algn="ctr" defTabSz="914400" rtl="0" eaLnBrk="1" fontAlgn="ctr" latinLnBrk="0" hangingPunct="1"/>
                      <a:r>
                        <a:rPr lang="ru-RU" sz="1400" b="1" u="none" strike="noStrike" kern="1200" dirty="0" smtClean="0">
                          <a:solidFill>
                            <a:schemeClr val="tx1">
                              <a:lumMod val="85000"/>
                              <a:lumOff val="15000"/>
                            </a:schemeClr>
                          </a:solidFill>
                          <a:effectLst/>
                          <a:latin typeface="+mj-lt"/>
                          <a:ea typeface="+mn-ea"/>
                          <a:cs typeface="+mn-cs"/>
                        </a:rPr>
                        <a:t>2023 </a:t>
                      </a:r>
                      <a:r>
                        <a:rPr lang="ru-RU" sz="1400" b="1" u="none" strike="noStrike" kern="1200" dirty="0">
                          <a:solidFill>
                            <a:schemeClr val="tx1">
                              <a:lumMod val="85000"/>
                              <a:lumOff val="15000"/>
                            </a:schemeClr>
                          </a:solidFill>
                          <a:effectLst/>
                          <a:latin typeface="+mj-lt"/>
                          <a:ea typeface="+mn-ea"/>
                          <a:cs typeface="+mn-cs"/>
                        </a:rPr>
                        <a:t>г.</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7CD"/>
                    </a:solidFill>
                  </a:tcPr>
                </a:tc>
                <a:tc>
                  <a:txBody>
                    <a:bodyPr/>
                    <a:lstStyle/>
                    <a:p>
                      <a:pPr marL="0" algn="ctr" defTabSz="914400" rtl="0" eaLnBrk="1" fontAlgn="ctr" latinLnBrk="0" hangingPunct="1"/>
                      <a:r>
                        <a:rPr lang="ru-RU" sz="1400" b="1" u="none" strike="noStrike" kern="1200" dirty="0">
                          <a:solidFill>
                            <a:schemeClr val="tx1">
                              <a:lumMod val="85000"/>
                              <a:lumOff val="15000"/>
                            </a:schemeClr>
                          </a:solidFill>
                          <a:effectLst/>
                          <a:latin typeface="+mj-lt"/>
                          <a:ea typeface="+mn-ea"/>
                          <a:cs typeface="+mn-cs"/>
                        </a:rPr>
                        <a:t>абсолютные значения</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7CD"/>
                    </a:solidFill>
                  </a:tcPr>
                </a:tc>
                <a:tc>
                  <a:txBody>
                    <a:bodyPr/>
                    <a:lstStyle/>
                    <a:p>
                      <a:pPr marL="0" algn="ctr" defTabSz="914400" rtl="0" eaLnBrk="1" fontAlgn="ctr" latinLnBrk="0" hangingPunct="1"/>
                      <a:r>
                        <a:rPr lang="ru-RU" sz="1400" b="1" u="none" strike="noStrike" kern="1200" dirty="0">
                          <a:solidFill>
                            <a:schemeClr val="tx1">
                              <a:lumMod val="85000"/>
                              <a:lumOff val="15000"/>
                            </a:schemeClr>
                          </a:solidFill>
                          <a:effectLst/>
                          <a:latin typeface="+mj-lt"/>
                          <a:ea typeface="+mn-ea"/>
                          <a:cs typeface="+mn-cs"/>
                        </a:rPr>
                        <a:t>в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7CD"/>
                    </a:solidFill>
                  </a:tcPr>
                </a:tc>
                <a:tc>
                  <a:txBody>
                    <a:bodyPr/>
                    <a:lstStyle/>
                    <a:p>
                      <a:pPr marL="0" algn="ctr" defTabSz="914400" rtl="0" eaLnBrk="1" fontAlgn="ctr" latinLnBrk="0" hangingPunct="1"/>
                      <a:r>
                        <a:rPr lang="ru-RU" sz="1400" b="1" u="none" strike="noStrike" kern="1200" dirty="0">
                          <a:solidFill>
                            <a:schemeClr val="tx1">
                              <a:lumMod val="85000"/>
                              <a:lumOff val="15000"/>
                            </a:schemeClr>
                          </a:solidFill>
                          <a:effectLst/>
                          <a:latin typeface="+mj-lt"/>
                          <a:ea typeface="+mn-ea"/>
                          <a:cs typeface="+mn-cs"/>
                        </a:rPr>
                        <a:t>абсолютные значения</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7CD"/>
                    </a:solidFill>
                  </a:tcPr>
                </a:tc>
                <a:tc>
                  <a:txBody>
                    <a:bodyPr/>
                    <a:lstStyle/>
                    <a:p>
                      <a:pPr marL="0" algn="ctr" defTabSz="914400" rtl="0" eaLnBrk="1" fontAlgn="ctr" latinLnBrk="0" hangingPunct="1"/>
                      <a:r>
                        <a:rPr lang="ru-RU" sz="1400" b="1" u="none" strike="noStrike" kern="1200" dirty="0">
                          <a:solidFill>
                            <a:schemeClr val="tx1">
                              <a:lumMod val="85000"/>
                              <a:lumOff val="15000"/>
                            </a:schemeClr>
                          </a:solidFill>
                          <a:effectLst/>
                          <a:latin typeface="+mj-lt"/>
                          <a:ea typeface="+mn-ea"/>
                          <a:cs typeface="+mn-cs"/>
                        </a:rPr>
                        <a:t>в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7CD"/>
                    </a:solidFill>
                  </a:tcPr>
                </a:tc>
                <a:extLst>
                  <a:ext uri="{0D108BD9-81ED-4DB2-BD59-A6C34878D82A}">
                    <a16:rowId xmlns:a16="http://schemas.microsoft.com/office/drawing/2014/main" val="2062652111"/>
                  </a:ext>
                </a:extLst>
              </a:tr>
              <a:tr h="412597">
                <a:tc>
                  <a:txBody>
                    <a:bodyPr/>
                    <a:lstStyle/>
                    <a:p>
                      <a:pPr marL="0" algn="l" defTabSz="914400" rtl="0" eaLnBrk="1" fontAlgn="ctr" latinLnBrk="0" hangingPunct="1"/>
                      <a:r>
                        <a:rPr lang="ru-RU" sz="1400" b="1" i="0" u="none" strike="noStrike" kern="1200" dirty="0">
                          <a:solidFill>
                            <a:schemeClr val="tx1"/>
                          </a:solidFill>
                          <a:effectLst/>
                          <a:latin typeface="+mj-lt"/>
                          <a:ea typeface="+mn-ea"/>
                          <a:cs typeface="Arial" panose="020B0604020202020204" pitchFamily="34" charset="0"/>
                        </a:rPr>
                        <a:t>Общий объем  доходов</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ru-RU" sz="1400" b="1" i="0" u="none" strike="noStrike" dirty="0" smtClean="0">
                          <a:solidFill>
                            <a:schemeClr val="tx1"/>
                          </a:solidFill>
                          <a:effectLst/>
                          <a:latin typeface="+mj-lt"/>
                          <a:cs typeface="Arial" panose="020B0604020202020204" pitchFamily="34" charset="0"/>
                        </a:rPr>
                        <a:t>6 730 142,4</a:t>
                      </a:r>
                      <a:endParaRPr lang="ru-RU" sz="1400" b="1" i="0" u="none" strike="noStrike" dirty="0">
                        <a:solidFill>
                          <a:schemeClr val="tx1"/>
                        </a:solidFill>
                        <a:effectLst/>
                        <a:latin typeface="+mj-lt"/>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ru-RU" sz="1400" b="1" i="0" u="none" strike="noStrike" dirty="0" smtClean="0">
                          <a:solidFill>
                            <a:schemeClr val="tx1"/>
                          </a:solidFill>
                          <a:effectLst/>
                          <a:latin typeface="+mj-lt"/>
                          <a:cs typeface="Arial" panose="020B0604020202020204" pitchFamily="34" charset="0"/>
                        </a:rPr>
                        <a:t>6 558 982,5</a:t>
                      </a:r>
                      <a:endParaRPr lang="ru-RU" sz="1400" b="1" i="0" u="none" strike="noStrike" dirty="0">
                        <a:solidFill>
                          <a:schemeClr val="tx1"/>
                        </a:solidFill>
                        <a:effectLst/>
                        <a:latin typeface="+mj-lt"/>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ru-RU" sz="1400" b="1" i="0" u="none" strike="noStrike" dirty="0" smtClean="0">
                          <a:solidFill>
                            <a:schemeClr val="tx1"/>
                          </a:solidFill>
                          <a:effectLst/>
                          <a:latin typeface="+mj-lt"/>
                          <a:cs typeface="Arial" panose="020B0604020202020204" pitchFamily="34" charset="0"/>
                        </a:rPr>
                        <a:t>6 601 721,6</a:t>
                      </a:r>
                      <a:endParaRPr lang="ru-RU" sz="1400" b="1" i="0" u="none" strike="noStrike" dirty="0">
                        <a:solidFill>
                          <a:schemeClr val="tx1"/>
                        </a:solidFill>
                        <a:effectLst/>
                        <a:latin typeface="+mj-lt"/>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ru-RU" sz="1400" b="1" i="0" u="none" strike="noStrike" kern="1200" dirty="0" smtClean="0">
                          <a:solidFill>
                            <a:schemeClr val="tx1"/>
                          </a:solidFill>
                          <a:effectLst/>
                          <a:latin typeface="+mj-lt"/>
                          <a:ea typeface="+mn-ea"/>
                          <a:cs typeface="Arial" panose="020B0604020202020204" pitchFamily="34" charset="0"/>
                        </a:rPr>
                        <a:t>- 128 420,8</a:t>
                      </a:r>
                      <a:endParaRPr lang="ru-RU" sz="1400" b="1" i="0" u="none" strike="noStrike" kern="1200" dirty="0">
                        <a:solidFill>
                          <a:schemeClr val="tx1"/>
                        </a:solidFill>
                        <a:effectLst/>
                        <a:latin typeface="+mj-lt"/>
                        <a:ea typeface="+mn-ea"/>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ru-RU" sz="1400" b="1" i="0" u="none" strike="noStrike" kern="1200" dirty="0" smtClean="0">
                          <a:solidFill>
                            <a:schemeClr val="tx1"/>
                          </a:solidFill>
                          <a:effectLst/>
                          <a:latin typeface="+mj-lt"/>
                          <a:ea typeface="+mn-ea"/>
                          <a:cs typeface="Arial" panose="020B0604020202020204" pitchFamily="34" charset="0"/>
                        </a:rPr>
                        <a:t>98,1</a:t>
                      </a:r>
                      <a:endParaRPr lang="ru-RU" sz="1400" b="1" i="0" u="none" strike="noStrike" kern="1200" dirty="0">
                        <a:solidFill>
                          <a:schemeClr val="tx1"/>
                        </a:solidFill>
                        <a:effectLst/>
                        <a:latin typeface="+mj-lt"/>
                        <a:ea typeface="+mn-ea"/>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ru-RU" sz="1400" b="1" i="0" u="none" strike="noStrike" kern="1200" dirty="0" smtClean="0">
                          <a:solidFill>
                            <a:schemeClr val="tx1"/>
                          </a:solidFill>
                          <a:effectLst/>
                          <a:latin typeface="+mj-lt"/>
                          <a:ea typeface="+mn-ea"/>
                          <a:cs typeface="Arial" panose="020B0604020202020204" pitchFamily="34" charset="0"/>
                        </a:rPr>
                        <a:t>42 739,1</a:t>
                      </a:r>
                      <a:endParaRPr lang="ru-RU" sz="1400" b="1" i="0" u="none" strike="noStrike" kern="1200" dirty="0">
                        <a:solidFill>
                          <a:schemeClr val="tx1"/>
                        </a:solidFill>
                        <a:effectLst/>
                        <a:latin typeface="+mj-lt"/>
                        <a:ea typeface="+mn-ea"/>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ru-RU" sz="1400" b="1" i="0" u="none" strike="noStrike" kern="1200" dirty="0" smtClean="0">
                          <a:solidFill>
                            <a:schemeClr val="tx1"/>
                          </a:solidFill>
                          <a:effectLst/>
                          <a:latin typeface="+mj-lt"/>
                          <a:ea typeface="+mn-ea"/>
                          <a:cs typeface="Arial" panose="020B0604020202020204" pitchFamily="34" charset="0"/>
                        </a:rPr>
                        <a:t>100,7</a:t>
                      </a:r>
                      <a:endParaRPr lang="ru-RU" sz="1400" b="1" i="0" u="none" strike="noStrike" kern="1200" dirty="0">
                        <a:solidFill>
                          <a:schemeClr val="tx1"/>
                        </a:solidFill>
                        <a:effectLst/>
                        <a:latin typeface="+mj-lt"/>
                        <a:ea typeface="+mn-ea"/>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91864798"/>
                  </a:ext>
                </a:extLst>
              </a:tr>
              <a:tr h="412597">
                <a:tc>
                  <a:txBody>
                    <a:bodyPr/>
                    <a:lstStyle/>
                    <a:p>
                      <a:pPr marL="0" algn="l" defTabSz="914400" rtl="0" eaLnBrk="1" fontAlgn="ctr" latinLnBrk="0" hangingPunct="1"/>
                      <a:r>
                        <a:rPr lang="ru-RU" sz="1400" b="1" i="0" u="none" strike="noStrike" kern="1200" dirty="0">
                          <a:solidFill>
                            <a:schemeClr val="tx1"/>
                          </a:solidFill>
                          <a:effectLst/>
                          <a:latin typeface="+mj-lt"/>
                          <a:ea typeface="+mn-ea"/>
                          <a:cs typeface="Arial" panose="020B0604020202020204" pitchFamily="34" charset="0"/>
                        </a:rPr>
                        <a:t>Общий объем  расходов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ru-RU" sz="1400" b="1" i="0" u="none" strike="noStrike" dirty="0" smtClean="0">
                          <a:solidFill>
                            <a:schemeClr val="tx1"/>
                          </a:solidFill>
                          <a:effectLst/>
                          <a:latin typeface="+mj-lt"/>
                          <a:cs typeface="Arial" panose="020B0604020202020204" pitchFamily="34" charset="0"/>
                        </a:rPr>
                        <a:t>6 730 142,4</a:t>
                      </a:r>
                      <a:endParaRPr lang="ru-RU" sz="1400" b="1" i="0" u="none" strike="noStrike" dirty="0">
                        <a:solidFill>
                          <a:schemeClr val="tx1"/>
                        </a:solidFill>
                        <a:effectLst/>
                        <a:latin typeface="+mj-lt"/>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ru-RU" sz="1400" b="1" i="0" u="none" strike="noStrike" kern="1200" dirty="0" smtClean="0">
                          <a:solidFill>
                            <a:schemeClr val="tx1"/>
                          </a:solidFill>
                          <a:effectLst/>
                          <a:latin typeface="+mj-lt"/>
                          <a:ea typeface="+mn-ea"/>
                          <a:cs typeface="Arial" panose="020B0604020202020204" pitchFamily="34" charset="0"/>
                        </a:rPr>
                        <a:t>7 027 644,4</a:t>
                      </a:r>
                      <a:endParaRPr lang="ru-RU" sz="1400" b="1" i="0" u="none" strike="noStrike" kern="1200" dirty="0">
                        <a:solidFill>
                          <a:schemeClr val="tx1"/>
                        </a:solidFill>
                        <a:effectLst/>
                        <a:latin typeface="+mj-lt"/>
                        <a:ea typeface="+mn-ea"/>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ru-RU" sz="1400" b="1" i="0" u="none" strike="noStrike" dirty="0" smtClean="0">
                          <a:solidFill>
                            <a:schemeClr val="tx1"/>
                          </a:solidFill>
                          <a:effectLst/>
                          <a:latin typeface="+mj-lt"/>
                          <a:cs typeface="Arial" panose="020B0604020202020204" pitchFamily="34" charset="0"/>
                        </a:rPr>
                        <a:t>6 778 915,6</a:t>
                      </a:r>
                      <a:endParaRPr lang="ru-RU" sz="1400" b="1" i="0" u="none" strike="noStrike" dirty="0">
                        <a:solidFill>
                          <a:schemeClr val="tx1"/>
                        </a:solidFill>
                        <a:effectLst/>
                        <a:latin typeface="+mj-lt"/>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ru-RU" sz="1400" b="1" i="0" u="none" strike="noStrike" kern="1200" dirty="0" smtClean="0">
                          <a:solidFill>
                            <a:schemeClr val="tx1"/>
                          </a:solidFill>
                          <a:effectLst/>
                          <a:latin typeface="+mj-lt"/>
                          <a:ea typeface="+mn-ea"/>
                          <a:cs typeface="Arial" panose="020B0604020202020204" pitchFamily="34" charset="0"/>
                        </a:rPr>
                        <a:t>48 773,2</a:t>
                      </a:r>
                      <a:endParaRPr lang="ru-RU" sz="1400" b="1" i="0" u="none" strike="noStrike" kern="1200" dirty="0">
                        <a:solidFill>
                          <a:schemeClr val="tx1"/>
                        </a:solidFill>
                        <a:effectLst/>
                        <a:latin typeface="+mj-lt"/>
                        <a:ea typeface="+mn-ea"/>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ru-RU" sz="1400" b="1" i="0" u="none" strike="noStrike" kern="1200" dirty="0" smtClean="0">
                          <a:solidFill>
                            <a:schemeClr val="tx1"/>
                          </a:solidFill>
                          <a:effectLst/>
                          <a:latin typeface="+mj-lt"/>
                          <a:ea typeface="+mn-ea"/>
                          <a:cs typeface="Arial" panose="020B0604020202020204" pitchFamily="34" charset="0"/>
                        </a:rPr>
                        <a:t>100,7</a:t>
                      </a:r>
                      <a:endParaRPr lang="ru-RU" sz="1400" b="1" i="0" u="none" strike="noStrike" kern="1200" dirty="0">
                        <a:solidFill>
                          <a:schemeClr val="tx1"/>
                        </a:solidFill>
                        <a:effectLst/>
                        <a:latin typeface="+mj-lt"/>
                        <a:ea typeface="+mn-ea"/>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ru-RU" sz="1400" b="1" i="0" u="none" strike="noStrike" kern="1200" dirty="0" smtClean="0">
                          <a:solidFill>
                            <a:schemeClr val="tx1"/>
                          </a:solidFill>
                          <a:effectLst/>
                          <a:latin typeface="+mj-lt"/>
                          <a:ea typeface="+mn-ea"/>
                          <a:cs typeface="Arial" panose="020B0604020202020204" pitchFamily="34" charset="0"/>
                        </a:rPr>
                        <a:t>- 248 728,8</a:t>
                      </a:r>
                      <a:endParaRPr lang="ru-RU" sz="1400" b="1" i="0" u="none" strike="noStrike" kern="1200" dirty="0">
                        <a:solidFill>
                          <a:schemeClr val="tx1"/>
                        </a:solidFill>
                        <a:effectLst/>
                        <a:latin typeface="+mj-lt"/>
                        <a:ea typeface="+mn-ea"/>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ru-RU" sz="1400" b="1" i="0" u="none" strike="noStrike" kern="1200" dirty="0" smtClean="0">
                          <a:solidFill>
                            <a:schemeClr val="tx1"/>
                          </a:solidFill>
                          <a:effectLst/>
                          <a:latin typeface="+mj-lt"/>
                          <a:ea typeface="+mn-ea"/>
                          <a:cs typeface="Arial" panose="020B0604020202020204" pitchFamily="34" charset="0"/>
                        </a:rPr>
                        <a:t>96,5</a:t>
                      </a:r>
                      <a:endParaRPr lang="ru-RU" sz="1400" b="1" i="0" u="none" strike="noStrike" kern="1200" dirty="0">
                        <a:solidFill>
                          <a:schemeClr val="tx1"/>
                        </a:solidFill>
                        <a:effectLst/>
                        <a:latin typeface="+mj-lt"/>
                        <a:ea typeface="+mn-ea"/>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46770848"/>
                  </a:ext>
                </a:extLst>
              </a:tr>
              <a:tr h="621488">
                <a:tc>
                  <a:txBody>
                    <a:bodyPr/>
                    <a:lstStyle/>
                    <a:p>
                      <a:pPr marL="0" algn="l" defTabSz="914400" rtl="0" eaLnBrk="1" fontAlgn="ctr" latinLnBrk="0" hangingPunct="1"/>
                      <a:r>
                        <a:rPr lang="ru-RU" sz="1400" b="1" i="0" u="none" strike="noStrike" kern="1200" dirty="0">
                          <a:solidFill>
                            <a:schemeClr val="tx1"/>
                          </a:solidFill>
                          <a:effectLst/>
                          <a:latin typeface="+mj-lt"/>
                          <a:ea typeface="+mn-ea"/>
                          <a:cs typeface="Arial" panose="020B0604020202020204" pitchFamily="34" charset="0"/>
                        </a:rPr>
                        <a:t>Дефицит «-» / </a:t>
                      </a:r>
                    </a:p>
                    <a:p>
                      <a:pPr marL="0" algn="l" defTabSz="914400" rtl="0" eaLnBrk="1" fontAlgn="ctr" latinLnBrk="0" hangingPunct="1"/>
                      <a:r>
                        <a:rPr lang="ru-RU" sz="1400" b="1" i="0" u="none" strike="noStrike" kern="1200" dirty="0">
                          <a:solidFill>
                            <a:schemeClr val="tx1"/>
                          </a:solidFill>
                          <a:effectLst/>
                          <a:latin typeface="+mj-lt"/>
                          <a:ea typeface="+mn-ea"/>
                          <a:cs typeface="Arial" panose="020B0604020202020204" pitchFamily="34" charset="0"/>
                        </a:rPr>
                        <a:t>Профицит «+»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400" b="1" i="0" u="none" strike="noStrike" kern="1200" dirty="0">
                          <a:solidFill>
                            <a:schemeClr val="tx1"/>
                          </a:solidFill>
                          <a:effectLst/>
                          <a:latin typeface="+mj-lt"/>
                          <a:ea typeface="+mn-ea"/>
                          <a:cs typeface="Arial" panose="020B0604020202020204" pitchFamily="34" charset="0"/>
                        </a:rPr>
                        <a:t>БЮДЖЕТ БЕЗДЕФИЦИТНЫЙ</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r>
                        <a:rPr lang="ru-RU" sz="1400" b="1" i="0" u="none" strike="noStrike" kern="1200" dirty="0">
                          <a:solidFill>
                            <a:schemeClr val="tx1"/>
                          </a:solidFill>
                          <a:effectLst/>
                          <a:latin typeface="+mj-lt"/>
                          <a:ea typeface="+mn-ea"/>
                          <a:cs typeface="Arial" panose="020B0604020202020204" pitchFamily="34" charset="0"/>
                        </a:rPr>
                        <a:t>- </a:t>
                      </a:r>
                      <a:r>
                        <a:rPr lang="ru-RU" sz="1400" b="1" i="0" u="none" strike="noStrike" kern="1200" dirty="0" smtClean="0">
                          <a:solidFill>
                            <a:schemeClr val="tx1"/>
                          </a:solidFill>
                          <a:effectLst/>
                          <a:latin typeface="+mj-lt"/>
                          <a:ea typeface="+mn-ea"/>
                          <a:cs typeface="Arial" panose="020B0604020202020204" pitchFamily="34" charset="0"/>
                        </a:rPr>
                        <a:t>468 661,9</a:t>
                      </a:r>
                      <a:endParaRPr lang="ru-RU" sz="1400" b="1" i="0" u="none" strike="noStrike" kern="1200" dirty="0">
                        <a:solidFill>
                          <a:schemeClr val="tx1"/>
                        </a:solidFill>
                        <a:effectLst/>
                        <a:latin typeface="+mj-lt"/>
                        <a:ea typeface="+mn-ea"/>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kern="1200" dirty="0" smtClean="0">
                          <a:solidFill>
                            <a:schemeClr val="tx1"/>
                          </a:solidFill>
                          <a:effectLst/>
                          <a:latin typeface="+mj-lt"/>
                          <a:ea typeface="+mn-ea"/>
                          <a:cs typeface="Arial" panose="020B0604020202020204" pitchFamily="34" charset="0"/>
                        </a:rPr>
                        <a:t>- </a:t>
                      </a:r>
                      <a:r>
                        <a:rPr lang="ru-RU" sz="1400" b="1" i="0" u="none" strike="noStrike" kern="1200" dirty="0" smtClean="0">
                          <a:solidFill>
                            <a:schemeClr val="tx1"/>
                          </a:solidFill>
                          <a:effectLst/>
                          <a:latin typeface="+mj-lt"/>
                          <a:ea typeface="+mn-ea"/>
                          <a:cs typeface="Arial" panose="020B0604020202020204" pitchFamily="34" charset="0"/>
                        </a:rPr>
                        <a:t>177 194,0</a:t>
                      </a:r>
                      <a:endParaRPr lang="ru-RU" sz="1400" b="1" i="0" u="none" strike="noStrike" kern="1200" dirty="0">
                        <a:solidFill>
                          <a:schemeClr val="tx1"/>
                        </a:solidFill>
                        <a:effectLst/>
                        <a:latin typeface="+mj-lt"/>
                        <a:ea typeface="+mn-ea"/>
                        <a:cs typeface="Arial" panose="020B0604020202020204" pitchFamily="34" charset="0"/>
                      </a:endParaRPr>
                    </a:p>
                  </a:txBody>
                  <a:tcPr marL="8313" marR="8313" marT="831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endParaRPr lang="ru-RU" sz="1400" b="1" i="0" u="none" strike="noStrike" kern="1200" dirty="0">
                        <a:solidFill>
                          <a:schemeClr val="tx1"/>
                        </a:solidFill>
                        <a:effectLst/>
                        <a:latin typeface="+mj-lt"/>
                        <a:ea typeface="+mn-ea"/>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endParaRPr lang="ru-RU" sz="1400" b="1" i="0" u="none" strike="noStrike" kern="1200" dirty="0">
                        <a:solidFill>
                          <a:schemeClr val="tx1"/>
                        </a:solidFill>
                        <a:effectLst/>
                        <a:latin typeface="+mj-lt"/>
                        <a:ea typeface="+mn-ea"/>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fontAlgn="ctr" latinLnBrk="0" hangingPunct="1"/>
                      <a:endParaRPr lang="ru-RU" sz="1400" b="1" i="0" u="none" strike="noStrike" kern="1200" dirty="0">
                        <a:solidFill>
                          <a:schemeClr val="tx1"/>
                        </a:solidFill>
                        <a:effectLst/>
                        <a:latin typeface="+mj-lt"/>
                        <a:ea typeface="+mn-ea"/>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ru-RU" sz="1400" b="1" i="0" u="none" strike="noStrike" kern="1200" dirty="0">
                        <a:solidFill>
                          <a:schemeClr val="tx1"/>
                        </a:solidFill>
                        <a:effectLst/>
                        <a:latin typeface="+mj-lt"/>
                        <a:ea typeface="+mn-ea"/>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23402707"/>
                  </a:ext>
                </a:extLst>
              </a:tr>
            </a:tbl>
          </a:graphicData>
        </a:graphic>
      </p:graphicFrame>
      <p:sp>
        <p:nvSpPr>
          <p:cNvPr id="9" name="Прямоугольник 8">
            <a:extLst>
              <a:ext uri="{FF2B5EF4-FFF2-40B4-BE49-F238E27FC236}">
                <a16:creationId xmlns:a16="http://schemas.microsoft.com/office/drawing/2014/main" id="{9C7A5D47-7D2C-4782-8867-2225B4DBDD46}"/>
              </a:ext>
            </a:extLst>
          </p:cNvPr>
          <p:cNvSpPr/>
          <p:nvPr/>
        </p:nvSpPr>
        <p:spPr>
          <a:xfrm>
            <a:off x="10778594" y="1331395"/>
            <a:ext cx="1150411" cy="307777"/>
          </a:xfrm>
          <a:prstGeom prst="rect">
            <a:avLst/>
          </a:prstGeom>
        </p:spPr>
        <p:txBody>
          <a:bodyPr wrap="square">
            <a:spAutoFit/>
          </a:bodyPr>
          <a:lstStyle/>
          <a:p>
            <a:r>
              <a:rPr lang="ru-RU" sz="1400" dirty="0"/>
              <a:t>(тыс. руб.)</a:t>
            </a:r>
          </a:p>
        </p:txBody>
      </p:sp>
      <p:sp>
        <p:nvSpPr>
          <p:cNvPr id="10" name="Номер слайда 9">
            <a:extLst>
              <a:ext uri="{FF2B5EF4-FFF2-40B4-BE49-F238E27FC236}">
                <a16:creationId xmlns:a16="http://schemas.microsoft.com/office/drawing/2014/main" id="{A94F6C35-E26A-45C2-A35F-8D8AF88FF22E}"/>
              </a:ext>
            </a:extLst>
          </p:cNvPr>
          <p:cNvSpPr>
            <a:spLocks noGrp="1"/>
          </p:cNvSpPr>
          <p:nvPr>
            <p:ph type="sldNum" sz="quarter" idx="12"/>
          </p:nvPr>
        </p:nvSpPr>
        <p:spPr/>
        <p:txBody>
          <a:bodyPr/>
          <a:lstStyle/>
          <a:p>
            <a:fld id="{E4EB6E89-BA87-4003-BD23-6BDF40F3EBED}" type="slidenum">
              <a:rPr lang="ru-RU" smtClean="0"/>
              <a:pPr/>
              <a:t>21</a:t>
            </a:fld>
            <a:endParaRPr lang="ru-RU" dirty="0"/>
          </a:p>
        </p:txBody>
      </p:sp>
      <p:pic>
        <p:nvPicPr>
          <p:cNvPr id="11" name="Объект 6">
            <a:extLst>
              <a:ext uri="{FF2B5EF4-FFF2-40B4-BE49-F238E27FC236}">
                <a16:creationId xmlns:a16="http://schemas.microsoft.com/office/drawing/2014/main" id="{29F8EF1A-B159-49C7-B3A0-AC3035725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12" name="Заголовок 1">
            <a:extLst>
              <a:ext uri="{FF2B5EF4-FFF2-40B4-BE49-F238E27FC236}">
                <a16:creationId xmlns:a16="http://schemas.microsoft.com/office/drawing/2014/main" id="{A4566B9B-F108-404C-854E-E596DE230D4F}"/>
              </a:ext>
            </a:extLst>
          </p:cNvPr>
          <p:cNvSpPr txBox="1">
            <a:spLocks/>
          </p:cNvSpPr>
          <p:nvPr/>
        </p:nvSpPr>
        <p:spPr>
          <a:xfrm>
            <a:off x="770597" y="100212"/>
            <a:ext cx="10515600" cy="10737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dirty="0"/>
              <a:t>Основные параметры исполнения </a:t>
            </a:r>
            <a:r>
              <a:rPr lang="ru-RU" sz="3200" dirty="0" smtClean="0"/>
              <a:t>бюджета</a:t>
            </a:r>
            <a:r>
              <a:rPr lang="ru-RU" sz="3200" dirty="0"/>
              <a:t/>
            </a:r>
            <a:br>
              <a:rPr lang="ru-RU" sz="3200" dirty="0"/>
            </a:br>
            <a:endParaRPr lang="ru-RU" sz="3200" dirty="0"/>
          </a:p>
        </p:txBody>
      </p:sp>
      <p:sp>
        <p:nvSpPr>
          <p:cNvPr id="8" name="Прямоугольник 28">
            <a:extLst>
              <a:ext uri="{FF2B5EF4-FFF2-40B4-BE49-F238E27FC236}">
                <a16:creationId xmlns:a16="http://schemas.microsoft.com/office/drawing/2014/main" id="{6DF0AF8A-B17B-4784-A4B8-39C244D8AA56}"/>
              </a:ext>
            </a:extLst>
          </p:cNvPr>
          <p:cNvSpPr>
            <a:spLocks noChangeArrowheads="1"/>
          </p:cNvSpPr>
          <p:nvPr/>
        </p:nvSpPr>
        <p:spPr bwMode="auto">
          <a:xfrm>
            <a:off x="0" y="5045151"/>
            <a:ext cx="12125498" cy="1708160"/>
          </a:xfrm>
          <a:prstGeom prst="rect">
            <a:avLst/>
          </a:prstGeom>
          <a:solidFill>
            <a:srgbClr val="FFFFCC"/>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ru-RU" sz="1500" dirty="0">
                <a:solidFill>
                  <a:srgbClr val="002060"/>
                </a:solidFill>
                <a:effectLst>
                  <a:outerShdw blurRad="38100" dist="38100" dir="2700000" algn="tl">
                    <a:srgbClr val="000000">
                      <a:alpha val="43137"/>
                    </a:srgbClr>
                  </a:outerShdw>
                </a:effectLst>
              </a:rPr>
              <a:t>По итогам года сложился дефицит бюджета, который составил </a:t>
            </a:r>
            <a:r>
              <a:rPr lang="ru-RU" sz="1500" dirty="0" smtClean="0">
                <a:solidFill>
                  <a:srgbClr val="002060"/>
                </a:solidFill>
                <a:effectLst>
                  <a:outerShdw blurRad="38100" dist="38100" dir="2700000" algn="tl">
                    <a:srgbClr val="000000">
                      <a:alpha val="43137"/>
                    </a:srgbClr>
                  </a:outerShdw>
                </a:effectLst>
              </a:rPr>
              <a:t> 177,2 млн</a:t>
            </a:r>
            <a:r>
              <a:rPr lang="ru-RU" sz="1500" dirty="0">
                <a:solidFill>
                  <a:srgbClr val="002060"/>
                </a:solidFill>
                <a:effectLst>
                  <a:outerShdw blurRad="38100" dist="38100" dir="2700000" algn="tl">
                    <a:srgbClr val="000000">
                      <a:alpha val="43137"/>
                    </a:srgbClr>
                  </a:outerShdw>
                </a:effectLst>
              </a:rPr>
              <a:t>. </a:t>
            </a:r>
            <a:r>
              <a:rPr lang="ru-RU" sz="1500" dirty="0" smtClean="0">
                <a:solidFill>
                  <a:srgbClr val="002060"/>
                </a:solidFill>
                <a:effectLst>
                  <a:outerShdw blurRad="38100" dist="38100" dir="2700000" algn="tl">
                    <a:srgbClr val="000000">
                      <a:alpha val="43137"/>
                    </a:srgbClr>
                  </a:outerShdw>
                </a:effectLst>
              </a:rPr>
              <a:t>рублей.</a:t>
            </a:r>
          </a:p>
          <a:p>
            <a:pPr algn="ctr"/>
            <a:r>
              <a:rPr lang="ru-RU" sz="1500" dirty="0" smtClean="0">
                <a:solidFill>
                  <a:srgbClr val="002060"/>
                </a:solidFill>
                <a:effectLst>
                  <a:outerShdw blurRad="38100" dist="38100" dir="2700000" algn="tl">
                    <a:srgbClr val="000000">
                      <a:alpha val="43137"/>
                    </a:srgbClr>
                  </a:outerShdw>
                </a:effectLst>
              </a:rPr>
              <a:t>Муниципальные </a:t>
            </a:r>
            <a:r>
              <a:rPr lang="ru-RU" sz="1500" dirty="0">
                <a:solidFill>
                  <a:srgbClr val="002060"/>
                </a:solidFill>
                <a:effectLst>
                  <a:outerShdw blurRad="38100" dist="38100" dir="2700000" algn="tl">
                    <a:srgbClr val="000000">
                      <a:alpha val="43137"/>
                    </a:srgbClr>
                  </a:outerShdw>
                </a:effectLst>
              </a:rPr>
              <a:t>гарантии не предоставлялись</a:t>
            </a:r>
            <a:r>
              <a:rPr lang="ru-RU" sz="1500" dirty="0" smtClean="0">
                <a:solidFill>
                  <a:srgbClr val="002060"/>
                </a:solidFill>
                <a:effectLst>
                  <a:outerShdw blurRad="38100" dist="38100" dir="2700000" algn="tl">
                    <a:srgbClr val="000000">
                      <a:alpha val="43137"/>
                    </a:srgbClr>
                  </a:outerShdw>
                </a:effectLst>
              </a:rPr>
              <a:t>. </a:t>
            </a:r>
          </a:p>
          <a:p>
            <a:pPr algn="ctr"/>
            <a:r>
              <a:rPr lang="ru-RU" sz="1500" dirty="0">
                <a:solidFill>
                  <a:srgbClr val="002060"/>
                </a:solidFill>
                <a:effectLst>
                  <a:outerShdw blurRad="38100" dist="38100" dir="2700000" algn="tl">
                    <a:srgbClr val="000000">
                      <a:alpha val="43137"/>
                    </a:srgbClr>
                  </a:outerShdw>
                </a:effectLst>
              </a:rPr>
              <a:t> В 2023 году на пополнение остатка средств на едином счете бюджета привлечен бюджетный кредит в сумме 60 000,0 тыс. рублей. В целях покрытия дефицита бюджета городского округа привлечен коммерческий кредит в сумме 80 000,0 тыс. рублей. Досрочное погашение бюджетного кредита и уплата начисленных на сумму кредита процентов осуществлена 29.11.2023.  Муниципальный долг по состоянию на 01.01.2024 составляет 80 000,0 тыс. рублей. Дата полного погашения коммерческого кредита - 29.03.2024.</a:t>
            </a:r>
          </a:p>
          <a:p>
            <a:pPr algn="ctr"/>
            <a:r>
              <a:rPr lang="ru-RU" altLang="ru-RU" sz="1500" dirty="0">
                <a:solidFill>
                  <a:srgbClr val="002060"/>
                </a:solidFill>
                <a:effectLst>
                  <a:outerShdw blurRad="38100" dist="38100" dir="2700000" algn="tl">
                    <a:srgbClr val="000000">
                      <a:alpha val="43137"/>
                    </a:srgbClr>
                  </a:outerShdw>
                </a:effectLst>
              </a:rPr>
              <a:t>Муниципальный долг в </a:t>
            </a:r>
            <a:r>
              <a:rPr lang="ru-RU" altLang="ru-RU" sz="1500" dirty="0" smtClean="0">
                <a:solidFill>
                  <a:srgbClr val="002060"/>
                </a:solidFill>
                <a:effectLst>
                  <a:outerShdw blurRad="38100" dist="38100" dir="2700000" algn="tl">
                    <a:srgbClr val="000000">
                      <a:alpha val="43137"/>
                    </a:srgbClr>
                  </a:outerShdw>
                </a:effectLst>
              </a:rPr>
              <a:t>2021-2022 </a:t>
            </a:r>
            <a:r>
              <a:rPr lang="ru-RU" altLang="ru-RU" sz="1500" dirty="0">
                <a:solidFill>
                  <a:srgbClr val="002060"/>
                </a:solidFill>
                <a:effectLst>
                  <a:outerShdw blurRad="38100" dist="38100" dir="2700000" algn="tl">
                    <a:srgbClr val="000000">
                      <a:alpha val="43137"/>
                    </a:srgbClr>
                  </a:outerShdw>
                </a:effectLst>
              </a:rPr>
              <a:t>гг. отсутствовал</a:t>
            </a:r>
            <a:r>
              <a:rPr lang="ru-RU" altLang="ru-RU" sz="1500" dirty="0" smtClean="0">
                <a:solidFill>
                  <a:srgbClr val="002060"/>
                </a:solidFill>
                <a:effectLst>
                  <a:outerShdw blurRad="38100" dist="38100" dir="2700000" algn="tl">
                    <a:srgbClr val="000000">
                      <a:alpha val="43137"/>
                    </a:srgbClr>
                  </a:outerShdw>
                </a:effectLst>
              </a:rPr>
              <a:t>.</a:t>
            </a:r>
            <a:endParaRPr lang="ru-RU" altLang="ru-RU" sz="15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1018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A1706DF7-1D40-4CF9-ACE7-73EFF93E7744}"/>
              </a:ext>
            </a:extLst>
          </p:cNvPr>
          <p:cNvSpPr>
            <a:spLocks noGrp="1"/>
          </p:cNvSpPr>
          <p:nvPr>
            <p:ph type="title"/>
          </p:nvPr>
        </p:nvSpPr>
        <p:spPr>
          <a:xfrm>
            <a:off x="1034473" y="170694"/>
            <a:ext cx="10913686" cy="991118"/>
          </a:xfrm>
        </p:spPr>
        <p:txBody>
          <a:bodyPr>
            <a:noAutofit/>
          </a:bodyPr>
          <a:lstStyle/>
          <a:p>
            <a:pPr algn="ctr"/>
            <a:r>
              <a:rPr lang="ru-RU" sz="3600" dirty="0"/>
              <a:t>Анализ исполнения доходной части </a:t>
            </a:r>
            <a:r>
              <a:rPr lang="ru-RU" sz="3600" dirty="0" smtClean="0"/>
              <a:t>бюджета</a:t>
            </a:r>
            <a:endParaRPr lang="ru-RU" sz="3600" dirty="0"/>
          </a:p>
        </p:txBody>
      </p:sp>
      <p:pic>
        <p:nvPicPr>
          <p:cNvPr id="10" name="Объект 6">
            <a:extLst>
              <a:ext uri="{FF2B5EF4-FFF2-40B4-BE49-F238E27FC236}">
                <a16:creationId xmlns:a16="http://schemas.microsoft.com/office/drawing/2014/main" id="{28FDD45D-6C7D-46A1-AB15-39EEB4276B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p:spPr>
      </p:pic>
      <p:sp>
        <p:nvSpPr>
          <p:cNvPr id="4" name="Номер слайда 3">
            <a:extLst>
              <a:ext uri="{FF2B5EF4-FFF2-40B4-BE49-F238E27FC236}">
                <a16:creationId xmlns:a16="http://schemas.microsoft.com/office/drawing/2014/main" id="{2A690AA4-EBC1-452D-8A72-C4412AB31F33}"/>
              </a:ext>
            </a:extLst>
          </p:cNvPr>
          <p:cNvSpPr>
            <a:spLocks noGrp="1"/>
          </p:cNvSpPr>
          <p:nvPr>
            <p:ph type="sldNum" sz="quarter" idx="12"/>
          </p:nvPr>
        </p:nvSpPr>
        <p:spPr/>
        <p:txBody>
          <a:bodyPr/>
          <a:lstStyle/>
          <a:p>
            <a:fld id="{E4EB6E89-BA87-4003-BD23-6BDF40F3EBED}" type="slidenum">
              <a:rPr lang="ru-RU" smtClean="0"/>
              <a:pPr/>
              <a:t>22</a:t>
            </a:fld>
            <a:endParaRPr lang="ru-RU"/>
          </a:p>
        </p:txBody>
      </p:sp>
      <p:sp>
        <p:nvSpPr>
          <p:cNvPr id="9" name="Прямоугольник 8">
            <a:extLst>
              <a:ext uri="{FF2B5EF4-FFF2-40B4-BE49-F238E27FC236}">
                <a16:creationId xmlns:a16="http://schemas.microsoft.com/office/drawing/2014/main" id="{A6F2E1BC-0795-4F76-85B7-D5CFAE15D137}"/>
              </a:ext>
            </a:extLst>
          </p:cNvPr>
          <p:cNvSpPr/>
          <p:nvPr/>
        </p:nvSpPr>
        <p:spPr>
          <a:xfrm>
            <a:off x="10780245" y="1280880"/>
            <a:ext cx="959173" cy="307777"/>
          </a:xfrm>
          <a:prstGeom prst="rect">
            <a:avLst/>
          </a:prstGeom>
        </p:spPr>
        <p:txBody>
          <a:bodyPr wrap="none">
            <a:spAutoFit/>
          </a:bodyPr>
          <a:lstStyle/>
          <a:p>
            <a:r>
              <a:rPr lang="ru-RU" sz="1400" dirty="0"/>
              <a:t>(тыс. руб.)</a:t>
            </a:r>
          </a:p>
        </p:txBody>
      </p:sp>
      <p:graphicFrame>
        <p:nvGraphicFramePr>
          <p:cNvPr id="5" name="Таблица 4">
            <a:extLst>
              <a:ext uri="{FF2B5EF4-FFF2-40B4-BE49-F238E27FC236}">
                <a16:creationId xmlns:a16="http://schemas.microsoft.com/office/drawing/2014/main" id="{099BED7D-93B2-487B-B5ED-788DBDD82427}"/>
              </a:ext>
            </a:extLst>
          </p:cNvPr>
          <p:cNvGraphicFramePr>
            <a:graphicFrameLocks noGrp="1"/>
          </p:cNvGraphicFramePr>
          <p:nvPr>
            <p:extLst>
              <p:ext uri="{D42A27DB-BD31-4B8C-83A1-F6EECF244321}">
                <p14:modId xmlns:p14="http://schemas.microsoft.com/office/powerpoint/2010/main" val="4240912840"/>
              </p:ext>
            </p:extLst>
          </p:nvPr>
        </p:nvGraphicFramePr>
        <p:xfrm>
          <a:off x="452582" y="1588657"/>
          <a:ext cx="11240654" cy="4104520"/>
        </p:xfrm>
        <a:graphic>
          <a:graphicData uri="http://schemas.openxmlformats.org/drawingml/2006/table">
            <a:tbl>
              <a:tblPr firstRow="1" firstCol="1" bandRow="1">
                <a:tableStyleId>{5C22544A-7EE6-4342-B048-85BDC9FD1C3A}</a:tableStyleId>
              </a:tblPr>
              <a:tblGrid>
                <a:gridCol w="2541405">
                  <a:extLst>
                    <a:ext uri="{9D8B030D-6E8A-4147-A177-3AD203B41FA5}">
                      <a16:colId xmlns:a16="http://schemas.microsoft.com/office/drawing/2014/main" val="1492049154"/>
                    </a:ext>
                  </a:extLst>
                </a:gridCol>
                <a:gridCol w="1445429">
                  <a:extLst>
                    <a:ext uri="{9D8B030D-6E8A-4147-A177-3AD203B41FA5}">
                      <a16:colId xmlns:a16="http://schemas.microsoft.com/office/drawing/2014/main" val="1764395374"/>
                    </a:ext>
                  </a:extLst>
                </a:gridCol>
                <a:gridCol w="1267261">
                  <a:extLst>
                    <a:ext uri="{9D8B030D-6E8A-4147-A177-3AD203B41FA5}">
                      <a16:colId xmlns:a16="http://schemas.microsoft.com/office/drawing/2014/main" val="3072346607"/>
                    </a:ext>
                  </a:extLst>
                </a:gridCol>
                <a:gridCol w="1446000">
                  <a:extLst>
                    <a:ext uri="{9D8B030D-6E8A-4147-A177-3AD203B41FA5}">
                      <a16:colId xmlns:a16="http://schemas.microsoft.com/office/drawing/2014/main" val="3062368702"/>
                    </a:ext>
                  </a:extLst>
                </a:gridCol>
                <a:gridCol w="1014620">
                  <a:extLst>
                    <a:ext uri="{9D8B030D-6E8A-4147-A177-3AD203B41FA5}">
                      <a16:colId xmlns:a16="http://schemas.microsoft.com/office/drawing/2014/main" val="1179747987"/>
                    </a:ext>
                  </a:extLst>
                </a:gridCol>
                <a:gridCol w="1142958">
                  <a:extLst>
                    <a:ext uri="{9D8B030D-6E8A-4147-A177-3AD203B41FA5}">
                      <a16:colId xmlns:a16="http://schemas.microsoft.com/office/drawing/2014/main" val="1070299464"/>
                    </a:ext>
                  </a:extLst>
                </a:gridCol>
                <a:gridCol w="1375571">
                  <a:extLst>
                    <a:ext uri="{9D8B030D-6E8A-4147-A177-3AD203B41FA5}">
                      <a16:colId xmlns:a16="http://schemas.microsoft.com/office/drawing/2014/main" val="1807524125"/>
                    </a:ext>
                  </a:extLst>
                </a:gridCol>
                <a:gridCol w="1007410">
                  <a:extLst>
                    <a:ext uri="{9D8B030D-6E8A-4147-A177-3AD203B41FA5}">
                      <a16:colId xmlns:a16="http://schemas.microsoft.com/office/drawing/2014/main" val="2267912275"/>
                    </a:ext>
                  </a:extLst>
                </a:gridCol>
              </a:tblGrid>
              <a:tr h="524074">
                <a:tc rowSpan="2">
                  <a:txBody>
                    <a:bodyPr/>
                    <a:lstStyle/>
                    <a:p>
                      <a:pPr algn="ctr" rtl="0" fontAlgn="ctr"/>
                      <a:r>
                        <a:rPr lang="ru-RU" sz="1600" u="none" strike="noStrike" dirty="0">
                          <a:effectLst>
                            <a:outerShdw blurRad="50800" dist="38100" algn="tr" rotWithShape="0">
                              <a:prstClr val="black">
                                <a:alpha val="40000"/>
                              </a:prstClr>
                            </a:outerShdw>
                          </a:effectLst>
                        </a:rPr>
                        <a:t>Показатели</a:t>
                      </a:r>
                      <a:endParaRPr lang="ru-RU" sz="1600" b="1" i="0" u="none" strike="noStrike" dirty="0">
                        <a:solidFill>
                          <a:srgbClr val="FFFFFF"/>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rowSpan="2">
                  <a:txBody>
                    <a:bodyPr/>
                    <a:lstStyle/>
                    <a:p>
                      <a:pPr algn="ctr" rtl="0" fontAlgn="ctr"/>
                      <a:r>
                        <a:rPr lang="ru-RU" sz="1600" u="none" strike="noStrike" dirty="0">
                          <a:effectLst>
                            <a:outerShdw blurRad="50800" dist="38100" algn="tr" rotWithShape="0">
                              <a:prstClr val="black">
                                <a:alpha val="40000"/>
                              </a:prstClr>
                            </a:outerShdw>
                          </a:effectLst>
                        </a:rPr>
                        <a:t>Исполнено в </a:t>
                      </a:r>
                      <a:r>
                        <a:rPr lang="ru-RU" sz="1600" u="none" strike="noStrike" dirty="0" smtClean="0">
                          <a:effectLst>
                            <a:outerShdw blurRad="50800" dist="38100" algn="tr" rotWithShape="0">
                              <a:prstClr val="black">
                                <a:alpha val="40000"/>
                              </a:prstClr>
                            </a:outerShdw>
                          </a:effectLst>
                        </a:rPr>
                        <a:t>2022 </a:t>
                      </a:r>
                      <a:r>
                        <a:rPr lang="ru-RU" sz="1600" u="none" strike="noStrike" dirty="0">
                          <a:effectLst>
                            <a:outerShdw blurRad="50800" dist="38100" algn="tr" rotWithShape="0">
                              <a:prstClr val="black">
                                <a:alpha val="40000"/>
                              </a:prstClr>
                            </a:outerShdw>
                          </a:effectLst>
                        </a:rPr>
                        <a:t>г.</a:t>
                      </a:r>
                      <a:endParaRPr lang="ru-RU" sz="1600" b="1" i="0" u="none" strike="noStrike" dirty="0">
                        <a:solidFill>
                          <a:srgbClr val="FFFFFF"/>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rowSpan="2">
                  <a:txBody>
                    <a:bodyPr/>
                    <a:lstStyle/>
                    <a:p>
                      <a:pPr algn="ctr" rtl="0" fontAlgn="ctr"/>
                      <a:r>
                        <a:rPr lang="ru-RU" sz="1600" u="none" strike="noStrike" dirty="0">
                          <a:effectLst>
                            <a:outerShdw blurRad="50800" dist="38100" algn="tr" rotWithShape="0">
                              <a:prstClr val="black">
                                <a:alpha val="40000"/>
                              </a:prstClr>
                            </a:outerShdw>
                          </a:effectLst>
                        </a:rPr>
                        <a:t>Уточненный план </a:t>
                      </a:r>
                      <a:r>
                        <a:rPr lang="ru-RU" sz="1600" u="none" strike="noStrike" dirty="0" smtClean="0">
                          <a:effectLst>
                            <a:outerShdw blurRad="50800" dist="38100" algn="tr" rotWithShape="0">
                              <a:prstClr val="black">
                                <a:alpha val="40000"/>
                              </a:prstClr>
                            </a:outerShdw>
                          </a:effectLst>
                        </a:rPr>
                        <a:t>2023 </a:t>
                      </a:r>
                      <a:r>
                        <a:rPr lang="ru-RU" sz="1600" u="none" strike="noStrike" dirty="0">
                          <a:effectLst>
                            <a:outerShdw blurRad="50800" dist="38100" algn="tr" rotWithShape="0">
                              <a:prstClr val="black">
                                <a:alpha val="40000"/>
                              </a:prstClr>
                            </a:outerShdw>
                          </a:effectLst>
                        </a:rPr>
                        <a:t>г. </a:t>
                      </a:r>
                      <a:endParaRPr lang="ru-RU" sz="1600" b="1" i="0" u="none" strike="noStrike" dirty="0">
                        <a:solidFill>
                          <a:srgbClr val="FFFFFF"/>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u="none" strike="noStrike" kern="1200" dirty="0">
                        <a:solidFill>
                          <a:schemeClr val="lt1"/>
                        </a:solidFill>
                        <a:effectLst>
                          <a:outerShdw blurRad="50800" dist="38100" algn="tr" rotWithShape="0">
                            <a:prstClr val="black">
                              <a:alpha val="40000"/>
                            </a:prstClr>
                          </a:outerShdw>
                        </a:effectLst>
                        <a:latin typeface="+mn-lt"/>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u="none" strike="noStrike" kern="1200" dirty="0">
                          <a:solidFill>
                            <a:schemeClr val="lt1"/>
                          </a:solidFill>
                          <a:effectLst>
                            <a:outerShdw blurRad="50800" dist="38100" algn="tr" rotWithShape="0">
                              <a:prstClr val="black">
                                <a:alpha val="40000"/>
                              </a:prstClr>
                            </a:outerShdw>
                          </a:effectLst>
                          <a:latin typeface="+mn-lt"/>
                          <a:ea typeface="+mn-ea"/>
                          <a:cs typeface="+mn-cs"/>
                        </a:rPr>
                        <a:t>Исполнено в </a:t>
                      </a:r>
                      <a:r>
                        <a:rPr lang="ru-RU" sz="1600" b="1" u="none" strike="noStrike" kern="1200" dirty="0" smtClean="0">
                          <a:solidFill>
                            <a:schemeClr val="lt1"/>
                          </a:solidFill>
                          <a:effectLst>
                            <a:outerShdw blurRad="50800" dist="38100" algn="tr" rotWithShape="0">
                              <a:prstClr val="black">
                                <a:alpha val="40000"/>
                              </a:prstClr>
                            </a:outerShdw>
                          </a:effectLst>
                          <a:latin typeface="+mn-lt"/>
                          <a:ea typeface="+mn-ea"/>
                          <a:cs typeface="+mn-cs"/>
                        </a:rPr>
                        <a:t>2023 </a:t>
                      </a:r>
                      <a:r>
                        <a:rPr lang="ru-RU" sz="1600" b="1" u="none" strike="noStrike" kern="1200" dirty="0">
                          <a:solidFill>
                            <a:schemeClr val="lt1"/>
                          </a:solidFill>
                          <a:effectLst>
                            <a:outerShdw blurRad="50800" dist="38100" algn="tr" rotWithShape="0">
                              <a:prstClr val="black">
                                <a:alpha val="40000"/>
                              </a:prstClr>
                            </a:outerShdw>
                          </a:effectLst>
                          <a:latin typeface="+mn-lt"/>
                          <a:ea typeface="+mn-ea"/>
                          <a:cs typeface="+mn-cs"/>
                        </a:rPr>
                        <a:t>г.</a:t>
                      </a:r>
                    </a:p>
                    <a:p>
                      <a:pPr marL="0" algn="ctr" defTabSz="914400" rtl="0" eaLnBrk="1" fontAlgn="ctr" latinLnBrk="0" hangingPunct="1"/>
                      <a:r>
                        <a:rPr lang="ru-RU" sz="1600" b="1" u="none" strike="noStrike" kern="1200" dirty="0">
                          <a:solidFill>
                            <a:schemeClr val="lt1"/>
                          </a:solidFill>
                          <a:effectLst>
                            <a:outerShdw blurRad="50800" dist="38100" algn="tr" rotWithShape="0">
                              <a:prstClr val="black">
                                <a:alpha val="40000"/>
                              </a:prstClr>
                            </a:outerShdw>
                          </a:effectLst>
                          <a:latin typeface="+mn-lt"/>
                          <a:ea typeface="+mn-ea"/>
                          <a:cs typeface="+mn-cs"/>
                        </a:rPr>
                        <a:t> </a:t>
                      </a:r>
                    </a:p>
                  </a:txBody>
                  <a:tcPr marL="6161" marR="6161" marT="6161" marB="0" anchor="ctr"/>
                </a:tc>
                <a:tc gridSpan="2">
                  <a:txBody>
                    <a:bodyPr/>
                    <a:lstStyle/>
                    <a:p>
                      <a:pPr algn="ctr" rtl="0" fontAlgn="ctr"/>
                      <a:r>
                        <a:rPr lang="ru-RU" sz="1600" u="none" strike="noStrike" dirty="0">
                          <a:effectLst>
                            <a:outerShdw blurRad="50800" dist="38100" algn="tr" rotWithShape="0">
                              <a:prstClr val="black">
                                <a:alpha val="40000"/>
                              </a:prstClr>
                            </a:outerShdw>
                          </a:effectLst>
                        </a:rPr>
                        <a:t>Отклонения от плана в </a:t>
                      </a:r>
                      <a:r>
                        <a:rPr lang="ru-RU" sz="1600" u="none" strike="noStrike" dirty="0" smtClean="0">
                          <a:effectLst>
                            <a:outerShdw blurRad="50800" dist="38100" algn="tr" rotWithShape="0">
                              <a:prstClr val="black">
                                <a:alpha val="40000"/>
                              </a:prstClr>
                            </a:outerShdw>
                          </a:effectLst>
                        </a:rPr>
                        <a:t>2023 </a:t>
                      </a:r>
                      <a:r>
                        <a:rPr lang="ru-RU" sz="1600" u="none" strike="noStrike" dirty="0">
                          <a:effectLst>
                            <a:outerShdw blurRad="50800" dist="38100" algn="tr" rotWithShape="0">
                              <a:prstClr val="black">
                                <a:alpha val="40000"/>
                              </a:prstClr>
                            </a:outerShdw>
                          </a:effectLst>
                        </a:rPr>
                        <a:t>г.</a:t>
                      </a:r>
                      <a:endParaRPr lang="ru-RU" sz="1600" b="1" i="0" u="none" strike="noStrike" dirty="0">
                        <a:solidFill>
                          <a:srgbClr val="FFFFFF"/>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hMerge="1">
                  <a:txBody>
                    <a:bodyPr/>
                    <a:lstStyle/>
                    <a:p>
                      <a:endParaRPr lang="ru-RU"/>
                    </a:p>
                  </a:txBody>
                  <a:tcPr/>
                </a:tc>
                <a:tc gridSpan="2">
                  <a:txBody>
                    <a:bodyPr/>
                    <a:lstStyle/>
                    <a:p>
                      <a:pPr marL="0" algn="ctr" defTabSz="914400" rtl="0" eaLnBrk="1" fontAlgn="ctr" latinLnBrk="0" hangingPunct="1"/>
                      <a:r>
                        <a:rPr lang="ru-RU" sz="1600" b="1" u="none" strike="noStrike" kern="1200" dirty="0">
                          <a:solidFill>
                            <a:schemeClr val="lt1"/>
                          </a:solidFill>
                          <a:effectLst>
                            <a:outerShdw blurRad="50800" dist="38100" algn="tr" rotWithShape="0">
                              <a:prstClr val="black">
                                <a:alpha val="40000"/>
                              </a:prstClr>
                            </a:outerShdw>
                          </a:effectLst>
                          <a:latin typeface="+mn-lt"/>
                          <a:ea typeface="+mn-ea"/>
                          <a:cs typeface="+mn-cs"/>
                        </a:rPr>
                        <a:t>Отклонение </a:t>
                      </a:r>
                    </a:p>
                    <a:p>
                      <a:pPr marL="0" algn="ctr" defTabSz="914400" rtl="0" eaLnBrk="1" fontAlgn="ctr" latinLnBrk="0" hangingPunct="1"/>
                      <a:r>
                        <a:rPr lang="ru-RU" sz="1600" b="1" u="none" strike="noStrike" kern="1200" dirty="0">
                          <a:solidFill>
                            <a:schemeClr val="lt1"/>
                          </a:solidFill>
                          <a:effectLst>
                            <a:outerShdw blurRad="50800" dist="38100" algn="tr" rotWithShape="0">
                              <a:prstClr val="black">
                                <a:alpha val="40000"/>
                              </a:prstClr>
                            </a:outerShdw>
                          </a:effectLst>
                          <a:latin typeface="+mn-lt"/>
                          <a:ea typeface="+mn-ea"/>
                          <a:cs typeface="+mn-cs"/>
                        </a:rPr>
                        <a:t>исполнения </a:t>
                      </a:r>
                      <a:r>
                        <a:rPr lang="ru-RU" sz="1600" b="1" u="none" strike="noStrike" kern="1200" dirty="0" smtClean="0">
                          <a:solidFill>
                            <a:schemeClr val="lt1"/>
                          </a:solidFill>
                          <a:effectLst>
                            <a:outerShdw blurRad="50800" dist="38100" algn="tr" rotWithShape="0">
                              <a:prstClr val="black">
                                <a:alpha val="40000"/>
                              </a:prstClr>
                            </a:outerShdw>
                          </a:effectLst>
                          <a:latin typeface="+mn-lt"/>
                          <a:ea typeface="+mn-ea"/>
                          <a:cs typeface="+mn-cs"/>
                        </a:rPr>
                        <a:t>2023 </a:t>
                      </a:r>
                      <a:r>
                        <a:rPr lang="ru-RU" sz="1600" b="1" u="none" strike="noStrike" kern="1200" dirty="0">
                          <a:solidFill>
                            <a:schemeClr val="lt1"/>
                          </a:solidFill>
                          <a:effectLst>
                            <a:outerShdw blurRad="50800" dist="38100" algn="tr" rotWithShape="0">
                              <a:prstClr val="black">
                                <a:alpha val="40000"/>
                              </a:prstClr>
                            </a:outerShdw>
                          </a:effectLst>
                          <a:latin typeface="+mn-lt"/>
                          <a:ea typeface="+mn-ea"/>
                          <a:cs typeface="+mn-cs"/>
                        </a:rPr>
                        <a:t>г. </a:t>
                      </a:r>
                    </a:p>
                    <a:p>
                      <a:pPr marL="0" algn="ctr" defTabSz="914400" rtl="0" eaLnBrk="1" fontAlgn="ctr" latinLnBrk="0" hangingPunct="1"/>
                      <a:r>
                        <a:rPr lang="ru-RU" sz="1600" b="1" u="none" strike="noStrike" kern="1200" dirty="0">
                          <a:solidFill>
                            <a:schemeClr val="lt1"/>
                          </a:solidFill>
                          <a:effectLst>
                            <a:outerShdw blurRad="50800" dist="38100" algn="tr" rotWithShape="0">
                              <a:prstClr val="black">
                                <a:alpha val="40000"/>
                              </a:prstClr>
                            </a:outerShdw>
                          </a:effectLst>
                          <a:latin typeface="+mn-lt"/>
                          <a:ea typeface="+mn-ea"/>
                          <a:cs typeface="+mn-cs"/>
                        </a:rPr>
                        <a:t>от исполнения  </a:t>
                      </a:r>
                      <a:r>
                        <a:rPr lang="ru-RU" sz="1600" b="1" u="none" strike="noStrike" kern="1200" dirty="0" smtClean="0">
                          <a:solidFill>
                            <a:schemeClr val="lt1"/>
                          </a:solidFill>
                          <a:effectLst>
                            <a:outerShdw blurRad="50800" dist="38100" algn="tr" rotWithShape="0">
                              <a:prstClr val="black">
                                <a:alpha val="40000"/>
                              </a:prstClr>
                            </a:outerShdw>
                          </a:effectLst>
                          <a:latin typeface="+mn-lt"/>
                          <a:ea typeface="+mn-ea"/>
                          <a:cs typeface="+mn-cs"/>
                        </a:rPr>
                        <a:t>2022 </a:t>
                      </a:r>
                      <a:r>
                        <a:rPr lang="ru-RU" sz="1600" b="1" u="none" strike="noStrike" kern="1200" dirty="0">
                          <a:solidFill>
                            <a:schemeClr val="lt1"/>
                          </a:solidFill>
                          <a:effectLst>
                            <a:outerShdw blurRad="50800" dist="38100" algn="tr" rotWithShape="0">
                              <a:prstClr val="black">
                                <a:alpha val="40000"/>
                              </a:prstClr>
                            </a:outerShdw>
                          </a:effectLst>
                          <a:latin typeface="+mn-lt"/>
                          <a:ea typeface="+mn-ea"/>
                          <a:cs typeface="+mn-cs"/>
                        </a:rPr>
                        <a:t>г.</a:t>
                      </a:r>
                    </a:p>
                  </a:txBody>
                  <a:tcPr marL="6161" marR="6161" marT="6161" marB="0" anchor="ctr"/>
                </a:tc>
                <a:tc hMerge="1">
                  <a:txBody>
                    <a:bodyPr/>
                    <a:lstStyle/>
                    <a:p>
                      <a:endParaRPr lang="ru-RU" dirty="0"/>
                    </a:p>
                  </a:txBody>
                  <a:tcPr marL="6161" marR="6161" marT="6161" marB="0" anchor="ctr"/>
                </a:tc>
                <a:extLst>
                  <a:ext uri="{0D108BD9-81ED-4DB2-BD59-A6C34878D82A}">
                    <a16:rowId xmlns:a16="http://schemas.microsoft.com/office/drawing/2014/main" val="2060135104"/>
                  </a:ext>
                </a:extLst>
              </a:tr>
              <a:tr h="95238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dirty="0">
                          <a:effectLst>
                            <a:outerShdw blurRad="50800" dist="38100" algn="tr" rotWithShape="0">
                              <a:prstClr val="black">
                                <a:alpha val="40000"/>
                              </a:prstClr>
                            </a:outerShdw>
                          </a:effectLst>
                        </a:rPr>
                        <a:t>абсолютные </a:t>
                      </a:r>
                    </a:p>
                    <a:p>
                      <a:pPr algn="ctr" rtl="0" fontAlgn="ctr"/>
                      <a:r>
                        <a:rPr lang="ru-RU" sz="1200" u="none" strike="noStrike" dirty="0">
                          <a:effectLst>
                            <a:outerShdw blurRad="50800" dist="38100" algn="tr" rotWithShape="0">
                              <a:prstClr val="black">
                                <a:alpha val="40000"/>
                              </a:prstClr>
                            </a:outerShdw>
                          </a:effectLst>
                        </a:rPr>
                        <a:t>значения</a:t>
                      </a:r>
                      <a:endParaRPr lang="ru-RU" sz="12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a:txBody>
                    <a:bodyPr/>
                    <a:lstStyle/>
                    <a:p>
                      <a:pPr algn="ctr" rtl="0" fontAlgn="ctr"/>
                      <a:r>
                        <a:rPr lang="ru-RU" sz="1200" u="none" strike="noStrike" dirty="0">
                          <a:effectLst>
                            <a:outerShdw blurRad="50800" dist="38100" algn="tr" rotWithShape="0">
                              <a:prstClr val="black">
                                <a:alpha val="40000"/>
                              </a:prstClr>
                            </a:outerShdw>
                          </a:effectLst>
                        </a:rPr>
                        <a:t>в %</a:t>
                      </a:r>
                      <a:endParaRPr lang="ru-RU" sz="12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a:txBody>
                    <a:bodyPr/>
                    <a:lstStyle/>
                    <a:p>
                      <a:pPr algn="ctr" rtl="0" fontAlgn="ctr"/>
                      <a:r>
                        <a:rPr lang="ru-RU" sz="1200" u="none" strike="noStrike" dirty="0">
                          <a:effectLst>
                            <a:outerShdw blurRad="50800" dist="38100" algn="tr" rotWithShape="0">
                              <a:prstClr val="black">
                                <a:alpha val="40000"/>
                              </a:prstClr>
                            </a:outerShdw>
                          </a:effectLst>
                        </a:rPr>
                        <a:t>абсолютные </a:t>
                      </a:r>
                    </a:p>
                    <a:p>
                      <a:pPr algn="ctr" rtl="0" fontAlgn="ctr"/>
                      <a:r>
                        <a:rPr lang="ru-RU" sz="1200" u="none" strike="noStrike" dirty="0">
                          <a:effectLst>
                            <a:outerShdw blurRad="50800" dist="38100" algn="tr" rotWithShape="0">
                              <a:prstClr val="black">
                                <a:alpha val="40000"/>
                              </a:prstClr>
                            </a:outerShdw>
                          </a:effectLst>
                        </a:rPr>
                        <a:t>значения</a:t>
                      </a:r>
                      <a:endParaRPr lang="ru-RU" sz="12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a:txBody>
                    <a:bodyPr/>
                    <a:lstStyle/>
                    <a:p>
                      <a:pPr algn="ctr" rtl="0" fontAlgn="ctr"/>
                      <a:r>
                        <a:rPr lang="ru-RU" sz="1200" u="none" strike="noStrike" dirty="0">
                          <a:effectLst>
                            <a:outerShdw blurRad="50800" dist="38100" algn="tr" rotWithShape="0">
                              <a:prstClr val="black">
                                <a:alpha val="40000"/>
                              </a:prstClr>
                            </a:outerShdw>
                          </a:effectLst>
                        </a:rPr>
                        <a:t>в %</a:t>
                      </a:r>
                      <a:endParaRPr lang="ru-RU" sz="12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extLst>
                  <a:ext uri="{0D108BD9-81ED-4DB2-BD59-A6C34878D82A}">
                    <a16:rowId xmlns:a16="http://schemas.microsoft.com/office/drawing/2014/main" val="1061997460"/>
                  </a:ext>
                </a:extLst>
              </a:tr>
              <a:tr h="647905">
                <a:tc>
                  <a:txBody>
                    <a:bodyPr/>
                    <a:lstStyle/>
                    <a:p>
                      <a:pPr algn="l" rtl="0" fontAlgn="ctr"/>
                      <a:r>
                        <a:rPr lang="ru-RU" sz="1600" u="none" strike="noStrike" dirty="0">
                          <a:effectLst>
                            <a:outerShdw blurRad="50800" dist="38100" algn="tr" rotWithShape="0">
                              <a:prstClr val="black">
                                <a:alpha val="40000"/>
                              </a:prstClr>
                            </a:outerShdw>
                          </a:effectLst>
                        </a:rPr>
                        <a:t>Доходы (всего)</a:t>
                      </a:r>
                      <a:endParaRPr lang="ru-RU" sz="1600" b="1" i="0" u="none" strike="noStrike" dirty="0">
                        <a:solidFill>
                          <a:srgbClr val="FFFFFF"/>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a:txBody>
                    <a:bodyPr/>
                    <a:lstStyle/>
                    <a:p>
                      <a:pPr marL="0" algn="ctr" defTabSz="914400" rtl="0" eaLnBrk="1" fontAlgn="b" latinLnBrk="0" hangingPunct="1"/>
                      <a:r>
                        <a:rPr lang="ru-RU" sz="1400" u="none" strike="noStrike" kern="1200" dirty="0" smtClean="0">
                          <a:solidFill>
                            <a:schemeClr val="dk1"/>
                          </a:solidFill>
                          <a:effectLst>
                            <a:outerShdw blurRad="50800" dist="38100" algn="tr" rotWithShape="0">
                              <a:prstClr val="black">
                                <a:alpha val="40000"/>
                              </a:prstClr>
                            </a:outerShdw>
                          </a:effectLst>
                          <a:latin typeface="+mn-lt"/>
                          <a:ea typeface="+mn-ea"/>
                          <a:cs typeface="+mn-cs"/>
                        </a:rPr>
                        <a:t>6 093 137,2</a:t>
                      </a:r>
                      <a:endParaRPr lang="ru-RU" sz="1400" u="none" strike="noStrike" kern="1200" dirty="0">
                        <a:solidFill>
                          <a:schemeClr val="dk1"/>
                        </a:solidFill>
                        <a:effectLst>
                          <a:outerShdw blurRad="50800" dist="38100" algn="tr" rotWithShape="0">
                            <a:prstClr val="black">
                              <a:alpha val="40000"/>
                            </a:prstClr>
                          </a:outerShdw>
                        </a:effectLst>
                        <a:latin typeface="+mn-lt"/>
                        <a:ea typeface="+mn-ea"/>
                        <a:cs typeface="+mn-cs"/>
                      </a:endParaRPr>
                    </a:p>
                  </a:txBody>
                  <a:tcPr marL="8313" marR="8313" marT="8313" marB="0" anchor="ctr"/>
                </a:tc>
                <a:tc>
                  <a:txBody>
                    <a:bodyPr/>
                    <a:lstStyle/>
                    <a:p>
                      <a:pPr marL="0" algn="ctr" defTabSz="914400" rtl="0" eaLnBrk="1" fontAlgn="b" latinLnBrk="0" hangingPunct="1"/>
                      <a:r>
                        <a:rPr lang="ru-RU" sz="1400" u="none" strike="noStrike" kern="1200" dirty="0">
                          <a:solidFill>
                            <a:schemeClr val="dk1"/>
                          </a:solidFill>
                          <a:effectLst>
                            <a:outerShdw blurRad="50800" dist="38100" algn="tr" rotWithShape="0">
                              <a:prstClr val="black">
                                <a:alpha val="40000"/>
                              </a:prstClr>
                            </a:outerShdw>
                          </a:effectLst>
                          <a:latin typeface="+mn-lt"/>
                          <a:ea typeface="+mn-ea"/>
                          <a:cs typeface="+mn-cs"/>
                        </a:rPr>
                        <a:t>6 558 982,5</a:t>
                      </a:r>
                    </a:p>
                  </a:txBody>
                  <a:tcPr marL="9525" marR="9525" marT="9525" marB="0" anchor="ctr"/>
                </a:tc>
                <a:tc>
                  <a:txBody>
                    <a:bodyPr/>
                    <a:lstStyle/>
                    <a:p>
                      <a:pPr marL="0" algn="ctr" defTabSz="914400" rtl="0" eaLnBrk="1" fontAlgn="b" latinLnBrk="0" hangingPunct="1"/>
                      <a:r>
                        <a:rPr lang="ru-RU" sz="1400" u="none" strike="noStrike" kern="1200" dirty="0">
                          <a:solidFill>
                            <a:schemeClr val="dk1"/>
                          </a:solidFill>
                          <a:effectLst>
                            <a:outerShdw blurRad="50800" dist="38100" algn="tr" rotWithShape="0">
                              <a:prstClr val="black">
                                <a:alpha val="40000"/>
                              </a:prstClr>
                            </a:outerShdw>
                          </a:effectLst>
                          <a:latin typeface="+mn-lt"/>
                          <a:ea typeface="+mn-ea"/>
                          <a:cs typeface="+mn-cs"/>
                        </a:rPr>
                        <a:t>6 601 721,6</a:t>
                      </a:r>
                    </a:p>
                  </a:txBody>
                  <a:tcPr marL="9525" marR="9525" marT="9525" marB="0" anchor="ctr"/>
                </a:tc>
                <a:tc>
                  <a:txBody>
                    <a:bodyPr/>
                    <a:lstStyle/>
                    <a:p>
                      <a:pPr marL="0" algn="ctr" defTabSz="914400" rtl="0" eaLnBrk="1" fontAlgn="b" latinLnBrk="0" hangingPunct="1"/>
                      <a:r>
                        <a:rPr lang="ru-RU" sz="1400" b="0" i="0" u="none" strike="noStrike" kern="1200" dirty="0">
                          <a:solidFill>
                            <a:srgbClr val="000000"/>
                          </a:solidFill>
                          <a:effectLst>
                            <a:outerShdw blurRad="50800" dist="38100" algn="tr" rotWithShape="0">
                              <a:prstClr val="black">
                                <a:alpha val="40000"/>
                              </a:prstClr>
                            </a:outerShdw>
                          </a:effectLst>
                          <a:latin typeface="Calibri" panose="020F0502020204030204" pitchFamily="34" charset="0"/>
                          <a:ea typeface="+mn-ea"/>
                          <a:cs typeface="+mn-cs"/>
                        </a:rPr>
                        <a:t>42 739,1</a:t>
                      </a:r>
                    </a:p>
                  </a:txBody>
                  <a:tcPr marL="9525" marR="9525" marT="9525" marB="0" anchor="ctr"/>
                </a:tc>
                <a:tc>
                  <a:txBody>
                    <a:bodyPr/>
                    <a:lstStyle/>
                    <a:p>
                      <a:pPr marL="0" algn="ctr" defTabSz="914400" rtl="0" eaLnBrk="1" fontAlgn="b" latinLnBrk="0" hangingPunct="1"/>
                      <a:r>
                        <a:rPr lang="ru-RU" sz="1400" b="0" i="0" u="none" strike="noStrike" kern="1200" dirty="0" smtClean="0">
                          <a:solidFill>
                            <a:srgbClr val="000000"/>
                          </a:solidFill>
                          <a:effectLst>
                            <a:outerShdw blurRad="50800" dist="38100" algn="tr" rotWithShape="0">
                              <a:prstClr val="black">
                                <a:alpha val="40000"/>
                              </a:prstClr>
                            </a:outerShdw>
                          </a:effectLst>
                          <a:latin typeface="Calibri" panose="020F0502020204030204" pitchFamily="34" charset="0"/>
                          <a:ea typeface="+mn-ea"/>
                          <a:cs typeface="+mn-cs"/>
                        </a:rPr>
                        <a:t>0,7</a:t>
                      </a:r>
                      <a:endParaRPr lang="ru-RU" sz="1400" b="0" i="0" u="none" strike="noStrike" kern="1200" dirty="0">
                        <a:solidFill>
                          <a:srgbClr val="000000"/>
                        </a:solidFill>
                        <a:effectLst>
                          <a:outerShdw blurRad="50800" dist="38100" algn="tr" rotWithShape="0">
                            <a:prstClr val="black">
                              <a:alpha val="40000"/>
                            </a:prstClr>
                          </a:outerShdw>
                        </a:effectLst>
                        <a:latin typeface="Calibri" panose="020F0502020204030204" pitchFamily="34" charset="0"/>
                        <a:ea typeface="+mn-ea"/>
                        <a:cs typeface="+mn-cs"/>
                      </a:endParaRPr>
                    </a:p>
                  </a:txBody>
                  <a:tcPr marL="9525" marR="9525" marT="9525" marB="0" anchor="ctr"/>
                </a:tc>
                <a:tc>
                  <a:txBody>
                    <a:bodyPr/>
                    <a:lstStyle/>
                    <a:p>
                      <a:pPr algn="ctr" rtl="0" fontAlgn="b"/>
                      <a:r>
                        <a:rPr lang="ru-RU" sz="1400" b="0" i="0" u="none" strike="noStrike" dirty="0" smtClean="0">
                          <a:solidFill>
                            <a:srgbClr val="000000"/>
                          </a:solidFill>
                          <a:effectLst>
                            <a:outerShdw blurRad="50800" dist="38100" algn="tr" rotWithShape="0">
                              <a:prstClr val="black">
                                <a:alpha val="40000"/>
                              </a:prstClr>
                            </a:outerShdw>
                          </a:effectLst>
                          <a:latin typeface="Calibri" panose="020F0502020204030204" pitchFamily="34" charset="0"/>
                        </a:rPr>
                        <a:t>508 584,4</a:t>
                      </a:r>
                      <a:endParaRPr lang="ru-RU" sz="14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a:txBody>
                    <a:bodyPr/>
                    <a:lstStyle/>
                    <a:p>
                      <a:pPr algn="ctr" rtl="0" fontAlgn="b"/>
                      <a:r>
                        <a:rPr lang="ru-RU" sz="1400" b="0" i="0" u="none" strike="noStrike" dirty="0" smtClean="0">
                          <a:solidFill>
                            <a:srgbClr val="000000"/>
                          </a:solidFill>
                          <a:effectLst>
                            <a:outerShdw blurRad="50800" dist="38100" algn="tr" rotWithShape="0">
                              <a:prstClr val="black">
                                <a:alpha val="40000"/>
                              </a:prstClr>
                            </a:outerShdw>
                          </a:effectLst>
                          <a:latin typeface="Calibri" panose="020F0502020204030204" pitchFamily="34" charset="0"/>
                        </a:rPr>
                        <a:t>8,3</a:t>
                      </a:r>
                      <a:endParaRPr lang="ru-RU" sz="14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9525" marR="9525" marT="9525" marB="0" anchor="ctr"/>
                </a:tc>
                <a:extLst>
                  <a:ext uri="{0D108BD9-81ED-4DB2-BD59-A6C34878D82A}">
                    <a16:rowId xmlns:a16="http://schemas.microsoft.com/office/drawing/2014/main" val="2008692063"/>
                  </a:ext>
                </a:extLst>
              </a:tr>
              <a:tr h="933618">
                <a:tc>
                  <a:txBody>
                    <a:bodyPr/>
                    <a:lstStyle/>
                    <a:p>
                      <a:pPr algn="l" rtl="0" fontAlgn="b"/>
                      <a:r>
                        <a:rPr lang="ru-RU" sz="1600" u="none" strike="noStrike" dirty="0">
                          <a:effectLst>
                            <a:outerShdw blurRad="50800" dist="38100" algn="tr" rotWithShape="0">
                              <a:prstClr val="black">
                                <a:alpha val="40000"/>
                              </a:prstClr>
                            </a:outerShdw>
                          </a:effectLst>
                        </a:rPr>
                        <a:t>в том числе налоговые и неналоговые доходы</a:t>
                      </a:r>
                      <a:endParaRPr lang="ru-RU" sz="1600" b="1" i="0" u="none" strike="noStrike" dirty="0">
                        <a:solidFill>
                          <a:srgbClr val="FFFFFF"/>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a:txBody>
                    <a:bodyPr/>
                    <a:lstStyle/>
                    <a:p>
                      <a:pPr marL="0" algn="ctr" defTabSz="914400" rtl="0" eaLnBrk="1" fontAlgn="b" latinLnBrk="0" hangingPunct="1"/>
                      <a:r>
                        <a:rPr lang="ru-RU" sz="1400" u="none" strike="noStrike" kern="1200" dirty="0" smtClean="0">
                          <a:solidFill>
                            <a:schemeClr val="dk1"/>
                          </a:solidFill>
                          <a:effectLst>
                            <a:outerShdw blurRad="50800" dist="38100" algn="tr" rotWithShape="0">
                              <a:prstClr val="black">
                                <a:alpha val="40000"/>
                              </a:prstClr>
                            </a:outerShdw>
                          </a:effectLst>
                          <a:latin typeface="+mn-lt"/>
                          <a:ea typeface="+mn-ea"/>
                          <a:cs typeface="+mn-cs"/>
                        </a:rPr>
                        <a:t>2 614 550,4</a:t>
                      </a:r>
                      <a:endParaRPr lang="ru-RU" sz="1400" u="none" strike="noStrike" kern="1200" dirty="0">
                        <a:solidFill>
                          <a:schemeClr val="dk1"/>
                        </a:solidFill>
                        <a:effectLst>
                          <a:outerShdw blurRad="50800" dist="38100" algn="tr" rotWithShape="0">
                            <a:prstClr val="black">
                              <a:alpha val="40000"/>
                            </a:prstClr>
                          </a:outerShdw>
                        </a:effectLst>
                        <a:latin typeface="+mn-lt"/>
                        <a:ea typeface="+mn-ea"/>
                        <a:cs typeface="+mn-cs"/>
                      </a:endParaRPr>
                    </a:p>
                  </a:txBody>
                  <a:tcPr marL="8313" marR="8313" marT="8313" marB="0" anchor="ctr"/>
                </a:tc>
                <a:tc>
                  <a:txBody>
                    <a:bodyPr/>
                    <a:lstStyle/>
                    <a:p>
                      <a:pPr algn="ctr" fontAlgn="b"/>
                      <a:r>
                        <a:rPr lang="ru-RU" sz="1400" u="none" strike="noStrike" kern="1200" dirty="0">
                          <a:solidFill>
                            <a:schemeClr val="dk1"/>
                          </a:solidFill>
                          <a:effectLst>
                            <a:outerShdw blurRad="50800" dist="38100" algn="tr" rotWithShape="0">
                              <a:prstClr val="black">
                                <a:alpha val="40000"/>
                              </a:prstClr>
                            </a:outerShdw>
                          </a:effectLst>
                          <a:latin typeface="+mn-lt"/>
                          <a:ea typeface="+mn-ea"/>
                          <a:cs typeface="+mn-cs"/>
                        </a:rPr>
                        <a:t>2 909 354,8</a:t>
                      </a:r>
                    </a:p>
                  </a:txBody>
                  <a:tcPr marL="9525" marR="9525" marT="9525" marB="0" anchor="ctr"/>
                </a:tc>
                <a:tc>
                  <a:txBody>
                    <a:bodyPr/>
                    <a:lstStyle/>
                    <a:p>
                      <a:pPr algn="ctr" fontAlgn="b"/>
                      <a:r>
                        <a:rPr lang="ru-RU" sz="1400" u="none" strike="noStrike" kern="1200" dirty="0">
                          <a:solidFill>
                            <a:schemeClr val="dk1"/>
                          </a:solidFill>
                          <a:effectLst>
                            <a:outerShdw blurRad="50800" dist="38100" algn="tr" rotWithShape="0">
                              <a:prstClr val="black">
                                <a:alpha val="40000"/>
                              </a:prstClr>
                            </a:outerShdw>
                          </a:effectLst>
                          <a:latin typeface="+mn-lt"/>
                          <a:ea typeface="+mn-ea"/>
                          <a:cs typeface="+mn-cs"/>
                        </a:rPr>
                        <a:t>2 924 246,7</a:t>
                      </a:r>
                    </a:p>
                  </a:txBody>
                  <a:tcPr marL="9525" marR="9525" marT="9525" marB="0" anchor="ctr"/>
                </a:tc>
                <a:tc>
                  <a:txBody>
                    <a:bodyPr/>
                    <a:lstStyle/>
                    <a:p>
                      <a:pPr marL="0" algn="ctr" defTabSz="914400" rtl="0" eaLnBrk="1" fontAlgn="b" latinLnBrk="0" hangingPunct="1"/>
                      <a:r>
                        <a:rPr lang="ru-RU" sz="1400" b="0" i="0" u="none" strike="noStrike" kern="1200" dirty="0">
                          <a:solidFill>
                            <a:srgbClr val="000000"/>
                          </a:solidFill>
                          <a:effectLst>
                            <a:outerShdw blurRad="50800" dist="38100" algn="tr" rotWithShape="0">
                              <a:prstClr val="black">
                                <a:alpha val="40000"/>
                              </a:prstClr>
                            </a:outerShdw>
                          </a:effectLst>
                          <a:latin typeface="Calibri" panose="020F0502020204030204" pitchFamily="34" charset="0"/>
                          <a:ea typeface="+mn-ea"/>
                          <a:cs typeface="+mn-cs"/>
                        </a:rPr>
                        <a:t>14 891,9</a:t>
                      </a:r>
                    </a:p>
                  </a:txBody>
                  <a:tcPr marL="9525" marR="9525" marT="9525" marB="0" anchor="ctr"/>
                </a:tc>
                <a:tc>
                  <a:txBody>
                    <a:bodyPr/>
                    <a:lstStyle/>
                    <a:p>
                      <a:pPr marL="0" algn="ctr" defTabSz="914400" rtl="0" eaLnBrk="1" fontAlgn="b" latinLnBrk="0" hangingPunct="1"/>
                      <a:r>
                        <a:rPr lang="ru-RU" sz="1400" b="0" i="0" u="none" strike="noStrike" kern="1200" dirty="0" smtClean="0">
                          <a:solidFill>
                            <a:srgbClr val="000000"/>
                          </a:solidFill>
                          <a:effectLst>
                            <a:outerShdw blurRad="50800" dist="38100" algn="tr" rotWithShape="0">
                              <a:prstClr val="black">
                                <a:alpha val="40000"/>
                              </a:prstClr>
                            </a:outerShdw>
                          </a:effectLst>
                          <a:latin typeface="Calibri" panose="020F0502020204030204" pitchFamily="34" charset="0"/>
                          <a:ea typeface="+mn-ea"/>
                          <a:cs typeface="+mn-cs"/>
                        </a:rPr>
                        <a:t>0,5</a:t>
                      </a:r>
                      <a:endParaRPr lang="ru-RU" sz="1400" b="0" i="0" u="none" strike="noStrike" kern="1200" dirty="0">
                        <a:solidFill>
                          <a:srgbClr val="000000"/>
                        </a:solidFill>
                        <a:effectLst>
                          <a:outerShdw blurRad="50800" dist="38100" algn="tr" rotWithShape="0">
                            <a:prstClr val="black">
                              <a:alpha val="40000"/>
                            </a:prstClr>
                          </a:outerShdw>
                        </a:effectLst>
                        <a:latin typeface="Calibri" panose="020F0502020204030204" pitchFamily="34" charset="0"/>
                        <a:ea typeface="+mn-ea"/>
                        <a:cs typeface="+mn-cs"/>
                      </a:endParaRPr>
                    </a:p>
                  </a:txBody>
                  <a:tcPr marL="9525" marR="9525" marT="9525" marB="0" anchor="ctr"/>
                </a:tc>
                <a:tc>
                  <a:txBody>
                    <a:bodyPr/>
                    <a:lstStyle/>
                    <a:p>
                      <a:pPr algn="ctr" rtl="0" fontAlgn="b"/>
                      <a:r>
                        <a:rPr lang="ru-RU" sz="1400" b="0" i="0" u="none" strike="noStrike" dirty="0" smtClean="0">
                          <a:solidFill>
                            <a:srgbClr val="000000"/>
                          </a:solidFill>
                          <a:effectLst>
                            <a:outerShdw blurRad="50800" dist="38100" algn="tr" rotWithShape="0">
                              <a:prstClr val="black">
                                <a:alpha val="40000"/>
                              </a:prstClr>
                            </a:outerShdw>
                          </a:effectLst>
                          <a:latin typeface="Calibri" panose="020F0502020204030204" pitchFamily="34" charset="0"/>
                        </a:rPr>
                        <a:t>309 696,3</a:t>
                      </a:r>
                      <a:endParaRPr lang="ru-RU" sz="14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a:txBody>
                    <a:bodyPr/>
                    <a:lstStyle/>
                    <a:p>
                      <a:pPr algn="ctr" rtl="0" fontAlgn="b"/>
                      <a:r>
                        <a:rPr lang="ru-RU" sz="1400" b="0" i="0" u="none" strike="noStrike" dirty="0" smtClean="0">
                          <a:solidFill>
                            <a:srgbClr val="000000"/>
                          </a:solidFill>
                          <a:effectLst>
                            <a:outerShdw blurRad="50800" dist="38100" algn="tr" rotWithShape="0">
                              <a:prstClr val="black">
                                <a:alpha val="40000"/>
                              </a:prstClr>
                            </a:outerShdw>
                          </a:effectLst>
                          <a:latin typeface="Calibri" panose="020F0502020204030204" pitchFamily="34" charset="0"/>
                        </a:rPr>
                        <a:t>11,8</a:t>
                      </a:r>
                      <a:endParaRPr lang="ru-RU" sz="14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9525" marR="9525" marT="9525" marB="0" anchor="ctr"/>
                </a:tc>
                <a:extLst>
                  <a:ext uri="{0D108BD9-81ED-4DB2-BD59-A6C34878D82A}">
                    <a16:rowId xmlns:a16="http://schemas.microsoft.com/office/drawing/2014/main" val="1303170801"/>
                  </a:ext>
                </a:extLst>
              </a:tr>
              <a:tr h="832934">
                <a:tc>
                  <a:txBody>
                    <a:bodyPr/>
                    <a:lstStyle/>
                    <a:p>
                      <a:pPr algn="l" rtl="0" fontAlgn="b"/>
                      <a:r>
                        <a:rPr lang="ru-RU" sz="1600" u="none" strike="noStrike" dirty="0">
                          <a:effectLst>
                            <a:outerShdw blurRad="50800" dist="38100" algn="tr" rotWithShape="0">
                              <a:prstClr val="black">
                                <a:alpha val="40000"/>
                              </a:prstClr>
                            </a:outerShdw>
                          </a:effectLst>
                        </a:rPr>
                        <a:t>Безвозмездные поступления</a:t>
                      </a:r>
                      <a:endParaRPr lang="ru-RU" sz="1600" b="1" i="0" u="none" strike="noStrike" dirty="0">
                        <a:solidFill>
                          <a:srgbClr val="FFFFFF"/>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a:txBody>
                    <a:bodyPr/>
                    <a:lstStyle/>
                    <a:p>
                      <a:pPr marL="0" algn="ctr" defTabSz="914400" rtl="0" eaLnBrk="1" fontAlgn="b" latinLnBrk="0" hangingPunct="1"/>
                      <a:r>
                        <a:rPr lang="ru-RU" sz="1400" u="none" strike="noStrike" kern="1200" dirty="0" smtClean="0">
                          <a:solidFill>
                            <a:schemeClr val="dk1"/>
                          </a:solidFill>
                          <a:effectLst>
                            <a:outerShdw blurRad="50800" dist="38100" algn="tr" rotWithShape="0">
                              <a:prstClr val="black">
                                <a:alpha val="40000"/>
                              </a:prstClr>
                            </a:outerShdw>
                          </a:effectLst>
                          <a:latin typeface="+mn-lt"/>
                          <a:ea typeface="+mn-ea"/>
                          <a:cs typeface="+mn-cs"/>
                        </a:rPr>
                        <a:t>3 478 586,8</a:t>
                      </a:r>
                      <a:endParaRPr lang="ru-RU" sz="1400" u="none" strike="noStrike" kern="1200" dirty="0">
                        <a:solidFill>
                          <a:schemeClr val="dk1"/>
                        </a:solidFill>
                        <a:effectLst>
                          <a:outerShdw blurRad="50800" dist="38100" algn="tr" rotWithShape="0">
                            <a:prstClr val="black">
                              <a:alpha val="40000"/>
                            </a:prstClr>
                          </a:outerShdw>
                        </a:effectLst>
                        <a:latin typeface="+mn-lt"/>
                        <a:ea typeface="+mn-ea"/>
                        <a:cs typeface="+mn-cs"/>
                      </a:endParaRPr>
                    </a:p>
                  </a:txBody>
                  <a:tcPr marL="9525" marR="9525" marT="9525" marB="0" anchor="ctr"/>
                </a:tc>
                <a:tc>
                  <a:txBody>
                    <a:bodyPr/>
                    <a:lstStyle/>
                    <a:p>
                      <a:pPr algn="ctr" fontAlgn="b"/>
                      <a:r>
                        <a:rPr lang="ru-RU" sz="1400" u="none" strike="noStrike" kern="1200" dirty="0">
                          <a:solidFill>
                            <a:schemeClr val="dk1"/>
                          </a:solidFill>
                          <a:effectLst>
                            <a:outerShdw blurRad="50800" dist="38100" algn="tr" rotWithShape="0">
                              <a:prstClr val="black">
                                <a:alpha val="40000"/>
                              </a:prstClr>
                            </a:outerShdw>
                          </a:effectLst>
                          <a:latin typeface="+mn-lt"/>
                          <a:ea typeface="+mn-ea"/>
                          <a:cs typeface="+mn-cs"/>
                        </a:rPr>
                        <a:t>3 649 627,7</a:t>
                      </a:r>
                    </a:p>
                  </a:txBody>
                  <a:tcPr marL="9525" marR="9525" marT="9525" marB="0" anchor="ctr"/>
                </a:tc>
                <a:tc>
                  <a:txBody>
                    <a:bodyPr/>
                    <a:lstStyle/>
                    <a:p>
                      <a:pPr algn="ctr" fontAlgn="b"/>
                      <a:r>
                        <a:rPr lang="ru-RU" sz="1400" u="none" strike="noStrike" kern="1200" dirty="0">
                          <a:solidFill>
                            <a:schemeClr val="dk1"/>
                          </a:solidFill>
                          <a:effectLst>
                            <a:outerShdw blurRad="50800" dist="38100" algn="tr" rotWithShape="0">
                              <a:prstClr val="black">
                                <a:alpha val="40000"/>
                              </a:prstClr>
                            </a:outerShdw>
                          </a:effectLst>
                          <a:latin typeface="+mn-lt"/>
                          <a:ea typeface="+mn-ea"/>
                          <a:cs typeface="+mn-cs"/>
                        </a:rPr>
                        <a:t>3 677 474,9</a:t>
                      </a:r>
                    </a:p>
                  </a:txBody>
                  <a:tcPr marL="9525" marR="9525" marT="9525" marB="0" anchor="ctr"/>
                </a:tc>
                <a:tc>
                  <a:txBody>
                    <a:bodyPr/>
                    <a:lstStyle/>
                    <a:p>
                      <a:pPr marL="0" algn="ctr" defTabSz="914400" rtl="0" eaLnBrk="1" fontAlgn="b" latinLnBrk="0" hangingPunct="1"/>
                      <a:r>
                        <a:rPr lang="ru-RU" sz="1400" b="0" i="0" u="none" strike="noStrike" kern="1200">
                          <a:solidFill>
                            <a:srgbClr val="000000"/>
                          </a:solidFill>
                          <a:effectLst>
                            <a:outerShdw blurRad="50800" dist="38100" algn="tr" rotWithShape="0">
                              <a:prstClr val="black">
                                <a:alpha val="40000"/>
                              </a:prstClr>
                            </a:outerShdw>
                          </a:effectLst>
                          <a:latin typeface="Calibri" panose="020F0502020204030204" pitchFamily="34" charset="0"/>
                          <a:ea typeface="+mn-ea"/>
                          <a:cs typeface="+mn-cs"/>
                        </a:rPr>
                        <a:t>27 847,2</a:t>
                      </a:r>
                    </a:p>
                  </a:txBody>
                  <a:tcPr marL="9525" marR="9525" marT="9525" marB="0" anchor="ctr"/>
                </a:tc>
                <a:tc>
                  <a:txBody>
                    <a:bodyPr/>
                    <a:lstStyle/>
                    <a:p>
                      <a:pPr marL="0" algn="ctr" defTabSz="914400" rtl="0" eaLnBrk="1" fontAlgn="b" latinLnBrk="0" hangingPunct="1"/>
                      <a:r>
                        <a:rPr lang="ru-RU" sz="1400" b="0" i="0" u="none" strike="noStrike" kern="1200" dirty="0" smtClean="0">
                          <a:solidFill>
                            <a:srgbClr val="000000"/>
                          </a:solidFill>
                          <a:effectLst>
                            <a:outerShdw blurRad="50800" dist="38100" algn="tr" rotWithShape="0">
                              <a:prstClr val="black">
                                <a:alpha val="40000"/>
                              </a:prstClr>
                            </a:outerShdw>
                          </a:effectLst>
                          <a:latin typeface="Calibri" panose="020F0502020204030204" pitchFamily="34" charset="0"/>
                          <a:ea typeface="+mn-ea"/>
                          <a:cs typeface="+mn-cs"/>
                        </a:rPr>
                        <a:t>0,8</a:t>
                      </a:r>
                      <a:endParaRPr lang="ru-RU" sz="1400" b="0" i="0" u="none" strike="noStrike" kern="1200" dirty="0">
                        <a:solidFill>
                          <a:srgbClr val="000000"/>
                        </a:solidFill>
                        <a:effectLst>
                          <a:outerShdw blurRad="50800" dist="38100" algn="tr" rotWithShape="0">
                            <a:prstClr val="black">
                              <a:alpha val="40000"/>
                            </a:prstClr>
                          </a:outerShdw>
                        </a:effectLst>
                        <a:latin typeface="Calibri" panose="020F0502020204030204" pitchFamily="34" charset="0"/>
                        <a:ea typeface="+mn-ea"/>
                        <a:cs typeface="+mn-cs"/>
                      </a:endParaRPr>
                    </a:p>
                  </a:txBody>
                  <a:tcPr marL="9525" marR="9525" marT="9525" marB="0" anchor="ctr"/>
                </a:tc>
                <a:tc>
                  <a:txBody>
                    <a:bodyPr/>
                    <a:lstStyle/>
                    <a:p>
                      <a:pPr algn="ctr" rtl="0" fontAlgn="b"/>
                      <a:r>
                        <a:rPr lang="ru-RU" sz="1400" b="0" i="0" u="none" strike="noStrike" dirty="0" smtClean="0">
                          <a:solidFill>
                            <a:srgbClr val="000000"/>
                          </a:solidFill>
                          <a:effectLst>
                            <a:outerShdw blurRad="50800" dist="38100" algn="tr" rotWithShape="0">
                              <a:prstClr val="black">
                                <a:alpha val="40000"/>
                              </a:prstClr>
                            </a:outerShdw>
                          </a:effectLst>
                          <a:latin typeface="Calibri" panose="020F0502020204030204" pitchFamily="34" charset="0"/>
                        </a:rPr>
                        <a:t>198 888,1</a:t>
                      </a:r>
                      <a:endParaRPr lang="ru-RU" sz="14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6161" marR="6161" marT="6161" marB="0" anchor="ctr"/>
                </a:tc>
                <a:tc>
                  <a:txBody>
                    <a:bodyPr/>
                    <a:lstStyle/>
                    <a:p>
                      <a:pPr algn="ctr" rtl="0" fontAlgn="b"/>
                      <a:r>
                        <a:rPr lang="ru-RU" sz="1400" b="0" i="0" u="none" strike="noStrike" dirty="0" smtClean="0">
                          <a:solidFill>
                            <a:srgbClr val="000000"/>
                          </a:solidFill>
                          <a:effectLst>
                            <a:outerShdw blurRad="50800" dist="38100" algn="tr" rotWithShape="0">
                              <a:prstClr val="black">
                                <a:alpha val="40000"/>
                              </a:prstClr>
                            </a:outerShdw>
                          </a:effectLst>
                          <a:latin typeface="Calibri" panose="020F0502020204030204" pitchFamily="34" charset="0"/>
                        </a:rPr>
                        <a:t>5,7</a:t>
                      </a:r>
                      <a:endParaRPr lang="ru-RU" sz="1400" b="0" i="0" u="none" strike="noStrike" dirty="0">
                        <a:solidFill>
                          <a:srgbClr val="000000"/>
                        </a:solidFill>
                        <a:effectLst>
                          <a:outerShdw blurRad="50800" dist="38100" algn="tr" rotWithShape="0">
                            <a:prstClr val="black">
                              <a:alpha val="40000"/>
                            </a:prstClr>
                          </a:outerShdw>
                        </a:effectLst>
                        <a:latin typeface="Calibri" panose="020F0502020204030204" pitchFamily="34" charset="0"/>
                      </a:endParaRPr>
                    </a:p>
                  </a:txBody>
                  <a:tcPr marL="9525" marR="9525" marT="9525" marB="0" anchor="ctr"/>
                </a:tc>
                <a:extLst>
                  <a:ext uri="{0D108BD9-81ED-4DB2-BD59-A6C34878D82A}">
                    <a16:rowId xmlns:a16="http://schemas.microsoft.com/office/drawing/2014/main" val="1690163311"/>
                  </a:ext>
                </a:extLst>
              </a:tr>
            </a:tbl>
          </a:graphicData>
        </a:graphic>
      </p:graphicFrame>
    </p:spTree>
    <p:extLst>
      <p:ext uri="{BB962C8B-B14F-4D97-AF65-F5344CB8AC3E}">
        <p14:creationId xmlns:p14="http://schemas.microsoft.com/office/powerpoint/2010/main" val="50360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115563"/>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a:t>
            </a:r>
            <a:r>
              <a:rPr lang="ru-RU" sz="2200" dirty="0" smtClean="0"/>
              <a:t>трансфертов, </a:t>
            </a:r>
            <a:r>
              <a:rPr lang="ru-RU" sz="2200" dirty="0"/>
              <a:t>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23</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087347" y="787401"/>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3705750826"/>
              </p:ext>
            </p:extLst>
          </p:nvPr>
        </p:nvGraphicFramePr>
        <p:xfrm>
          <a:off x="224446" y="1047248"/>
          <a:ext cx="11813644" cy="5509672"/>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358544">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112726">
                <a:tc>
                  <a:txBody>
                    <a:bodyPr/>
                    <a:lstStyle/>
                    <a:p>
                      <a:pPr algn="ctr" fontAlgn="b"/>
                      <a:r>
                        <a:rPr lang="ru-RU" sz="900" b="1" i="0" u="none" strike="noStrike" dirty="0">
                          <a:effectLst/>
                          <a:latin typeface="Arial" panose="020B0604020202020204" pitchFamily="34" charset="0"/>
                        </a:rPr>
                        <a:t>000 1 00 00000 00 0000 000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1" i="0" u="none" strike="noStrike" dirty="0">
                          <a:effectLst/>
                          <a:latin typeface="Arial" panose="020B0604020202020204" pitchFamily="34" charset="0"/>
                        </a:rPr>
                        <a:t>Налоговые и неналоговые доходы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dirty="0">
                          <a:effectLst/>
                          <a:latin typeface="Arial" panose="020B0604020202020204" pitchFamily="34" charset="0"/>
                        </a:rPr>
                        <a:t>2 909 354,8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2 924 246,7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100,5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0740121"/>
                  </a:ext>
                </a:extLst>
              </a:tr>
              <a:tr h="112726">
                <a:tc>
                  <a:txBody>
                    <a:bodyPr/>
                    <a:lstStyle/>
                    <a:p>
                      <a:pPr algn="ctr" fontAlgn="b"/>
                      <a:r>
                        <a:rPr lang="ru-RU" sz="900" b="1" i="0" u="none" strike="noStrike" dirty="0">
                          <a:effectLst/>
                          <a:latin typeface="Arial" panose="020B0604020202020204" pitchFamily="34" charset="0"/>
                        </a:rPr>
                        <a:t>000 1 01 00000 00 0000 000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1" i="0" u="none" strike="noStrike" dirty="0">
                          <a:effectLst/>
                          <a:latin typeface="Arial" panose="020B0604020202020204" pitchFamily="34" charset="0"/>
                        </a:rPr>
                        <a:t>Налоги на прибыль, доходы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859 950,0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940 022,0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109,3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9045231"/>
                  </a:ext>
                </a:extLst>
              </a:tr>
              <a:tr h="169091">
                <a:tc>
                  <a:txBody>
                    <a:bodyPr/>
                    <a:lstStyle/>
                    <a:p>
                      <a:pPr algn="ctr" fontAlgn="b"/>
                      <a:r>
                        <a:rPr lang="ru-RU" sz="900" b="0" i="0" u="none" strike="noStrike">
                          <a:effectLst/>
                          <a:latin typeface="Arial" panose="020B0604020202020204" pitchFamily="34" charset="0"/>
                        </a:rPr>
                        <a:t>000 1 01 02000 01 0000 110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a:effectLst/>
                          <a:latin typeface="Arial" panose="020B0604020202020204" pitchFamily="34" charset="0"/>
                        </a:rPr>
                        <a:t>Налог на доходы физических лиц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859 950,0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940 022,0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109,3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19488"/>
                  </a:ext>
                </a:extLst>
              </a:tr>
              <a:tr h="169091">
                <a:tc>
                  <a:txBody>
                    <a:bodyPr/>
                    <a:lstStyle/>
                    <a:p>
                      <a:pPr algn="ctr" fontAlgn="b"/>
                      <a:r>
                        <a:rPr lang="ru-RU" sz="900" b="1" i="0" u="none" strike="noStrike" dirty="0">
                          <a:effectLst/>
                          <a:latin typeface="Arial" panose="020B0604020202020204" pitchFamily="34" charset="0"/>
                        </a:rPr>
                        <a:t>000 1 03 00000 00 0000 000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1" i="0" u="none" strike="noStrike">
                          <a:effectLst/>
                          <a:latin typeface="Arial" panose="020B0604020202020204" pitchFamily="34" charset="0"/>
                        </a:rPr>
                        <a:t>Налоги на товары (работы, услуги), реализуемые на территории РФ</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11 062,9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11 160,7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100,9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1097548"/>
                  </a:ext>
                </a:extLst>
              </a:tr>
              <a:tr h="558471">
                <a:tc>
                  <a:txBody>
                    <a:bodyPr/>
                    <a:lstStyle/>
                    <a:p>
                      <a:pPr algn="ctr" fontAlgn="b"/>
                      <a:r>
                        <a:rPr lang="ru-RU" sz="900" b="0" i="0" u="none" strike="noStrike">
                          <a:effectLst/>
                          <a:latin typeface="Arial" panose="020B0604020202020204" pitchFamily="34" charset="0"/>
                        </a:rPr>
                        <a:t>000 1 03 02000 01 0000 110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Доходы от уплаты акцизов на дизельное топливо,  моторные масла для дизельных и (или) карбюраторных (</a:t>
                      </a:r>
                      <a:r>
                        <a:rPr lang="ru-RU" sz="900" b="0" i="0" u="none" strike="noStrike" dirty="0" err="1">
                          <a:effectLst/>
                          <a:latin typeface="Arial" panose="020B0604020202020204" pitchFamily="34" charset="0"/>
                        </a:rPr>
                        <a:t>инжекторных</a:t>
                      </a:r>
                      <a:r>
                        <a:rPr lang="ru-RU" sz="900" b="0" i="0" u="none" strike="noStrike" dirty="0">
                          <a:effectLst/>
                          <a:latin typeface="Arial" panose="020B0604020202020204" pitchFamily="34" charset="0"/>
                        </a:rPr>
                        <a:t>) двигателей, автомобильный бензин, прямогонный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11 062,9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11 160,7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100,9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253182"/>
                  </a:ext>
                </a:extLst>
              </a:tr>
              <a:tr h="197272">
                <a:tc>
                  <a:txBody>
                    <a:bodyPr/>
                    <a:lstStyle/>
                    <a:p>
                      <a:pPr algn="ctr" fontAlgn="b"/>
                      <a:r>
                        <a:rPr lang="ru-RU" sz="900" b="1" i="0" u="none" strike="noStrike">
                          <a:effectLst/>
                          <a:latin typeface="Arial" panose="020B0604020202020204" pitchFamily="34" charset="0"/>
                        </a:rPr>
                        <a:t>000 1 05 00000 00 0000 000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1" i="0" u="none" strike="noStrike">
                          <a:effectLst/>
                          <a:latin typeface="Arial" panose="020B0604020202020204" pitchFamily="34" charset="0"/>
                        </a:rPr>
                        <a:t>Налоги на совокупный доход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823 846,0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dirty="0">
                          <a:effectLst/>
                          <a:latin typeface="Arial" panose="020B0604020202020204" pitchFamily="34" charset="0"/>
                        </a:rPr>
                        <a:t>703 750,9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85,4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1797105"/>
                  </a:ext>
                </a:extLst>
              </a:tr>
              <a:tr h="248470">
                <a:tc>
                  <a:txBody>
                    <a:bodyPr/>
                    <a:lstStyle/>
                    <a:p>
                      <a:pPr algn="ctr" fontAlgn="b"/>
                      <a:r>
                        <a:rPr lang="ru-RU" sz="900" b="0" i="0" u="none" strike="noStrike">
                          <a:effectLst/>
                          <a:latin typeface="Arial" panose="020B0604020202020204" pitchFamily="34" charset="0"/>
                        </a:rPr>
                        <a:t>000 1 05 01000 01 0000 110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Налог, взимаемый в связи с применением упрощенной системы налогообложения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780 200,0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688 107,7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88,2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6476079"/>
                  </a:ext>
                </a:extLst>
              </a:tr>
              <a:tr h="248470">
                <a:tc>
                  <a:txBody>
                    <a:bodyPr/>
                    <a:lstStyle/>
                    <a:p>
                      <a:pPr algn="ctr" fontAlgn="b"/>
                      <a:r>
                        <a:rPr lang="ru-RU" sz="900" b="0" i="0" u="none" strike="noStrike">
                          <a:effectLst/>
                          <a:latin typeface="Arial" panose="020B0604020202020204" pitchFamily="34" charset="0"/>
                        </a:rPr>
                        <a:t>000 1 05 02000 02 0000 110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Единый налог на вмененный доход для отдельных видов деятельности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-2 034,6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6967076"/>
                  </a:ext>
                </a:extLst>
              </a:tr>
              <a:tr h="304834">
                <a:tc>
                  <a:txBody>
                    <a:bodyPr/>
                    <a:lstStyle/>
                    <a:p>
                      <a:pPr algn="ctr" fontAlgn="b"/>
                      <a:r>
                        <a:rPr lang="ru-RU" sz="900" b="0" i="0" u="none" strike="noStrike">
                          <a:effectLst/>
                          <a:latin typeface="Arial" panose="020B0604020202020204" pitchFamily="34" charset="0"/>
                        </a:rPr>
                        <a:t>000 1 05 03000 01 0000 110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Единый сельскохозяйственный налог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4723419"/>
                  </a:ext>
                </a:extLst>
              </a:tr>
              <a:tr h="140909">
                <a:tc>
                  <a:txBody>
                    <a:bodyPr/>
                    <a:lstStyle/>
                    <a:p>
                      <a:pPr algn="ctr" fontAlgn="b"/>
                      <a:r>
                        <a:rPr lang="ru-RU" sz="900" b="0" i="0" u="none" strike="noStrike">
                          <a:effectLst/>
                          <a:latin typeface="Arial" panose="020B0604020202020204" pitchFamily="34" charset="0"/>
                        </a:rPr>
                        <a:t>000 1 05 04010 02 0000 110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Налог, взимаемый в связи с применением патентной системы налогообложения, зачисляемый в бюджеты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43 646,0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15 850,4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36,3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1437732"/>
                  </a:ext>
                </a:extLst>
              </a:tr>
              <a:tr h="288865">
                <a:tc>
                  <a:txBody>
                    <a:bodyPr/>
                    <a:lstStyle/>
                    <a:p>
                      <a:pPr algn="ctr" fontAlgn="b"/>
                      <a:r>
                        <a:rPr lang="ru-RU" sz="900" b="0" i="0" u="none" strike="noStrike">
                          <a:effectLst/>
                          <a:latin typeface="Arial" panose="020B0604020202020204" pitchFamily="34" charset="0"/>
                        </a:rPr>
                        <a:t>000 1 05 07000 01 0000 110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Налог, взимаемый в связи с применением  специального налогового режима "Автоматизированная упрощенная  система налогообложения"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1829,2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3395167"/>
                  </a:ext>
                </a:extLst>
              </a:tr>
              <a:tr h="162046">
                <a:tc>
                  <a:txBody>
                    <a:bodyPr/>
                    <a:lstStyle/>
                    <a:p>
                      <a:pPr algn="ctr" fontAlgn="b"/>
                      <a:r>
                        <a:rPr lang="ru-RU" sz="900" b="1" i="0" u="none" strike="noStrike">
                          <a:effectLst/>
                          <a:latin typeface="Arial" panose="020B0604020202020204" pitchFamily="34" charset="0"/>
                        </a:rPr>
                        <a:t>000 1 06 00000 00 0000 000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1" i="0" u="none" strike="noStrike" dirty="0">
                          <a:effectLst/>
                          <a:latin typeface="Arial" panose="020B0604020202020204" pitchFamily="34" charset="0"/>
                        </a:rPr>
                        <a:t>Налоги на имущество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376 111,0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391 255,4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dirty="0">
                          <a:effectLst/>
                          <a:latin typeface="Arial" panose="020B0604020202020204" pitchFamily="34" charset="0"/>
                        </a:rPr>
                        <a:t>104,0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7712682"/>
                  </a:ext>
                </a:extLst>
              </a:tr>
              <a:tr h="299667">
                <a:tc>
                  <a:txBody>
                    <a:bodyPr/>
                    <a:lstStyle/>
                    <a:p>
                      <a:pPr algn="ctr" fontAlgn="b"/>
                      <a:r>
                        <a:rPr lang="ru-RU" sz="900" b="0" i="0" u="none" strike="noStrike">
                          <a:effectLst/>
                          <a:latin typeface="Arial" panose="020B0604020202020204" pitchFamily="34" charset="0"/>
                        </a:rPr>
                        <a:t>000 1 06 01020 04 0000 110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Налог на имущество физических лиц, взимаемый по ставкам, применяемым к объектам налогообложения, расположенным в границах городских округов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126 147,0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145 004,7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114,9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5692194"/>
                  </a:ext>
                </a:extLst>
              </a:tr>
              <a:tr h="333016">
                <a:tc>
                  <a:txBody>
                    <a:bodyPr/>
                    <a:lstStyle/>
                    <a:p>
                      <a:pPr algn="ctr" fontAlgn="b"/>
                      <a:r>
                        <a:rPr lang="ru-RU" sz="900" b="1" i="0" u="none" strike="noStrike">
                          <a:effectLst/>
                          <a:latin typeface="Arial" panose="020B0604020202020204" pitchFamily="34" charset="0"/>
                        </a:rPr>
                        <a:t>000 1 06 06000 00 0000 110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1" i="0" u="none" strike="noStrike" dirty="0">
                          <a:effectLst/>
                          <a:latin typeface="Arial" panose="020B0604020202020204" pitchFamily="34" charset="0"/>
                        </a:rPr>
                        <a:t>Земельный налог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dirty="0">
                          <a:effectLst/>
                          <a:latin typeface="Arial" panose="020B0604020202020204" pitchFamily="34" charset="0"/>
                        </a:rPr>
                        <a:t>249 964,0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246 250,7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dirty="0">
                          <a:effectLst/>
                          <a:latin typeface="Arial" panose="020B0604020202020204" pitchFamily="34" charset="0"/>
                        </a:rPr>
                        <a:t>98,5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4548360"/>
                  </a:ext>
                </a:extLst>
              </a:tr>
              <a:tr h="174726">
                <a:tc>
                  <a:txBody>
                    <a:bodyPr/>
                    <a:lstStyle/>
                    <a:p>
                      <a:pPr algn="ctr" fontAlgn="b"/>
                      <a:r>
                        <a:rPr lang="ru-RU" sz="900" b="0" i="0" u="none" strike="noStrike">
                          <a:effectLst/>
                          <a:latin typeface="Arial" panose="020B0604020202020204" pitchFamily="34" charset="0"/>
                        </a:rPr>
                        <a:t>000 1 06 06032 04 0000 110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a:effectLst/>
                          <a:latin typeface="Arial" panose="020B0604020202020204" pitchFamily="34" charset="0"/>
                        </a:rPr>
                        <a:t>Земельный налог с организаций, обладающих земельным участком, расположенным в границах городских округов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214 864,0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202416,3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94,2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639423"/>
                  </a:ext>
                </a:extLst>
              </a:tr>
              <a:tr h="366364">
                <a:tc>
                  <a:txBody>
                    <a:bodyPr/>
                    <a:lstStyle/>
                    <a:p>
                      <a:pPr algn="ctr" fontAlgn="b"/>
                      <a:r>
                        <a:rPr lang="ru-RU" sz="900" b="0" i="0" u="none" strike="noStrike">
                          <a:effectLst/>
                          <a:latin typeface="Arial" panose="020B0604020202020204" pitchFamily="34" charset="0"/>
                        </a:rPr>
                        <a:t>000 1 06 06042 04 0000 110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Земельный налог с физических лиц, обладающих земельным участком, расположенным в границах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35 100,0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43834,4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124,9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9899820"/>
                  </a:ext>
                </a:extLst>
              </a:tr>
              <a:tr h="366364">
                <a:tc>
                  <a:txBody>
                    <a:bodyPr/>
                    <a:lstStyle/>
                    <a:p>
                      <a:pPr algn="ctr" fontAlgn="b"/>
                      <a:r>
                        <a:rPr lang="ru-RU" sz="900" b="1" i="0" u="none" strike="noStrike">
                          <a:effectLst/>
                          <a:latin typeface="Arial" panose="020B0604020202020204" pitchFamily="34" charset="0"/>
                        </a:rPr>
                        <a:t>000 1 08 00000 00 0000 000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1" i="0" u="none" strike="noStrike" dirty="0">
                          <a:effectLst/>
                          <a:latin typeface="Arial" panose="020B0604020202020204" pitchFamily="34" charset="0"/>
                        </a:rPr>
                        <a:t>Государственная пошлина, сборы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a:effectLst/>
                          <a:latin typeface="Arial" panose="020B0604020202020204" pitchFamily="34" charset="0"/>
                        </a:rPr>
                        <a:t>17 591,0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dirty="0">
                          <a:effectLst/>
                          <a:latin typeface="Arial" panose="020B0604020202020204" pitchFamily="34" charset="0"/>
                        </a:rPr>
                        <a:t>17 489,8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1" i="0" u="none" strike="noStrike" dirty="0">
                          <a:effectLst/>
                          <a:latin typeface="Arial" panose="020B0604020202020204" pitchFamily="34" charset="0"/>
                        </a:rPr>
                        <a:t>99,4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7947050"/>
                  </a:ext>
                </a:extLst>
              </a:tr>
              <a:tr h="366364">
                <a:tc>
                  <a:txBody>
                    <a:bodyPr/>
                    <a:lstStyle/>
                    <a:p>
                      <a:pPr algn="ctr" fontAlgn="b"/>
                      <a:r>
                        <a:rPr lang="ru-RU" sz="900" b="0" i="0" u="none" strike="noStrike">
                          <a:effectLst/>
                          <a:latin typeface="Arial" panose="020B0604020202020204" pitchFamily="34" charset="0"/>
                        </a:rPr>
                        <a:t>000 1 08 03010 01 0000 110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Государственная пошлина по делам, рассматриваемым в судах общей юрисдикции, мировыми судьями (за исключением Верховного Суда Российской Федерации)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17 551,0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               17 449,8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99,4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0563583"/>
                  </a:ext>
                </a:extLst>
              </a:tr>
              <a:tr h="320802">
                <a:tc>
                  <a:txBody>
                    <a:bodyPr/>
                    <a:lstStyle/>
                    <a:p>
                      <a:pPr algn="ctr" fontAlgn="b"/>
                      <a:r>
                        <a:rPr lang="ru-RU" sz="900" b="0" i="0" u="none" strike="noStrike" dirty="0">
                          <a:solidFill>
                            <a:srgbClr val="000000"/>
                          </a:solidFill>
                          <a:effectLst/>
                          <a:latin typeface="Arial" panose="020B0604020202020204" pitchFamily="34" charset="0"/>
                        </a:rPr>
                        <a:t>000 1 08 07 150 01 1000 110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00" b="0" i="0" u="none" strike="noStrike" dirty="0">
                          <a:effectLst/>
                          <a:latin typeface="Arial" panose="020B0604020202020204" pitchFamily="34" charset="0"/>
                        </a:rPr>
                        <a:t>Государственная пошлина за выдачу разрешения на установку рекламных конструкций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a:effectLst/>
                          <a:latin typeface="Arial" panose="020B0604020202020204" pitchFamily="34" charset="0"/>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                       40,0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1949274"/>
                  </a:ext>
                </a:extLst>
              </a:tr>
            </a:tbl>
          </a:graphicData>
        </a:graphic>
      </p:graphicFrame>
    </p:spTree>
    <p:extLst>
      <p:ext uri="{BB962C8B-B14F-4D97-AF65-F5344CB8AC3E}">
        <p14:creationId xmlns:p14="http://schemas.microsoft.com/office/powerpoint/2010/main" val="75128043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115563"/>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трансфертов, 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24</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112285" y="992515"/>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2285540758"/>
              </p:ext>
            </p:extLst>
          </p:nvPr>
        </p:nvGraphicFramePr>
        <p:xfrm>
          <a:off x="224446" y="1254125"/>
          <a:ext cx="11813644" cy="4557847"/>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341410">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112726">
                <a:tc>
                  <a:txBody>
                    <a:bodyPr/>
                    <a:lstStyle/>
                    <a:p>
                      <a:pPr algn="ctr" fontAlgn="b"/>
                      <a:r>
                        <a:rPr lang="ru-RU" sz="900" b="1" i="0" u="none" strike="noStrike" dirty="0">
                          <a:effectLst/>
                          <a:latin typeface="Arial" panose="020B0604020202020204" pitchFamily="34" charset="0"/>
                        </a:rPr>
                        <a:t>000 1 09 00000 00 0000 000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Задолженность и перерасчеты по </a:t>
                      </a:r>
                      <a:r>
                        <a:rPr lang="ru-RU" sz="900" b="1" i="0" u="none" strike="noStrike" dirty="0" err="1">
                          <a:effectLst/>
                          <a:latin typeface="Arial" panose="020B0604020202020204" pitchFamily="34" charset="0"/>
                        </a:rPr>
                        <a:t>отменненым</a:t>
                      </a:r>
                      <a:r>
                        <a:rPr lang="ru-RU" sz="900" b="1" i="0" u="none" strike="noStrike" dirty="0">
                          <a:effectLst/>
                          <a:latin typeface="Arial" panose="020B0604020202020204" pitchFamily="34" charset="0"/>
                        </a:rPr>
                        <a:t> налогам, сборам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                       33,6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0121"/>
                  </a:ext>
                </a:extLst>
              </a:tr>
              <a:tr h="112726">
                <a:tc>
                  <a:txBody>
                    <a:bodyPr/>
                    <a:lstStyle/>
                    <a:p>
                      <a:pPr algn="ctr" fontAlgn="b"/>
                      <a:r>
                        <a:rPr lang="ru-RU" sz="900" b="1" i="0" u="none" strike="noStrike">
                          <a:effectLst/>
                          <a:latin typeface="Arial" panose="020B06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НАЛОГОВЫЕ ДОХОДЫ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2 088 560,9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          2 063 712,4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98,8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045231"/>
                  </a:ext>
                </a:extLst>
              </a:tr>
              <a:tr h="169091">
                <a:tc>
                  <a:txBody>
                    <a:bodyPr/>
                    <a:lstStyle/>
                    <a:p>
                      <a:pPr algn="ctr" fontAlgn="b"/>
                      <a:r>
                        <a:rPr lang="ru-RU" sz="900" b="1" i="0" u="none" strike="noStrike">
                          <a:effectLst/>
                          <a:latin typeface="Arial" panose="020B0604020202020204" pitchFamily="34" charset="0"/>
                        </a:rPr>
                        <a:t>000 1 11 00000 00 0000 000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a:effectLst/>
                          <a:latin typeface="Arial" panose="020B0604020202020204" pitchFamily="34" charset="0"/>
                        </a:rPr>
                        <a:t>Доходы от использования имущества, находящегося в государственной и муниципальной собственности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415 313,6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434 629,1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104,7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19488"/>
                  </a:ext>
                </a:extLst>
              </a:tr>
              <a:tr h="169091">
                <a:tc>
                  <a:txBody>
                    <a:bodyPr/>
                    <a:lstStyle/>
                    <a:p>
                      <a:pPr algn="ctr" fontAlgn="b"/>
                      <a:r>
                        <a:rPr lang="ru-RU" sz="900" b="0" i="0" u="none" strike="noStrike">
                          <a:effectLst/>
                          <a:latin typeface="Arial" panose="020B0604020202020204" pitchFamily="34" charset="0"/>
                        </a:rPr>
                        <a:t> 000 1 11 05012 04 0000 120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Доходы, получаемые в виде арендной платы за земельные участки, государственная собственность на которые не разграничена и которые расположены в границах городских округов, а также средства от продажи права на заключение договоров аренды указанных земельных участков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323 095,5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334 941,0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97548"/>
                  </a:ext>
                </a:extLst>
              </a:tr>
              <a:tr h="558471">
                <a:tc>
                  <a:txBody>
                    <a:bodyPr/>
                    <a:lstStyle/>
                    <a:p>
                      <a:pPr algn="ctr" fontAlgn="b"/>
                      <a:r>
                        <a:rPr lang="ru-RU" sz="900" b="0" i="0" u="none" strike="noStrike">
                          <a:effectLst/>
                          <a:latin typeface="Arial" panose="020B0604020202020204" pitchFamily="34" charset="0"/>
                        </a:rPr>
                        <a:t> 000 1 11 05024 04 0000 120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Доходы, получаемые в виде арендной платы, а также средства от продажи права на заключение договоров аренды  за земли, находящиеся в собственности городских округов (за исключением земельных участков муниципальных бюджетных  и автономных учреждений)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7 803,0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8 372,7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53182"/>
                  </a:ext>
                </a:extLst>
              </a:tr>
              <a:tr h="197272">
                <a:tc>
                  <a:txBody>
                    <a:bodyPr/>
                    <a:lstStyle/>
                    <a:p>
                      <a:pPr algn="ctr" fontAlgn="b"/>
                      <a:r>
                        <a:rPr lang="ru-RU" sz="900" b="0" i="0" u="none" strike="noStrike">
                          <a:effectLst/>
                          <a:latin typeface="Arial" panose="020B0604020202020204" pitchFamily="34" charset="0"/>
                        </a:rPr>
                        <a:t>000 1 11 05034 04 0000 120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Доходы от сдачи в аренду имущества, находящегося в оперативном управлении органов управления городских округов и созданных ими учреждений (за исключением имущества муниципальных бюджетных и автономных учреждений)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95,7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97105"/>
                  </a:ext>
                </a:extLst>
              </a:tr>
              <a:tr h="248470">
                <a:tc>
                  <a:txBody>
                    <a:bodyPr/>
                    <a:lstStyle/>
                    <a:p>
                      <a:pPr algn="ctr" fontAlgn="b"/>
                      <a:r>
                        <a:rPr lang="ru-RU" sz="900" b="0" i="0" u="none" strike="noStrike">
                          <a:effectLst/>
                          <a:latin typeface="Arial" panose="020B0604020202020204" pitchFamily="34" charset="0"/>
                        </a:rPr>
                        <a:t>000 1 11 05074 04 0000 120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a:effectLst/>
                          <a:latin typeface="Arial" panose="020B0604020202020204" pitchFamily="34" charset="0"/>
                        </a:rPr>
                        <a:t>Доходы от сдачи в аренду имущества, составляющего казну городских округов (за исключением земельных участков)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20 461,0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24 871,3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121,6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476079"/>
                  </a:ext>
                </a:extLst>
              </a:tr>
              <a:tr h="248470">
                <a:tc>
                  <a:txBody>
                    <a:bodyPr/>
                    <a:lstStyle/>
                    <a:p>
                      <a:pPr algn="ctr" fontAlgn="b"/>
                      <a:r>
                        <a:rPr lang="ru-RU" sz="900" b="0" i="0" u="none" strike="noStrike">
                          <a:effectLst/>
                          <a:latin typeface="Arial" panose="020B0604020202020204" pitchFamily="34" charset="0"/>
                        </a:rPr>
                        <a:t>000 1 11 07014 04 0000 120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Доходы от перечисления части прибыли, остающейся после уплаты налогов и иных обязательных платежей муниципальных унитарных предприятий, созданных городскими округами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967076"/>
                  </a:ext>
                </a:extLst>
              </a:tr>
              <a:tr h="304834">
                <a:tc>
                  <a:txBody>
                    <a:bodyPr/>
                    <a:lstStyle/>
                    <a:p>
                      <a:pPr algn="ctr" fontAlgn="b"/>
                      <a:r>
                        <a:rPr lang="ru-RU" sz="900" b="0" i="0" u="none" strike="noStrike" dirty="0">
                          <a:effectLst/>
                          <a:latin typeface="Arial" panose="020B0604020202020204" pitchFamily="34" charset="0"/>
                        </a:rPr>
                        <a:t>000 1 11 09044 04 0001 120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поступления от использования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(плата за социальный  </a:t>
                      </a:r>
                      <a:r>
                        <a:rPr lang="ru-RU" sz="900" b="0" i="0" u="none" strike="noStrike" dirty="0" err="1">
                          <a:effectLst/>
                          <a:latin typeface="Arial" panose="020B0604020202020204" pitchFamily="34" charset="0"/>
                        </a:rPr>
                        <a:t>найм</a:t>
                      </a:r>
                      <a:r>
                        <a:rPr lang="ru-RU" sz="900" b="0" i="0" u="none" strike="noStrike" dirty="0">
                          <a:effectLst/>
                          <a:latin typeface="Arial" panose="020B0604020202020204" pitchFamily="34" charset="0"/>
                        </a:rPr>
                        <a:t> жилых помещений)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Cyr" panose="020B0604020202020204" pitchFamily="34" charset="0"/>
                        </a:rPr>
                        <a:t>22 500,0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22 337,0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99,3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4723419"/>
                  </a:ext>
                </a:extLst>
              </a:tr>
              <a:tr h="140909">
                <a:tc>
                  <a:txBody>
                    <a:bodyPr/>
                    <a:lstStyle/>
                    <a:p>
                      <a:pPr algn="ctr" fontAlgn="b"/>
                      <a:r>
                        <a:rPr lang="ru-RU" sz="900" b="0" i="0" u="none" strike="noStrike" dirty="0">
                          <a:effectLst/>
                          <a:latin typeface="Arial" panose="020B0604020202020204" pitchFamily="34" charset="0"/>
                        </a:rPr>
                        <a:t>000 1 11 09044 04 0003 120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поступления от использования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(плата за коммерческий </a:t>
                      </a:r>
                      <a:r>
                        <a:rPr lang="ru-RU" sz="900" b="0" i="0" u="none" strike="noStrike" dirty="0" err="1">
                          <a:effectLst/>
                          <a:latin typeface="Arial" panose="020B0604020202020204" pitchFamily="34" charset="0"/>
                        </a:rPr>
                        <a:t>найм</a:t>
                      </a:r>
                      <a:r>
                        <a:rPr lang="ru-RU" sz="900" b="0" i="0" u="none" strike="noStrike" dirty="0">
                          <a:effectLst/>
                          <a:latin typeface="Arial" panose="020B0604020202020204" pitchFamily="34" charset="0"/>
                        </a:rPr>
                        <a:t> жилых помещений)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Cyr" panose="020B0604020202020204" pitchFamily="34" charset="0"/>
                        </a:rPr>
                        <a:t>11 000,0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11 957,5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437732"/>
                  </a:ext>
                </a:extLst>
              </a:tr>
              <a:tr h="288865">
                <a:tc>
                  <a:txBody>
                    <a:bodyPr/>
                    <a:lstStyle/>
                    <a:p>
                      <a:pPr algn="ctr" fontAlgn="b"/>
                      <a:r>
                        <a:rPr lang="ru-RU" sz="900" b="0" i="0" u="none" strike="noStrike" dirty="0">
                          <a:effectLst/>
                          <a:latin typeface="Arial" panose="020B0604020202020204" pitchFamily="34" charset="0"/>
                        </a:rPr>
                        <a:t>000 1 11 09080 04 0001 120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Плата, поступившая в рамках договора за предоставление права на размещение и эксплуатацию нестационарного торгового объекта, установку и эксплуатацию рекламных конструкций на землях или земельных участках, находящихся в собственности городских округов, и на землях или земельных участках, государственная собственность на которые не разграничена,  (плата за размещение нестационарных торговых объектов)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21 700,0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23 404,9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395167"/>
                  </a:ext>
                </a:extLst>
              </a:tr>
              <a:tr h="162046">
                <a:tc>
                  <a:txBody>
                    <a:bodyPr/>
                    <a:lstStyle/>
                    <a:p>
                      <a:pPr algn="ctr" fontAlgn="b"/>
                      <a:r>
                        <a:rPr lang="ru-RU" sz="900" b="0" i="0" u="none" strike="noStrike" dirty="0">
                          <a:effectLst/>
                          <a:latin typeface="Arial" panose="020B0604020202020204" pitchFamily="34" charset="0"/>
                        </a:rPr>
                        <a:t>000 1 11 09080 04 0002 120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Плата, поступившая в рамках договора за предоставление права на размещение и эксплуатацию нестационарного торгового объекта, установку и эксплуатацию рекламных конструкций на землях или земельных участках, находящихся в собственности городских округов, и на землях или земельных участках, государственная собственность на которые не разграничена,  (плата за установку и эксплуатацию рекламных конструкций)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8 534,5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8 534,5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712682"/>
                  </a:ext>
                </a:extLst>
              </a:tr>
            </a:tbl>
          </a:graphicData>
        </a:graphic>
      </p:graphicFrame>
    </p:spTree>
    <p:extLst>
      <p:ext uri="{BB962C8B-B14F-4D97-AF65-F5344CB8AC3E}">
        <p14:creationId xmlns:p14="http://schemas.microsoft.com/office/powerpoint/2010/main" val="162568439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115563"/>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трансфертов, 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25</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070722" y="787401"/>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349179009"/>
              </p:ext>
            </p:extLst>
          </p:nvPr>
        </p:nvGraphicFramePr>
        <p:xfrm>
          <a:off x="224446" y="1036493"/>
          <a:ext cx="11813644" cy="5497750"/>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358544">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112726">
                <a:tc>
                  <a:txBody>
                    <a:bodyPr/>
                    <a:lstStyle/>
                    <a:p>
                      <a:pPr algn="ctr" fontAlgn="b"/>
                      <a:r>
                        <a:rPr lang="ru-RU" sz="900" b="1" i="0" u="none" strike="noStrike" dirty="0">
                          <a:effectLst/>
                          <a:latin typeface="Arial" panose="020B0604020202020204" pitchFamily="34" charset="0"/>
                        </a:rPr>
                        <a:t>000 1 12  00000 00 0000 000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Платежи при пользовании природными ресурсами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3 652,1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1 036,2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28,4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0121"/>
                  </a:ext>
                </a:extLst>
              </a:tr>
              <a:tr h="112726">
                <a:tc>
                  <a:txBody>
                    <a:bodyPr/>
                    <a:lstStyle/>
                    <a:p>
                      <a:pPr algn="ctr" fontAlgn="b"/>
                      <a:r>
                        <a:rPr lang="ru-RU" sz="900" b="0" i="0" u="none" strike="noStrike">
                          <a:effectLst/>
                          <a:latin typeface="Arial" panose="020B0604020202020204" pitchFamily="34" charset="0"/>
                        </a:rPr>
                        <a:t> 000 1 12 01010 01 6000 120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Плата за выбросы загрязняющих веществ в атмосферный воздух стационарными объектами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1 679,9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646,1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045231"/>
                  </a:ext>
                </a:extLst>
              </a:tr>
              <a:tr h="169091">
                <a:tc>
                  <a:txBody>
                    <a:bodyPr/>
                    <a:lstStyle/>
                    <a:p>
                      <a:pPr algn="ctr" fontAlgn="b"/>
                      <a:r>
                        <a:rPr lang="ru-RU" sz="900" b="0" i="0" u="none" strike="noStrike">
                          <a:effectLst/>
                          <a:latin typeface="Arial" panose="020B0604020202020204" pitchFamily="34" charset="0"/>
                        </a:rPr>
                        <a:t> 000 1 12 01030 01 6000 120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a:effectLst/>
                          <a:latin typeface="Arial" panose="020B0604020202020204" pitchFamily="34" charset="0"/>
                        </a:rPr>
                        <a:t>Плата за сбросы  загрязняющих веществ в водные объекты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19488"/>
                  </a:ext>
                </a:extLst>
              </a:tr>
              <a:tr h="169091">
                <a:tc>
                  <a:txBody>
                    <a:bodyPr/>
                    <a:lstStyle/>
                    <a:p>
                      <a:pPr algn="ctr" fontAlgn="ctr"/>
                      <a:r>
                        <a:rPr lang="ru-RU" sz="900" b="0" i="0" u="none" strike="noStrike">
                          <a:solidFill>
                            <a:srgbClr val="000000"/>
                          </a:solidFill>
                          <a:effectLst/>
                          <a:latin typeface="Arial" panose="020B0604020202020204" pitchFamily="34" charset="0"/>
                        </a:rPr>
                        <a:t>000 1 12 01041 01 6000 120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900" b="0" i="0" u="none" strike="noStrike" dirty="0">
                          <a:solidFill>
                            <a:srgbClr val="000000"/>
                          </a:solidFill>
                          <a:effectLst/>
                          <a:latin typeface="Arial" panose="020B0604020202020204" pitchFamily="34" charset="0"/>
                        </a:rPr>
                        <a:t>Плата за размещение отходов производства (федеральные государственные органы, Банк России, органы управления государственными внебюджетными фондами Российской Федерации)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1 972,2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214,0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97548"/>
                  </a:ext>
                </a:extLst>
              </a:tr>
              <a:tr h="558471">
                <a:tc>
                  <a:txBody>
                    <a:bodyPr/>
                    <a:lstStyle/>
                    <a:p>
                      <a:pPr algn="ctr" fontAlgn="b"/>
                      <a:r>
                        <a:rPr lang="ru-RU" sz="900" b="1" i="0" u="none" strike="noStrike">
                          <a:effectLst/>
                          <a:latin typeface="Arial" panose="020B0604020202020204" pitchFamily="34" charset="0"/>
                        </a:rPr>
                        <a:t>000 1 13  00000 00 0000 000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Доходы от оказания  платных услуг и компенсации затрат государства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10 948,0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13 905,6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127,0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53182"/>
                  </a:ext>
                </a:extLst>
              </a:tr>
              <a:tr h="197272">
                <a:tc>
                  <a:txBody>
                    <a:bodyPr/>
                    <a:lstStyle/>
                    <a:p>
                      <a:pPr algn="ctr" fontAlgn="b"/>
                      <a:r>
                        <a:rPr lang="ru-RU" sz="900" b="0" i="0" u="none" strike="noStrike">
                          <a:effectLst/>
                          <a:latin typeface="Arial" panose="020B0604020202020204" pitchFamily="34" charset="0"/>
                        </a:rPr>
                        <a:t>000 1 13  01994 04 0001 130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доходы от оказания платных услуг (работ) получателями средств бюджетов городских округов (платные услуги МФЦ)</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10 948,0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9 884,7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90,3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97105"/>
                  </a:ext>
                </a:extLst>
              </a:tr>
              <a:tr h="248470">
                <a:tc>
                  <a:txBody>
                    <a:bodyPr/>
                    <a:lstStyle/>
                    <a:p>
                      <a:pPr algn="ctr" fontAlgn="b"/>
                      <a:r>
                        <a:rPr lang="ru-RU" sz="900" b="0" i="0" u="none" strike="noStrike">
                          <a:effectLst/>
                          <a:latin typeface="Arial" panose="020B0604020202020204" pitchFamily="34" charset="0"/>
                        </a:rPr>
                        <a:t>000 1 13  01994 04 0002 130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solidFill>
                            <a:srgbClr val="000000"/>
                          </a:solidFill>
                          <a:effectLst/>
                          <a:latin typeface="Arial" panose="020B0604020202020204" pitchFamily="34" charset="0"/>
                        </a:rPr>
                        <a:t>Прочие доходы от оказания платных услуг (работ) получателями средств бюджетов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1 721,2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476079"/>
                  </a:ext>
                </a:extLst>
              </a:tr>
              <a:tr h="248470">
                <a:tc>
                  <a:txBody>
                    <a:bodyPr/>
                    <a:lstStyle/>
                    <a:p>
                      <a:pPr algn="ctr" fontAlgn="ctr"/>
                      <a:r>
                        <a:rPr lang="ru-RU" sz="900" b="0" i="0" u="none" strike="noStrike">
                          <a:solidFill>
                            <a:srgbClr val="000000"/>
                          </a:solidFill>
                          <a:effectLst/>
                          <a:latin typeface="Arial" panose="020B0604020202020204" pitchFamily="34" charset="0"/>
                        </a:rPr>
                        <a:t>000 1 13 02 064 04 0000 130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900" b="0" i="0" u="none" strike="noStrike" dirty="0">
                          <a:solidFill>
                            <a:srgbClr val="000000"/>
                          </a:solidFill>
                          <a:effectLst/>
                          <a:latin typeface="Arial" panose="020B0604020202020204" pitchFamily="34" charset="0"/>
                        </a:rPr>
                        <a:t>Доходы, поступающие в порядке возмещения расходов, понесенных в связи с эксплуатацией имущества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72,7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967076"/>
                  </a:ext>
                </a:extLst>
              </a:tr>
              <a:tr h="304834">
                <a:tc>
                  <a:txBody>
                    <a:bodyPr/>
                    <a:lstStyle/>
                    <a:p>
                      <a:pPr algn="ctr" fontAlgn="b"/>
                      <a:r>
                        <a:rPr lang="ru-RU" sz="900" b="0" i="0" u="none" strike="noStrike">
                          <a:effectLst/>
                          <a:latin typeface="Arial" panose="020B0604020202020204" pitchFamily="34" charset="0"/>
                        </a:rPr>
                        <a:t>000 1 13 02994 04 0002 130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a:solidFill>
                            <a:srgbClr val="000000"/>
                          </a:solidFill>
                          <a:effectLst/>
                          <a:latin typeface="Arial" panose="020B0604020202020204" pitchFamily="34" charset="0"/>
                        </a:rPr>
                        <a:t>Прочие доходы от компенсации затрат бюджетов городских округов  (доходы от компенсации затрат бюджета)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2 227,0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4723419"/>
                  </a:ext>
                </a:extLst>
              </a:tr>
              <a:tr h="140909">
                <a:tc>
                  <a:txBody>
                    <a:bodyPr/>
                    <a:lstStyle/>
                    <a:p>
                      <a:pPr algn="ctr" fontAlgn="b"/>
                      <a:r>
                        <a:rPr lang="ru-RU" sz="900" b="1" i="0" u="none" strike="noStrike">
                          <a:effectLst/>
                          <a:latin typeface="Arial" panose="020B0604020202020204" pitchFamily="34" charset="0"/>
                        </a:rPr>
                        <a:t>000 1 14 00000 00 0000 000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Доходы от продажи материальных и нематериальных активов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181 798,7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183 864,3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101,1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437732"/>
                  </a:ext>
                </a:extLst>
              </a:tr>
              <a:tr h="288865">
                <a:tc>
                  <a:txBody>
                    <a:bodyPr/>
                    <a:lstStyle/>
                    <a:p>
                      <a:pPr algn="ctr" fontAlgn="b"/>
                      <a:r>
                        <a:rPr lang="ru-RU" sz="900" b="0" i="0" u="none" strike="noStrike">
                          <a:effectLst/>
                          <a:latin typeface="Arial" panose="020B0604020202020204" pitchFamily="34" charset="0"/>
                        </a:rPr>
                        <a:t>000 1 14 01040 04 0000 410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Доходы  от продажи квартир, находящихся в собственности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Cyr" panose="020B0604020202020204" pitchFamily="34" charset="0"/>
                        </a:rPr>
                        <a:t>120 040,0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102 193,0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85,1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395167"/>
                  </a:ext>
                </a:extLst>
              </a:tr>
              <a:tr h="162046">
                <a:tc>
                  <a:txBody>
                    <a:bodyPr/>
                    <a:lstStyle/>
                    <a:p>
                      <a:pPr algn="ctr" fontAlgn="b"/>
                      <a:r>
                        <a:rPr lang="ru-RU" sz="900" b="0" i="0" u="none" strike="noStrike">
                          <a:effectLst/>
                          <a:latin typeface="Arial" panose="020B0604020202020204" pitchFamily="34" charset="0"/>
                        </a:rPr>
                        <a:t> 000 1 14 02043 04 0000 410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Доходы от реализации иного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основных средств по указанному имуществу</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39 000,0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54 128,9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138,8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712682"/>
                  </a:ext>
                </a:extLst>
              </a:tr>
              <a:tr h="299667">
                <a:tc>
                  <a:txBody>
                    <a:bodyPr/>
                    <a:lstStyle/>
                    <a:p>
                      <a:pPr algn="ctr" fontAlgn="b"/>
                      <a:r>
                        <a:rPr lang="ru-RU" sz="900" b="0" i="0" u="none" strike="noStrike">
                          <a:effectLst/>
                          <a:latin typeface="Arial" panose="020B0604020202020204" pitchFamily="34" charset="0"/>
                        </a:rPr>
                        <a:t>000 1 14 06012 04 0000 430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Доходы от продажи земельных участков, государственная собственность на которые не разграничена и которые расположены в границах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22 758,7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27 542,4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121,0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5692194"/>
                  </a:ext>
                </a:extLst>
              </a:tr>
              <a:tr h="333016">
                <a:tc>
                  <a:txBody>
                    <a:bodyPr/>
                    <a:lstStyle/>
                    <a:p>
                      <a:pPr algn="ctr" fontAlgn="b"/>
                      <a:r>
                        <a:rPr lang="ru-RU" sz="900" b="1" i="0" u="none" strike="noStrike">
                          <a:effectLst/>
                          <a:latin typeface="Arial" panose="020B0604020202020204" pitchFamily="34" charset="0"/>
                        </a:rPr>
                        <a:t>000 1 16 00000 00 0000 140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Штрафы, санкции, возмещение ущерба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25 604,2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42 611,5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166,4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548360"/>
                  </a:ext>
                </a:extLst>
              </a:tr>
              <a:tr h="333016">
                <a:tc>
                  <a:txBody>
                    <a:bodyPr/>
                    <a:lstStyle/>
                    <a:p>
                      <a:pPr algn="ctr" fontAlgn="b"/>
                      <a:r>
                        <a:rPr lang="ru-RU" sz="900" b="0" i="0" u="none" strike="noStrike">
                          <a:effectLst/>
                          <a:latin typeface="Arial" panose="020B0604020202020204" pitchFamily="34" charset="0"/>
                        </a:rPr>
                        <a:t>000 1 16 01 000 01 0000 140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Административные штрафы, установленные Кодексом Российской Федерации об административных правонарушениях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3 520,0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3 210,2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91,2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7151495"/>
                  </a:ext>
                </a:extLst>
              </a:tr>
              <a:tr h="333016">
                <a:tc>
                  <a:txBody>
                    <a:bodyPr/>
                    <a:lstStyle/>
                    <a:p>
                      <a:pPr algn="ctr" fontAlgn="b"/>
                      <a:r>
                        <a:rPr lang="ru-RU" sz="900" b="0" i="0" u="none" strike="noStrike" dirty="0">
                          <a:effectLst/>
                          <a:latin typeface="Arial" panose="020B0604020202020204" pitchFamily="34" charset="0"/>
                        </a:rPr>
                        <a:t>000 1 16 02 020 02 0000 140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Административные штрафы, установленные Кодексом Российской Федерации об административных правонарушениях, за нарушения муниципальных правовых актов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510,0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940931"/>
                  </a:ext>
                </a:extLst>
              </a:tr>
              <a:tr h="333016">
                <a:tc>
                  <a:txBody>
                    <a:bodyPr/>
                    <a:lstStyle/>
                    <a:p>
                      <a:pPr algn="ctr" fontAlgn="b"/>
                      <a:r>
                        <a:rPr lang="ru-RU" sz="900" b="0" i="0" u="none" strike="noStrike" dirty="0">
                          <a:effectLst/>
                          <a:latin typeface="Arial" panose="020B0604020202020204" pitchFamily="34" charset="0"/>
                        </a:rPr>
                        <a:t>000 1 16 07 000 00 0000 140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Штрафы, неустойки, пени, уплаченные в соответствии с законом или договором в случае неисполнения или ненадлежащего исполнения обязательств перед государственным (муниципальным) органом, органом управления государственным внебюджетным фондом, казенным учреждением, Центральным банком Российской Федерации, иной организацией, действующей от имени Российской Федерации, в том числе:</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4 964,2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7 542,5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151,9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069231"/>
                  </a:ext>
                </a:extLst>
              </a:tr>
            </a:tbl>
          </a:graphicData>
        </a:graphic>
      </p:graphicFrame>
    </p:spTree>
    <p:extLst>
      <p:ext uri="{BB962C8B-B14F-4D97-AF65-F5344CB8AC3E}">
        <p14:creationId xmlns:p14="http://schemas.microsoft.com/office/powerpoint/2010/main" val="3550260040"/>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226322"/>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трансфертов, 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26</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112285" y="992515"/>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878904517"/>
              </p:ext>
            </p:extLst>
          </p:nvPr>
        </p:nvGraphicFramePr>
        <p:xfrm>
          <a:off x="224446" y="1254125"/>
          <a:ext cx="11813644" cy="4865282"/>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358544">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112726">
                <a:tc>
                  <a:txBody>
                    <a:bodyPr/>
                    <a:lstStyle/>
                    <a:p>
                      <a:pPr algn="ctr" fontAlgn="b"/>
                      <a:r>
                        <a:rPr lang="ru-RU" sz="900" b="0" i="0" u="none" strike="noStrike" dirty="0">
                          <a:solidFill>
                            <a:srgbClr val="000000"/>
                          </a:solidFill>
                          <a:effectLst/>
                          <a:latin typeface="Arial" panose="020B0604020202020204" pitchFamily="34" charset="0"/>
                        </a:rPr>
                        <a:t>000 1 16 07 090 04 0002 140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 (пени, штрафы по договорам аренды имущества, составляющего казну городского округа)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502,5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502,5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0121"/>
                  </a:ext>
                </a:extLst>
              </a:tr>
              <a:tr h="112726">
                <a:tc>
                  <a:txBody>
                    <a:bodyPr/>
                    <a:lstStyle/>
                    <a:p>
                      <a:pPr algn="ctr" fontAlgn="b"/>
                      <a:r>
                        <a:rPr lang="ru-RU" sz="900" b="0" i="0" u="none" strike="noStrike">
                          <a:solidFill>
                            <a:srgbClr val="000000"/>
                          </a:solidFill>
                          <a:effectLst/>
                          <a:latin typeface="Arial" panose="020B0604020202020204" pitchFamily="34" charset="0"/>
                        </a:rPr>
                        <a:t>000 1 16 07 090 04 0008 140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solidFill>
                            <a:srgbClr val="000000"/>
                          </a:solidFill>
                          <a:effectLst/>
                          <a:latin typeface="Arial" panose="020B0604020202020204" pitchFamily="34"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 (пени, штрафы по договорам аренды земельных участков)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Arial" panose="020B0604020202020204" pitchFamily="34" charset="0"/>
                        </a:rPr>
                        <a:t>3 960,7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Arial" panose="020B0604020202020204" pitchFamily="34" charset="0"/>
                        </a:rPr>
                        <a:t>4 279,1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045231"/>
                  </a:ext>
                </a:extLst>
              </a:tr>
              <a:tr h="169091">
                <a:tc>
                  <a:txBody>
                    <a:bodyPr/>
                    <a:lstStyle/>
                    <a:p>
                      <a:pPr algn="ctr" fontAlgn="b"/>
                      <a:r>
                        <a:rPr lang="ru-RU" sz="900" b="0" i="0" u="none" strike="noStrike">
                          <a:solidFill>
                            <a:srgbClr val="000000"/>
                          </a:solidFill>
                          <a:effectLst/>
                          <a:latin typeface="Arial" panose="020B0604020202020204" pitchFamily="34" charset="0"/>
                        </a:rPr>
                        <a:t>000 1 16 10 000 00 0000 140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solidFill>
                            <a:srgbClr val="000000"/>
                          </a:solidFill>
                          <a:effectLst/>
                          <a:latin typeface="Arial" panose="020B0604020202020204" pitchFamily="34" charset="0"/>
                        </a:rPr>
                        <a:t>Платежи в целях возмещения причиненного ущерба (убытков), в том числе</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Arial" panose="020B0604020202020204" pitchFamily="34" charset="0"/>
                        </a:rPr>
                        <a:t>17 120,0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Arial" panose="020B0604020202020204" pitchFamily="34" charset="0"/>
                        </a:rPr>
                        <a:t>19 888,2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116,2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19488"/>
                  </a:ext>
                </a:extLst>
              </a:tr>
              <a:tr h="169091">
                <a:tc>
                  <a:txBody>
                    <a:bodyPr/>
                    <a:lstStyle/>
                    <a:p>
                      <a:pPr algn="ctr" fontAlgn="b"/>
                      <a:r>
                        <a:rPr lang="ru-RU" sz="900" b="0" i="0" u="none" strike="noStrike">
                          <a:effectLst/>
                          <a:latin typeface="Arial" panose="020B0604020202020204" pitchFamily="34" charset="0"/>
                        </a:rPr>
                        <a:t>000 1 16 10032 04 0000 140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a:effectLst/>
                          <a:latin typeface="Arial" panose="020B0604020202020204" pitchFamily="34" charset="0"/>
                        </a:rPr>
                        <a:t>Прочее возмещение ущерба, причиненного муниципальному имуществу городского округа (за исключением имущества, закрепленного за муниципальными бюджетными (автономными) учреждениями, унитарными предприятиями)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Arial" panose="020B0604020202020204" pitchFamily="34" charset="0"/>
                        </a:rPr>
                        <a:t>17 070,0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Arial" panose="020B0604020202020204" pitchFamily="34" charset="0"/>
                        </a:rPr>
                        <a:t>19 212,1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97548"/>
                  </a:ext>
                </a:extLst>
              </a:tr>
              <a:tr h="558471">
                <a:tc>
                  <a:txBody>
                    <a:bodyPr/>
                    <a:lstStyle/>
                    <a:p>
                      <a:pPr algn="ctr" fontAlgn="b"/>
                      <a:r>
                        <a:rPr lang="ru-RU" sz="900" b="1" i="0" u="none" strike="noStrike">
                          <a:solidFill>
                            <a:srgbClr val="000000"/>
                          </a:solidFill>
                          <a:effectLst/>
                          <a:latin typeface="Arial" panose="020B0604020202020204" pitchFamily="34" charset="0"/>
                        </a:rPr>
                        <a:t>000 1 16 11 000 01 0000 140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solidFill>
                            <a:srgbClr val="000000"/>
                          </a:solidFill>
                          <a:effectLst/>
                          <a:latin typeface="Arial" panose="020B0604020202020204" pitchFamily="34" charset="0"/>
                        </a:rPr>
                        <a:t>Платежи, уплачиваемые в целях возмещения вреда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Arial" panose="020B0604020202020204" pitchFamily="34" charset="0"/>
                        </a:rPr>
                        <a:t>2 350,6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53182"/>
                  </a:ext>
                </a:extLst>
              </a:tr>
              <a:tr h="197272">
                <a:tc>
                  <a:txBody>
                    <a:bodyPr/>
                    <a:lstStyle/>
                    <a:p>
                      <a:pPr algn="ctr" fontAlgn="ctr"/>
                      <a:r>
                        <a:rPr lang="ru-RU" sz="900" b="1" i="0" u="none" strike="noStrike">
                          <a:solidFill>
                            <a:srgbClr val="000000"/>
                          </a:solidFill>
                          <a:effectLst/>
                          <a:latin typeface="Arial" panose="020B0604020202020204" pitchFamily="34" charset="0"/>
                        </a:rPr>
                        <a:t>000 1 16 18 000 02 0000 140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900" b="1" i="0" u="none" strike="noStrike" dirty="0">
                          <a:solidFill>
                            <a:srgbClr val="000000"/>
                          </a:solidFill>
                          <a:effectLst/>
                          <a:latin typeface="Arial" panose="020B0604020202020204" pitchFamily="34" charset="0"/>
                        </a:rPr>
                        <a:t>Доходы от сумм пеней, предусмотренных законодательством Российской Федерации о налогах и сборах, подлежащие зачислению в бюджеты субъектов Российской Федерации по нормативу, установленному Бюджетным кодексом Российской Федерации, распределяемые Федеральным казначейством между бюджетами субъектов Российской Федерации в соответствии с федеральным законом о федеральном бюджете</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Arial" panose="020B0604020202020204" pitchFamily="34" charset="0"/>
                        </a:rPr>
                        <a:t>9 110,0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97105"/>
                  </a:ext>
                </a:extLst>
              </a:tr>
              <a:tr h="248470">
                <a:tc>
                  <a:txBody>
                    <a:bodyPr/>
                    <a:lstStyle/>
                    <a:p>
                      <a:pPr algn="ctr" fontAlgn="b"/>
                      <a:r>
                        <a:rPr lang="ru-RU" sz="900" b="1" i="0" u="none" strike="noStrike">
                          <a:effectLst/>
                          <a:latin typeface="Arial" panose="020B0604020202020204" pitchFamily="34" charset="0"/>
                        </a:rPr>
                        <a:t>000 1 17 00000 00 0000 000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Прочие неналоговые доходы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183 477,3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184 487,6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476079"/>
                  </a:ext>
                </a:extLst>
              </a:tr>
              <a:tr h="248470">
                <a:tc>
                  <a:txBody>
                    <a:bodyPr/>
                    <a:lstStyle/>
                    <a:p>
                      <a:pPr algn="ctr" fontAlgn="b"/>
                      <a:r>
                        <a:rPr lang="ru-RU" sz="900" b="1" i="0" u="none" strike="noStrike">
                          <a:effectLst/>
                          <a:latin typeface="Arial" panose="020B0604020202020204" pitchFamily="34" charset="0"/>
                        </a:rPr>
                        <a:t>000 1 17 05040 04 0000 180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Прочие неналоговые доходы бюджетов городских округов, в том числе</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183 477,3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184 487,6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967076"/>
                  </a:ext>
                </a:extLst>
              </a:tr>
              <a:tr h="304834">
                <a:tc>
                  <a:txBody>
                    <a:bodyPr/>
                    <a:lstStyle/>
                    <a:p>
                      <a:pPr algn="ctr" fontAlgn="b"/>
                      <a:r>
                        <a:rPr lang="ru-RU" sz="900" b="0" i="0" u="none" strike="noStrike">
                          <a:effectLst/>
                          <a:latin typeface="Arial" panose="020B0604020202020204" pitchFamily="34" charset="0"/>
                        </a:rPr>
                        <a:t>000 1 17 05040 04 0001 180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неналоговые доходы бюджетов городских округов, (плата за вырубку деревьев)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1 300,0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1 583,7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4723419"/>
                  </a:ext>
                </a:extLst>
              </a:tr>
              <a:tr h="140909">
                <a:tc>
                  <a:txBody>
                    <a:bodyPr/>
                    <a:lstStyle/>
                    <a:p>
                      <a:pPr algn="ctr" fontAlgn="b"/>
                      <a:r>
                        <a:rPr lang="ru-RU" sz="900" b="0" i="0" u="none" strike="noStrike">
                          <a:solidFill>
                            <a:srgbClr val="000000"/>
                          </a:solidFill>
                          <a:effectLst/>
                          <a:latin typeface="Arial" panose="020B0604020202020204" pitchFamily="34" charset="0"/>
                        </a:rPr>
                        <a:t>000 1 17 05 040 04 0005 180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solidFill>
                            <a:srgbClr val="000000"/>
                          </a:solidFill>
                          <a:effectLst/>
                          <a:latin typeface="Arial" panose="020B0604020202020204" pitchFamily="34" charset="0"/>
                        </a:rPr>
                        <a:t>Прочие неналоговые доходы бюджетов городских округов (выдача разрешения на размещение объектов на землях или на земельных участках, находящихся в муниципальной собственности или государственная собственность на которые не разграничена)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1 608,5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1 608,5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437732"/>
                  </a:ext>
                </a:extLst>
              </a:tr>
              <a:tr h="288865">
                <a:tc>
                  <a:txBody>
                    <a:bodyPr/>
                    <a:lstStyle/>
                    <a:p>
                      <a:pPr algn="ctr" fontAlgn="b"/>
                      <a:r>
                        <a:rPr lang="ru-RU" sz="900" b="0" i="0" u="none" strike="noStrike">
                          <a:solidFill>
                            <a:srgbClr val="000000"/>
                          </a:solidFill>
                          <a:effectLst/>
                          <a:latin typeface="Arial" panose="020B0604020202020204" pitchFamily="34" charset="0"/>
                        </a:rPr>
                        <a:t>000 1 17 05 040 04 0006 180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неналоговые доходы бюджетов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180 000,0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180 000,0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395167"/>
                  </a:ext>
                </a:extLst>
              </a:tr>
              <a:tr h="162046">
                <a:tc>
                  <a:txBody>
                    <a:bodyPr/>
                    <a:lstStyle/>
                    <a:p>
                      <a:pPr algn="ctr" fontAlgn="b"/>
                      <a:r>
                        <a:rPr lang="ru-RU" sz="900" b="0" i="0" u="none" strike="noStrike" dirty="0">
                          <a:solidFill>
                            <a:srgbClr val="000000"/>
                          </a:solidFill>
                          <a:effectLst/>
                          <a:latin typeface="Arial" panose="020B0604020202020204" pitchFamily="34" charset="0"/>
                        </a:rPr>
                        <a:t>000 1 17 05 040 04 0007 180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solidFill>
                            <a:srgbClr val="000000"/>
                          </a:solidFill>
                          <a:effectLst/>
                          <a:latin typeface="Arial" panose="020B0604020202020204" pitchFamily="34" charset="0"/>
                        </a:rPr>
                        <a:t>Прочие неналоговые доходы бюджетов городских округов (плата за право на организацию ярмарок на месте проведения ярмарок)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568,8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1 295,4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712682"/>
                  </a:ext>
                </a:extLst>
              </a:tr>
              <a:tr h="299667">
                <a:tc>
                  <a:txBody>
                    <a:bodyPr/>
                    <a:lstStyle/>
                    <a:p>
                      <a:pPr algn="ctr" fontAlgn="b"/>
                      <a:r>
                        <a:rPr lang="ru-RU" sz="900" b="0" i="0" u="none" strike="noStrike" dirty="0">
                          <a:solidFill>
                            <a:srgbClr val="000000"/>
                          </a:solidFill>
                          <a:effectLst/>
                          <a:latin typeface="Arial" panose="020B06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solidFill>
                            <a:srgbClr val="000000"/>
                          </a:solidFill>
                          <a:effectLst/>
                          <a:latin typeface="Arial" panose="020B0604020202020204" pitchFamily="34" charset="0"/>
                        </a:rPr>
                        <a:t>НЕНАЛОГОВЫЕ ДОХОДЫ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820 793,9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860 534,3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104,8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5692194"/>
                  </a:ext>
                </a:extLst>
              </a:tr>
            </a:tbl>
          </a:graphicData>
        </a:graphic>
      </p:graphicFrame>
    </p:spTree>
    <p:extLst>
      <p:ext uri="{BB962C8B-B14F-4D97-AF65-F5344CB8AC3E}">
        <p14:creationId xmlns:p14="http://schemas.microsoft.com/office/powerpoint/2010/main" val="164764636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258505"/>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трансфертов, 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27</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112285" y="992515"/>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3642167709"/>
              </p:ext>
            </p:extLst>
          </p:nvPr>
        </p:nvGraphicFramePr>
        <p:xfrm>
          <a:off x="224446" y="1254125"/>
          <a:ext cx="11813644" cy="4737184"/>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358544">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112726">
                <a:tc>
                  <a:txBody>
                    <a:bodyPr/>
                    <a:lstStyle/>
                    <a:p>
                      <a:pPr algn="ctr" fontAlgn="b"/>
                      <a:r>
                        <a:rPr lang="ru-RU" sz="900" b="1" i="0" u="none" strike="noStrike" dirty="0">
                          <a:effectLst/>
                          <a:latin typeface="Arial" panose="020B0604020202020204" pitchFamily="34" charset="0"/>
                        </a:rPr>
                        <a:t>000 2 00 00000 00 0000 000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Безвозмездные поступления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3 649 627,7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3 677 474,9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0121"/>
                  </a:ext>
                </a:extLst>
              </a:tr>
              <a:tr h="112726">
                <a:tc>
                  <a:txBody>
                    <a:bodyPr/>
                    <a:lstStyle/>
                    <a:p>
                      <a:pPr algn="ctr" fontAlgn="b"/>
                      <a:r>
                        <a:rPr lang="ru-RU" sz="900" b="1" i="0" u="none" strike="noStrike">
                          <a:effectLst/>
                          <a:latin typeface="Arial" panose="020B0604020202020204" pitchFamily="34" charset="0"/>
                        </a:rPr>
                        <a:t>000 2 02 00000 00 0000 000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Безвозмездные поступления от других бюджетов бюджетной системы Российской Федерации, кроме бюджетов государственных внебюджетных фондов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3 660 499,8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3 689 115,3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045231"/>
                  </a:ext>
                </a:extLst>
              </a:tr>
              <a:tr h="169091">
                <a:tc>
                  <a:txBody>
                    <a:bodyPr/>
                    <a:lstStyle/>
                    <a:p>
                      <a:pPr algn="ctr" fontAlgn="ctr"/>
                      <a:r>
                        <a:rPr lang="ru-RU" sz="900" b="1" i="0" u="none" strike="noStrike">
                          <a:solidFill>
                            <a:srgbClr val="000000"/>
                          </a:solidFill>
                          <a:effectLst/>
                          <a:latin typeface="Arial" panose="020B0604020202020204" pitchFamily="34" charset="0"/>
                        </a:rPr>
                        <a:t>000 2 02 10 000 00 0000 150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900" b="1" i="0" u="none" strike="noStrike" dirty="0">
                          <a:solidFill>
                            <a:srgbClr val="000000"/>
                          </a:solidFill>
                          <a:effectLst/>
                          <a:latin typeface="Arial" panose="020B0604020202020204" pitchFamily="34" charset="0"/>
                        </a:rPr>
                        <a:t>Дотации бюджетам бюджетной системы Российской Федерации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17 261,3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17 261,3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19488"/>
                  </a:ext>
                </a:extLst>
              </a:tr>
              <a:tr h="169091">
                <a:tc>
                  <a:txBody>
                    <a:bodyPr/>
                    <a:lstStyle/>
                    <a:p>
                      <a:pPr algn="ctr" fontAlgn="b"/>
                      <a:r>
                        <a:rPr lang="ru-RU" sz="900" b="0" i="0" u="none" strike="noStrike">
                          <a:solidFill>
                            <a:srgbClr val="000000"/>
                          </a:solidFill>
                          <a:effectLst/>
                          <a:latin typeface="Arial" panose="020B0604020202020204" pitchFamily="34" charset="0"/>
                        </a:rPr>
                        <a:t>901 2 02 19999 04 0001 150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a:effectLst/>
                          <a:latin typeface="Arial" panose="020B0604020202020204" pitchFamily="34" charset="0"/>
                        </a:rPr>
                        <a:t>Прочие дотации   бюджетам  городских округов  на поощрение муниципальных управленческих команд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4 852,3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4 852,3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97548"/>
                  </a:ext>
                </a:extLst>
              </a:tr>
              <a:tr h="558471">
                <a:tc>
                  <a:txBody>
                    <a:bodyPr/>
                    <a:lstStyle/>
                    <a:p>
                      <a:pPr algn="ctr" fontAlgn="b"/>
                      <a:r>
                        <a:rPr lang="ru-RU" sz="900" b="0" i="0" u="none" strike="noStrike">
                          <a:solidFill>
                            <a:srgbClr val="000000"/>
                          </a:solidFill>
                          <a:effectLst/>
                          <a:latin typeface="Arial" panose="020B0604020202020204" pitchFamily="34" charset="0"/>
                        </a:rPr>
                        <a:t>901 2 02 19 999 04 0002 150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дотации   бюджетам  городских округов (Мониторинг и оценка качества управления муниципальными финансами)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12 409,0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12 409,0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53182"/>
                  </a:ext>
                </a:extLst>
              </a:tr>
              <a:tr h="197272">
                <a:tc>
                  <a:txBody>
                    <a:bodyPr/>
                    <a:lstStyle/>
                    <a:p>
                      <a:pPr algn="ctr" fontAlgn="b"/>
                      <a:r>
                        <a:rPr lang="ru-RU" sz="900" b="1" i="0" u="none" strike="noStrike">
                          <a:effectLst/>
                          <a:latin typeface="Arial" panose="020B0604020202020204" pitchFamily="34" charset="0"/>
                        </a:rPr>
                        <a:t>000 2 02 20000 00 0000 150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Субсидии от других бюджетов бюджетной системы, в том числе:</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1 334 119,6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1 379 311,0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103,4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97105"/>
                  </a:ext>
                </a:extLst>
              </a:tr>
              <a:tr h="248470">
                <a:tc>
                  <a:txBody>
                    <a:bodyPr/>
                    <a:lstStyle/>
                    <a:p>
                      <a:pPr algn="ctr" fontAlgn="b"/>
                      <a:r>
                        <a:rPr lang="ru-RU" sz="900" b="0" i="0" u="none" strike="noStrike">
                          <a:effectLst/>
                          <a:latin typeface="Arial" panose="020B0604020202020204" pitchFamily="34" charset="0"/>
                        </a:rPr>
                        <a:t>901 2 02 25497 04 0000 150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Субсидии бюджетам городских округов на реализацию мероприятий по обеспечению жильем молодых семей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8 792,6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8 792,5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476079"/>
                  </a:ext>
                </a:extLst>
              </a:tr>
              <a:tr h="248470">
                <a:tc>
                  <a:txBody>
                    <a:bodyPr/>
                    <a:lstStyle/>
                    <a:p>
                      <a:pPr algn="ctr" fontAlgn="b"/>
                      <a:r>
                        <a:rPr lang="ru-RU" sz="900" b="0" i="0" u="none" strike="noStrike">
                          <a:effectLst/>
                          <a:latin typeface="Arial" panose="020B0604020202020204" pitchFamily="34" charset="0"/>
                        </a:rPr>
                        <a:t>901 2 02 29999 04 0008 150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проведение работ по капитальному ремонту зданий региональных (муниципальных) общеобразовательных организаций)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7 174,4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7 174,4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967076"/>
                  </a:ext>
                </a:extLst>
              </a:tr>
              <a:tr h="304834">
                <a:tc>
                  <a:txBody>
                    <a:bodyPr/>
                    <a:lstStyle/>
                    <a:p>
                      <a:pPr algn="ctr" fontAlgn="b"/>
                      <a:r>
                        <a:rPr lang="ru-RU" sz="900" b="0" i="0" u="none" strike="noStrike">
                          <a:effectLst/>
                          <a:latin typeface="Arial" panose="020B0604020202020204" pitchFamily="34" charset="0"/>
                        </a:rPr>
                        <a:t>901 2 02 29999 04 0012 150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реализацию проектов граждан, сформированных в рамках практик инициативного бюджетирования)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4 000,0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3 817,4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95,4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4723419"/>
                  </a:ext>
                </a:extLst>
              </a:tr>
              <a:tr h="140909">
                <a:tc>
                  <a:txBody>
                    <a:bodyPr/>
                    <a:lstStyle/>
                    <a:p>
                      <a:pPr algn="ctr" fontAlgn="b"/>
                      <a:r>
                        <a:rPr lang="ru-RU" sz="900" b="0" i="0" u="none" strike="noStrike">
                          <a:effectLst/>
                          <a:latin typeface="Arial" panose="020B0604020202020204" pitchFamily="34" charset="0"/>
                        </a:rPr>
                        <a:t>901 2 02 29999 04 0014 150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a:t>
                      </a:r>
                      <a:r>
                        <a:rPr lang="ru-RU" sz="900" b="0" i="0" u="none" strike="noStrike" dirty="0" err="1">
                          <a:effectLst/>
                          <a:latin typeface="Arial" panose="020B0604020202020204" pitchFamily="34" charset="0"/>
                        </a:rPr>
                        <a:t>софинансирование</a:t>
                      </a:r>
                      <a:r>
                        <a:rPr lang="ru-RU" sz="900" b="0" i="0" u="none" strike="noStrike" dirty="0">
                          <a:effectLst/>
                          <a:latin typeface="Arial" panose="020B0604020202020204" pitchFamily="34" charset="0"/>
                        </a:rPr>
                        <a:t> работ по капитальному ремонту и ремонту автомобильных дорог общего пользования местного значения)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24 637,0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24 446,6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99,2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437732"/>
                  </a:ext>
                </a:extLst>
              </a:tr>
              <a:tr h="288865">
                <a:tc>
                  <a:txBody>
                    <a:bodyPr/>
                    <a:lstStyle/>
                    <a:p>
                      <a:pPr algn="ctr" fontAlgn="b"/>
                      <a:r>
                        <a:rPr lang="ru-RU" sz="900" b="0" i="0" u="none" strike="noStrike">
                          <a:effectLst/>
                          <a:latin typeface="Arial" panose="020B0604020202020204" pitchFamily="34" charset="0"/>
                        </a:rPr>
                        <a:t>901 2 02 29999 04 0017 150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капитальные вложения в общеобразовательные организации в целях обеспечения односменного режима обучения (пристройка на 300 мест к зданию АОУ "СОШ  № 14" по адресу: Московская область, </a:t>
                      </a:r>
                      <a:r>
                        <a:rPr lang="ru-RU" sz="900" b="0" i="0" u="none" strike="noStrike" dirty="0" err="1">
                          <a:effectLst/>
                          <a:latin typeface="Arial" panose="020B0604020202020204" pitchFamily="34" charset="0"/>
                        </a:rPr>
                        <a:t>г.о</a:t>
                      </a:r>
                      <a:r>
                        <a:rPr lang="ru-RU" sz="900" b="0" i="0" u="none" strike="noStrike" dirty="0">
                          <a:effectLst/>
                          <a:latin typeface="Arial" panose="020B0604020202020204" pitchFamily="34" charset="0"/>
                        </a:rPr>
                        <a:t>. Долгопрудный, ул. Новый бульвар, д, 21, корп. 3 (ПИР и строительство))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653 173,9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647 097,9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99,1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395167"/>
                  </a:ext>
                </a:extLst>
              </a:tr>
              <a:tr h="162046">
                <a:tc>
                  <a:txBody>
                    <a:bodyPr/>
                    <a:lstStyle/>
                    <a:p>
                      <a:pPr algn="ctr" fontAlgn="b"/>
                      <a:r>
                        <a:rPr lang="ru-RU" sz="900" b="0" i="0" u="none" strike="noStrike">
                          <a:effectLst/>
                          <a:latin typeface="Arial" panose="020B0604020202020204" pitchFamily="34" charset="0"/>
                        </a:rPr>
                        <a:t>901 2 02 29999 04 0018 150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капитальные вложения в объекты общего образования (пристройка на 1 500 мест к МБОУ  СОШ № 7 по адресу: Московская область, </a:t>
                      </a:r>
                      <a:r>
                        <a:rPr lang="ru-RU" sz="900" b="0" i="0" u="none" strike="noStrike" dirty="0" err="1">
                          <a:effectLst/>
                          <a:latin typeface="Arial" panose="020B0604020202020204" pitchFamily="34" charset="0"/>
                        </a:rPr>
                        <a:t>г.о</a:t>
                      </a:r>
                      <a:r>
                        <a:rPr lang="ru-RU" sz="900" b="0" i="0" u="none" strike="noStrike" dirty="0">
                          <a:effectLst/>
                          <a:latin typeface="Arial" panose="020B0604020202020204" pitchFamily="34" charset="0"/>
                        </a:rPr>
                        <a:t>. Долгопрудный, ул. </a:t>
                      </a:r>
                      <a:r>
                        <a:rPr lang="ru-RU" sz="900" b="0" i="0" u="none" strike="noStrike" dirty="0" err="1">
                          <a:effectLst/>
                          <a:latin typeface="Arial" panose="020B0604020202020204" pitchFamily="34" charset="0"/>
                        </a:rPr>
                        <a:t>Лихачевское</a:t>
                      </a:r>
                      <a:r>
                        <a:rPr lang="ru-RU" sz="900" b="0" i="0" u="none" strike="noStrike" dirty="0">
                          <a:effectLst/>
                          <a:latin typeface="Arial" panose="020B0604020202020204" pitchFamily="34" charset="0"/>
                        </a:rPr>
                        <a:t> шоссе, д. 27 (ПИР и строительство))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712682"/>
                  </a:ext>
                </a:extLst>
              </a:tr>
              <a:tr h="299667">
                <a:tc>
                  <a:txBody>
                    <a:bodyPr/>
                    <a:lstStyle/>
                    <a:p>
                      <a:pPr algn="ctr" fontAlgn="b"/>
                      <a:r>
                        <a:rPr lang="ru-RU" sz="900" b="0" i="0" u="none" strike="noStrike" dirty="0">
                          <a:effectLst/>
                          <a:latin typeface="Arial" panose="020B0604020202020204" pitchFamily="34" charset="0"/>
                        </a:rPr>
                        <a:t>901 2 02 29999 04 0031 150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техническую поддержку программно-технических комплексов для оформления паспортов гражданина Российской Федерации, удостоверяющих личность гражданина Российской Федерации за пределами территории Российской Федерации в многофункциональных центрах предоставления государственных и муниципальных услуг)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5692194"/>
                  </a:ext>
                </a:extLst>
              </a:tr>
              <a:tr h="333016">
                <a:tc>
                  <a:txBody>
                    <a:bodyPr/>
                    <a:lstStyle/>
                    <a:p>
                      <a:pPr algn="ctr" fontAlgn="b"/>
                      <a:r>
                        <a:rPr lang="ru-RU" sz="900" b="0" i="0" u="none" strike="noStrike" dirty="0">
                          <a:effectLst/>
                          <a:latin typeface="Arial" panose="020B0604020202020204" pitchFamily="34" charset="0"/>
                        </a:rPr>
                        <a:t>901 2 02 29999 04 0040 150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организацию деятельности многофункциональных центров предоставления государственных и муниципальных услуг)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3 881,0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3 881,0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548360"/>
                  </a:ext>
                </a:extLst>
              </a:tr>
            </a:tbl>
          </a:graphicData>
        </a:graphic>
      </p:graphicFrame>
    </p:spTree>
    <p:extLst>
      <p:ext uri="{BB962C8B-B14F-4D97-AF65-F5344CB8AC3E}">
        <p14:creationId xmlns:p14="http://schemas.microsoft.com/office/powerpoint/2010/main" val="52464190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250192"/>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трансфертов, 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28</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112285" y="992515"/>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429661623"/>
              </p:ext>
            </p:extLst>
          </p:nvPr>
        </p:nvGraphicFramePr>
        <p:xfrm>
          <a:off x="224446" y="1254125"/>
          <a:ext cx="11813644" cy="4910635"/>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358544">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112726">
                <a:tc>
                  <a:txBody>
                    <a:bodyPr/>
                    <a:lstStyle/>
                    <a:p>
                      <a:pPr algn="ctr" fontAlgn="b"/>
                      <a:r>
                        <a:rPr lang="ru-RU" sz="900" b="0" i="0" u="none" strike="noStrike" dirty="0">
                          <a:effectLst/>
                          <a:latin typeface="Arial" panose="020B0604020202020204" pitchFamily="34" charset="0"/>
                        </a:rPr>
                        <a:t>901 2 02 29999 04 0047 150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ремонт дворовых территорий)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13 249,8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11 735,7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88,6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0121"/>
                  </a:ext>
                </a:extLst>
              </a:tr>
              <a:tr h="112726">
                <a:tc>
                  <a:txBody>
                    <a:bodyPr/>
                    <a:lstStyle/>
                    <a:p>
                      <a:pPr algn="ctr" fontAlgn="b"/>
                      <a:r>
                        <a:rPr lang="ru-RU" sz="900" b="0" i="0" u="none" strike="noStrike" dirty="0">
                          <a:effectLst/>
                          <a:latin typeface="Arial" panose="020B0604020202020204" pitchFamily="34" charset="0"/>
                        </a:rPr>
                        <a:t>901 2 02 29999 04 0059 150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строительство и реконструкцию объектов теплоснабжения)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153 754,3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255 992,3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045231"/>
                  </a:ext>
                </a:extLst>
              </a:tr>
              <a:tr h="169091">
                <a:tc>
                  <a:txBody>
                    <a:bodyPr/>
                    <a:lstStyle/>
                    <a:p>
                      <a:pPr algn="ctr" fontAlgn="b"/>
                      <a:r>
                        <a:rPr lang="ru-RU" sz="900" b="0" i="0" u="none" strike="noStrike" dirty="0">
                          <a:effectLst/>
                          <a:latin typeface="Arial" panose="020B0604020202020204" pitchFamily="34" charset="0"/>
                        </a:rPr>
                        <a:t>902 2 02 25253 04 0000 150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Субсидии бюджетам городских округов на создание дополнительных мест для детей в возрасте от 1,5 до 3 лет любой направленности в организациях, осуществляющих образовательную деятельность (за исключением государственных, муниципальных), и у индивидуальных предпринимателей, осуществляющих образовательную деятельность по образовательным программам дошкольного образования, в том числе адаптированным, и присмотр и уход за детьми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1 851,0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1 851,0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19488"/>
                  </a:ext>
                </a:extLst>
              </a:tr>
              <a:tr h="169091">
                <a:tc>
                  <a:txBody>
                    <a:bodyPr/>
                    <a:lstStyle/>
                    <a:p>
                      <a:pPr algn="ctr" fontAlgn="b"/>
                      <a:r>
                        <a:rPr lang="ru-RU" sz="900" b="0" i="0" u="none" strike="noStrike" dirty="0">
                          <a:effectLst/>
                          <a:latin typeface="Arial" panose="020B0604020202020204" pitchFamily="34" charset="0"/>
                        </a:rPr>
                        <a:t>902 2 02 25304 04 0000 150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r>
                        <a:rPr lang="ru-RU" sz="900" b="0" i="0" u="none" strike="noStrike" dirty="0">
                          <a:effectLst/>
                          <a:latin typeface="Arial" panose="020B0604020202020204" pitchFamily="34" charset="0"/>
                        </a:rPr>
                        <a:t>Субсидии бюджетам городских округов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67 471,2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67 471,1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97548"/>
                  </a:ext>
                </a:extLst>
              </a:tr>
              <a:tr h="558471">
                <a:tc>
                  <a:txBody>
                    <a:bodyPr/>
                    <a:lstStyle/>
                    <a:p>
                      <a:pPr algn="ctr" fontAlgn="b"/>
                      <a:r>
                        <a:rPr lang="ru-RU" sz="900" b="0" i="0" u="none" strike="noStrike" dirty="0">
                          <a:effectLst/>
                          <a:latin typeface="Arial" panose="020B0604020202020204" pitchFamily="34" charset="0"/>
                        </a:rPr>
                        <a:t>902 2 02 29999 04 0006 150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900" b="0" i="0" u="none" strike="noStrike" dirty="0">
                          <a:effectLst/>
                          <a:latin typeface="Arial" panose="020B0604020202020204" pitchFamily="34" charset="0"/>
                        </a:rPr>
                        <a:t>Прочие субсидии  бюджетам городских округов  (на государственную поддержку частных дошкольных образовательных организаций, частных общеобразовательных организаций и индивидуальных предпринимателей, осуществляющих образовательную деятельность по основным общеобразовательным программам дошкольного образования, с целью возмещения расходов на присмотр и уход, содержание имущества и арендную плату за использование помещений)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38 260,0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38 245,8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53182"/>
                  </a:ext>
                </a:extLst>
              </a:tr>
              <a:tr h="197272">
                <a:tc>
                  <a:txBody>
                    <a:bodyPr/>
                    <a:lstStyle/>
                    <a:p>
                      <a:pPr algn="ctr" fontAlgn="b"/>
                      <a:r>
                        <a:rPr lang="ru-RU" sz="900" b="0" i="0" u="none" strike="noStrike" dirty="0">
                          <a:effectLst/>
                          <a:latin typeface="Arial" panose="020B0604020202020204" pitchFamily="34" charset="0"/>
                        </a:rPr>
                        <a:t>902 2 02 29999 04 0013 150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мероприятия по организации отдыха детей в каникулярное время)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6 243,0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6 243,0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97105"/>
                  </a:ext>
                </a:extLst>
              </a:tr>
              <a:tr h="248470">
                <a:tc>
                  <a:txBody>
                    <a:bodyPr/>
                    <a:lstStyle/>
                    <a:p>
                      <a:pPr algn="ctr" fontAlgn="b"/>
                      <a:r>
                        <a:rPr lang="ru-RU" sz="900" b="0" i="0" u="none" strike="noStrike" dirty="0">
                          <a:effectLst/>
                          <a:latin typeface="Arial" panose="020B0604020202020204" pitchFamily="34" charset="0"/>
                        </a:rPr>
                        <a:t>902 2 02 29999 04 0075 150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 на создание и содержание дополнительных мест для детей в возрасте от 1,5 до 7 лет в организациях, осуществляющих присмотр и уход за детьми)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15 701,0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15 701,0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476079"/>
                  </a:ext>
                </a:extLst>
              </a:tr>
              <a:tr h="248470">
                <a:tc>
                  <a:txBody>
                    <a:bodyPr/>
                    <a:lstStyle/>
                    <a:p>
                      <a:pPr algn="ctr" fontAlgn="b"/>
                      <a:r>
                        <a:rPr lang="ru-RU" sz="900" b="0" i="0" u="none" strike="noStrike" dirty="0">
                          <a:effectLst/>
                          <a:latin typeface="Arial" panose="020B0604020202020204" pitchFamily="34" charset="0"/>
                        </a:rPr>
                        <a:t>902 2 02 29999 04 0077 150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субсидии  бюджетам городских округов  (на организацию питания обучающихся, получающих основное и среднее общее образование, и отдельных категорий обучающихся, получающих начальное общее образование, в муниципальных общеобразовательных организациях)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34 948,0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34 947,8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967076"/>
                  </a:ext>
                </a:extLst>
              </a:tr>
              <a:tr h="304834">
                <a:tc>
                  <a:txBody>
                    <a:bodyPr/>
                    <a:lstStyle/>
                    <a:p>
                      <a:pPr algn="ctr" fontAlgn="b"/>
                      <a:r>
                        <a:rPr lang="ru-RU" sz="900" b="0" i="0" u="none" strike="noStrike" dirty="0">
                          <a:effectLst/>
                          <a:latin typeface="Arial" panose="020B0604020202020204" pitchFamily="34" charset="0"/>
                        </a:rPr>
                        <a:t>903 2 02 25466 04 0000 150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Субсидии бюджетам городских округов  на поддержку творческой деятельности и укрепление материально-технической базы муниципальных театров в населенных пунктах с численностью населения до 300 тысяч человек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3 321,4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3 321,4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4723419"/>
                  </a:ext>
                </a:extLst>
              </a:tr>
              <a:tr h="140909">
                <a:tc>
                  <a:txBody>
                    <a:bodyPr/>
                    <a:lstStyle/>
                    <a:p>
                      <a:pPr algn="ctr" fontAlgn="b"/>
                      <a:r>
                        <a:rPr lang="ru-RU" sz="900" b="0" i="0" u="none" strike="noStrike">
                          <a:effectLst/>
                          <a:latin typeface="Arial" panose="020B0604020202020204" pitchFamily="34" charset="0"/>
                        </a:rPr>
                        <a:t>903 2 02 25519 04 0000 150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a:effectLst/>
                          <a:latin typeface="Arial" panose="020B0604020202020204" pitchFamily="34" charset="0"/>
                        </a:rPr>
                        <a:t>Субсидии бюджетам городских округов на поддержку отрасли культуры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530,3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530,3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437732"/>
                  </a:ext>
                </a:extLst>
              </a:tr>
              <a:tr h="288865">
                <a:tc>
                  <a:txBody>
                    <a:bodyPr/>
                    <a:lstStyle/>
                    <a:p>
                      <a:pPr algn="ctr" fontAlgn="b"/>
                      <a:r>
                        <a:rPr lang="ru-RU" sz="900" b="0" i="0" u="none" strike="noStrike" dirty="0">
                          <a:effectLst/>
                          <a:latin typeface="Arial" panose="020B0604020202020204" pitchFamily="34" charset="0"/>
                        </a:rPr>
                        <a:t>903 2 02 25555 04 0070 150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Субсидии бюджетам городских округов на реализацию программ формирования современной городской среды (в части благоустройства общественных территорий)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49 039,7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395167"/>
                  </a:ext>
                </a:extLst>
              </a:tr>
              <a:tr h="162046">
                <a:tc>
                  <a:txBody>
                    <a:bodyPr/>
                    <a:lstStyle/>
                    <a:p>
                      <a:pPr algn="ctr" fontAlgn="b"/>
                      <a:r>
                        <a:rPr lang="ru-RU" sz="900" b="0" i="0" u="none" strike="noStrike" dirty="0">
                          <a:effectLst/>
                          <a:latin typeface="Arial" panose="020B0604020202020204" pitchFamily="34" charset="0"/>
                        </a:rPr>
                        <a:t>903 2 02 29999 04 0001150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a:effectLst/>
                          <a:latin typeface="Arial" panose="020B0604020202020204" pitchFamily="34" charset="0"/>
                        </a:rPr>
                        <a:t>Прочие субсидии  бюджетам городских округов  (на создание доступной среды в муниципальных учреждениях культуры)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712682"/>
                  </a:ext>
                </a:extLst>
              </a:tr>
              <a:tr h="299667">
                <a:tc>
                  <a:txBody>
                    <a:bodyPr/>
                    <a:lstStyle/>
                    <a:p>
                      <a:pPr algn="ctr" fontAlgn="b"/>
                      <a:r>
                        <a:rPr lang="ru-RU" sz="900" b="0" i="0" u="none" strike="noStrike" dirty="0">
                          <a:effectLst/>
                          <a:latin typeface="Arial" panose="020B0604020202020204" pitchFamily="34" charset="0"/>
                        </a:rPr>
                        <a:t>903 2 02 29999 04 0003 150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Субсидии бюджетам городских округов на реализацию программ формирования современной городской среды (в части достижения основного результата по благоустройству общественных территорий)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247 880,4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247 851,2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5692194"/>
                  </a:ext>
                </a:extLst>
              </a:tr>
              <a:tr h="333016">
                <a:tc>
                  <a:txBody>
                    <a:bodyPr/>
                    <a:lstStyle/>
                    <a:p>
                      <a:pPr algn="ctr" fontAlgn="b"/>
                      <a:r>
                        <a:rPr lang="ru-RU" sz="900" b="1" i="0" u="none" strike="noStrike" dirty="0">
                          <a:effectLst/>
                          <a:latin typeface="Arial" panose="020B0604020202020204" pitchFamily="34" charset="0"/>
                        </a:rPr>
                        <a:t>000 2 02 30000 00 0000 150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Субвенции от других бюджетов бюджетной системы, в том числе:</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2 300 714,9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2 284 427,6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99,3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548360"/>
                  </a:ext>
                </a:extLst>
              </a:tr>
              <a:tr h="333016">
                <a:tc>
                  <a:txBody>
                    <a:bodyPr/>
                    <a:lstStyle/>
                    <a:p>
                      <a:pPr algn="ctr" fontAlgn="b"/>
                      <a:r>
                        <a:rPr lang="ru-RU" sz="900" b="0" i="0" u="none" strike="noStrike" dirty="0">
                          <a:effectLst/>
                          <a:latin typeface="Arial" panose="020B0604020202020204" pitchFamily="34" charset="0"/>
                        </a:rPr>
                        <a:t>901 2 02 30024 04 0001 150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обеспечение переданного государственного полномочия Московской области по созданию комиссий по делам несовершеннолетних и защите их прав муниципальных образований Московской области)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5 807,0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5 671,7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97,7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6892270"/>
                  </a:ext>
                </a:extLst>
              </a:tr>
            </a:tbl>
          </a:graphicData>
        </a:graphic>
      </p:graphicFrame>
    </p:spTree>
    <p:extLst>
      <p:ext uri="{BB962C8B-B14F-4D97-AF65-F5344CB8AC3E}">
        <p14:creationId xmlns:p14="http://schemas.microsoft.com/office/powerpoint/2010/main" val="30126972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261986"/>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трансфертов, 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29</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112285" y="992515"/>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1834892414"/>
              </p:ext>
            </p:extLst>
          </p:nvPr>
        </p:nvGraphicFramePr>
        <p:xfrm>
          <a:off x="224446" y="1254125"/>
          <a:ext cx="11813644" cy="5103865"/>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407863">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426907">
                <a:tc>
                  <a:txBody>
                    <a:bodyPr/>
                    <a:lstStyle/>
                    <a:p>
                      <a:pPr algn="ctr" fontAlgn="b"/>
                      <a:r>
                        <a:rPr lang="ru-RU" sz="900" b="0" i="0" u="none" strike="noStrike" dirty="0">
                          <a:effectLst/>
                          <a:latin typeface="Arial" panose="020B0604020202020204" pitchFamily="34" charset="0"/>
                        </a:rPr>
                        <a:t>901 2 02 30024 04 0002 150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обеспечение переданных государственных полномочий по  временному хранению , комплектованию, учету и использованию архивных документов, относящихся к собственности Московской области и временно  хранящихся в муниципальных архивах)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2 057,0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2 057,0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0121"/>
                  </a:ext>
                </a:extLst>
              </a:tr>
              <a:tr h="288216">
                <a:tc>
                  <a:txBody>
                    <a:bodyPr/>
                    <a:lstStyle/>
                    <a:p>
                      <a:pPr algn="ctr" fontAlgn="b"/>
                      <a:r>
                        <a:rPr lang="ru-RU" sz="900" b="0" i="0" u="none" strike="noStrike">
                          <a:effectLst/>
                          <a:latin typeface="Arial" panose="020B0604020202020204" pitchFamily="34" charset="0"/>
                        </a:rPr>
                        <a:t>901 2 02 30024 04 0005 150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осуществление отдельных государственных полномочий в части подготовки и направления уведомлений о соответствии (несоответствии) указанных в уведомлении о планируемом строительстве параметров объекта индивидуального жилищного строительства или садового дома установленным параметрам и допустимости размещения объекта индивидуального жилищного строительства или садового дома на земельном участке, уведомлений о соответствии (несоответствии) построенных или реконструированных объектов индивидуального жилищного строительства или садового дома требованиям законодательства о градостроительной деятельности)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249,0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198,1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045231"/>
                  </a:ext>
                </a:extLst>
              </a:tr>
              <a:tr h="426907">
                <a:tc>
                  <a:txBody>
                    <a:bodyPr/>
                    <a:lstStyle/>
                    <a:p>
                      <a:pPr algn="ctr" fontAlgn="b"/>
                      <a:r>
                        <a:rPr lang="ru-RU" sz="900" b="0" i="0" u="none" strike="noStrike">
                          <a:effectLst/>
                          <a:latin typeface="Arial" panose="020B0604020202020204" pitchFamily="34" charset="0"/>
                        </a:rPr>
                        <a:t>901 2 02 30024 04 0006 150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осуществление переданных органам местного самоуправления полномочий по региональному государственному жилищному контролю (надзору) за соблюдением гражданами требований правил пользования газом)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581,0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551,0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94,8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19488"/>
                  </a:ext>
                </a:extLst>
              </a:tr>
              <a:tr h="842979">
                <a:tc>
                  <a:txBody>
                    <a:bodyPr/>
                    <a:lstStyle/>
                    <a:p>
                      <a:pPr algn="ctr" fontAlgn="b"/>
                      <a:r>
                        <a:rPr lang="ru-RU" sz="900" b="0" i="0" u="none" strike="noStrike">
                          <a:effectLst/>
                          <a:latin typeface="Arial" panose="020B0604020202020204" pitchFamily="34" charset="0"/>
                        </a:rPr>
                        <a:t>901 2 02 30024 04 0012 150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осуществление государственных полномочий  Московской области  в области земельных отношений)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2 062,0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2 062,0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97548"/>
                  </a:ext>
                </a:extLst>
              </a:tr>
              <a:tr h="635291">
                <a:tc>
                  <a:txBody>
                    <a:bodyPr/>
                    <a:lstStyle/>
                    <a:p>
                      <a:pPr algn="ctr" fontAlgn="b"/>
                      <a:r>
                        <a:rPr lang="ru-RU" sz="900" b="0" i="0" u="none" strike="noStrike">
                          <a:effectLst/>
                          <a:latin typeface="Arial" panose="020B0604020202020204" pitchFamily="34" charset="0"/>
                        </a:rPr>
                        <a:t>901 2 02 30024 04 0014 150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обеспечение переданных государственных полномочий Московской области по организации деятельности по сбору (в том числе раздельному сбору) отходов на лесных участках в составе земель лесного фонда, не предоставленных гражданам и юридическим лицам, а также по транспортированию, обработке и утилизации таких отходов)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937,1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53182"/>
                  </a:ext>
                </a:extLst>
              </a:tr>
              <a:tr h="288216">
                <a:tc>
                  <a:txBody>
                    <a:bodyPr/>
                    <a:lstStyle/>
                    <a:p>
                      <a:pPr algn="ctr" fontAlgn="b"/>
                      <a:r>
                        <a:rPr lang="ru-RU" sz="900" b="0" i="0" u="none" strike="noStrike">
                          <a:effectLst/>
                          <a:latin typeface="Arial" panose="020B0604020202020204" pitchFamily="34" charset="0"/>
                        </a:rPr>
                        <a:t>901 2 02 30024 04 0019 150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осуществление переданных полномочий Московской области по организации мероприятий при осуществлении деятельности по обращению с собаками без владельцев)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1 633,0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1 633,0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97105"/>
                  </a:ext>
                </a:extLst>
              </a:tr>
              <a:tr h="288216">
                <a:tc>
                  <a:txBody>
                    <a:bodyPr/>
                    <a:lstStyle/>
                    <a:p>
                      <a:pPr algn="ctr" fontAlgn="b"/>
                      <a:r>
                        <a:rPr lang="ru-RU" sz="900" b="0" i="0" u="none" strike="noStrike">
                          <a:effectLst/>
                          <a:latin typeface="Arial" panose="020B0604020202020204" pitchFamily="34" charset="0"/>
                        </a:rPr>
                        <a:t>901 2 02 30024 04 0020 150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осуществление отдельных государственных полномочий в части присвоения адресов объектам адресации и согласования перепланировки помещений в многоквартирном доме)</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697,0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697,0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476079"/>
                  </a:ext>
                </a:extLst>
              </a:tr>
              <a:tr h="288216">
                <a:tc>
                  <a:txBody>
                    <a:bodyPr/>
                    <a:lstStyle/>
                    <a:p>
                      <a:pPr algn="ctr" fontAlgn="b"/>
                      <a:r>
                        <a:rPr lang="ru-RU" sz="900" b="0" i="0" u="none" strike="noStrike" dirty="0">
                          <a:effectLst/>
                          <a:latin typeface="Arial" panose="020B0604020202020204" pitchFamily="34" charset="0"/>
                        </a:rPr>
                        <a:t>901 2 02 30024 04 0021 150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осуществление переданных полномочий Московской области по транспортировке в морг, включая погрузоразгрузочные работы, с мест обнаружения или происшествия умерших для производства судебно-медицинской экспертизы)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658,0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657,2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967076"/>
                  </a:ext>
                </a:extLst>
              </a:tr>
            </a:tbl>
          </a:graphicData>
        </a:graphic>
      </p:graphicFrame>
    </p:spTree>
    <p:extLst>
      <p:ext uri="{BB962C8B-B14F-4D97-AF65-F5344CB8AC3E}">
        <p14:creationId xmlns:p14="http://schemas.microsoft.com/office/powerpoint/2010/main" val="421170702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6C73AF-0C2D-49B8-A3F0-C9E73E0CE68E}"/>
              </a:ext>
            </a:extLst>
          </p:cNvPr>
          <p:cNvSpPr>
            <a:spLocks noGrp="1"/>
          </p:cNvSpPr>
          <p:nvPr>
            <p:ph type="title"/>
          </p:nvPr>
        </p:nvSpPr>
        <p:spPr>
          <a:xfrm>
            <a:off x="137160" y="0"/>
            <a:ext cx="11917680" cy="1023041"/>
          </a:xfrm>
        </p:spPr>
        <p:txBody>
          <a:bodyPr vert="horz" lIns="91440" tIns="45720" rIns="91440" bIns="45720" rtlCol="0" anchor="ctr">
            <a:noAutofit/>
          </a:bodyPr>
          <a:lstStyle/>
          <a:p>
            <a:pPr algn="ctr"/>
            <a:r>
              <a:rPr lang="ru-RU" sz="2800" dirty="0"/>
              <a:t>Основные задачи и приоритеты  бюджетной политики </a:t>
            </a:r>
            <a:br>
              <a:rPr lang="ru-RU" sz="2800" dirty="0"/>
            </a:br>
            <a:r>
              <a:rPr lang="ru-RU" sz="2800" dirty="0"/>
              <a:t>на </a:t>
            </a:r>
            <a:r>
              <a:rPr lang="ru-RU" sz="2800" dirty="0" smtClean="0"/>
              <a:t>2023 </a:t>
            </a:r>
            <a:r>
              <a:rPr lang="ru-RU" sz="2800" dirty="0"/>
              <a:t>год :</a:t>
            </a:r>
          </a:p>
        </p:txBody>
      </p:sp>
      <p:sp>
        <p:nvSpPr>
          <p:cNvPr id="3" name="Объект 2">
            <a:extLst>
              <a:ext uri="{FF2B5EF4-FFF2-40B4-BE49-F238E27FC236}">
                <a16:creationId xmlns:a16="http://schemas.microsoft.com/office/drawing/2014/main" id="{C1E81DAF-54F0-426F-A98B-95DE6F76A757}"/>
              </a:ext>
            </a:extLst>
          </p:cNvPr>
          <p:cNvSpPr>
            <a:spLocks noGrp="1"/>
          </p:cNvSpPr>
          <p:nvPr>
            <p:ph idx="1"/>
          </p:nvPr>
        </p:nvSpPr>
        <p:spPr>
          <a:xfrm>
            <a:off x="153910" y="1193735"/>
            <a:ext cx="11917680" cy="4469173"/>
          </a:xfrm>
          <a:gradFill>
            <a:gsLst>
              <a:gs pos="63760">
                <a:schemeClr val="accent1">
                  <a:lumMod val="40000"/>
                  <a:lumOff val="60000"/>
                </a:schemeClr>
              </a:gs>
              <a:gs pos="20000">
                <a:schemeClr val="accent6">
                  <a:tint val="9000"/>
                </a:schemeClr>
              </a:gs>
              <a:gs pos="100000">
                <a:schemeClr val="accent4">
                  <a:lumMod val="20000"/>
                  <a:lumOff val="80000"/>
                </a:schemeClr>
              </a:gs>
            </a:gsLst>
          </a:gra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oAutofit/>
          </a:bodyPr>
          <a:lstStyle/>
          <a:p>
            <a:pPr marL="252000">
              <a:lnSpc>
                <a:spcPct val="100000"/>
              </a:lnSpc>
              <a:spcBef>
                <a:spcPts val="600"/>
              </a:spcBef>
              <a:buFont typeface="Wingdings" panose="05000000000000000000" pitchFamily="2" charset="2"/>
              <a:buChar char="Ø"/>
            </a:pPr>
            <a:r>
              <a:rPr lang="ru-RU" sz="2000" dirty="0">
                <a:solidFill>
                  <a:schemeClr val="accent5">
                    <a:lumMod val="50000"/>
                  </a:schemeClr>
                </a:solidFill>
              </a:rPr>
              <a:t>определение четких приоритетов использования бюджетных средств с учетом текущей экономической ситуации;</a:t>
            </a:r>
          </a:p>
          <a:p>
            <a:pPr marL="252000">
              <a:lnSpc>
                <a:spcPct val="100000"/>
              </a:lnSpc>
              <a:spcBef>
                <a:spcPts val="600"/>
              </a:spcBef>
              <a:buFont typeface="Wingdings" panose="05000000000000000000" pitchFamily="2" charset="2"/>
              <a:buChar char="Ø"/>
            </a:pPr>
            <a:r>
              <a:rPr lang="ru-RU" sz="2000" dirty="0">
                <a:solidFill>
                  <a:schemeClr val="accent5">
                    <a:lumMod val="50000"/>
                  </a:schemeClr>
                </a:solidFill>
              </a:rPr>
              <a:t>реализация приоритетных проектов;</a:t>
            </a:r>
          </a:p>
          <a:p>
            <a:pPr marL="252000">
              <a:lnSpc>
                <a:spcPct val="100000"/>
              </a:lnSpc>
              <a:spcBef>
                <a:spcPts val="600"/>
              </a:spcBef>
              <a:buFont typeface="Wingdings" panose="05000000000000000000" pitchFamily="2" charset="2"/>
              <a:buChar char="Ø"/>
            </a:pPr>
            <a:r>
              <a:rPr lang="ru-RU" sz="2000" dirty="0">
                <a:solidFill>
                  <a:schemeClr val="accent5">
                    <a:lumMod val="50000"/>
                  </a:schemeClr>
                </a:solidFill>
              </a:rPr>
              <a:t>снижение неэффективных трат бюджета городского округа, обеспечение исполнения гарантированных расходных обязательств городского округа;</a:t>
            </a:r>
          </a:p>
          <a:p>
            <a:pPr marL="252000">
              <a:lnSpc>
                <a:spcPct val="100000"/>
              </a:lnSpc>
              <a:spcBef>
                <a:spcPts val="600"/>
              </a:spcBef>
              <a:buFont typeface="Wingdings" panose="05000000000000000000" pitchFamily="2" charset="2"/>
              <a:buChar char="Ø"/>
            </a:pPr>
            <a:r>
              <a:rPr lang="ru-RU" sz="2000" dirty="0">
                <a:solidFill>
                  <a:schemeClr val="accent5">
                    <a:lumMod val="50000"/>
                  </a:schemeClr>
                </a:solidFill>
              </a:rPr>
              <a:t>принятие решений, направленных на достижение в полном объеме уровня оплаты труда работников муниципальных учреждений социальной сферы в соответствии с Указом Президента Российской Федерации от 07.05.2012 № 597 «О мероприятиях по реализации государственной социальной политики»;</a:t>
            </a:r>
          </a:p>
          <a:p>
            <a:pPr marL="252000">
              <a:lnSpc>
                <a:spcPct val="100000"/>
              </a:lnSpc>
              <a:spcBef>
                <a:spcPts val="600"/>
              </a:spcBef>
              <a:buFont typeface="Wingdings" panose="05000000000000000000" pitchFamily="2" charset="2"/>
              <a:buChar char="Ø"/>
            </a:pPr>
            <a:r>
              <a:rPr lang="ru-RU" sz="2000" dirty="0">
                <a:solidFill>
                  <a:schemeClr val="accent5">
                    <a:lumMod val="50000"/>
                  </a:schemeClr>
                </a:solidFill>
              </a:rPr>
              <a:t>обеспечение выполнения ключевых и целевых показателей муниципальных программ;</a:t>
            </a:r>
          </a:p>
          <a:p>
            <a:pPr marL="252000">
              <a:lnSpc>
                <a:spcPct val="100000"/>
              </a:lnSpc>
              <a:spcBef>
                <a:spcPts val="600"/>
              </a:spcBef>
              <a:buFont typeface="Wingdings" panose="05000000000000000000" pitchFamily="2" charset="2"/>
              <a:buChar char="Ø"/>
            </a:pPr>
            <a:r>
              <a:rPr lang="ru-RU" sz="2000" dirty="0">
                <a:solidFill>
                  <a:schemeClr val="accent5">
                    <a:lumMod val="50000"/>
                  </a:schemeClr>
                </a:solidFill>
              </a:rPr>
              <a:t>планирование в полном объеме расходов на социальные выплаты с учетом изменения численности их получателей и критериев для предоставления соответствующих социальных выплат гражданам городского округа.</a:t>
            </a:r>
          </a:p>
          <a:p>
            <a:pPr marL="252000">
              <a:lnSpc>
                <a:spcPct val="100000"/>
              </a:lnSpc>
              <a:spcBef>
                <a:spcPts val="600"/>
              </a:spcBef>
              <a:buFont typeface="Wingdings" panose="05000000000000000000" pitchFamily="2" charset="2"/>
              <a:buChar char="Ø"/>
            </a:pPr>
            <a:endParaRPr lang="ru-RU" sz="2000" dirty="0">
              <a:solidFill>
                <a:schemeClr val="accent5">
                  <a:lumMod val="50000"/>
                </a:schemeClr>
              </a:solidFill>
            </a:endParaRPr>
          </a:p>
        </p:txBody>
      </p:sp>
      <p:sp>
        <p:nvSpPr>
          <p:cNvPr id="14" name="Номер слайда 13">
            <a:extLst>
              <a:ext uri="{FF2B5EF4-FFF2-40B4-BE49-F238E27FC236}">
                <a16:creationId xmlns:a16="http://schemas.microsoft.com/office/drawing/2014/main" id="{C01AFC23-D631-4528-B753-64AF47C1C452}"/>
              </a:ext>
            </a:extLst>
          </p:cNvPr>
          <p:cNvSpPr>
            <a:spLocks noGrp="1"/>
          </p:cNvSpPr>
          <p:nvPr>
            <p:ph type="sldNum" sz="quarter" idx="12"/>
          </p:nvPr>
        </p:nvSpPr>
        <p:spPr>
          <a:xfrm>
            <a:off x="9448800" y="6492875"/>
            <a:ext cx="2743200" cy="365125"/>
          </a:xfrm>
        </p:spPr>
        <p:txBody>
          <a:bodyPr/>
          <a:lstStyle/>
          <a:p>
            <a:fld id="{E4EB6E89-BA87-4003-BD23-6BDF40F3EBED}" type="slidenum">
              <a:rPr lang="ru-RU" smtClean="0"/>
              <a:pPr/>
              <a:t>3</a:t>
            </a:fld>
            <a:endParaRPr lang="ru-RU" dirty="0"/>
          </a:p>
        </p:txBody>
      </p:sp>
      <p:pic>
        <p:nvPicPr>
          <p:cNvPr id="5" name="Объект 6">
            <a:extLst>
              <a:ext uri="{FF2B5EF4-FFF2-40B4-BE49-F238E27FC236}">
                <a16:creationId xmlns:a16="http://schemas.microsoft.com/office/drawing/2014/main" id="{1722C189-B12A-41CD-ADD8-5240111645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98895686"/>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320677"/>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трансфертов, 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30</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112285" y="992515"/>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3019427376"/>
              </p:ext>
            </p:extLst>
          </p:nvPr>
        </p:nvGraphicFramePr>
        <p:xfrm>
          <a:off x="224446" y="1254125"/>
          <a:ext cx="11813644" cy="5056544"/>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442334">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1200347">
                <a:tc>
                  <a:txBody>
                    <a:bodyPr/>
                    <a:lstStyle/>
                    <a:p>
                      <a:pPr algn="ctr" fontAlgn="b"/>
                      <a:r>
                        <a:rPr lang="ru-RU" sz="900" b="0" i="0" u="none" strike="noStrike" dirty="0">
                          <a:effectLst/>
                          <a:latin typeface="Arial" panose="020B0604020202020204" pitchFamily="34" charset="0"/>
                        </a:rPr>
                        <a:t>901 2 02 35082 04 0000 150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900" b="0" i="0" u="none" strike="noStrike" dirty="0">
                          <a:effectLst/>
                          <a:latin typeface="Arial" panose="020B0604020202020204" pitchFamily="34" charset="0"/>
                        </a:rPr>
                        <a:t>Субвенция бюджетам городских округов на предоставление жилых помещений детям-сиротам и детям, оставшимся без попечения родителей, лицам из их числа по договорам найма специализированных жилых помещений</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26 952,0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26 951,3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0121"/>
                  </a:ext>
                </a:extLst>
              </a:tr>
              <a:tr h="312575">
                <a:tc>
                  <a:txBody>
                    <a:bodyPr/>
                    <a:lstStyle/>
                    <a:p>
                      <a:pPr algn="ctr" fontAlgn="b"/>
                      <a:r>
                        <a:rPr lang="ru-RU" sz="900" b="0" i="0" u="none" strike="noStrike">
                          <a:effectLst/>
                          <a:latin typeface="Arial" panose="020B0604020202020204" pitchFamily="34" charset="0"/>
                        </a:rPr>
                        <a:t>901 2 02 35118 04 0000 150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solidFill>
                            <a:srgbClr val="000000"/>
                          </a:solidFill>
                          <a:effectLst/>
                          <a:latin typeface="Arial" panose="020B0604020202020204" pitchFamily="34" charset="0"/>
                        </a:rPr>
                        <a:t>Субвенции бюджетам городских округов на осуществление первичного воинского учета органами местного самоуправления поселений, муниципальных и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8 504,4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8 468,4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99,6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045231"/>
                  </a:ext>
                </a:extLst>
              </a:tr>
              <a:tr h="462987">
                <a:tc>
                  <a:txBody>
                    <a:bodyPr/>
                    <a:lstStyle/>
                    <a:p>
                      <a:pPr algn="ctr" fontAlgn="b"/>
                      <a:r>
                        <a:rPr lang="ru-RU" sz="900" b="0" i="0" u="none" strike="noStrike">
                          <a:effectLst/>
                          <a:latin typeface="Arial" panose="020B0604020202020204" pitchFamily="34" charset="0"/>
                        </a:rPr>
                        <a:t>901 2 02 35120 04 0000 150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Субвенция бюджетам городских округов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19488"/>
                  </a:ext>
                </a:extLst>
              </a:tr>
              <a:tr h="287531">
                <a:tc>
                  <a:txBody>
                    <a:bodyPr/>
                    <a:lstStyle/>
                    <a:p>
                      <a:pPr algn="ctr" fontAlgn="b"/>
                      <a:r>
                        <a:rPr lang="ru-RU" sz="900" b="0" i="0" u="none" strike="noStrike">
                          <a:effectLst/>
                          <a:latin typeface="Arial" panose="020B0604020202020204" pitchFamily="34" charset="0"/>
                        </a:rPr>
                        <a:t>901 2 02 39999 04 0042 150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субвенции бюджетам городских округов (на создание административных комиссий, уполномоченных рассматривать дела об административных правонарушениях в сфере благоустройства)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1 435,0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1 435,0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97548"/>
                  </a:ext>
                </a:extLst>
              </a:tr>
              <a:tr h="688983">
                <a:tc>
                  <a:txBody>
                    <a:bodyPr/>
                    <a:lstStyle/>
                    <a:p>
                      <a:pPr algn="ctr" fontAlgn="b"/>
                      <a:r>
                        <a:rPr lang="ru-RU" sz="900" b="0" i="0" u="none" strike="noStrike">
                          <a:effectLst/>
                          <a:latin typeface="Arial" panose="020B0604020202020204" pitchFamily="34" charset="0"/>
                        </a:rPr>
                        <a:t>902 2 02 30024 04 0023 150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в Московской области, обеспечение дополнительного образования детей в муниципальных общеобразовательных организациях в Московской области, включая расходы на оплату труда, приобретение учебников и учебных пособий, средств обучения, игр, игрушек (за исключением расходов на содержание зданий и оплату коммунальных услуг)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1 959 288,0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1 957 095,7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53182"/>
                  </a:ext>
                </a:extLst>
              </a:tr>
              <a:tr h="539226">
                <a:tc>
                  <a:txBody>
                    <a:bodyPr/>
                    <a:lstStyle/>
                    <a:p>
                      <a:pPr algn="ctr" fontAlgn="b"/>
                      <a:r>
                        <a:rPr lang="ru-RU" sz="900" b="0" i="0" u="none" strike="noStrike" dirty="0">
                          <a:effectLst/>
                          <a:latin typeface="Arial" panose="020B0604020202020204" pitchFamily="34" charset="0"/>
                        </a:rPr>
                        <a:t>902 2 02 30024 04 0024 150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выполнение передаваемых полномочий субъектов Российской Федерации (на финансовое обеспечение получения гражданами дошкольного образования в частных дошкольных образовательных организациях, дошкольного, начального общего, основного общего, среднего общего образования в частных общеобразовательных организациях, осуществляющих образовательную деятельность по имеющим государственную аккредитацию основным общеобразовательным программам, включая расходы на оплату труда, приобретение учебников и учебных пособий, средств обучения, игр, игрушек (за исключением расходов на содержание зданий и оплату коммунальных услуг), и на обеспечение питанием отдельных категорий обучающихся по очной форме обучения в частных общеобразовательных организациях, осуществляющих образовательную деятельность по имеющим государственную аккредитацию основным общеобразовательным программам)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193 619,0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192 463,2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99,4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97105"/>
                  </a:ext>
                </a:extLst>
              </a:tr>
            </a:tbl>
          </a:graphicData>
        </a:graphic>
      </p:graphicFrame>
    </p:spTree>
    <p:extLst>
      <p:ext uri="{BB962C8B-B14F-4D97-AF65-F5344CB8AC3E}">
        <p14:creationId xmlns:p14="http://schemas.microsoft.com/office/powerpoint/2010/main" val="148291983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320677"/>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трансфертов, 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31</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112285" y="992515"/>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103647063"/>
              </p:ext>
            </p:extLst>
          </p:nvPr>
        </p:nvGraphicFramePr>
        <p:xfrm>
          <a:off x="224446" y="1254125"/>
          <a:ext cx="11813644" cy="4751221"/>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442334">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331846">
                <a:tc>
                  <a:txBody>
                    <a:bodyPr/>
                    <a:lstStyle/>
                    <a:p>
                      <a:pPr algn="ctr" fontAlgn="b"/>
                      <a:r>
                        <a:rPr lang="ru-RU" sz="900" b="0" i="0" u="none" strike="noStrike" dirty="0">
                          <a:effectLst/>
                          <a:latin typeface="Arial" panose="020B0604020202020204" pitchFamily="34" charset="0"/>
                        </a:rPr>
                        <a:t>902 2 02 30029 04 0000 150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48 934,0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37 185,7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0121"/>
                  </a:ext>
                </a:extLst>
              </a:tr>
              <a:tr h="312575">
                <a:tc>
                  <a:txBody>
                    <a:bodyPr/>
                    <a:lstStyle/>
                    <a:p>
                      <a:pPr algn="ctr" fontAlgn="b"/>
                      <a:r>
                        <a:rPr lang="ru-RU" sz="900" b="0" i="0" u="none" strike="noStrike">
                          <a:effectLst/>
                          <a:latin typeface="Arial" panose="020B0604020202020204" pitchFamily="34" charset="0"/>
                        </a:rPr>
                        <a:t>902 2 02 35179 04 0000 150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4 673,3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4 673,3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045231"/>
                  </a:ext>
                </a:extLst>
              </a:tr>
              <a:tr h="269316">
                <a:tc>
                  <a:txBody>
                    <a:bodyPr/>
                    <a:lstStyle/>
                    <a:p>
                      <a:pPr algn="ctr" fontAlgn="b"/>
                      <a:r>
                        <a:rPr lang="ru-RU" sz="900" b="0" i="0" u="none" strike="noStrike">
                          <a:effectLst/>
                          <a:latin typeface="Arial" panose="020B0604020202020204" pitchFamily="34" charset="0"/>
                        </a:rPr>
                        <a:t>902 2 02 35303 04 0000 150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solidFill>
                            <a:srgbClr val="000000"/>
                          </a:solidFill>
                          <a:effectLst/>
                          <a:latin typeface="Arial" panose="020B0604020202020204" pitchFamily="34" charset="0"/>
                        </a:rPr>
                        <a:t>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 реализующих образовательные программы начального общего образования, образовательные программы основного общего образования, образовательные программы среднего общего образования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42 628,0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42 628,0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19488"/>
                  </a:ext>
                </a:extLst>
              </a:tr>
              <a:tr h="287531">
                <a:tc>
                  <a:txBody>
                    <a:bodyPr/>
                    <a:lstStyle/>
                    <a:p>
                      <a:pPr algn="ctr" fontAlgn="b"/>
                      <a:r>
                        <a:rPr lang="ru-RU" sz="900" b="1" i="0" u="none" strike="noStrike">
                          <a:effectLst/>
                          <a:latin typeface="Arial" panose="020B0604020202020204" pitchFamily="34" charset="0"/>
                        </a:rPr>
                        <a:t>000 2 02 40000 00 0000 150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Иные межбюджетные трансферты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8 404,0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8 115,4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96,6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97548"/>
                  </a:ext>
                </a:extLst>
              </a:tr>
              <a:tr h="327611">
                <a:tc>
                  <a:txBody>
                    <a:bodyPr/>
                    <a:lstStyle/>
                    <a:p>
                      <a:pPr algn="ctr" fontAlgn="b"/>
                      <a:r>
                        <a:rPr lang="ru-RU" sz="900" b="0" i="0" u="none" strike="noStrike">
                          <a:effectLst/>
                          <a:latin typeface="Arial" panose="020B0604020202020204" pitchFamily="34" charset="0"/>
                        </a:rPr>
                        <a:t>902 2 02 49999 04 0009 150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межбюджетные трансферты, передаваемые бюджетам городских округов (на финансовое обеспечение расходов в связи с освобождением семей отдельных категорий граждан от платы, взимаемой за присмотр и уход за ребенком в муниципальных образовательных организациях в Московской области, реализующих программы дошкольного образования)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1 163,0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951,8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81,8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53182"/>
                  </a:ext>
                </a:extLst>
              </a:tr>
              <a:tr h="332509">
                <a:tc>
                  <a:txBody>
                    <a:bodyPr/>
                    <a:lstStyle/>
                    <a:p>
                      <a:pPr algn="ctr" fontAlgn="b"/>
                      <a:r>
                        <a:rPr lang="ru-RU" sz="900" b="0" i="0" u="none" strike="noStrike">
                          <a:effectLst/>
                          <a:latin typeface="Arial" panose="020B0604020202020204" pitchFamily="34" charset="0"/>
                        </a:rPr>
                        <a:t>902 2 02 49999 04 0010 150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межбюджетные трансферты, передаваемые бюджетам городских округов (на предоставление детям отдельных категорий граждан права бесплатного посещения занятий по дополнительным образовательным программам, реализуемым на платной основе в муниципальных образовательных организациях)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461,0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383,6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83,2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97105"/>
                  </a:ext>
                </a:extLst>
              </a:tr>
              <a:tr h="407002">
                <a:tc>
                  <a:txBody>
                    <a:bodyPr/>
                    <a:lstStyle/>
                    <a:p>
                      <a:pPr algn="ctr" fontAlgn="b"/>
                      <a:r>
                        <a:rPr lang="ru-RU" sz="900" b="0" i="0" u="none" strike="noStrike">
                          <a:effectLst/>
                          <a:latin typeface="Arial" panose="020B0604020202020204" pitchFamily="34" charset="0"/>
                        </a:rPr>
                        <a:t>903 2 02 49999 04 0011 150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межбюджетные трансферты, передаваемые бюджетам городских округов (на сохранение достигнутого уровня заработной платы работников муниципальных учреждений культуры)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6 540,0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6 540,0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476079"/>
                  </a:ext>
                </a:extLst>
              </a:tr>
              <a:tr h="407002">
                <a:tc>
                  <a:txBody>
                    <a:bodyPr/>
                    <a:lstStyle/>
                    <a:p>
                      <a:pPr algn="ctr" fontAlgn="b"/>
                      <a:r>
                        <a:rPr lang="ru-RU" sz="900" b="0" i="0" u="none" strike="noStrike">
                          <a:effectLst/>
                          <a:latin typeface="Arial" panose="020B0604020202020204" pitchFamily="34" charset="0"/>
                        </a:rPr>
                        <a:t>903 2 02 49999 04 0012 150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межбюджетные трансферты, передаваемые бюджетам городских округов (на сохранение достигнутого уровня заработной платы отдельных категорий работников организаций дополнительного образования сферы физической культуры и спорта)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240,0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967076"/>
                  </a:ext>
                </a:extLst>
              </a:tr>
              <a:tr h="407002">
                <a:tc>
                  <a:txBody>
                    <a:bodyPr/>
                    <a:lstStyle/>
                    <a:p>
                      <a:pPr algn="ctr" fontAlgn="b"/>
                      <a:r>
                        <a:rPr lang="ru-RU" sz="900" b="1" i="0" u="none" strike="noStrike" dirty="0">
                          <a:effectLst/>
                          <a:latin typeface="Arial" panose="020B0604020202020204" pitchFamily="34" charset="0"/>
                        </a:rPr>
                        <a:t>000 2 07 00000 00 0000 150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Прочие безвозмездные поступления в бюджеты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887,5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4723419"/>
                  </a:ext>
                </a:extLst>
              </a:tr>
              <a:tr h="407002">
                <a:tc>
                  <a:txBody>
                    <a:bodyPr/>
                    <a:lstStyle/>
                    <a:p>
                      <a:pPr algn="ctr" fontAlgn="b"/>
                      <a:r>
                        <a:rPr lang="ru-RU" sz="900" b="0" i="0" u="none" strike="noStrike" dirty="0">
                          <a:effectLst/>
                          <a:latin typeface="Arial" panose="020B0604020202020204" pitchFamily="34" charset="0"/>
                        </a:rPr>
                        <a:t>901 2 07 04050 04 0013 150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Прочие безвозмездные поступления в бюджеты городских округов (Поставка сценического оборудования с монтажом для нужд МАУ «ДК «Вперёд»)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887,5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1513072"/>
                  </a:ext>
                </a:extLst>
              </a:tr>
            </a:tbl>
          </a:graphicData>
        </a:graphic>
      </p:graphicFrame>
    </p:spTree>
    <p:extLst>
      <p:ext uri="{BB962C8B-B14F-4D97-AF65-F5344CB8AC3E}">
        <p14:creationId xmlns:p14="http://schemas.microsoft.com/office/powerpoint/2010/main" val="162613815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9200" y="250192"/>
            <a:ext cx="10818890" cy="671838"/>
          </a:xfrm>
        </p:spPr>
        <p:txBody>
          <a:bodyPr>
            <a:noAutofit/>
          </a:bodyPr>
          <a:lstStyle/>
          <a:p>
            <a:pPr algn="ctr"/>
            <a:r>
              <a:rPr lang="ru-RU" sz="2200" dirty="0"/>
              <a:t>Структура налоговых и неналоговых доходов, а также</a:t>
            </a:r>
            <a:br>
              <a:rPr lang="ru-RU" sz="2200" dirty="0"/>
            </a:br>
            <a:r>
              <a:rPr lang="ru-RU" sz="2200" dirty="0"/>
              <a:t>межбюджетных трансфертов, поступающих в бюджет </a:t>
            </a:r>
            <a:r>
              <a:rPr lang="ru-RU" sz="2200" dirty="0" smtClean="0"/>
              <a:t>в </a:t>
            </a:r>
            <a:r>
              <a:rPr lang="ru-RU" sz="2200" dirty="0"/>
              <a:t>сравнении с плановыми назначениями</a:t>
            </a:r>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32</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sp>
        <p:nvSpPr>
          <p:cNvPr id="9" name="Прямоугольник 8">
            <a:extLst>
              <a:ext uri="{FF2B5EF4-FFF2-40B4-BE49-F238E27FC236}">
                <a16:creationId xmlns:a16="http://schemas.microsoft.com/office/drawing/2014/main" id="{B440C88A-06F6-4897-A554-6683D91EF1D8}"/>
              </a:ext>
            </a:extLst>
          </p:cNvPr>
          <p:cNvSpPr/>
          <p:nvPr/>
        </p:nvSpPr>
        <p:spPr>
          <a:xfrm>
            <a:off x="11112285" y="992515"/>
            <a:ext cx="795411" cy="261610"/>
          </a:xfrm>
          <a:prstGeom prst="rect">
            <a:avLst/>
          </a:prstGeom>
        </p:spPr>
        <p:txBody>
          <a:bodyPr wrap="none">
            <a:spAutoFit/>
          </a:bodyPr>
          <a:lstStyle/>
          <a:p>
            <a:r>
              <a:rPr lang="ru-RU" sz="1100" dirty="0"/>
              <a:t>(тыс. руб.)</a:t>
            </a:r>
          </a:p>
        </p:txBody>
      </p:sp>
      <p:graphicFrame>
        <p:nvGraphicFramePr>
          <p:cNvPr id="4" name="Таблица 3"/>
          <p:cNvGraphicFramePr>
            <a:graphicFrameLocks noGrp="1"/>
          </p:cNvGraphicFramePr>
          <p:nvPr>
            <p:extLst>
              <p:ext uri="{D42A27DB-BD31-4B8C-83A1-F6EECF244321}">
                <p14:modId xmlns:p14="http://schemas.microsoft.com/office/powerpoint/2010/main" val="3502986082"/>
              </p:ext>
            </p:extLst>
          </p:nvPr>
        </p:nvGraphicFramePr>
        <p:xfrm>
          <a:off x="224446" y="1254125"/>
          <a:ext cx="11813644" cy="1971213"/>
        </p:xfrm>
        <a:graphic>
          <a:graphicData uri="http://schemas.openxmlformats.org/drawingml/2006/table">
            <a:tbl>
              <a:tblPr>
                <a:tableStyleId>{5C22544A-7EE6-4342-B048-85BDC9FD1C3A}</a:tableStyleId>
              </a:tblPr>
              <a:tblGrid>
                <a:gridCol w="1870361">
                  <a:extLst>
                    <a:ext uri="{9D8B030D-6E8A-4147-A177-3AD203B41FA5}">
                      <a16:colId xmlns:a16="http://schemas.microsoft.com/office/drawing/2014/main" val="2184903738"/>
                    </a:ext>
                  </a:extLst>
                </a:gridCol>
                <a:gridCol w="6613479">
                  <a:extLst>
                    <a:ext uri="{9D8B030D-6E8A-4147-A177-3AD203B41FA5}">
                      <a16:colId xmlns:a16="http://schemas.microsoft.com/office/drawing/2014/main" val="1288646822"/>
                    </a:ext>
                  </a:extLst>
                </a:gridCol>
                <a:gridCol w="1260800">
                  <a:extLst>
                    <a:ext uri="{9D8B030D-6E8A-4147-A177-3AD203B41FA5}">
                      <a16:colId xmlns:a16="http://schemas.microsoft.com/office/drawing/2014/main" val="368519509"/>
                    </a:ext>
                  </a:extLst>
                </a:gridCol>
                <a:gridCol w="1126868">
                  <a:extLst>
                    <a:ext uri="{9D8B030D-6E8A-4147-A177-3AD203B41FA5}">
                      <a16:colId xmlns:a16="http://schemas.microsoft.com/office/drawing/2014/main" val="1839916516"/>
                    </a:ext>
                  </a:extLst>
                </a:gridCol>
                <a:gridCol w="942136">
                  <a:extLst>
                    <a:ext uri="{9D8B030D-6E8A-4147-A177-3AD203B41FA5}">
                      <a16:colId xmlns:a16="http://schemas.microsoft.com/office/drawing/2014/main" val="3002902329"/>
                    </a:ext>
                  </a:extLst>
                </a:gridCol>
              </a:tblGrid>
              <a:tr h="442334">
                <a:tc>
                  <a:txBody>
                    <a:bodyPr/>
                    <a:lstStyle/>
                    <a:p>
                      <a:pPr algn="ctr" fontAlgn="b"/>
                      <a:r>
                        <a:rPr lang="ru-RU" sz="900" b="1" i="0" u="none" strike="noStrike" dirty="0">
                          <a:solidFill>
                            <a:schemeClr val="bg1"/>
                          </a:solidFill>
                          <a:effectLst/>
                          <a:latin typeface="Arial" panose="020B0604020202020204" pitchFamily="34" charset="0"/>
                        </a:rPr>
                        <a:t>Код бюджетной классификации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Наименование доходов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План на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Исполнено за 2023 год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ru-RU" sz="900" b="1" i="0" u="none" strike="noStrike" dirty="0">
                          <a:solidFill>
                            <a:schemeClr val="bg1"/>
                          </a:solidFill>
                          <a:effectLst/>
                          <a:latin typeface="Arial" panose="020B0604020202020204" pitchFamily="34" charset="0"/>
                        </a:rPr>
                        <a:t>% исполнения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696171083"/>
                  </a:ext>
                </a:extLst>
              </a:tr>
              <a:tr h="331846">
                <a:tc>
                  <a:txBody>
                    <a:bodyPr/>
                    <a:lstStyle/>
                    <a:p>
                      <a:pPr algn="ctr" fontAlgn="b"/>
                      <a:r>
                        <a:rPr lang="ru-RU" sz="900" b="1" i="0" u="none" strike="noStrike" dirty="0">
                          <a:effectLst/>
                          <a:latin typeface="Arial" panose="020B0604020202020204" pitchFamily="34" charset="0"/>
                        </a:rPr>
                        <a:t>000 2 18 00000 00 0000 150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Доходы бюджетов городских округов от возврата организациями остатков субсидий прошлых лет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6 778,7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6 897,9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101,8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0740121"/>
                  </a:ext>
                </a:extLst>
              </a:tr>
              <a:tr h="312575">
                <a:tc>
                  <a:txBody>
                    <a:bodyPr/>
                    <a:lstStyle/>
                    <a:p>
                      <a:pPr algn="ctr" fontAlgn="b"/>
                      <a:r>
                        <a:rPr lang="ru-RU" sz="900" b="0" i="0" u="none" strike="noStrike">
                          <a:effectLst/>
                          <a:latin typeface="Arial" panose="020B0604020202020204" pitchFamily="34" charset="0"/>
                        </a:rPr>
                        <a:t>000 2 18 04010 04 0000 150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Доходы бюджетов городских округов от возврата бюджетными учреждениями остатков субсидий прошлых лет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76,6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195,7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255,5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045231"/>
                  </a:ext>
                </a:extLst>
              </a:tr>
              <a:tr h="269316">
                <a:tc>
                  <a:txBody>
                    <a:bodyPr/>
                    <a:lstStyle/>
                    <a:p>
                      <a:pPr algn="ctr" fontAlgn="b"/>
                      <a:r>
                        <a:rPr lang="ru-RU" sz="900" b="0" i="0" u="none" strike="noStrike">
                          <a:effectLst/>
                          <a:latin typeface="Arial" panose="020B0604020202020204" pitchFamily="34" charset="0"/>
                        </a:rPr>
                        <a:t>000 2 18 04020 04 0000 150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0" i="0" u="none" strike="noStrike" dirty="0">
                          <a:effectLst/>
                          <a:latin typeface="Arial" panose="020B0604020202020204" pitchFamily="34" charset="0"/>
                        </a:rPr>
                        <a:t>Доходы бюджетов городских округов от возврата автономными учреждениями остатков субсидий прошлых лет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6 702,1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dirty="0">
                          <a:effectLst/>
                          <a:latin typeface="Arial" panose="020B0604020202020204" pitchFamily="34" charset="0"/>
                        </a:rPr>
                        <a:t>6 702,2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0"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919488"/>
                  </a:ext>
                </a:extLst>
              </a:tr>
              <a:tr h="287531">
                <a:tc>
                  <a:txBody>
                    <a:bodyPr/>
                    <a:lstStyle/>
                    <a:p>
                      <a:pPr algn="ctr" fontAlgn="b"/>
                      <a:r>
                        <a:rPr lang="ru-RU" sz="900" b="1" i="0" u="none" strike="noStrike">
                          <a:effectLst/>
                          <a:latin typeface="Arial" panose="020B0604020202020204" pitchFamily="34" charset="0"/>
                        </a:rPr>
                        <a:t>000 2 19 00000 00 0000 150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Возврат остатков субсидий, субвенций и иных межбюджетных трансфертов , имеющих целевое назначение, прошлых лет из бюджетов городских округов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-18 538,3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-18 538,3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97548"/>
                  </a:ext>
                </a:extLst>
              </a:tr>
              <a:tr h="327611">
                <a:tc>
                  <a:txBody>
                    <a:bodyPr/>
                    <a:lstStyle/>
                    <a:p>
                      <a:pPr algn="ctr" fontAlgn="b"/>
                      <a:r>
                        <a:rPr lang="ru-RU" sz="900" b="0" i="0" u="none" strike="noStrike" dirty="0">
                          <a:effectLst/>
                          <a:latin typeface="Arial" panose="020B06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900" b="1" i="0" u="none" strike="noStrike" dirty="0">
                          <a:effectLst/>
                          <a:latin typeface="Arial" panose="020B0604020202020204" pitchFamily="34" charset="0"/>
                        </a:rPr>
                        <a:t>Всего доходов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6 558 982,5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a:effectLst/>
                          <a:latin typeface="Arial" panose="020B0604020202020204" pitchFamily="34" charset="0"/>
                        </a:rPr>
                        <a:t>6 601 721,6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900" b="1" i="0" u="none" strike="noStrike" dirty="0">
                          <a:effectLst/>
                          <a:latin typeface="Arial" panose="020B0604020202020204" pitchFamily="34" charset="0"/>
                        </a:rPr>
                        <a:t>100,7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53182"/>
                  </a:ext>
                </a:extLst>
              </a:tr>
            </a:tbl>
          </a:graphicData>
        </a:graphic>
      </p:graphicFrame>
    </p:spTree>
    <p:extLst>
      <p:ext uri="{BB962C8B-B14F-4D97-AF65-F5344CB8AC3E}">
        <p14:creationId xmlns:p14="http://schemas.microsoft.com/office/powerpoint/2010/main" val="1520606250"/>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8EBFE-308D-46D0-80A1-17B999148359}"/>
              </a:ext>
            </a:extLst>
          </p:cNvPr>
          <p:cNvSpPr>
            <a:spLocks noGrp="1"/>
          </p:cNvSpPr>
          <p:nvPr>
            <p:ph type="title"/>
          </p:nvPr>
        </p:nvSpPr>
        <p:spPr>
          <a:xfrm>
            <a:off x="1210888" y="328390"/>
            <a:ext cx="10818890" cy="671838"/>
          </a:xfrm>
        </p:spPr>
        <p:txBody>
          <a:bodyPr>
            <a:noAutofit/>
          </a:bodyPr>
          <a:lstStyle/>
          <a:p>
            <a:pPr algn="ctr"/>
            <a:r>
              <a:rPr lang="ru-RU" sz="2600" dirty="0" smtClean="0"/>
              <a:t>Структура </a:t>
            </a:r>
            <a:r>
              <a:rPr lang="ru-RU" sz="2600" dirty="0"/>
              <a:t>налоговых и неналоговых доходов по исполнению </a:t>
            </a:r>
            <a:br>
              <a:rPr lang="ru-RU" sz="2600" dirty="0"/>
            </a:br>
            <a:r>
              <a:rPr lang="ru-RU" sz="2600" dirty="0"/>
              <a:t>за </a:t>
            </a:r>
            <a:r>
              <a:rPr lang="ru-RU" sz="2600" dirty="0" smtClean="0"/>
              <a:t>2023 </a:t>
            </a:r>
            <a:r>
              <a:rPr lang="ru-RU" sz="2600" dirty="0"/>
              <a:t>год</a:t>
            </a:r>
            <a:br>
              <a:rPr lang="ru-RU" sz="2600" dirty="0"/>
            </a:br>
            <a:endParaRPr lang="ru-RU" sz="2600" dirty="0"/>
          </a:p>
        </p:txBody>
      </p:sp>
      <p:sp>
        <p:nvSpPr>
          <p:cNvPr id="8" name="Номер слайда 7">
            <a:extLst>
              <a:ext uri="{FF2B5EF4-FFF2-40B4-BE49-F238E27FC236}">
                <a16:creationId xmlns:a16="http://schemas.microsoft.com/office/drawing/2014/main" id="{E35FA3A3-9787-4C9B-B7B2-6F58EF01330B}"/>
              </a:ext>
            </a:extLst>
          </p:cNvPr>
          <p:cNvSpPr>
            <a:spLocks noGrp="1"/>
          </p:cNvSpPr>
          <p:nvPr>
            <p:ph type="sldNum" sz="quarter" idx="12"/>
          </p:nvPr>
        </p:nvSpPr>
        <p:spPr>
          <a:xfrm>
            <a:off x="9448800" y="6475372"/>
            <a:ext cx="2743200" cy="365125"/>
          </a:xfrm>
        </p:spPr>
        <p:txBody>
          <a:bodyPr/>
          <a:lstStyle/>
          <a:p>
            <a:fld id="{F203300F-B5E5-4D9E-9381-383162CC59FB}" type="slidenum">
              <a:rPr lang="ru-RU" smtClean="0"/>
              <a:pPr/>
              <a:t>33</a:t>
            </a:fld>
            <a:endParaRPr lang="ru-RU" dirty="0"/>
          </a:p>
        </p:txBody>
      </p:sp>
      <p:pic>
        <p:nvPicPr>
          <p:cNvPr id="6" name="Объект 6">
            <a:extLst>
              <a:ext uri="{FF2B5EF4-FFF2-40B4-BE49-F238E27FC236}">
                <a16:creationId xmlns:a16="http://schemas.microsoft.com/office/drawing/2014/main" id="{1F3E35B0-992A-4300-9F82-5784E7BD16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910" y="170693"/>
            <a:ext cx="986632" cy="419241"/>
          </a:xfrm>
          <a:prstGeom prst="rect">
            <a:avLst/>
          </a:prstGeom>
        </p:spPr>
      </p:pic>
      <p:graphicFrame>
        <p:nvGraphicFramePr>
          <p:cNvPr id="7" name="Диаграмма 6"/>
          <p:cNvGraphicFramePr>
            <a:graphicFrameLocks/>
          </p:cNvGraphicFramePr>
          <p:nvPr>
            <p:extLst>
              <p:ext uri="{D42A27DB-BD31-4B8C-83A1-F6EECF244321}">
                <p14:modId xmlns:p14="http://schemas.microsoft.com/office/powerpoint/2010/main" val="434347775"/>
              </p:ext>
            </p:extLst>
          </p:nvPr>
        </p:nvGraphicFramePr>
        <p:xfrm>
          <a:off x="153910" y="1000228"/>
          <a:ext cx="12038089" cy="57529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48345296"/>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436F0B-EC3F-4428-8D30-E8DE68323277}"/>
              </a:ext>
            </a:extLst>
          </p:cNvPr>
          <p:cNvSpPr>
            <a:spLocks noGrp="1"/>
          </p:cNvSpPr>
          <p:nvPr>
            <p:ph type="title"/>
          </p:nvPr>
        </p:nvSpPr>
        <p:spPr>
          <a:xfrm>
            <a:off x="831850" y="81280"/>
            <a:ext cx="10515600" cy="1158240"/>
          </a:xfrm>
        </p:spPr>
        <p:txBody>
          <a:bodyPr>
            <a:normAutofit/>
          </a:bodyPr>
          <a:lstStyle/>
          <a:p>
            <a:pPr algn="ctr"/>
            <a:r>
              <a:rPr lang="ru-RU" sz="3200" dirty="0"/>
              <a:t>Исполнение доходной части бюджета городского округа Долгопрудный</a:t>
            </a:r>
          </a:p>
        </p:txBody>
      </p:sp>
      <p:graphicFrame>
        <p:nvGraphicFramePr>
          <p:cNvPr id="5" name="Объект 4">
            <a:extLst>
              <a:ext uri="{FF2B5EF4-FFF2-40B4-BE49-F238E27FC236}">
                <a16:creationId xmlns:a16="http://schemas.microsoft.com/office/drawing/2014/main" id="{AAAA984F-8BB7-4A45-972C-9E75C320BD0D}"/>
              </a:ext>
            </a:extLst>
          </p:cNvPr>
          <p:cNvGraphicFramePr>
            <a:graphicFrameLocks noGrp="1"/>
          </p:cNvGraphicFramePr>
          <p:nvPr>
            <p:ph idx="1"/>
            <p:extLst>
              <p:ext uri="{D42A27DB-BD31-4B8C-83A1-F6EECF244321}">
                <p14:modId xmlns:p14="http://schemas.microsoft.com/office/powerpoint/2010/main" val="2657989615"/>
              </p:ext>
            </p:extLst>
          </p:nvPr>
        </p:nvGraphicFramePr>
        <p:xfrm>
          <a:off x="844550" y="1239520"/>
          <a:ext cx="10515600" cy="1854200"/>
        </p:xfrm>
        <a:graphic>
          <a:graphicData uri="http://schemas.openxmlformats.org/drawingml/2006/table">
            <a:tbl>
              <a:tblPr firstRow="1" bandRow="1">
                <a:tableStyleId>{21E4AEA4-8DFA-4A89-87EB-49C32662AFE0}</a:tableStyleId>
              </a:tblPr>
              <a:tblGrid>
                <a:gridCol w="2628900">
                  <a:extLst>
                    <a:ext uri="{9D8B030D-6E8A-4147-A177-3AD203B41FA5}">
                      <a16:colId xmlns:a16="http://schemas.microsoft.com/office/drawing/2014/main" val="1509199974"/>
                    </a:ext>
                  </a:extLst>
                </a:gridCol>
                <a:gridCol w="2628900">
                  <a:extLst>
                    <a:ext uri="{9D8B030D-6E8A-4147-A177-3AD203B41FA5}">
                      <a16:colId xmlns:a16="http://schemas.microsoft.com/office/drawing/2014/main" val="2562768725"/>
                    </a:ext>
                  </a:extLst>
                </a:gridCol>
                <a:gridCol w="2628900">
                  <a:extLst>
                    <a:ext uri="{9D8B030D-6E8A-4147-A177-3AD203B41FA5}">
                      <a16:colId xmlns:a16="http://schemas.microsoft.com/office/drawing/2014/main" val="2674852515"/>
                    </a:ext>
                  </a:extLst>
                </a:gridCol>
                <a:gridCol w="2628900">
                  <a:extLst>
                    <a:ext uri="{9D8B030D-6E8A-4147-A177-3AD203B41FA5}">
                      <a16:colId xmlns:a16="http://schemas.microsoft.com/office/drawing/2014/main" val="3383207555"/>
                    </a:ext>
                  </a:extLst>
                </a:gridCol>
              </a:tblGrid>
              <a:tr h="370840">
                <a:tc>
                  <a:txBody>
                    <a:bodyPr/>
                    <a:lstStyle/>
                    <a:p>
                      <a:pPr marL="0" algn="ctr" defTabSz="914400" rtl="0" eaLnBrk="1" fontAlgn="ctr" latinLnBrk="0" hangingPunct="1"/>
                      <a:r>
                        <a:rPr lang="ru-RU" sz="2000" b="0" u="none" strike="noStrike" kern="1200" dirty="0">
                          <a:solidFill>
                            <a:schemeClr val="tx1"/>
                          </a:solidFill>
                          <a:effectLst>
                            <a:outerShdw blurRad="50800" dist="38100" algn="tr" rotWithShape="0">
                              <a:prstClr val="black">
                                <a:alpha val="40000"/>
                              </a:prstClr>
                            </a:outerShdw>
                          </a:effectLst>
                          <a:latin typeface="+mn-lt"/>
                          <a:ea typeface="+mn-ea"/>
                          <a:cs typeface="Arial" panose="020B0604020202020204" pitchFamily="34" charset="0"/>
                        </a:rPr>
                        <a:t>Наименование дохода</a:t>
                      </a:r>
                    </a:p>
                  </a:txBody>
                  <a:tcPr marL="8313" marR="8313" marT="8317" marB="0" anchor="ctr">
                    <a:solidFill>
                      <a:schemeClr val="accent5">
                        <a:lumMod val="20000"/>
                        <a:lumOff val="80000"/>
                      </a:schemeClr>
                    </a:solidFill>
                  </a:tcPr>
                </a:tc>
                <a:tc>
                  <a:txBody>
                    <a:bodyPr/>
                    <a:lstStyle/>
                    <a:p>
                      <a:pPr marL="0" algn="ctr" defTabSz="914400" rtl="0" eaLnBrk="1" fontAlgn="ctr" latinLnBrk="0" hangingPunct="1"/>
                      <a:r>
                        <a:rPr lang="ru-RU" sz="2000" b="0" u="none" strike="noStrike" kern="1200" dirty="0" smtClean="0">
                          <a:solidFill>
                            <a:schemeClr val="tx1"/>
                          </a:solidFill>
                          <a:effectLst>
                            <a:outerShdw blurRad="50800" dist="38100" algn="tr" rotWithShape="0">
                              <a:prstClr val="black">
                                <a:alpha val="40000"/>
                              </a:prstClr>
                            </a:outerShdw>
                          </a:effectLst>
                          <a:latin typeface="+mn-lt"/>
                          <a:ea typeface="+mn-ea"/>
                          <a:cs typeface="Arial" panose="020B0604020202020204" pitchFamily="34" charset="0"/>
                        </a:rPr>
                        <a:t>2021 </a:t>
                      </a:r>
                      <a:r>
                        <a:rPr lang="ru-RU" sz="2000" b="0" u="none" strike="noStrike" kern="1200" dirty="0">
                          <a:solidFill>
                            <a:schemeClr val="tx1"/>
                          </a:solidFill>
                          <a:effectLst>
                            <a:outerShdw blurRad="50800" dist="38100" algn="tr" rotWithShape="0">
                              <a:prstClr val="black">
                                <a:alpha val="40000"/>
                              </a:prstClr>
                            </a:outerShdw>
                          </a:effectLst>
                          <a:latin typeface="+mn-lt"/>
                          <a:ea typeface="+mn-ea"/>
                          <a:cs typeface="Arial" panose="020B0604020202020204" pitchFamily="34" charset="0"/>
                        </a:rPr>
                        <a:t>год</a:t>
                      </a:r>
                    </a:p>
                  </a:txBody>
                  <a:tcPr marL="8313" marR="8313" marT="8317" marB="0" anchor="ctr">
                    <a:solidFill>
                      <a:schemeClr val="accent5">
                        <a:lumMod val="20000"/>
                        <a:lumOff val="80000"/>
                      </a:schemeClr>
                    </a:solidFill>
                  </a:tcPr>
                </a:tc>
                <a:tc>
                  <a:txBody>
                    <a:bodyPr/>
                    <a:lstStyle/>
                    <a:p>
                      <a:pPr marL="0" algn="ctr" defTabSz="914400" rtl="0" eaLnBrk="1" fontAlgn="ctr" latinLnBrk="0" hangingPunct="1"/>
                      <a:r>
                        <a:rPr lang="ru-RU" sz="2000" b="0" u="none" strike="noStrike" kern="1200" dirty="0" smtClean="0">
                          <a:solidFill>
                            <a:schemeClr val="tx1"/>
                          </a:solidFill>
                          <a:effectLst>
                            <a:outerShdw blurRad="50800" dist="38100" algn="tr" rotWithShape="0">
                              <a:prstClr val="black">
                                <a:alpha val="40000"/>
                              </a:prstClr>
                            </a:outerShdw>
                          </a:effectLst>
                          <a:latin typeface="+mn-lt"/>
                          <a:ea typeface="+mn-ea"/>
                          <a:cs typeface="Arial" panose="020B0604020202020204" pitchFamily="34" charset="0"/>
                        </a:rPr>
                        <a:t>2022 </a:t>
                      </a:r>
                      <a:r>
                        <a:rPr lang="ru-RU" sz="2000" b="0" u="none" strike="noStrike" kern="1200" dirty="0">
                          <a:solidFill>
                            <a:schemeClr val="tx1"/>
                          </a:solidFill>
                          <a:effectLst>
                            <a:outerShdw blurRad="50800" dist="38100" algn="tr" rotWithShape="0">
                              <a:prstClr val="black">
                                <a:alpha val="40000"/>
                              </a:prstClr>
                            </a:outerShdw>
                          </a:effectLst>
                          <a:latin typeface="+mn-lt"/>
                          <a:ea typeface="+mn-ea"/>
                          <a:cs typeface="Arial" panose="020B0604020202020204" pitchFamily="34" charset="0"/>
                        </a:rPr>
                        <a:t>год</a:t>
                      </a:r>
                    </a:p>
                  </a:txBody>
                  <a:tcPr marL="8313" marR="8313" marT="8317" marB="0" anchor="ctr">
                    <a:solidFill>
                      <a:schemeClr val="accent5">
                        <a:lumMod val="20000"/>
                        <a:lumOff val="80000"/>
                      </a:schemeClr>
                    </a:solidFill>
                  </a:tcPr>
                </a:tc>
                <a:tc>
                  <a:txBody>
                    <a:bodyPr/>
                    <a:lstStyle/>
                    <a:p>
                      <a:pPr marL="0" algn="ctr" defTabSz="914400" rtl="0" eaLnBrk="1" fontAlgn="ctr" latinLnBrk="0" hangingPunct="1"/>
                      <a:r>
                        <a:rPr lang="ru-RU" sz="2000" b="0" u="none" strike="noStrike" kern="1200" dirty="0" smtClean="0">
                          <a:solidFill>
                            <a:schemeClr val="tx1"/>
                          </a:solidFill>
                          <a:effectLst>
                            <a:outerShdw blurRad="50800" dist="38100" algn="tr" rotWithShape="0">
                              <a:prstClr val="black">
                                <a:alpha val="40000"/>
                              </a:prstClr>
                            </a:outerShdw>
                          </a:effectLst>
                          <a:latin typeface="+mn-lt"/>
                          <a:ea typeface="+mn-ea"/>
                          <a:cs typeface="Arial" panose="020B0604020202020204" pitchFamily="34" charset="0"/>
                        </a:rPr>
                        <a:t>2023 </a:t>
                      </a:r>
                      <a:r>
                        <a:rPr lang="ru-RU" sz="2000" b="0" u="none" strike="noStrike" kern="1200" dirty="0">
                          <a:solidFill>
                            <a:schemeClr val="tx1"/>
                          </a:solidFill>
                          <a:effectLst>
                            <a:outerShdw blurRad="50800" dist="38100" algn="tr" rotWithShape="0">
                              <a:prstClr val="black">
                                <a:alpha val="40000"/>
                              </a:prstClr>
                            </a:outerShdw>
                          </a:effectLst>
                          <a:latin typeface="+mn-lt"/>
                          <a:ea typeface="+mn-ea"/>
                          <a:cs typeface="Arial" panose="020B0604020202020204" pitchFamily="34" charset="0"/>
                        </a:rPr>
                        <a:t>год</a:t>
                      </a:r>
                    </a:p>
                  </a:txBody>
                  <a:tcPr marL="8313" marR="8313" marT="8317" marB="0" anchor="ctr">
                    <a:solidFill>
                      <a:schemeClr val="accent5">
                        <a:lumMod val="20000"/>
                        <a:lumOff val="80000"/>
                      </a:schemeClr>
                    </a:solidFill>
                  </a:tcPr>
                </a:tc>
                <a:extLst>
                  <a:ext uri="{0D108BD9-81ED-4DB2-BD59-A6C34878D82A}">
                    <a16:rowId xmlns:a16="http://schemas.microsoft.com/office/drawing/2014/main" val="2754664638"/>
                  </a:ext>
                </a:extLst>
              </a:tr>
              <a:tr h="370840">
                <a:tc>
                  <a:txBody>
                    <a:bodyPr/>
                    <a:lstStyle/>
                    <a:p>
                      <a:pPr algn="l" rtl="0" fontAlgn="ctr"/>
                      <a:r>
                        <a:rPr lang="ru-RU" sz="1600" u="none" strike="noStrike" dirty="0">
                          <a:solidFill>
                            <a:schemeClr val="tx1"/>
                          </a:solidFill>
                          <a:effectLst>
                            <a:outerShdw blurRad="50800" dist="38100" algn="tr" rotWithShape="0">
                              <a:prstClr val="black">
                                <a:alpha val="40000"/>
                              </a:prstClr>
                            </a:outerShdw>
                          </a:effectLst>
                          <a:latin typeface="+mn-lt"/>
                          <a:cs typeface="Arial" panose="020B0604020202020204" pitchFamily="34" charset="0"/>
                        </a:rPr>
                        <a:t> Налоговые доходы</a:t>
                      </a:r>
                      <a:endParaRPr lang="ru-RU" sz="1600" b="0" i="0" u="none" strike="noStrike" dirty="0">
                        <a:solidFill>
                          <a:schemeClr val="tx1"/>
                        </a:solidFill>
                        <a:effectLst>
                          <a:outerShdw blurRad="50800" dist="38100" algn="tr" rotWithShape="0">
                            <a:prstClr val="black">
                              <a:alpha val="40000"/>
                            </a:prstClr>
                          </a:outerShdw>
                        </a:effectLst>
                        <a:latin typeface="+mn-lt"/>
                        <a:cs typeface="Arial" panose="020B0604020202020204" pitchFamily="34" charset="0"/>
                      </a:endParaRPr>
                    </a:p>
                  </a:txBody>
                  <a:tcPr marL="8313" marR="8313" marT="8317" marB="0" anchor="ctr">
                    <a:solidFill>
                      <a:schemeClr val="accent1">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a:solidFill>
                            <a:schemeClr val="tx1"/>
                          </a:solidFill>
                          <a:effectLst/>
                          <a:latin typeface="+mj-lt"/>
                          <a:ea typeface="+mn-ea"/>
                          <a:cs typeface="Arial" panose="020B0604020202020204" pitchFamily="34" charset="0"/>
                        </a:rPr>
                        <a:t>1 660 746,2</a:t>
                      </a:r>
                    </a:p>
                  </a:txBody>
                  <a:tcPr>
                    <a:solidFill>
                      <a:schemeClr val="accent1">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smtClean="0">
                          <a:solidFill>
                            <a:schemeClr val="tx1"/>
                          </a:solidFill>
                          <a:effectLst/>
                          <a:latin typeface="+mj-lt"/>
                          <a:ea typeface="+mn-ea"/>
                          <a:cs typeface="Arial" panose="020B0604020202020204" pitchFamily="34" charset="0"/>
                        </a:rPr>
                        <a:t>1 933 973,1</a:t>
                      </a:r>
                      <a:endParaRPr lang="ru-RU" sz="1600" b="1" i="0" u="none" strike="noStrike" kern="1200" dirty="0">
                        <a:solidFill>
                          <a:schemeClr val="tx1"/>
                        </a:solidFill>
                        <a:effectLst/>
                        <a:latin typeface="+mj-lt"/>
                        <a:ea typeface="+mn-ea"/>
                        <a:cs typeface="Arial" panose="020B0604020202020204" pitchFamily="34" charset="0"/>
                      </a:endParaRPr>
                    </a:p>
                  </a:txBody>
                  <a:tcPr>
                    <a:solidFill>
                      <a:schemeClr val="accent1">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smtClean="0">
                          <a:solidFill>
                            <a:schemeClr val="tx1"/>
                          </a:solidFill>
                          <a:effectLst/>
                          <a:latin typeface="+mj-lt"/>
                          <a:ea typeface="+mn-ea"/>
                          <a:cs typeface="Arial" panose="020B0604020202020204" pitchFamily="34" charset="0"/>
                        </a:rPr>
                        <a:t>2 063 712,4</a:t>
                      </a:r>
                      <a:endParaRPr lang="ru-RU" sz="1600" b="1" i="0" u="none" strike="noStrike" kern="1200" dirty="0">
                        <a:solidFill>
                          <a:schemeClr val="tx1"/>
                        </a:solidFill>
                        <a:effectLst/>
                        <a:latin typeface="+mj-lt"/>
                        <a:ea typeface="+mn-ea"/>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069246911"/>
                  </a:ext>
                </a:extLst>
              </a:tr>
              <a:tr h="370840">
                <a:tc>
                  <a:txBody>
                    <a:bodyPr/>
                    <a:lstStyle/>
                    <a:p>
                      <a:pPr algn="l" rtl="0" fontAlgn="ctr"/>
                      <a:r>
                        <a:rPr lang="ru-RU" sz="1600" u="none" strike="noStrike" dirty="0">
                          <a:solidFill>
                            <a:schemeClr val="tx1"/>
                          </a:solidFill>
                          <a:effectLst>
                            <a:outerShdw blurRad="50800" dist="38100" algn="tr" rotWithShape="0">
                              <a:prstClr val="black">
                                <a:alpha val="40000"/>
                              </a:prstClr>
                            </a:outerShdw>
                          </a:effectLst>
                          <a:latin typeface="+mn-lt"/>
                          <a:cs typeface="Arial" panose="020B0604020202020204" pitchFamily="34" charset="0"/>
                        </a:rPr>
                        <a:t> Неналоговые доходы</a:t>
                      </a:r>
                      <a:endParaRPr lang="ru-RU" sz="1600" b="0" i="0" u="none" strike="noStrike" dirty="0">
                        <a:solidFill>
                          <a:schemeClr val="tx1"/>
                        </a:solidFill>
                        <a:effectLst>
                          <a:outerShdw blurRad="50800" dist="38100" algn="tr" rotWithShape="0">
                            <a:prstClr val="black">
                              <a:alpha val="40000"/>
                            </a:prstClr>
                          </a:outerShdw>
                        </a:effectLst>
                        <a:latin typeface="+mn-lt"/>
                        <a:cs typeface="Arial" panose="020B0604020202020204" pitchFamily="34" charset="0"/>
                      </a:endParaRPr>
                    </a:p>
                  </a:txBody>
                  <a:tcPr marL="8313" marR="8313" marT="8317"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a:solidFill>
                            <a:schemeClr val="tx1"/>
                          </a:solidFill>
                          <a:effectLst/>
                          <a:latin typeface="+mj-lt"/>
                          <a:ea typeface="+mn-ea"/>
                          <a:cs typeface="Arial" panose="020B0604020202020204" pitchFamily="34" charset="0"/>
                        </a:rPr>
                        <a:t>687 208,2</a:t>
                      </a:r>
                    </a:p>
                  </a:txBody>
                  <a:tcPr marL="9525" marR="9525" marT="9525"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smtClean="0">
                          <a:solidFill>
                            <a:schemeClr val="tx1"/>
                          </a:solidFill>
                          <a:effectLst/>
                          <a:latin typeface="+mj-lt"/>
                          <a:ea typeface="+mn-ea"/>
                          <a:cs typeface="Arial" panose="020B0604020202020204" pitchFamily="34" charset="0"/>
                        </a:rPr>
                        <a:t>680 577,3</a:t>
                      </a:r>
                      <a:endParaRPr lang="ru-RU" sz="1600" b="1" i="0" u="none" strike="noStrike" kern="1200" dirty="0">
                        <a:solidFill>
                          <a:schemeClr val="tx1"/>
                        </a:solidFill>
                        <a:effectLst/>
                        <a:latin typeface="+mj-lt"/>
                        <a:ea typeface="+mn-ea"/>
                        <a:cs typeface="Arial" panose="020B0604020202020204" pitchFamily="34" charset="0"/>
                      </a:endParaRPr>
                    </a:p>
                  </a:txBody>
                  <a:tcPr marL="9525" marR="9525" marT="9525"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smtClean="0">
                          <a:solidFill>
                            <a:schemeClr val="tx1"/>
                          </a:solidFill>
                          <a:effectLst/>
                          <a:latin typeface="+mj-lt"/>
                          <a:ea typeface="+mn-ea"/>
                          <a:cs typeface="Arial" panose="020B0604020202020204" pitchFamily="34" charset="0"/>
                        </a:rPr>
                        <a:t>860 534,3</a:t>
                      </a:r>
                      <a:endParaRPr lang="ru-RU" sz="1600" b="1" i="0" u="none" strike="noStrike" kern="1200" dirty="0">
                        <a:solidFill>
                          <a:schemeClr val="tx1"/>
                        </a:solidFill>
                        <a:effectLst/>
                        <a:latin typeface="+mj-lt"/>
                        <a:ea typeface="+mn-ea"/>
                        <a:cs typeface="Arial" panose="020B0604020202020204" pitchFamily="34"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4148879808"/>
                  </a:ext>
                </a:extLst>
              </a:tr>
              <a:tr h="370840">
                <a:tc>
                  <a:txBody>
                    <a:bodyPr/>
                    <a:lstStyle/>
                    <a:p>
                      <a:pPr algn="l" rtl="0" fontAlgn="ctr"/>
                      <a:r>
                        <a:rPr lang="ru-RU" sz="1600" u="none" strike="noStrike" dirty="0">
                          <a:solidFill>
                            <a:schemeClr val="tx1"/>
                          </a:solidFill>
                          <a:effectLst>
                            <a:outerShdw blurRad="50800" dist="38100" algn="tr" rotWithShape="0">
                              <a:prstClr val="black">
                                <a:alpha val="40000"/>
                              </a:prstClr>
                            </a:outerShdw>
                          </a:effectLst>
                          <a:latin typeface="+mn-lt"/>
                          <a:cs typeface="Arial" panose="020B0604020202020204" pitchFamily="34" charset="0"/>
                        </a:rPr>
                        <a:t> Безвозмездные поступления</a:t>
                      </a:r>
                      <a:endParaRPr lang="ru-RU" sz="1600" b="0" i="0" u="none" strike="noStrike" dirty="0">
                        <a:solidFill>
                          <a:schemeClr val="tx1"/>
                        </a:solidFill>
                        <a:effectLst>
                          <a:outerShdw blurRad="50800" dist="38100" algn="tr" rotWithShape="0">
                            <a:prstClr val="black">
                              <a:alpha val="40000"/>
                            </a:prstClr>
                          </a:outerShdw>
                        </a:effectLst>
                        <a:latin typeface="+mn-lt"/>
                        <a:cs typeface="Arial" panose="020B0604020202020204" pitchFamily="34" charset="0"/>
                      </a:endParaRPr>
                    </a:p>
                  </a:txBody>
                  <a:tcPr marL="8313" marR="8313" marT="8317"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a:solidFill>
                            <a:schemeClr val="tx1"/>
                          </a:solidFill>
                          <a:effectLst/>
                          <a:latin typeface="+mj-lt"/>
                          <a:ea typeface="+mn-ea"/>
                          <a:cs typeface="Arial" panose="020B0604020202020204" pitchFamily="34" charset="0"/>
                        </a:rPr>
                        <a:t>2 177 125,3</a:t>
                      </a:r>
                    </a:p>
                  </a:txBody>
                  <a:tcP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smtClean="0">
                          <a:solidFill>
                            <a:schemeClr val="tx1"/>
                          </a:solidFill>
                          <a:effectLst/>
                          <a:latin typeface="+mj-lt"/>
                          <a:ea typeface="+mn-ea"/>
                          <a:cs typeface="Arial" panose="020B0604020202020204" pitchFamily="34" charset="0"/>
                        </a:rPr>
                        <a:t>3 478 586,8</a:t>
                      </a:r>
                      <a:endParaRPr lang="ru-RU" sz="1600" b="1" i="0" u="none" strike="noStrike" kern="1200" dirty="0">
                        <a:solidFill>
                          <a:schemeClr val="tx1"/>
                        </a:solidFill>
                        <a:effectLst/>
                        <a:latin typeface="+mj-lt"/>
                        <a:ea typeface="+mn-ea"/>
                        <a:cs typeface="Arial" panose="020B0604020202020204" pitchFamily="34" charset="0"/>
                      </a:endParaRPr>
                    </a:p>
                  </a:txBody>
                  <a:tcPr marL="9525" marR="9525" marT="9525"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smtClean="0">
                          <a:solidFill>
                            <a:schemeClr val="tx1"/>
                          </a:solidFill>
                          <a:effectLst/>
                          <a:latin typeface="+mj-lt"/>
                          <a:ea typeface="+mn-ea"/>
                          <a:cs typeface="Arial" panose="020B0604020202020204" pitchFamily="34" charset="0"/>
                        </a:rPr>
                        <a:t>3 677 474,9</a:t>
                      </a:r>
                      <a:endParaRPr lang="ru-RU" sz="1600" b="1" i="0" u="none" strike="noStrike" kern="1200" dirty="0">
                        <a:solidFill>
                          <a:schemeClr val="tx1"/>
                        </a:solidFill>
                        <a:effectLst/>
                        <a:latin typeface="+mj-lt"/>
                        <a:ea typeface="+mn-ea"/>
                        <a:cs typeface="Arial" panose="020B0604020202020204" pitchFamily="34" charset="0"/>
                      </a:endParaRPr>
                    </a:p>
                  </a:txBody>
                  <a:tcPr marL="9525" marR="9525" marT="9525" marB="0" anchor="ctr">
                    <a:solidFill>
                      <a:schemeClr val="bg1">
                        <a:lumMod val="75000"/>
                      </a:schemeClr>
                    </a:solidFill>
                  </a:tcPr>
                </a:tc>
                <a:extLst>
                  <a:ext uri="{0D108BD9-81ED-4DB2-BD59-A6C34878D82A}">
                    <a16:rowId xmlns:a16="http://schemas.microsoft.com/office/drawing/2014/main" val="2686908056"/>
                  </a:ext>
                </a:extLst>
              </a:tr>
              <a:tr h="370840">
                <a:tc>
                  <a:txBody>
                    <a:bodyPr/>
                    <a:lstStyle/>
                    <a:p>
                      <a:pPr algn="l" rtl="0" fontAlgn="ctr"/>
                      <a:r>
                        <a:rPr lang="ru-RU" sz="1600" u="none" strike="noStrike" dirty="0">
                          <a:solidFill>
                            <a:schemeClr val="tx1"/>
                          </a:solidFill>
                          <a:effectLst>
                            <a:outerShdw blurRad="50800" dist="38100" algn="tr" rotWithShape="0">
                              <a:prstClr val="black">
                                <a:alpha val="40000"/>
                              </a:prstClr>
                            </a:outerShdw>
                          </a:effectLst>
                          <a:latin typeface="+mn-lt"/>
                          <a:cs typeface="Arial" panose="020B0604020202020204" pitchFamily="34" charset="0"/>
                        </a:rPr>
                        <a:t>ИТОГО доходов</a:t>
                      </a:r>
                      <a:endParaRPr lang="ru-RU" sz="1600" b="1" i="0" u="none" strike="noStrike" dirty="0">
                        <a:solidFill>
                          <a:schemeClr val="tx1"/>
                        </a:solidFill>
                        <a:effectLst>
                          <a:outerShdw blurRad="50800" dist="38100" algn="tr" rotWithShape="0">
                            <a:prstClr val="black">
                              <a:alpha val="40000"/>
                            </a:prstClr>
                          </a:outerShdw>
                        </a:effectLst>
                        <a:latin typeface="+mn-lt"/>
                        <a:cs typeface="Arial" panose="020B0604020202020204" pitchFamily="34" charset="0"/>
                      </a:endParaRPr>
                    </a:p>
                  </a:txBody>
                  <a:tcPr marL="8313" marR="8313" marT="8317" marB="0" anchor="ctr">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a:solidFill>
                            <a:schemeClr val="tx1"/>
                          </a:solidFill>
                          <a:effectLst/>
                          <a:latin typeface="+mj-lt"/>
                          <a:ea typeface="+mn-ea"/>
                          <a:cs typeface="Arial" panose="020B0604020202020204" pitchFamily="34" charset="0"/>
                        </a:rPr>
                        <a:t>4 525 079,7 </a:t>
                      </a:r>
                    </a:p>
                  </a:txBody>
                  <a:tcPr>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smtClean="0">
                          <a:solidFill>
                            <a:schemeClr val="tx1"/>
                          </a:solidFill>
                          <a:effectLst/>
                          <a:latin typeface="+mj-lt"/>
                          <a:ea typeface="+mn-ea"/>
                          <a:cs typeface="Arial" panose="020B0604020202020204" pitchFamily="34" charset="0"/>
                        </a:rPr>
                        <a:t>6 093 137,2</a:t>
                      </a:r>
                      <a:endParaRPr lang="ru-RU" sz="1600" b="1" i="0" u="none" strike="noStrike" kern="1200" dirty="0">
                        <a:solidFill>
                          <a:schemeClr val="tx1"/>
                        </a:solidFill>
                        <a:effectLst/>
                        <a:latin typeface="+mj-lt"/>
                        <a:ea typeface="+mn-ea"/>
                        <a:cs typeface="Arial" panose="020B0604020202020204" pitchFamily="34" charset="0"/>
                      </a:endParaRPr>
                    </a:p>
                  </a:txBody>
                  <a:tcPr marL="8313" marR="8313" marT="8313" marB="0" anchor="ctr">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kern="1200" dirty="0" smtClean="0">
                          <a:solidFill>
                            <a:schemeClr val="tx1"/>
                          </a:solidFill>
                          <a:effectLst/>
                          <a:latin typeface="+mj-lt"/>
                          <a:ea typeface="+mn-ea"/>
                          <a:cs typeface="Arial" panose="020B0604020202020204" pitchFamily="34" charset="0"/>
                        </a:rPr>
                        <a:t>6 601 721,6</a:t>
                      </a:r>
                      <a:endParaRPr lang="ru-RU" sz="1600" b="1" i="0" u="none" strike="noStrike" kern="1200" dirty="0">
                        <a:solidFill>
                          <a:schemeClr val="tx1"/>
                        </a:solidFill>
                        <a:effectLst/>
                        <a:latin typeface="+mj-lt"/>
                        <a:ea typeface="+mn-ea"/>
                        <a:cs typeface="Arial" panose="020B0604020202020204" pitchFamily="34" charset="0"/>
                      </a:endParaRPr>
                    </a:p>
                  </a:txBody>
                  <a:tcPr marL="8313" marR="8313" marT="8313" marB="0" anchor="ctr">
                    <a:solidFill>
                      <a:schemeClr val="accent5">
                        <a:lumMod val="20000"/>
                        <a:lumOff val="80000"/>
                      </a:schemeClr>
                    </a:solidFill>
                  </a:tcPr>
                </a:tc>
                <a:extLst>
                  <a:ext uri="{0D108BD9-81ED-4DB2-BD59-A6C34878D82A}">
                    <a16:rowId xmlns:a16="http://schemas.microsoft.com/office/drawing/2014/main" val="470763922"/>
                  </a:ext>
                </a:extLst>
              </a:tr>
            </a:tbl>
          </a:graphicData>
        </a:graphic>
      </p:graphicFrame>
      <p:sp>
        <p:nvSpPr>
          <p:cNvPr id="4" name="Номер слайда 3">
            <a:extLst>
              <a:ext uri="{FF2B5EF4-FFF2-40B4-BE49-F238E27FC236}">
                <a16:creationId xmlns:a16="http://schemas.microsoft.com/office/drawing/2014/main" id="{AA042ABB-4B41-47A9-A49C-47AD3AF9C32C}"/>
              </a:ext>
            </a:extLst>
          </p:cNvPr>
          <p:cNvSpPr>
            <a:spLocks noGrp="1"/>
          </p:cNvSpPr>
          <p:nvPr>
            <p:ph type="sldNum" sz="quarter" idx="12"/>
          </p:nvPr>
        </p:nvSpPr>
        <p:spPr>
          <a:xfrm>
            <a:off x="9448800" y="6491785"/>
            <a:ext cx="2743200" cy="365125"/>
          </a:xfrm>
        </p:spPr>
        <p:txBody>
          <a:bodyPr/>
          <a:lstStyle/>
          <a:p>
            <a:fld id="{E4EB6E89-BA87-4003-BD23-6BDF40F3EBED}" type="slidenum">
              <a:rPr lang="ru-RU" smtClean="0"/>
              <a:pPr/>
              <a:t>34</a:t>
            </a:fld>
            <a:endParaRPr lang="ru-RU"/>
          </a:p>
        </p:txBody>
      </p:sp>
      <p:sp>
        <p:nvSpPr>
          <p:cNvPr id="6" name="Прямоугольник 5">
            <a:extLst>
              <a:ext uri="{FF2B5EF4-FFF2-40B4-BE49-F238E27FC236}">
                <a16:creationId xmlns:a16="http://schemas.microsoft.com/office/drawing/2014/main" id="{9E88DBFE-FDE9-4263-88B4-EFD69876DA62}"/>
              </a:ext>
            </a:extLst>
          </p:cNvPr>
          <p:cNvSpPr/>
          <p:nvPr/>
        </p:nvSpPr>
        <p:spPr>
          <a:xfrm>
            <a:off x="10015482" y="900966"/>
            <a:ext cx="1069652" cy="338554"/>
          </a:xfrm>
          <a:prstGeom prst="rect">
            <a:avLst/>
          </a:prstGeom>
        </p:spPr>
        <p:txBody>
          <a:bodyPr wrap="none">
            <a:spAutoFit/>
          </a:bodyPr>
          <a:lstStyle/>
          <a:p>
            <a:r>
              <a:rPr lang="ru-RU" sz="1600" dirty="0"/>
              <a:t>(тыс. руб.)</a:t>
            </a:r>
          </a:p>
        </p:txBody>
      </p:sp>
      <p:graphicFrame>
        <p:nvGraphicFramePr>
          <p:cNvPr id="25" name="Диаграмма 24">
            <a:extLst>
              <a:ext uri="{FF2B5EF4-FFF2-40B4-BE49-F238E27FC236}">
                <a16:creationId xmlns:a16="http://schemas.microsoft.com/office/drawing/2014/main" id="{B7A62991-616C-422A-B4D7-9A3CA01ADA2D}"/>
              </a:ext>
            </a:extLst>
          </p:cNvPr>
          <p:cNvGraphicFramePr/>
          <p:nvPr>
            <p:extLst>
              <p:ext uri="{D42A27DB-BD31-4B8C-83A1-F6EECF244321}">
                <p14:modId xmlns:p14="http://schemas.microsoft.com/office/powerpoint/2010/main" val="3481397626"/>
              </p:ext>
            </p:extLst>
          </p:nvPr>
        </p:nvGraphicFramePr>
        <p:xfrm>
          <a:off x="831850" y="3728711"/>
          <a:ext cx="3367069" cy="28566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Диаграмма 25">
            <a:extLst>
              <a:ext uri="{FF2B5EF4-FFF2-40B4-BE49-F238E27FC236}">
                <a16:creationId xmlns:a16="http://schemas.microsoft.com/office/drawing/2014/main" id="{225393B4-4E31-48A6-8544-1F4FE32D9E41}"/>
              </a:ext>
            </a:extLst>
          </p:cNvPr>
          <p:cNvGraphicFramePr/>
          <p:nvPr>
            <p:extLst>
              <p:ext uri="{D42A27DB-BD31-4B8C-83A1-F6EECF244321}">
                <p14:modId xmlns:p14="http://schemas.microsoft.com/office/powerpoint/2010/main" val="3522754971"/>
              </p:ext>
            </p:extLst>
          </p:nvPr>
        </p:nvGraphicFramePr>
        <p:xfrm>
          <a:off x="4418815" y="3728710"/>
          <a:ext cx="3367069" cy="2856653"/>
        </p:xfrm>
        <a:graphic>
          <a:graphicData uri="http://schemas.openxmlformats.org/drawingml/2006/chart">
            <c:chart xmlns:c="http://schemas.openxmlformats.org/drawingml/2006/chart" xmlns:r="http://schemas.openxmlformats.org/officeDocument/2006/relationships" r:id="rId4"/>
          </a:graphicData>
        </a:graphic>
      </p:graphicFrame>
      <p:pic>
        <p:nvPicPr>
          <p:cNvPr id="27" name="Объект 6">
            <a:extLst>
              <a:ext uri="{FF2B5EF4-FFF2-40B4-BE49-F238E27FC236}">
                <a16:creationId xmlns:a16="http://schemas.microsoft.com/office/drawing/2014/main" id="{5497CDC2-7986-49DD-889E-7F5BF4FA64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graphicFrame>
        <p:nvGraphicFramePr>
          <p:cNvPr id="10" name="Диаграмма 9">
            <a:extLst>
              <a:ext uri="{FF2B5EF4-FFF2-40B4-BE49-F238E27FC236}">
                <a16:creationId xmlns:a16="http://schemas.microsoft.com/office/drawing/2014/main" id="{225393B4-4E31-48A6-8544-1F4FE32D9E41}"/>
              </a:ext>
            </a:extLst>
          </p:cNvPr>
          <p:cNvGraphicFramePr/>
          <p:nvPr>
            <p:extLst>
              <p:ext uri="{D42A27DB-BD31-4B8C-83A1-F6EECF244321}">
                <p14:modId xmlns:p14="http://schemas.microsoft.com/office/powerpoint/2010/main" val="3156634385"/>
              </p:ext>
            </p:extLst>
          </p:nvPr>
        </p:nvGraphicFramePr>
        <p:xfrm>
          <a:off x="8005780" y="3728710"/>
          <a:ext cx="3367069" cy="285665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7761979"/>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0E35BD-ACEC-41AC-89BC-4DEE681B1463}"/>
              </a:ext>
            </a:extLst>
          </p:cNvPr>
          <p:cNvSpPr>
            <a:spLocks noGrp="1"/>
          </p:cNvSpPr>
          <p:nvPr>
            <p:ph type="title"/>
          </p:nvPr>
        </p:nvSpPr>
        <p:spPr>
          <a:xfrm>
            <a:off x="914400" y="170694"/>
            <a:ext cx="10558463" cy="1431635"/>
          </a:xfrm>
        </p:spPr>
        <p:txBody>
          <a:bodyPr>
            <a:noAutofit/>
          </a:bodyPr>
          <a:lstStyle/>
          <a:p>
            <a:pPr algn="ctr"/>
            <a:r>
              <a:rPr lang="ru-RU" sz="3200" dirty="0" smtClean="0"/>
              <a:t>Структура безвозмездных поступлений </a:t>
            </a:r>
            <a:r>
              <a:rPr lang="ru-RU" sz="3200" dirty="0"/>
              <a:t>от других бюджетов бюджетной системы Российской Федерации </a:t>
            </a:r>
            <a:br>
              <a:rPr lang="ru-RU" sz="3200" dirty="0"/>
            </a:br>
            <a:endParaRPr lang="ru-RU" sz="3200" dirty="0"/>
          </a:p>
        </p:txBody>
      </p:sp>
      <p:sp>
        <p:nvSpPr>
          <p:cNvPr id="3" name="Объект 2">
            <a:extLst>
              <a:ext uri="{FF2B5EF4-FFF2-40B4-BE49-F238E27FC236}">
                <a16:creationId xmlns:a16="http://schemas.microsoft.com/office/drawing/2014/main" id="{173A1417-5374-4E75-936D-BA55E8DE24AE}"/>
              </a:ext>
            </a:extLst>
          </p:cNvPr>
          <p:cNvSpPr>
            <a:spLocks noGrp="1"/>
          </p:cNvSpPr>
          <p:nvPr>
            <p:ph idx="1"/>
          </p:nvPr>
        </p:nvSpPr>
        <p:spPr>
          <a:xfrm>
            <a:off x="159385" y="1916112"/>
            <a:ext cx="5936615" cy="4358913"/>
          </a:xfrm>
          <a:solidFill>
            <a:srgbClr val="F8D7CD">
              <a:alpha val="56863"/>
            </a:srgbClr>
          </a:solidFill>
        </p:spPr>
        <p:txBody>
          <a:bodyPr>
            <a:normAutofit fontScale="92500" lnSpcReduction="10000"/>
          </a:bodyPr>
          <a:lstStyle/>
          <a:p>
            <a:pPr marL="0" indent="0">
              <a:buNone/>
            </a:pPr>
            <a:r>
              <a:rPr lang="ru-RU" sz="2400" u="sng" dirty="0">
                <a:solidFill>
                  <a:schemeClr val="tx1"/>
                </a:solidFill>
                <a:cs typeface="Arial" panose="020B0604020202020204" pitchFamily="34" charset="0"/>
              </a:rPr>
              <a:t>Безвозмездные поступления от других бюджетов бюджетной системы  </a:t>
            </a:r>
          </a:p>
          <a:p>
            <a:pPr marL="0" indent="0">
              <a:buNone/>
            </a:pPr>
            <a:r>
              <a:rPr lang="ru-RU" sz="2400" u="sng" dirty="0">
                <a:solidFill>
                  <a:schemeClr val="tx1"/>
                </a:solidFill>
                <a:cs typeface="Arial" panose="020B0604020202020204" pitchFamily="34" charset="0"/>
              </a:rPr>
              <a:t>Российской Федерации</a:t>
            </a:r>
            <a:r>
              <a:rPr lang="ru-RU" sz="2400" dirty="0">
                <a:solidFill>
                  <a:schemeClr val="tx1"/>
                </a:solidFill>
                <a:cs typeface="Arial" panose="020B0604020202020204" pitchFamily="34" charset="0"/>
              </a:rPr>
              <a:t> получены в сумме </a:t>
            </a:r>
          </a:p>
          <a:p>
            <a:pPr marL="0" indent="0">
              <a:buNone/>
            </a:pPr>
            <a:r>
              <a:rPr lang="ru-RU" sz="2400" dirty="0" smtClean="0">
                <a:solidFill>
                  <a:schemeClr val="tx1"/>
                </a:solidFill>
                <a:cs typeface="Arial" panose="020B0604020202020204" pitchFamily="34" charset="0"/>
              </a:rPr>
              <a:t>3 689 115,3 тыс</a:t>
            </a:r>
            <a:r>
              <a:rPr lang="ru-RU" sz="2400" dirty="0">
                <a:solidFill>
                  <a:schemeClr val="tx1"/>
                </a:solidFill>
                <a:cs typeface="Arial" panose="020B0604020202020204" pitchFamily="34" charset="0"/>
              </a:rPr>
              <a:t>. рублей, в том числе:</a:t>
            </a:r>
          </a:p>
          <a:p>
            <a:pPr>
              <a:buFont typeface="Wingdings" panose="05000000000000000000" pitchFamily="2" charset="2"/>
              <a:buChar char="v"/>
            </a:pPr>
            <a:r>
              <a:rPr lang="ru-RU" sz="2400" dirty="0">
                <a:solidFill>
                  <a:schemeClr val="tx1"/>
                </a:solidFill>
                <a:cs typeface="Arial" panose="020B0604020202020204" pitchFamily="34" charset="0"/>
              </a:rPr>
              <a:t>субвенции – </a:t>
            </a:r>
            <a:r>
              <a:rPr lang="ru-RU" sz="2400" dirty="0" smtClean="0">
                <a:solidFill>
                  <a:schemeClr val="tx1"/>
                </a:solidFill>
                <a:cs typeface="Arial" panose="020B0604020202020204" pitchFamily="34" charset="0"/>
              </a:rPr>
              <a:t>2 284 427,6 тыс</a:t>
            </a:r>
            <a:r>
              <a:rPr lang="ru-RU" sz="2400" dirty="0">
                <a:solidFill>
                  <a:schemeClr val="tx1"/>
                </a:solidFill>
                <a:cs typeface="Arial" panose="020B0604020202020204" pitchFamily="34" charset="0"/>
              </a:rPr>
              <a:t>. рублей </a:t>
            </a:r>
          </a:p>
          <a:p>
            <a:pPr marL="0" indent="0">
              <a:buNone/>
            </a:pPr>
            <a:r>
              <a:rPr lang="ru-RU" sz="2400" dirty="0">
                <a:solidFill>
                  <a:schemeClr val="tx1"/>
                </a:solidFill>
                <a:cs typeface="Arial" panose="020B0604020202020204" pitchFamily="34" charset="0"/>
              </a:rPr>
              <a:t>    </a:t>
            </a:r>
            <a:r>
              <a:rPr lang="ru-RU" sz="2400" dirty="0" smtClean="0">
                <a:solidFill>
                  <a:schemeClr val="tx1"/>
                </a:solidFill>
                <a:cs typeface="Arial" panose="020B0604020202020204" pitchFamily="34" charset="0"/>
              </a:rPr>
              <a:t>(99,3% </a:t>
            </a:r>
            <a:r>
              <a:rPr lang="ru-RU" sz="2400" dirty="0">
                <a:solidFill>
                  <a:schemeClr val="tx1"/>
                </a:solidFill>
                <a:cs typeface="Arial" panose="020B0604020202020204" pitchFamily="34" charset="0"/>
              </a:rPr>
              <a:t>от плана);</a:t>
            </a:r>
          </a:p>
          <a:p>
            <a:pPr>
              <a:buFont typeface="Wingdings" panose="05000000000000000000" pitchFamily="2" charset="2"/>
              <a:buChar char="v"/>
            </a:pPr>
            <a:r>
              <a:rPr lang="ru-RU" sz="2400" dirty="0">
                <a:solidFill>
                  <a:schemeClr val="tx1"/>
                </a:solidFill>
                <a:cs typeface="Arial" panose="020B0604020202020204" pitchFamily="34" charset="0"/>
              </a:rPr>
              <a:t>субсидии – </a:t>
            </a:r>
            <a:r>
              <a:rPr lang="ru-RU" sz="2400" dirty="0" smtClean="0">
                <a:solidFill>
                  <a:schemeClr val="tx1"/>
                </a:solidFill>
                <a:cs typeface="Arial" panose="020B0604020202020204" pitchFamily="34" charset="0"/>
              </a:rPr>
              <a:t>1 379 311,0 тыс</a:t>
            </a:r>
            <a:r>
              <a:rPr lang="ru-RU" sz="2400" dirty="0">
                <a:solidFill>
                  <a:schemeClr val="tx1"/>
                </a:solidFill>
                <a:cs typeface="Arial" panose="020B0604020202020204" pitchFamily="34" charset="0"/>
              </a:rPr>
              <a:t>. рублей </a:t>
            </a:r>
          </a:p>
          <a:p>
            <a:pPr marL="0" indent="0">
              <a:buNone/>
            </a:pPr>
            <a:r>
              <a:rPr lang="ru-RU" sz="2400" dirty="0">
                <a:solidFill>
                  <a:schemeClr val="tx1"/>
                </a:solidFill>
                <a:cs typeface="Arial" panose="020B0604020202020204" pitchFamily="34" charset="0"/>
              </a:rPr>
              <a:t>    </a:t>
            </a:r>
            <a:r>
              <a:rPr lang="ru-RU" sz="2400" dirty="0" smtClean="0">
                <a:solidFill>
                  <a:schemeClr val="tx1"/>
                </a:solidFill>
                <a:cs typeface="Arial" panose="020B0604020202020204" pitchFamily="34" charset="0"/>
              </a:rPr>
              <a:t>(103,4% </a:t>
            </a:r>
            <a:r>
              <a:rPr lang="ru-RU" sz="2400" dirty="0">
                <a:solidFill>
                  <a:schemeClr val="tx1"/>
                </a:solidFill>
                <a:cs typeface="Arial" panose="020B0604020202020204" pitchFamily="34" charset="0"/>
              </a:rPr>
              <a:t>от плана);</a:t>
            </a:r>
          </a:p>
          <a:p>
            <a:pPr>
              <a:buFont typeface="Wingdings" panose="05000000000000000000" pitchFamily="2" charset="2"/>
              <a:buChar char="v"/>
            </a:pPr>
            <a:r>
              <a:rPr lang="ru-RU" sz="2400" dirty="0">
                <a:solidFill>
                  <a:schemeClr val="tx1"/>
                </a:solidFill>
                <a:cs typeface="Arial" panose="020B0604020202020204" pitchFamily="34" charset="0"/>
              </a:rPr>
              <a:t>дотации – </a:t>
            </a:r>
            <a:r>
              <a:rPr lang="ru-RU" sz="2400" dirty="0" smtClean="0">
                <a:solidFill>
                  <a:schemeClr val="tx1"/>
                </a:solidFill>
                <a:cs typeface="Arial" panose="020B0604020202020204" pitchFamily="34" charset="0"/>
              </a:rPr>
              <a:t>17 261,3 тыс</a:t>
            </a:r>
            <a:r>
              <a:rPr lang="ru-RU" sz="2400" dirty="0">
                <a:solidFill>
                  <a:schemeClr val="tx1"/>
                </a:solidFill>
                <a:cs typeface="Arial" panose="020B0604020202020204" pitchFamily="34" charset="0"/>
              </a:rPr>
              <a:t>. рублей (</a:t>
            </a:r>
            <a:r>
              <a:rPr lang="ru-RU" sz="2400" dirty="0" smtClean="0">
                <a:solidFill>
                  <a:schemeClr val="tx1"/>
                </a:solidFill>
                <a:cs typeface="Arial" panose="020B0604020202020204" pitchFamily="34" charset="0"/>
              </a:rPr>
              <a:t>100% </a:t>
            </a:r>
            <a:r>
              <a:rPr lang="ru-RU" sz="2400" dirty="0">
                <a:solidFill>
                  <a:schemeClr val="tx1"/>
                </a:solidFill>
                <a:cs typeface="Arial" panose="020B0604020202020204" pitchFamily="34" charset="0"/>
              </a:rPr>
              <a:t>от плана);</a:t>
            </a:r>
            <a:endParaRPr lang="ru-RU" sz="2400" dirty="0" smtClean="0">
              <a:solidFill>
                <a:schemeClr val="tx1"/>
              </a:solidFill>
              <a:cs typeface="Arial" panose="020B0604020202020204" pitchFamily="34" charset="0"/>
            </a:endParaRPr>
          </a:p>
          <a:p>
            <a:pPr>
              <a:buFont typeface="Wingdings" panose="05000000000000000000" pitchFamily="2" charset="2"/>
              <a:buChar char="v"/>
            </a:pPr>
            <a:r>
              <a:rPr lang="ru-RU" sz="2400" dirty="0">
                <a:solidFill>
                  <a:schemeClr val="tx1"/>
                </a:solidFill>
                <a:cs typeface="Arial" panose="020B0604020202020204" pitchFamily="34" charset="0"/>
              </a:rPr>
              <a:t>Иные МБТ </a:t>
            </a:r>
            <a:r>
              <a:rPr lang="ru-RU" sz="2400" dirty="0" smtClean="0">
                <a:solidFill>
                  <a:schemeClr val="tx1"/>
                </a:solidFill>
                <a:cs typeface="Arial" panose="020B0604020202020204" pitchFamily="34" charset="0"/>
              </a:rPr>
              <a:t>– 8 115,4 тыс. руб</a:t>
            </a:r>
            <a:r>
              <a:rPr lang="ru-RU" sz="2400" dirty="0">
                <a:solidFill>
                  <a:schemeClr val="tx1"/>
                </a:solidFill>
                <a:cs typeface="Arial" panose="020B0604020202020204" pitchFamily="34" charset="0"/>
              </a:rPr>
              <a:t>. </a:t>
            </a:r>
            <a:r>
              <a:rPr lang="ru-RU" sz="2400" dirty="0" smtClean="0">
                <a:solidFill>
                  <a:schemeClr val="tx1"/>
                </a:solidFill>
                <a:cs typeface="Arial" panose="020B0604020202020204" pitchFamily="34" charset="0"/>
              </a:rPr>
              <a:t>(96,6% </a:t>
            </a:r>
            <a:r>
              <a:rPr lang="ru-RU" sz="2400" dirty="0">
                <a:solidFill>
                  <a:schemeClr val="tx1"/>
                </a:solidFill>
                <a:cs typeface="Arial" panose="020B0604020202020204" pitchFamily="34" charset="0"/>
              </a:rPr>
              <a:t>от плана)</a:t>
            </a:r>
          </a:p>
          <a:p>
            <a:pPr marL="0" indent="0">
              <a:buNone/>
            </a:pPr>
            <a:endParaRPr lang="ru-RU" sz="2400" dirty="0">
              <a:solidFill>
                <a:schemeClr val="tx1"/>
              </a:solidFill>
              <a:cs typeface="Arial" panose="020B0604020202020204" pitchFamily="34" charset="0"/>
            </a:endParaRPr>
          </a:p>
        </p:txBody>
      </p:sp>
      <p:sp>
        <p:nvSpPr>
          <p:cNvPr id="6" name="Номер слайда 5">
            <a:extLst>
              <a:ext uri="{FF2B5EF4-FFF2-40B4-BE49-F238E27FC236}">
                <a16:creationId xmlns:a16="http://schemas.microsoft.com/office/drawing/2014/main" id="{AB7FBE93-DC6A-4773-B3FE-620B6DDCA9CD}"/>
              </a:ext>
            </a:extLst>
          </p:cNvPr>
          <p:cNvSpPr>
            <a:spLocks noGrp="1"/>
          </p:cNvSpPr>
          <p:nvPr>
            <p:ph type="sldNum" sz="quarter" idx="12"/>
          </p:nvPr>
        </p:nvSpPr>
        <p:spPr>
          <a:xfrm>
            <a:off x="9448800" y="6492875"/>
            <a:ext cx="2743200" cy="365125"/>
          </a:xfrm>
        </p:spPr>
        <p:txBody>
          <a:bodyPr/>
          <a:lstStyle/>
          <a:p>
            <a:fld id="{F203300F-B5E5-4D9E-9381-383162CC59FB}" type="slidenum">
              <a:rPr lang="ru-RU" smtClean="0"/>
              <a:pPr/>
              <a:t>35</a:t>
            </a:fld>
            <a:endParaRPr lang="ru-RU" dirty="0"/>
          </a:p>
        </p:txBody>
      </p:sp>
      <p:pic>
        <p:nvPicPr>
          <p:cNvPr id="9" name="Объект 6">
            <a:extLst>
              <a:ext uri="{FF2B5EF4-FFF2-40B4-BE49-F238E27FC236}">
                <a16:creationId xmlns:a16="http://schemas.microsoft.com/office/drawing/2014/main" id="{82A2F68D-CB3C-456B-A146-5F6066CA2B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graphicFrame>
        <p:nvGraphicFramePr>
          <p:cNvPr id="10" name="Диаграмма 9"/>
          <p:cNvGraphicFramePr>
            <a:graphicFrameLocks/>
          </p:cNvGraphicFramePr>
          <p:nvPr>
            <p:extLst>
              <p:ext uri="{D42A27DB-BD31-4B8C-83A1-F6EECF244321}">
                <p14:modId xmlns:p14="http://schemas.microsoft.com/office/powerpoint/2010/main" val="58379562"/>
              </p:ext>
            </p:extLst>
          </p:nvPr>
        </p:nvGraphicFramePr>
        <p:xfrm>
          <a:off x="5791200" y="1612373"/>
          <a:ext cx="5864543" cy="51218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1555589"/>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E63860-E0CB-4338-B318-6651646A8FB8}"/>
              </a:ext>
            </a:extLst>
          </p:cNvPr>
          <p:cNvSpPr txBox="1">
            <a:spLocks noChangeArrowheads="1"/>
          </p:cNvSpPr>
          <p:nvPr/>
        </p:nvSpPr>
        <p:spPr bwMode="auto">
          <a:xfrm>
            <a:off x="1200839" y="99589"/>
            <a:ext cx="10721286" cy="1466662"/>
          </a:xfrm>
          <a:prstGeom prst="rect">
            <a:avLst/>
          </a:prstGeom>
        </p:spPr>
        <p:txBody>
          <a:bodyPr vert="horz" lIns="91440" tIns="45720" rIns="91440" bIns="45720" rtlCol="0" anchor="ctr">
            <a:noAutofit/>
          </a:bodyPr>
          <a:lstStyle>
            <a:defPPr>
              <a:defRPr lang="en-US"/>
            </a:defPPr>
            <a:lvl1pPr algn="ctr" defTabSz="914400">
              <a:lnSpc>
                <a:spcPct val="90000"/>
              </a:lnSpc>
              <a:spcBef>
                <a:spcPct val="0"/>
              </a:spcBef>
              <a:buNone/>
              <a:defRPr sz="2400">
                <a:latin typeface="Century Gothic" panose="020B0502020202020204" pitchFamily="34" charset="0"/>
                <a:ea typeface="+mj-ea"/>
                <a:cs typeface="+mj-cs"/>
              </a:defRPr>
            </a:lvl1pPr>
          </a:lstStyle>
          <a:p>
            <a:r>
              <a:rPr lang="ru-RU" dirty="0">
                <a:latin typeface="+mj-lt"/>
              </a:rPr>
              <a:t>Информация об удельном объеме налоговых и неналоговых доходов бюджета городского округа Долгопрудный в расчете на душу населения </a:t>
            </a:r>
            <a:r>
              <a:rPr lang="ru-RU" dirty="0" smtClean="0">
                <a:latin typeface="+mj-lt"/>
              </a:rPr>
              <a:t>в </a:t>
            </a:r>
            <a:r>
              <a:rPr lang="ru-RU" dirty="0">
                <a:latin typeface="+mj-lt"/>
              </a:rPr>
              <a:t>сравнении с другими муниципальными образованиями Московской области</a:t>
            </a:r>
            <a:endParaRPr lang="ru-RU" altLang="ru-RU" dirty="0">
              <a:latin typeface="+mj-lt"/>
            </a:endParaRPr>
          </a:p>
        </p:txBody>
      </p:sp>
      <p:graphicFrame>
        <p:nvGraphicFramePr>
          <p:cNvPr id="8" name="Таблица 7">
            <a:extLst>
              <a:ext uri="{FF2B5EF4-FFF2-40B4-BE49-F238E27FC236}">
                <a16:creationId xmlns:a16="http://schemas.microsoft.com/office/drawing/2014/main" id="{A6D90AD9-CFF8-412D-9DFD-0BB73AB72D18}"/>
              </a:ext>
            </a:extLst>
          </p:cNvPr>
          <p:cNvGraphicFramePr>
            <a:graphicFrameLocks noGrp="1"/>
          </p:cNvGraphicFramePr>
          <p:nvPr>
            <p:extLst>
              <p:ext uri="{D42A27DB-BD31-4B8C-83A1-F6EECF244321}">
                <p14:modId xmlns:p14="http://schemas.microsoft.com/office/powerpoint/2010/main" val="1999438829"/>
              </p:ext>
            </p:extLst>
          </p:nvPr>
        </p:nvGraphicFramePr>
        <p:xfrm>
          <a:off x="260350" y="2040647"/>
          <a:ext cx="11671300" cy="3806883"/>
        </p:xfrm>
        <a:graphic>
          <a:graphicData uri="http://schemas.openxmlformats.org/drawingml/2006/table">
            <a:tbl>
              <a:tblPr>
                <a:tableStyleId>{D7AC3CCA-C797-4891-BE02-D94E43425B78}</a:tableStyleId>
              </a:tblPr>
              <a:tblGrid>
                <a:gridCol w="2310311">
                  <a:extLst>
                    <a:ext uri="{9D8B030D-6E8A-4147-A177-3AD203B41FA5}">
                      <a16:colId xmlns:a16="http://schemas.microsoft.com/office/drawing/2014/main" val="643613135"/>
                    </a:ext>
                  </a:extLst>
                </a:gridCol>
                <a:gridCol w="1548444">
                  <a:extLst>
                    <a:ext uri="{9D8B030D-6E8A-4147-A177-3AD203B41FA5}">
                      <a16:colId xmlns:a16="http://schemas.microsoft.com/office/drawing/2014/main" val="261675854"/>
                    </a:ext>
                  </a:extLst>
                </a:gridCol>
                <a:gridCol w="1626986">
                  <a:extLst>
                    <a:ext uri="{9D8B030D-6E8A-4147-A177-3AD203B41FA5}">
                      <a16:colId xmlns:a16="http://schemas.microsoft.com/office/drawing/2014/main" val="599130585"/>
                    </a:ext>
                  </a:extLst>
                </a:gridCol>
                <a:gridCol w="1673525">
                  <a:extLst>
                    <a:ext uri="{9D8B030D-6E8A-4147-A177-3AD203B41FA5}">
                      <a16:colId xmlns:a16="http://schemas.microsoft.com/office/drawing/2014/main" val="2107986122"/>
                    </a:ext>
                  </a:extLst>
                </a:gridCol>
                <a:gridCol w="1466490">
                  <a:extLst>
                    <a:ext uri="{9D8B030D-6E8A-4147-A177-3AD203B41FA5}">
                      <a16:colId xmlns:a16="http://schemas.microsoft.com/office/drawing/2014/main" val="168111679"/>
                    </a:ext>
                  </a:extLst>
                </a:gridCol>
                <a:gridCol w="1483744">
                  <a:extLst>
                    <a:ext uri="{9D8B030D-6E8A-4147-A177-3AD203B41FA5}">
                      <a16:colId xmlns:a16="http://schemas.microsoft.com/office/drawing/2014/main" val="381973610"/>
                    </a:ext>
                  </a:extLst>
                </a:gridCol>
                <a:gridCol w="1561800">
                  <a:extLst>
                    <a:ext uri="{9D8B030D-6E8A-4147-A177-3AD203B41FA5}">
                      <a16:colId xmlns:a16="http://schemas.microsoft.com/office/drawing/2014/main" val="566524658"/>
                    </a:ext>
                  </a:extLst>
                </a:gridCol>
              </a:tblGrid>
              <a:tr h="620189">
                <a:tc rowSpan="2">
                  <a:txBody>
                    <a:bodyPr/>
                    <a:lstStyle/>
                    <a:p>
                      <a:pPr marL="0" algn="ctr" defTabSz="914400" rtl="0" eaLnBrk="1" fontAlgn="ctr" latinLnBrk="0" hangingPunct="1"/>
                      <a:r>
                        <a:rPr lang="ru-RU" sz="1600" b="1" u="none" strike="noStrike" kern="1200" dirty="0">
                          <a:solidFill>
                            <a:schemeClr val="tx1"/>
                          </a:solidFill>
                          <a:effectLst>
                            <a:outerShdw blurRad="38100" dist="38100" dir="2700000" algn="tl">
                              <a:srgbClr val="000000">
                                <a:alpha val="43137"/>
                              </a:srgbClr>
                            </a:outerShdw>
                          </a:effectLst>
                          <a:latin typeface="+mn-lt"/>
                          <a:ea typeface="+mn-ea"/>
                          <a:cs typeface="+mn-cs"/>
                        </a:rPr>
                        <a:t>Виды доходов</a:t>
                      </a:r>
                    </a:p>
                  </a:txBody>
                  <a:tcPr marL="7507" marR="7507" marT="7507" marB="0" anchor="ctr">
                    <a:solidFill>
                      <a:schemeClr val="accent6">
                        <a:lumMod val="60000"/>
                        <a:lumOff val="40000"/>
                      </a:schemeClr>
                    </a:solidFill>
                  </a:tcPr>
                </a:tc>
                <a:tc rowSpan="2">
                  <a:txBody>
                    <a:bodyPr/>
                    <a:lstStyle/>
                    <a:p>
                      <a:pPr marL="0" algn="ctr" defTabSz="914400" rtl="0" eaLnBrk="1" fontAlgn="ctr" latinLnBrk="0" hangingPunct="1"/>
                      <a:r>
                        <a:rPr lang="ru-RU" sz="1600" b="1" u="none" strike="noStrike" kern="1200" dirty="0">
                          <a:solidFill>
                            <a:schemeClr val="tx1"/>
                          </a:solidFill>
                          <a:effectLst>
                            <a:outerShdw blurRad="38100" dist="38100" dir="2700000" algn="tl">
                              <a:srgbClr val="000000">
                                <a:alpha val="43137"/>
                              </a:srgbClr>
                            </a:outerShdw>
                          </a:effectLst>
                          <a:latin typeface="+mn-lt"/>
                          <a:ea typeface="+mn-ea"/>
                          <a:cs typeface="+mn-cs"/>
                        </a:rPr>
                        <a:t>Городской округ Долгопрудный</a:t>
                      </a:r>
                    </a:p>
                  </a:txBody>
                  <a:tcPr marL="7507" marR="7507" marT="7507" marB="0" anchor="ctr">
                    <a:solidFill>
                      <a:schemeClr val="accent6">
                        <a:lumMod val="60000"/>
                        <a:lumOff val="40000"/>
                      </a:schemeClr>
                    </a:solidFill>
                  </a:tcPr>
                </a:tc>
                <a:tc gridSpan="5">
                  <a:txBody>
                    <a:bodyPr/>
                    <a:lstStyle/>
                    <a:p>
                      <a:pPr marL="0" algn="ctr" defTabSz="914400" rtl="0" eaLnBrk="1" fontAlgn="ctr" latinLnBrk="0" hangingPunct="1"/>
                      <a:r>
                        <a:rPr lang="ru-RU" sz="1600" b="1" u="none" strike="noStrike" kern="1200" dirty="0">
                          <a:solidFill>
                            <a:schemeClr val="tx1"/>
                          </a:solidFill>
                          <a:effectLst>
                            <a:outerShdw blurRad="38100" dist="38100" dir="2700000" algn="tl">
                              <a:srgbClr val="000000">
                                <a:alpha val="43137"/>
                              </a:srgbClr>
                            </a:outerShdw>
                          </a:effectLst>
                          <a:latin typeface="+mn-lt"/>
                          <a:ea typeface="+mn-ea"/>
                          <a:cs typeface="+mn-cs"/>
                        </a:rPr>
                        <a:t>В сравнении с другими муниципальными образованиями Московской области</a:t>
                      </a:r>
                    </a:p>
                  </a:txBody>
                  <a:tcPr marL="7507" marR="7507" marT="7507" marB="0" anchor="ctr">
                    <a:solidFill>
                      <a:schemeClr val="accent6">
                        <a:lumMod val="60000"/>
                        <a:lumOff val="4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74904366"/>
                  </a:ext>
                </a:extLst>
              </a:tr>
              <a:tr h="1783319">
                <a:tc vMerge="1">
                  <a:txBody>
                    <a:bodyPr/>
                    <a:lstStyle/>
                    <a:p>
                      <a:endParaRPr lang="ru-RU"/>
                    </a:p>
                  </a:txBody>
                  <a:tcPr/>
                </a:tc>
                <a:tc vMerge="1">
                  <a:txBody>
                    <a:bodyPr/>
                    <a:lstStyle/>
                    <a:p>
                      <a:endParaRPr lang="ru-RU"/>
                    </a:p>
                  </a:txBody>
                  <a:tcPr/>
                </a:tc>
                <a:tc>
                  <a:txBody>
                    <a:bodyPr/>
                    <a:lstStyle/>
                    <a:p>
                      <a:pPr marL="0" algn="ctr" defTabSz="914400" rtl="0" eaLnBrk="1" fontAlgn="ctr" latinLnBrk="0" hangingPunct="1"/>
                      <a:r>
                        <a:rPr lang="ru-RU" sz="1800" u="none" strike="noStrike" kern="1200" dirty="0">
                          <a:solidFill>
                            <a:schemeClr val="tx1"/>
                          </a:solidFill>
                          <a:effectLst>
                            <a:outerShdw blurRad="38100" dist="38100" dir="2700000" algn="tl">
                              <a:srgbClr val="000000">
                                <a:alpha val="43137"/>
                              </a:srgbClr>
                            </a:outerShdw>
                          </a:effectLst>
                          <a:latin typeface="+mn-lt"/>
                          <a:ea typeface="+mn-ea"/>
                          <a:cs typeface="+mn-cs"/>
                        </a:rPr>
                        <a:t>Городской округ Жуковский</a:t>
                      </a:r>
                    </a:p>
                  </a:txBody>
                  <a:tcPr marL="7507" marR="7507" marT="7507" marB="0" anchor="c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marL="0" algn="ctr" defTabSz="914400" rtl="0" eaLnBrk="1" fontAlgn="ctr" latinLnBrk="0" hangingPunct="1"/>
                      <a:r>
                        <a:rPr lang="ru-RU" sz="1800" u="none" strike="noStrike" kern="1200" dirty="0">
                          <a:solidFill>
                            <a:schemeClr val="tx1"/>
                          </a:solidFill>
                          <a:effectLst>
                            <a:outerShdw blurRad="38100" dist="38100" dir="2700000" algn="tl">
                              <a:srgbClr val="000000">
                                <a:alpha val="43137"/>
                              </a:srgbClr>
                            </a:outerShdw>
                          </a:effectLst>
                          <a:latin typeface="+mn-lt"/>
                          <a:ea typeface="+mn-ea"/>
                          <a:cs typeface="+mn-cs"/>
                        </a:rPr>
                        <a:t>Городской округ Балашиха</a:t>
                      </a:r>
                    </a:p>
                  </a:txBody>
                  <a:tcPr marL="7507" marR="7507" marT="7507" marB="0" anchor="c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marL="0" algn="ctr" defTabSz="914400" rtl="0" eaLnBrk="1" fontAlgn="ctr" latinLnBrk="0" hangingPunct="1"/>
                      <a:r>
                        <a:rPr lang="ru-RU" sz="1800" u="none" strike="noStrike" kern="1200" dirty="0">
                          <a:solidFill>
                            <a:schemeClr val="tx1"/>
                          </a:solidFill>
                          <a:effectLst>
                            <a:outerShdw blurRad="38100" dist="38100" dir="2700000" algn="tl">
                              <a:srgbClr val="000000">
                                <a:alpha val="43137"/>
                              </a:srgbClr>
                            </a:outerShdw>
                          </a:effectLst>
                          <a:latin typeface="+mn-lt"/>
                          <a:ea typeface="+mn-ea"/>
                          <a:cs typeface="+mn-cs"/>
                        </a:rPr>
                        <a:t>Городской округ Реутов</a:t>
                      </a:r>
                    </a:p>
                  </a:txBody>
                  <a:tcPr marL="7507" marR="7507" marT="7507" marB="0" anchor="c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marL="0" algn="ctr" defTabSz="914400" rtl="0" eaLnBrk="1" fontAlgn="ctr" latinLnBrk="0" hangingPunct="1"/>
                      <a:r>
                        <a:rPr lang="ru-RU" sz="1800" u="none" strike="noStrike" kern="1200" dirty="0">
                          <a:solidFill>
                            <a:schemeClr val="tx1"/>
                          </a:solidFill>
                          <a:effectLst>
                            <a:outerShdw blurRad="38100" dist="38100" dir="2700000" algn="tl">
                              <a:srgbClr val="000000">
                                <a:alpha val="43137"/>
                              </a:srgbClr>
                            </a:outerShdw>
                          </a:effectLst>
                          <a:latin typeface="+mn-lt"/>
                          <a:ea typeface="+mn-ea"/>
                          <a:cs typeface="+mn-cs"/>
                        </a:rPr>
                        <a:t>Городской округ Люберцы</a:t>
                      </a:r>
                    </a:p>
                  </a:txBody>
                  <a:tcPr marL="7507" marR="7507" marT="7507" marB="0" anchor="c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marL="0" algn="ctr" defTabSz="914400" rtl="0" eaLnBrk="1" fontAlgn="ctr" latinLnBrk="0" hangingPunct="1"/>
                      <a:r>
                        <a:rPr lang="ru-RU" sz="1800" u="none" strike="noStrike" kern="1200" dirty="0">
                          <a:solidFill>
                            <a:schemeClr val="tx1"/>
                          </a:solidFill>
                          <a:effectLst>
                            <a:outerShdw blurRad="38100" dist="38100" dir="2700000" algn="tl">
                              <a:srgbClr val="000000">
                                <a:alpha val="43137"/>
                              </a:srgbClr>
                            </a:outerShdw>
                          </a:effectLst>
                          <a:latin typeface="+mn-lt"/>
                          <a:ea typeface="+mn-ea"/>
                          <a:cs typeface="+mn-cs"/>
                        </a:rPr>
                        <a:t>Городской округ Королев</a:t>
                      </a:r>
                    </a:p>
                  </a:txBody>
                  <a:tcPr marL="7507" marR="7507" marT="7507" marB="0" anchor="c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extLst>
                  <a:ext uri="{0D108BD9-81ED-4DB2-BD59-A6C34878D82A}">
                    <a16:rowId xmlns:a16="http://schemas.microsoft.com/office/drawing/2014/main" val="2634160387"/>
                  </a:ext>
                </a:extLst>
              </a:tr>
              <a:tr h="413001">
                <a:tc>
                  <a:txBody>
                    <a:bodyPr/>
                    <a:lstStyle/>
                    <a:p>
                      <a:pPr marL="0" algn="l" defTabSz="914400" rtl="0" eaLnBrk="1" fontAlgn="ctr" latinLnBrk="0" hangingPunct="1"/>
                      <a:r>
                        <a:rPr lang="ru-RU" sz="1600" u="none" strike="noStrike" kern="1200" dirty="0">
                          <a:solidFill>
                            <a:schemeClr val="tx1"/>
                          </a:solidFill>
                          <a:effectLst>
                            <a:outerShdw blurRad="38100" dist="38100" dir="2700000" algn="tl">
                              <a:srgbClr val="000000">
                                <a:alpha val="43137"/>
                              </a:srgbClr>
                            </a:outerShdw>
                          </a:effectLst>
                          <a:latin typeface="+mn-lt"/>
                          <a:ea typeface="+mn-ea"/>
                          <a:cs typeface="+mn-cs"/>
                        </a:rPr>
                        <a:t>Всего, в том числе</a:t>
                      </a:r>
                    </a:p>
                  </a:txBody>
                  <a:tcPr marL="7507" marR="7507" marT="7507" marB="0" anchor="c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effectLst>
                            <a:outerShdw blurRad="38100" dist="38100" dir="2700000" algn="tl">
                              <a:srgbClr val="000000">
                                <a:alpha val="43137"/>
                              </a:srgbClr>
                            </a:outerShdw>
                          </a:effectLst>
                          <a:latin typeface="+mn-lt"/>
                        </a:rPr>
                        <a:t>56 892,74</a:t>
                      </a:r>
                      <a:endParaRPr lang="ru-RU" sz="1600" b="0" i="0" u="none" strike="noStrike" dirty="0">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57 936,13</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47 809,34</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50 656,25</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50 001,56</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54 121,39</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extLst>
                  <a:ext uri="{0D108BD9-81ED-4DB2-BD59-A6C34878D82A}">
                    <a16:rowId xmlns:a16="http://schemas.microsoft.com/office/drawing/2014/main" val="3007628279"/>
                  </a:ext>
                </a:extLst>
              </a:tr>
              <a:tr h="413001">
                <a:tc>
                  <a:txBody>
                    <a:bodyPr/>
                    <a:lstStyle/>
                    <a:p>
                      <a:pPr marL="0" algn="l" defTabSz="914400" rtl="0" eaLnBrk="1" fontAlgn="ctr" latinLnBrk="0" hangingPunct="1"/>
                      <a:r>
                        <a:rPr lang="ru-RU" sz="1600" u="none" strike="noStrike" kern="1200" dirty="0">
                          <a:solidFill>
                            <a:schemeClr val="tx1"/>
                          </a:solidFill>
                          <a:effectLst>
                            <a:outerShdw blurRad="38100" dist="38100" dir="2700000" algn="tl">
                              <a:srgbClr val="000000">
                                <a:alpha val="43137"/>
                              </a:srgbClr>
                            </a:outerShdw>
                          </a:effectLst>
                          <a:latin typeface="+mn-lt"/>
                          <a:ea typeface="+mn-ea"/>
                          <a:cs typeface="+mn-cs"/>
                        </a:rPr>
                        <a:t>     Налоговые и неналоговые доходы</a:t>
                      </a:r>
                    </a:p>
                  </a:txBody>
                  <a:tcPr marL="7507" marR="7507" marT="7507" marB="0" anchor="c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effectLst>
                            <a:outerShdw blurRad="38100" dist="38100" dir="2700000" algn="tl">
                              <a:srgbClr val="000000">
                                <a:alpha val="43137"/>
                              </a:srgbClr>
                            </a:outerShdw>
                          </a:effectLst>
                          <a:latin typeface="+mn-lt"/>
                        </a:rPr>
                        <a:t>25 200,80</a:t>
                      </a:r>
                      <a:endParaRPr lang="ru-RU" sz="1600" b="0" i="0" u="none" strike="noStrike" dirty="0">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24 816,29</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18 217,04</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22 480,98</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21 111,80</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22 056,02</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extLst>
                  <a:ext uri="{0D108BD9-81ED-4DB2-BD59-A6C34878D82A}">
                    <a16:rowId xmlns:a16="http://schemas.microsoft.com/office/drawing/2014/main" val="2132658298"/>
                  </a:ext>
                </a:extLst>
              </a:tr>
              <a:tr h="413001">
                <a:tc>
                  <a:txBody>
                    <a:bodyPr/>
                    <a:lstStyle/>
                    <a:p>
                      <a:pPr marL="0" algn="l" defTabSz="914400" rtl="0" eaLnBrk="1" fontAlgn="ctr" latinLnBrk="0" hangingPunct="1"/>
                      <a:r>
                        <a:rPr lang="ru-RU" sz="1600" u="none" strike="noStrike" kern="1200" dirty="0">
                          <a:solidFill>
                            <a:schemeClr val="tx1"/>
                          </a:solidFill>
                          <a:effectLst>
                            <a:outerShdw blurRad="38100" dist="38100" dir="2700000" algn="tl">
                              <a:srgbClr val="000000">
                                <a:alpha val="43137"/>
                              </a:srgbClr>
                            </a:outerShdw>
                          </a:effectLst>
                          <a:latin typeface="+mn-lt"/>
                          <a:ea typeface="+mn-ea"/>
                          <a:cs typeface="+mn-cs"/>
                        </a:rPr>
                        <a:t>     Безвозмездные поступления</a:t>
                      </a:r>
                    </a:p>
                  </a:txBody>
                  <a:tcPr marL="7507" marR="7507" marT="7507" marB="0" anchor="ctr">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effectLst>
                            <a:outerShdw blurRad="38100" dist="38100" dir="2700000" algn="tl">
                              <a:srgbClr val="000000">
                                <a:alpha val="43137"/>
                              </a:srgbClr>
                            </a:outerShdw>
                          </a:effectLst>
                          <a:latin typeface="+mn-lt"/>
                        </a:rPr>
                        <a:t>31 691,95</a:t>
                      </a:r>
                      <a:endParaRPr lang="ru-RU" sz="1600" b="0" i="0" u="none" strike="noStrike" dirty="0">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33 119,93</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29 592,30</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28 175,26</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28 889,76</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tc>
                  <a:txBody>
                    <a:bodyPr/>
                    <a:lstStyle/>
                    <a:p>
                      <a:pPr algn="ctr" fontAlgn="b"/>
                      <a:r>
                        <a:rPr lang="en-US" sz="1600" b="0" i="0" u="none" strike="noStrike" dirty="0" smtClean="0">
                          <a:solidFill>
                            <a:srgbClr val="000000"/>
                          </a:solidFill>
                          <a:effectLst>
                            <a:outerShdw blurRad="38100" dist="38100" dir="2700000" algn="tl">
                              <a:srgbClr val="000000">
                                <a:alpha val="43137"/>
                              </a:srgbClr>
                            </a:outerShdw>
                          </a:effectLst>
                          <a:latin typeface="+mn-lt"/>
                        </a:rPr>
                        <a:t>32 065,37</a:t>
                      </a:r>
                      <a:endParaRPr lang="ru-RU" sz="1600" b="0" i="0" u="none" strike="noStrike" dirty="0">
                        <a:solidFill>
                          <a:srgbClr val="000000"/>
                        </a:solidFill>
                        <a:effectLst>
                          <a:outerShdw blurRad="38100" dist="38100" dir="2700000" algn="tl">
                            <a:srgbClr val="000000">
                              <a:alpha val="43137"/>
                            </a:srgbClr>
                          </a:outerShdw>
                        </a:effectLst>
                        <a:latin typeface="+mn-lt"/>
                      </a:endParaRPr>
                    </a:p>
                  </a:txBody>
                  <a:tcPr marL="8313" marR="8313" marT="8313" marB="0" anchor="b">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lin ang="5400000" scaled="1"/>
                      <a:tileRect/>
                    </a:gradFill>
                  </a:tcPr>
                </a:tc>
                <a:extLst>
                  <a:ext uri="{0D108BD9-81ED-4DB2-BD59-A6C34878D82A}">
                    <a16:rowId xmlns:a16="http://schemas.microsoft.com/office/drawing/2014/main" val="3564104191"/>
                  </a:ext>
                </a:extLst>
              </a:tr>
            </a:tbl>
          </a:graphicData>
        </a:graphic>
      </p:graphicFrame>
      <p:sp>
        <p:nvSpPr>
          <p:cNvPr id="2" name="Номер слайда 1">
            <a:extLst>
              <a:ext uri="{FF2B5EF4-FFF2-40B4-BE49-F238E27FC236}">
                <a16:creationId xmlns:a16="http://schemas.microsoft.com/office/drawing/2014/main" id="{6859FC62-C295-4DB5-AD8F-48409AFB40AF}"/>
              </a:ext>
            </a:extLst>
          </p:cNvPr>
          <p:cNvSpPr>
            <a:spLocks noGrp="1"/>
          </p:cNvSpPr>
          <p:nvPr>
            <p:ph type="sldNum" sz="quarter" idx="12"/>
          </p:nvPr>
        </p:nvSpPr>
        <p:spPr>
          <a:xfrm>
            <a:off x="10879975" y="6492875"/>
            <a:ext cx="1312025" cy="365125"/>
          </a:xfrm>
        </p:spPr>
        <p:txBody>
          <a:bodyPr/>
          <a:lstStyle/>
          <a:p>
            <a:fld id="{F203300F-B5E5-4D9E-9381-383162CC59FB}" type="slidenum">
              <a:rPr lang="ru-RU" smtClean="0">
                <a:solidFill>
                  <a:schemeClr val="accent6">
                    <a:lumMod val="50000"/>
                  </a:schemeClr>
                </a:solidFill>
              </a:rPr>
              <a:t>36</a:t>
            </a:fld>
            <a:endParaRPr lang="ru-RU">
              <a:solidFill>
                <a:schemeClr val="accent6">
                  <a:lumMod val="50000"/>
                </a:schemeClr>
              </a:solidFill>
            </a:endParaRPr>
          </a:p>
        </p:txBody>
      </p:sp>
      <p:pic>
        <p:nvPicPr>
          <p:cNvPr id="9" name="Объект 6">
            <a:extLst>
              <a:ext uri="{FF2B5EF4-FFF2-40B4-BE49-F238E27FC236}">
                <a16:creationId xmlns:a16="http://schemas.microsoft.com/office/drawing/2014/main" id="{4CE1EA3D-EFA5-4559-B462-8E29A4EB25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10" name="Прямоугольник 9">
            <a:extLst>
              <a:ext uri="{FF2B5EF4-FFF2-40B4-BE49-F238E27FC236}">
                <a16:creationId xmlns:a16="http://schemas.microsoft.com/office/drawing/2014/main" id="{BA7F85A3-6402-4BB8-B33E-54D737AF23DE}"/>
              </a:ext>
            </a:extLst>
          </p:cNvPr>
          <p:cNvSpPr/>
          <p:nvPr/>
        </p:nvSpPr>
        <p:spPr>
          <a:xfrm>
            <a:off x="11378257" y="1671316"/>
            <a:ext cx="668901" cy="338554"/>
          </a:xfrm>
          <a:prstGeom prst="rect">
            <a:avLst/>
          </a:prstGeom>
        </p:spPr>
        <p:txBody>
          <a:bodyPr wrap="none">
            <a:spAutoFit/>
          </a:bodyPr>
          <a:lstStyle/>
          <a:p>
            <a:r>
              <a:rPr lang="ru-RU" sz="1600" dirty="0"/>
              <a:t>(руб.)</a:t>
            </a:r>
          </a:p>
        </p:txBody>
      </p:sp>
      <p:sp>
        <p:nvSpPr>
          <p:cNvPr id="11" name="Прямоугольник 10">
            <a:extLst>
              <a:ext uri="{FF2B5EF4-FFF2-40B4-BE49-F238E27FC236}">
                <a16:creationId xmlns:a16="http://schemas.microsoft.com/office/drawing/2014/main" id="{C5F41060-6331-4EC7-BA8A-8CE3DF529DBC}"/>
              </a:ext>
            </a:extLst>
          </p:cNvPr>
          <p:cNvSpPr/>
          <p:nvPr/>
        </p:nvSpPr>
        <p:spPr>
          <a:xfrm>
            <a:off x="211892" y="5906428"/>
            <a:ext cx="11768215" cy="415498"/>
          </a:xfrm>
          <a:prstGeom prst="rect">
            <a:avLst/>
          </a:prstGeom>
        </p:spPr>
        <p:txBody>
          <a:bodyPr wrap="square">
            <a:spAutoFit/>
          </a:bodyPr>
          <a:lstStyle/>
          <a:p>
            <a:r>
              <a:rPr lang="en-US" sz="1050" i="1" dirty="0"/>
              <a:t>(</a:t>
            </a:r>
            <a:r>
              <a:rPr lang="en-US" sz="1050" i="1" dirty="0" err="1"/>
              <a:t>источник</a:t>
            </a:r>
            <a:r>
              <a:rPr lang="en-US" sz="1050" i="1" dirty="0"/>
              <a:t> </a:t>
            </a:r>
            <a:r>
              <a:rPr lang="en-US" sz="1050" i="1" dirty="0" err="1"/>
              <a:t>получ</a:t>
            </a:r>
            <a:r>
              <a:rPr lang="ru-RU" sz="1050" i="1" dirty="0"/>
              <a:t>е</a:t>
            </a:r>
            <a:r>
              <a:rPr lang="en-US" sz="1050" i="1" dirty="0"/>
              <a:t>н</a:t>
            </a:r>
            <a:r>
              <a:rPr lang="ru-RU" sz="1050" i="1" dirty="0"/>
              <a:t>и</a:t>
            </a:r>
            <a:r>
              <a:rPr lang="en-US" sz="1050" i="1" dirty="0"/>
              <a:t>я </a:t>
            </a:r>
            <a:r>
              <a:rPr lang="ru-RU" sz="1050" i="1" dirty="0"/>
              <a:t>и</a:t>
            </a:r>
            <a:r>
              <a:rPr lang="en-US" sz="1050" i="1" dirty="0"/>
              <a:t>н</a:t>
            </a:r>
            <a:r>
              <a:rPr lang="ru-RU" sz="1050" i="1" dirty="0"/>
              <a:t>ф</a:t>
            </a:r>
            <a:r>
              <a:rPr lang="en-US" sz="1050" i="1" dirty="0"/>
              <a:t>о</a:t>
            </a:r>
            <a:r>
              <a:rPr lang="ru-RU" sz="1050" i="1" dirty="0"/>
              <a:t>р</a:t>
            </a:r>
            <a:r>
              <a:rPr lang="en-US" sz="1050" i="1" dirty="0"/>
              <a:t>м</a:t>
            </a:r>
            <a:r>
              <a:rPr lang="ru-RU" sz="1050" i="1" dirty="0"/>
              <a:t>а</a:t>
            </a:r>
            <a:r>
              <a:rPr lang="en-US" sz="1050" i="1" dirty="0"/>
              <a:t>ц</a:t>
            </a:r>
            <a:r>
              <a:rPr lang="ru-RU" sz="1050" i="1" dirty="0"/>
              <a:t>и</a:t>
            </a:r>
            <a:r>
              <a:rPr lang="en-US" sz="1050" i="1" dirty="0"/>
              <a:t>и</a:t>
            </a:r>
            <a:r>
              <a:rPr lang="ru-RU" sz="1050" i="1" dirty="0"/>
              <a:t>: </a:t>
            </a:r>
            <a:r>
              <a:rPr lang="en-US" sz="1050" i="1" dirty="0" err="1"/>
              <a:t>сайт</a:t>
            </a:r>
            <a:r>
              <a:rPr lang="en-US" sz="1050" i="1" dirty="0"/>
              <a:t>”</a:t>
            </a:r>
            <a:r>
              <a:rPr lang="ru-RU" sz="1050" i="1" dirty="0"/>
              <a:t>О</a:t>
            </a:r>
            <a:r>
              <a:rPr lang="en-US" sz="1050" i="1" dirty="0"/>
              <a:t>т</a:t>
            </a:r>
            <a:r>
              <a:rPr lang="ru-RU" sz="1050" i="1" dirty="0"/>
              <a:t>к</a:t>
            </a:r>
            <a:r>
              <a:rPr lang="en-US" sz="1050" i="1" dirty="0"/>
              <a:t>р</a:t>
            </a:r>
            <a:r>
              <a:rPr lang="ru-RU" sz="1050" i="1" dirty="0"/>
              <a:t>ы</a:t>
            </a:r>
            <a:r>
              <a:rPr lang="en-US" sz="1050" i="1" dirty="0"/>
              <a:t>т</a:t>
            </a:r>
            <a:r>
              <a:rPr lang="ru-RU" sz="1050" i="1" dirty="0"/>
              <a:t>ы</a:t>
            </a:r>
            <a:r>
              <a:rPr lang="en-US" sz="1050" i="1" dirty="0"/>
              <a:t>й </a:t>
            </a:r>
            <a:r>
              <a:rPr lang="ru-RU" sz="1050" i="1" dirty="0"/>
              <a:t>б</a:t>
            </a:r>
            <a:r>
              <a:rPr lang="en-US" sz="1050" i="1" dirty="0"/>
              <a:t>ю</a:t>
            </a:r>
            <a:r>
              <a:rPr lang="ru-RU" sz="1050" i="1" dirty="0"/>
              <a:t>д</a:t>
            </a:r>
            <a:r>
              <a:rPr lang="en-US" sz="1050" i="1" dirty="0"/>
              <a:t>ж</a:t>
            </a:r>
            <a:r>
              <a:rPr lang="ru-RU" sz="1050" i="1" dirty="0"/>
              <a:t>е</a:t>
            </a:r>
            <a:r>
              <a:rPr lang="en-US" sz="1050" i="1" dirty="0"/>
              <a:t>т </a:t>
            </a:r>
            <a:r>
              <a:rPr lang="ru-RU" sz="1050" i="1" dirty="0"/>
              <a:t>М</a:t>
            </a:r>
            <a:r>
              <a:rPr lang="en-US" sz="1050" i="1" dirty="0"/>
              <a:t>о</a:t>
            </a:r>
            <a:r>
              <a:rPr lang="ru-RU" sz="1050" i="1" dirty="0"/>
              <a:t>с</a:t>
            </a:r>
            <a:r>
              <a:rPr lang="en-US" sz="1050" i="1" dirty="0"/>
              <a:t>к</a:t>
            </a:r>
            <a:r>
              <a:rPr lang="ru-RU" sz="1050" i="1" dirty="0"/>
              <a:t>о</a:t>
            </a:r>
            <a:r>
              <a:rPr lang="en-US" sz="1050" i="1" dirty="0"/>
              <a:t>в</a:t>
            </a:r>
            <a:r>
              <a:rPr lang="ru-RU" sz="1050" i="1" dirty="0"/>
              <a:t>с</a:t>
            </a:r>
            <a:r>
              <a:rPr lang="en-US" sz="1050" i="1" dirty="0"/>
              <a:t>к</a:t>
            </a:r>
            <a:r>
              <a:rPr lang="ru-RU" sz="1050" i="1" dirty="0"/>
              <a:t>о</a:t>
            </a:r>
            <a:r>
              <a:rPr lang="en-US" sz="1050" i="1" dirty="0"/>
              <a:t>й </a:t>
            </a:r>
            <a:r>
              <a:rPr lang="ru-RU" sz="1050" i="1" dirty="0"/>
              <a:t>о</a:t>
            </a:r>
            <a:r>
              <a:rPr lang="en-US" sz="1050" i="1" dirty="0"/>
              <a:t>б</a:t>
            </a:r>
            <a:r>
              <a:rPr lang="ru-RU" sz="1050" i="1" dirty="0"/>
              <a:t>л</a:t>
            </a:r>
            <a:r>
              <a:rPr lang="en-US" sz="1050" i="1" dirty="0"/>
              <a:t>а</a:t>
            </a:r>
            <a:r>
              <a:rPr lang="ru-RU" sz="1050" i="1" dirty="0"/>
              <a:t>с</a:t>
            </a:r>
            <a:r>
              <a:rPr lang="en-US" sz="1050" i="1" dirty="0"/>
              <a:t>т</a:t>
            </a:r>
            <a:r>
              <a:rPr lang="ru-RU" sz="1050" i="1" dirty="0"/>
              <a:t>и</a:t>
            </a:r>
            <a:r>
              <a:rPr lang="en-US" sz="1050" i="1" dirty="0"/>
              <a:t> </a:t>
            </a:r>
            <a:r>
              <a:rPr lang="ru-RU" sz="1050" i="1" dirty="0"/>
              <a:t>Г</a:t>
            </a:r>
            <a:r>
              <a:rPr lang="en-US" sz="1050" i="1" dirty="0"/>
              <a:t>И</a:t>
            </a:r>
            <a:r>
              <a:rPr lang="ru-RU" sz="1050" i="1" dirty="0"/>
              <a:t>С</a:t>
            </a:r>
            <a:r>
              <a:rPr lang="en-US" sz="1050" i="1" dirty="0"/>
              <a:t> “</a:t>
            </a:r>
            <a:r>
              <a:rPr lang="ru-RU" sz="1050" i="1" dirty="0"/>
              <a:t>Р</a:t>
            </a:r>
            <a:r>
              <a:rPr lang="en-US" sz="1050" i="1" dirty="0"/>
              <a:t>ЭБ МО” </a:t>
            </a:r>
          </a:p>
          <a:p>
            <a:r>
              <a:rPr lang="en-US" sz="1050" i="1" dirty="0"/>
              <a:t>https://budget.mosreg.ru/pasport-moskovskoj-oblasti/spisok-municipalnyx-obrazovanij/pasport-municipalnih-obrazovaniy/osnovnye-parametry-ispolneniya-byudzheta-municipalnogo-obrazovaniya/</a:t>
            </a:r>
            <a:r>
              <a:rPr lang="ru-RU" sz="1050" i="1" dirty="0"/>
              <a:t>)</a:t>
            </a:r>
          </a:p>
        </p:txBody>
      </p:sp>
    </p:spTree>
    <p:extLst>
      <p:ext uri="{BB962C8B-B14F-4D97-AF65-F5344CB8AC3E}">
        <p14:creationId xmlns:p14="http://schemas.microsoft.com/office/powerpoint/2010/main" val="158143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5AD4E9-D82F-4937-B966-75BB34EFA638}"/>
              </a:ext>
            </a:extLst>
          </p:cNvPr>
          <p:cNvSpPr>
            <a:spLocks noGrp="1"/>
          </p:cNvSpPr>
          <p:nvPr>
            <p:ph type="title"/>
          </p:nvPr>
        </p:nvSpPr>
        <p:spPr>
          <a:xfrm>
            <a:off x="895044" y="188913"/>
            <a:ext cx="11046130" cy="424732"/>
          </a:xfrm>
        </p:spPr>
        <p:txBody>
          <a:bodyPr vert="horz" lIns="91440" tIns="45720" rIns="91440" bIns="45720" rtlCol="0" anchor="ctr">
            <a:noAutofit/>
          </a:bodyPr>
          <a:lstStyle/>
          <a:p>
            <a:pPr algn="ctr"/>
            <a:r>
              <a:rPr lang="ru-RU" sz="2800" dirty="0"/>
              <a:t>Информация о ставках налогов</a:t>
            </a:r>
          </a:p>
        </p:txBody>
      </p:sp>
      <p:sp>
        <p:nvSpPr>
          <p:cNvPr id="3" name="Объект 2">
            <a:extLst>
              <a:ext uri="{FF2B5EF4-FFF2-40B4-BE49-F238E27FC236}">
                <a16:creationId xmlns:a16="http://schemas.microsoft.com/office/drawing/2014/main" id="{47BFFA3D-41E7-4407-98F1-9FCD13BCA982}"/>
              </a:ext>
            </a:extLst>
          </p:cNvPr>
          <p:cNvSpPr>
            <a:spLocks noGrp="1"/>
          </p:cNvSpPr>
          <p:nvPr>
            <p:ph sz="half" idx="1"/>
          </p:nvPr>
        </p:nvSpPr>
        <p:spPr>
          <a:xfrm>
            <a:off x="153910" y="1383306"/>
            <a:ext cx="11928185" cy="4216717"/>
          </a:xfrm>
          <a:noFill/>
        </p:spPr>
        <p:txBody>
          <a:bodyPr>
            <a:noAutofit/>
          </a:bodyPr>
          <a:lstStyle/>
          <a:p>
            <a:pPr marL="0" indent="0" algn="ctr">
              <a:buNone/>
            </a:pPr>
            <a:r>
              <a:rPr lang="ru-RU" sz="1800" b="1" dirty="0"/>
              <a:t>Налог на имущество </a:t>
            </a:r>
            <a:endParaRPr lang="ru-RU" sz="1800" b="1" dirty="0" smtClean="0"/>
          </a:p>
          <a:p>
            <a:pPr marL="0" indent="0" algn="ctr">
              <a:buNone/>
            </a:pPr>
            <a:endParaRPr lang="ru-RU" sz="1800" b="1" dirty="0"/>
          </a:p>
          <a:p>
            <a:pPr marL="0" indent="0">
              <a:buNone/>
            </a:pPr>
            <a:r>
              <a:rPr lang="ru-RU" sz="1400" dirty="0">
                <a:solidFill>
                  <a:schemeClr val="tx1"/>
                </a:solidFill>
              </a:rPr>
              <a:t>В соответствии с главой 32 Налогового кодекса Российской Федерации, решением Совета депутатов г</a:t>
            </a:r>
            <a:r>
              <a:rPr lang="ru-RU" sz="1400" dirty="0" smtClean="0">
                <a:solidFill>
                  <a:schemeClr val="tx1"/>
                </a:solidFill>
              </a:rPr>
              <a:t>. Долгопрудного </a:t>
            </a:r>
            <a:r>
              <a:rPr lang="ru-RU" sz="1400" dirty="0">
                <a:solidFill>
                  <a:schemeClr val="tx1"/>
                </a:solidFill>
              </a:rPr>
              <a:t>от 19.11.2014 № 24-нр «О налоге на имущество физических лиц на территории городского округа Долгопрудный» определены </a:t>
            </a:r>
            <a:r>
              <a:rPr lang="ru-RU" sz="1400" b="1" dirty="0">
                <a:solidFill>
                  <a:schemeClr val="tx1"/>
                </a:solidFill>
              </a:rPr>
              <a:t>налоговые ставки в процентах от кадастровой стоимости:</a:t>
            </a:r>
          </a:p>
          <a:p>
            <a:r>
              <a:rPr lang="ru-RU" sz="1400" b="1" dirty="0">
                <a:solidFill>
                  <a:schemeClr val="tx1"/>
                </a:solidFill>
              </a:rPr>
              <a:t>Объектов налогообложения, кадастровая стоимость каждого из которых не превышает 300 млн. рублей:</a:t>
            </a:r>
          </a:p>
          <a:p>
            <a:pPr>
              <a:spcBef>
                <a:spcPts val="0"/>
              </a:spcBef>
              <a:buFont typeface="Wingdings" panose="05000000000000000000" pitchFamily="2" charset="2"/>
              <a:buChar char="Ø"/>
            </a:pPr>
            <a:r>
              <a:rPr lang="ru-RU" sz="1400" dirty="0">
                <a:solidFill>
                  <a:schemeClr val="tx1"/>
                </a:solidFill>
              </a:rPr>
              <a:t>Квартиры, части квартир, комнаты - 0,1 %.</a:t>
            </a:r>
          </a:p>
          <a:p>
            <a:pPr>
              <a:spcBef>
                <a:spcPts val="0"/>
              </a:spcBef>
              <a:buFont typeface="Wingdings" panose="05000000000000000000" pitchFamily="2" charset="2"/>
              <a:buChar char="Ø"/>
            </a:pPr>
            <a:r>
              <a:rPr lang="ru-RU" sz="1400" dirty="0">
                <a:solidFill>
                  <a:schemeClr val="tx1"/>
                </a:solidFill>
              </a:rPr>
              <a:t>Жилые дома, части жилых домов - 0,3 %.</a:t>
            </a:r>
          </a:p>
          <a:p>
            <a:pPr>
              <a:spcBef>
                <a:spcPts val="0"/>
              </a:spcBef>
              <a:buFont typeface="Wingdings" panose="05000000000000000000" pitchFamily="2" charset="2"/>
              <a:buChar char="Ø"/>
            </a:pPr>
            <a:r>
              <a:rPr lang="ru-RU" sz="1400" dirty="0">
                <a:solidFill>
                  <a:schemeClr val="tx1"/>
                </a:solidFill>
              </a:rPr>
              <a:t>Объекты незавершенного строительства в случае, если проектируемым назначением таких объектов является жилой дом, - 0,3 %.</a:t>
            </a:r>
          </a:p>
          <a:p>
            <a:pPr>
              <a:spcBef>
                <a:spcPts val="0"/>
              </a:spcBef>
              <a:buFont typeface="Wingdings" panose="05000000000000000000" pitchFamily="2" charset="2"/>
              <a:buChar char="Ø"/>
            </a:pPr>
            <a:r>
              <a:rPr lang="ru-RU" sz="1400" dirty="0">
                <a:solidFill>
                  <a:schemeClr val="tx1"/>
                </a:solidFill>
              </a:rPr>
              <a:t>Единые недвижимые комплексы, в состав которых входит хотя бы один жилой дом - 0,3 %.</a:t>
            </a:r>
          </a:p>
          <a:p>
            <a:pPr>
              <a:spcBef>
                <a:spcPts val="0"/>
              </a:spcBef>
              <a:buFont typeface="Wingdings" panose="05000000000000000000" pitchFamily="2" charset="2"/>
              <a:buChar char="Ø"/>
            </a:pPr>
            <a:r>
              <a:rPr lang="ru-RU" sz="1400" dirty="0">
                <a:solidFill>
                  <a:schemeClr val="tx1"/>
                </a:solidFill>
              </a:rPr>
              <a:t>Гаражи и </a:t>
            </a:r>
            <a:r>
              <a:rPr lang="ru-RU" sz="1400" dirty="0" err="1">
                <a:solidFill>
                  <a:schemeClr val="tx1"/>
                </a:solidFill>
              </a:rPr>
              <a:t>машино</a:t>
            </a:r>
            <a:r>
              <a:rPr lang="ru-RU" sz="1400" dirty="0">
                <a:solidFill>
                  <a:schemeClr val="tx1"/>
                </a:solidFill>
              </a:rPr>
              <a:t>-места, в том числе расположенные в объектах налогообложения, указанных в подпункте 2 пункта 2 статьи 406 Налогового кодекса Российской Федерации - 0,3 %.</a:t>
            </a:r>
          </a:p>
          <a:p>
            <a:pPr>
              <a:spcBef>
                <a:spcPts val="0"/>
              </a:spcBef>
              <a:buFont typeface="Wingdings" panose="05000000000000000000" pitchFamily="2" charset="2"/>
              <a:buChar char="Ø"/>
            </a:pPr>
            <a:r>
              <a:rPr lang="ru-RU" sz="1400" dirty="0">
                <a:solidFill>
                  <a:schemeClr val="tx1"/>
                </a:solidFill>
              </a:rPr>
              <a:t>Хозяйственные строения или сооружения, площадь каждого из которых не превышает 50 квадратных метров и которые расположены на земельных участках для ведения личного подсобного хозяйства, огородничества, садоводства или индивидуального жилищного строительства, - 0,3 %.</a:t>
            </a:r>
          </a:p>
          <a:p>
            <a:r>
              <a:rPr lang="ru-RU" sz="1400" b="1" dirty="0">
                <a:solidFill>
                  <a:schemeClr val="tx1"/>
                </a:solidFill>
              </a:rPr>
              <a:t>Объектов налогообложения, включенных в перечень, определяемый в соответствии с пунктом 7 статьи 378.2 Налогового кодекса Российской Федерации, в отношении объектов налогообложения, предусмотренных абзацем вторым пункта 10 статьи 378.2 Налогового кодекса Российской Федерации</a:t>
            </a:r>
            <a:r>
              <a:rPr lang="ru-RU" sz="1400" dirty="0">
                <a:solidFill>
                  <a:schemeClr val="tx1"/>
                </a:solidFill>
              </a:rPr>
              <a:t>, - в 2015 году - 1,5 %, в 2016 году - 2 %; в 2017 году - 1,5 %; в 2018 году и последующие годы - 2 %.</a:t>
            </a:r>
          </a:p>
          <a:p>
            <a:r>
              <a:rPr lang="ru-RU" sz="1400" b="1" dirty="0">
                <a:solidFill>
                  <a:schemeClr val="tx1"/>
                </a:solidFill>
              </a:rPr>
              <a:t>Объектов налогообложения, кадастровая стоимость каждого из которых превышает 300 млн. рублей, </a:t>
            </a:r>
            <a:r>
              <a:rPr lang="ru-RU" sz="1400" dirty="0">
                <a:solidFill>
                  <a:schemeClr val="tx1"/>
                </a:solidFill>
              </a:rPr>
              <a:t>- 2 %.</a:t>
            </a:r>
          </a:p>
          <a:p>
            <a:r>
              <a:rPr lang="ru-RU" sz="1400" b="1" dirty="0">
                <a:solidFill>
                  <a:schemeClr val="tx1"/>
                </a:solidFill>
              </a:rPr>
              <a:t>Прочих объектов налогообложения </a:t>
            </a:r>
            <a:r>
              <a:rPr lang="ru-RU" sz="1400" dirty="0">
                <a:solidFill>
                  <a:schemeClr val="tx1"/>
                </a:solidFill>
              </a:rPr>
              <a:t>- 0,5 %.</a:t>
            </a:r>
          </a:p>
          <a:p>
            <a:endParaRPr lang="ru-RU" sz="1600" dirty="0"/>
          </a:p>
        </p:txBody>
      </p:sp>
      <p:sp>
        <p:nvSpPr>
          <p:cNvPr id="5" name="Номер слайда 4">
            <a:extLst>
              <a:ext uri="{FF2B5EF4-FFF2-40B4-BE49-F238E27FC236}">
                <a16:creationId xmlns:a16="http://schemas.microsoft.com/office/drawing/2014/main" id="{CFD87070-E5A5-427B-9BE8-DF26682B2B13}"/>
              </a:ext>
            </a:extLst>
          </p:cNvPr>
          <p:cNvSpPr>
            <a:spLocks noGrp="1"/>
          </p:cNvSpPr>
          <p:nvPr>
            <p:ph type="sldNum" sz="quarter" idx="12"/>
          </p:nvPr>
        </p:nvSpPr>
        <p:spPr/>
        <p:txBody>
          <a:bodyPr/>
          <a:lstStyle/>
          <a:p>
            <a:fld id="{E4EB6E89-BA87-4003-BD23-6BDF40F3EBED}" type="slidenum">
              <a:rPr lang="ru-RU" smtClean="0"/>
              <a:pPr/>
              <a:t>37</a:t>
            </a:fld>
            <a:endParaRPr lang="ru-RU" dirty="0"/>
          </a:p>
        </p:txBody>
      </p:sp>
      <p:pic>
        <p:nvPicPr>
          <p:cNvPr id="7" name="Объект 6">
            <a:extLst>
              <a:ext uri="{FF2B5EF4-FFF2-40B4-BE49-F238E27FC236}">
                <a16:creationId xmlns:a16="http://schemas.microsoft.com/office/drawing/2014/main" id="{65217EBB-E8F3-456D-80D3-533CF342F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189767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5AD4E9-D82F-4937-B966-75BB34EFA638}"/>
              </a:ext>
            </a:extLst>
          </p:cNvPr>
          <p:cNvSpPr>
            <a:spLocks noGrp="1"/>
          </p:cNvSpPr>
          <p:nvPr>
            <p:ph type="title"/>
          </p:nvPr>
        </p:nvSpPr>
        <p:spPr>
          <a:xfrm>
            <a:off x="895044" y="188913"/>
            <a:ext cx="11046130" cy="424732"/>
          </a:xfrm>
        </p:spPr>
        <p:txBody>
          <a:bodyPr vert="horz" lIns="91440" tIns="45720" rIns="91440" bIns="45720" rtlCol="0" anchor="ctr">
            <a:noAutofit/>
          </a:bodyPr>
          <a:lstStyle/>
          <a:p>
            <a:pPr algn="ctr"/>
            <a:r>
              <a:rPr lang="ru-RU" sz="2800" dirty="0"/>
              <a:t>Информация о ставках налогов</a:t>
            </a:r>
          </a:p>
        </p:txBody>
      </p:sp>
      <p:sp>
        <p:nvSpPr>
          <p:cNvPr id="4" name="Объект 3">
            <a:extLst>
              <a:ext uri="{FF2B5EF4-FFF2-40B4-BE49-F238E27FC236}">
                <a16:creationId xmlns:a16="http://schemas.microsoft.com/office/drawing/2014/main" id="{9666DD3F-5CFA-438A-AB0E-70A181A22CA5}"/>
              </a:ext>
            </a:extLst>
          </p:cNvPr>
          <p:cNvSpPr>
            <a:spLocks noGrp="1"/>
          </p:cNvSpPr>
          <p:nvPr>
            <p:ph sz="half" idx="1"/>
          </p:nvPr>
        </p:nvSpPr>
        <p:spPr>
          <a:xfrm>
            <a:off x="216131" y="1063776"/>
            <a:ext cx="11725043" cy="5191631"/>
          </a:xfrm>
        </p:spPr>
        <p:txBody>
          <a:bodyPr>
            <a:noAutofit/>
          </a:bodyPr>
          <a:lstStyle/>
          <a:p>
            <a:pPr marL="0" indent="0" algn="ctr">
              <a:buNone/>
            </a:pPr>
            <a:r>
              <a:rPr lang="ru-RU" sz="1800" b="1" dirty="0"/>
              <a:t>Земельный налог</a:t>
            </a:r>
          </a:p>
          <a:p>
            <a:pPr marL="0" indent="0">
              <a:buNone/>
            </a:pPr>
            <a:r>
              <a:rPr lang="ru-RU" sz="1350" dirty="0"/>
              <a:t>В соответствии с главой 31 Налогового кодекса Российской Федерации, решением Совета депутатов г</a:t>
            </a:r>
            <a:r>
              <a:rPr lang="ru-RU" sz="1350" dirty="0" smtClean="0"/>
              <a:t>. Долгопрудного </a:t>
            </a:r>
            <a:r>
              <a:rPr lang="ru-RU" sz="1350" dirty="0"/>
              <a:t>от 22.06.2012 № 95-нр «О земельном налоге на территории городского округа Долгопрудный» определены </a:t>
            </a:r>
            <a:r>
              <a:rPr lang="ru-RU" sz="1350" b="1" dirty="0"/>
              <a:t>налоговые ставки в процентах от кадастровой стоимости земельных участков:</a:t>
            </a:r>
          </a:p>
          <a:p>
            <a:r>
              <a:rPr lang="ru-RU" sz="1350" b="1" dirty="0"/>
              <a:t>0,3 % в отношении земельных участков:</a:t>
            </a:r>
          </a:p>
          <a:p>
            <a:pPr>
              <a:buFont typeface="Wingdings" panose="05000000000000000000" pitchFamily="2" charset="2"/>
              <a:buChar char="Ø"/>
            </a:pPr>
            <a:r>
              <a:rPr lang="ru-RU" sz="1350" dirty="0"/>
              <a:t>отнесенных к землям сельскохозяйственного назначения или к землям в составе зон сельскохозяйственного использования в городском округе Долгопрудный и используемых для сельскохозяйственного производства;</a:t>
            </a:r>
          </a:p>
          <a:p>
            <a:pPr>
              <a:buFont typeface="Wingdings" panose="05000000000000000000" pitchFamily="2" charset="2"/>
              <a:buChar char="Ø"/>
            </a:pPr>
            <a:r>
              <a:rPr lang="ru-RU" sz="1350" dirty="0"/>
              <a:t>занятых жилищным фондом (за исключением земельных участков, занятых индивидуальными жилыми домами) и объектами инженерной инфраструктуры жилищно-коммунального комплекса (за исключением доли в праве на земельный участок, приходящейся на объект, не относящийся к жилищному фонду и объектам инженерной инфраструктуры жилищно-коммунального комплекса) или приобретенных (предоставленных) для жилищного строительства (за исключением приобретенных (предоставленных) для индивидуального жилищного строительства);</a:t>
            </a:r>
          </a:p>
          <a:p>
            <a:pPr>
              <a:buFont typeface="Wingdings" panose="05000000000000000000" pitchFamily="2" charset="2"/>
              <a:buChar char="Ø"/>
            </a:pPr>
            <a:r>
              <a:rPr lang="ru-RU" sz="1350" dirty="0"/>
              <a:t>ограниченных в обороте в соответствии с законодательством Российской Федерации, предоставленных для обеспечения обороны, безопасности и таможенных нужд.</a:t>
            </a:r>
          </a:p>
          <a:p>
            <a:r>
              <a:rPr lang="ru-RU" sz="1350" b="1" dirty="0"/>
              <a:t>0,2 % в отношении земельных участков:</a:t>
            </a:r>
          </a:p>
          <a:p>
            <a:pPr>
              <a:buFont typeface="Wingdings" panose="05000000000000000000" pitchFamily="2" charset="2"/>
              <a:buChar char="Ø"/>
            </a:pPr>
            <a:r>
              <a:rPr lang="ru-RU" sz="1350" dirty="0"/>
              <a:t>занятых индивидуальными жилыми домами или приобретенных (предоставленных) для индивидуального жилищного строительства и личного подсобного хозяйства (за исключением земельных участков, приобретенных (предоставленных) для индивидуального жилищного строительства, личного подсобного хозяйства, используемых в предпринимательской деятельности).</a:t>
            </a:r>
          </a:p>
          <a:p>
            <a:r>
              <a:rPr lang="ru-RU" sz="1350" b="1" dirty="0"/>
              <a:t>0,25 % в отношении земельных участков:</a:t>
            </a:r>
          </a:p>
          <a:p>
            <a:pPr>
              <a:buFont typeface="Wingdings" panose="05000000000000000000" pitchFamily="2" charset="2"/>
              <a:buChar char="Ø"/>
            </a:pPr>
            <a:r>
              <a:rPr lang="ru-RU" sz="1350" dirty="0"/>
              <a:t>не используемых в предпринимательской деятельности, приобретенных (предоставленных) для ведения садоводства или огородничества, а также земельных участков общего назначения, предусмотренных Федеральным законом от 29 июля 2017 года № 217-ФЗ «О ведении гражданами садоводства и огородничества для собственных нужд и о внесении изменений в отдельные законодательные акты Российской Федерации».</a:t>
            </a:r>
          </a:p>
          <a:p>
            <a:r>
              <a:rPr lang="ru-RU" sz="1350" b="1" dirty="0"/>
              <a:t>1,5 % в отношении прочих земельных участков.</a:t>
            </a:r>
          </a:p>
        </p:txBody>
      </p:sp>
      <p:sp>
        <p:nvSpPr>
          <p:cNvPr id="5" name="Номер слайда 4">
            <a:extLst>
              <a:ext uri="{FF2B5EF4-FFF2-40B4-BE49-F238E27FC236}">
                <a16:creationId xmlns:a16="http://schemas.microsoft.com/office/drawing/2014/main" id="{CFD87070-E5A5-427B-9BE8-DF26682B2B13}"/>
              </a:ext>
            </a:extLst>
          </p:cNvPr>
          <p:cNvSpPr>
            <a:spLocks noGrp="1"/>
          </p:cNvSpPr>
          <p:nvPr>
            <p:ph type="sldNum" sz="quarter" idx="12"/>
          </p:nvPr>
        </p:nvSpPr>
        <p:spPr/>
        <p:txBody>
          <a:bodyPr/>
          <a:lstStyle/>
          <a:p>
            <a:fld id="{E4EB6E89-BA87-4003-BD23-6BDF40F3EBED}" type="slidenum">
              <a:rPr lang="ru-RU" smtClean="0"/>
              <a:pPr/>
              <a:t>38</a:t>
            </a:fld>
            <a:endParaRPr lang="ru-RU" dirty="0"/>
          </a:p>
        </p:txBody>
      </p:sp>
      <p:pic>
        <p:nvPicPr>
          <p:cNvPr id="7" name="Объект 6">
            <a:extLst>
              <a:ext uri="{FF2B5EF4-FFF2-40B4-BE49-F238E27FC236}">
                <a16:creationId xmlns:a16="http://schemas.microsoft.com/office/drawing/2014/main" id="{65217EBB-E8F3-456D-80D3-533CF342F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3736908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C4886C-9325-4E7F-92C2-A52B991832F9}"/>
              </a:ext>
            </a:extLst>
          </p:cNvPr>
          <p:cNvSpPr>
            <a:spLocks noGrp="1"/>
          </p:cNvSpPr>
          <p:nvPr>
            <p:ph type="title"/>
          </p:nvPr>
        </p:nvSpPr>
        <p:spPr>
          <a:xfrm>
            <a:off x="904240" y="188913"/>
            <a:ext cx="11115040" cy="1015663"/>
          </a:xfrm>
        </p:spPr>
        <p:txBody>
          <a:bodyPr vert="horz" lIns="91440" tIns="45720" rIns="91440" bIns="45720" rtlCol="0" anchor="ctr">
            <a:normAutofit fontScale="90000"/>
          </a:bodyPr>
          <a:lstStyle/>
          <a:p>
            <a:pPr algn="ctr">
              <a:lnSpc>
                <a:spcPct val="90000"/>
              </a:lnSpc>
            </a:pPr>
            <a:r>
              <a:rPr lang="ru-RU" sz="2400" dirty="0">
                <a:solidFill>
                  <a:schemeClr val="tx1"/>
                </a:solidFill>
              </a:rPr>
              <a:t>Реестр налоговых льгот по земельному налогу, установленных решением Совета депутатов </a:t>
            </a:r>
            <a:r>
              <a:rPr lang="ru-RU" sz="2400" dirty="0" err="1">
                <a:solidFill>
                  <a:schemeClr val="tx1"/>
                </a:solidFill>
              </a:rPr>
              <a:t>г.Долгопрудного</a:t>
            </a:r>
            <a:r>
              <a:rPr lang="ru-RU" sz="2400" dirty="0">
                <a:solidFill>
                  <a:schemeClr val="tx1"/>
                </a:solidFill>
              </a:rPr>
              <a:t> от 22.06.2012  № 95-нр «О земельном налоге на территории городского округа Долгопрудный»</a:t>
            </a:r>
          </a:p>
        </p:txBody>
      </p:sp>
      <p:graphicFrame>
        <p:nvGraphicFramePr>
          <p:cNvPr id="5" name="Объект 4">
            <a:extLst>
              <a:ext uri="{FF2B5EF4-FFF2-40B4-BE49-F238E27FC236}">
                <a16:creationId xmlns:a16="http://schemas.microsoft.com/office/drawing/2014/main" id="{DB84A273-9F30-42D0-A9F6-17B7899F2011}"/>
              </a:ext>
            </a:extLst>
          </p:cNvPr>
          <p:cNvGraphicFramePr>
            <a:graphicFrameLocks noGrp="1"/>
          </p:cNvGraphicFramePr>
          <p:nvPr>
            <p:ph idx="1"/>
            <p:extLst>
              <p:ext uri="{D42A27DB-BD31-4B8C-83A1-F6EECF244321}">
                <p14:modId xmlns:p14="http://schemas.microsoft.com/office/powerpoint/2010/main" val="2570355556"/>
              </p:ext>
            </p:extLst>
          </p:nvPr>
        </p:nvGraphicFramePr>
        <p:xfrm>
          <a:off x="200025" y="1204576"/>
          <a:ext cx="11687174" cy="5603714"/>
        </p:xfrm>
        <a:graphic>
          <a:graphicData uri="http://schemas.openxmlformats.org/drawingml/2006/table">
            <a:tbl>
              <a:tblPr firstRow="1" firstCol="1" bandRow="1" bandCol="1">
                <a:tableStyleId>{5C22544A-7EE6-4342-B048-85BDC9FD1C3A}</a:tableStyleId>
              </a:tblPr>
              <a:tblGrid>
                <a:gridCol w="597691">
                  <a:extLst>
                    <a:ext uri="{9D8B030D-6E8A-4147-A177-3AD203B41FA5}">
                      <a16:colId xmlns:a16="http://schemas.microsoft.com/office/drawing/2014/main" val="1321127670"/>
                    </a:ext>
                  </a:extLst>
                </a:gridCol>
                <a:gridCol w="7212237">
                  <a:extLst>
                    <a:ext uri="{9D8B030D-6E8A-4147-A177-3AD203B41FA5}">
                      <a16:colId xmlns:a16="http://schemas.microsoft.com/office/drawing/2014/main" val="2385509948"/>
                    </a:ext>
                  </a:extLst>
                </a:gridCol>
                <a:gridCol w="1367671">
                  <a:extLst>
                    <a:ext uri="{9D8B030D-6E8A-4147-A177-3AD203B41FA5}">
                      <a16:colId xmlns:a16="http://schemas.microsoft.com/office/drawing/2014/main" val="1121755877"/>
                    </a:ext>
                  </a:extLst>
                </a:gridCol>
                <a:gridCol w="1217160">
                  <a:extLst>
                    <a:ext uri="{9D8B030D-6E8A-4147-A177-3AD203B41FA5}">
                      <a16:colId xmlns:a16="http://schemas.microsoft.com/office/drawing/2014/main" val="3781074616"/>
                    </a:ext>
                  </a:extLst>
                </a:gridCol>
                <a:gridCol w="1292415">
                  <a:extLst>
                    <a:ext uri="{9D8B030D-6E8A-4147-A177-3AD203B41FA5}">
                      <a16:colId xmlns:a16="http://schemas.microsoft.com/office/drawing/2014/main" val="2710870445"/>
                    </a:ext>
                  </a:extLst>
                </a:gridCol>
              </a:tblGrid>
              <a:tr h="719474">
                <a:tc rowSpan="2">
                  <a:txBody>
                    <a:bodyPr/>
                    <a:lstStyle/>
                    <a:p>
                      <a:pPr marL="0" marR="176530" algn="ctr" defTabSz="914400" rtl="0" eaLnBrk="1" latinLnBrk="0" hangingPunct="1">
                        <a:lnSpc>
                          <a:spcPct val="100000"/>
                        </a:lnSpc>
                        <a:spcAft>
                          <a:spcPts val="0"/>
                        </a:spcAft>
                      </a:pPr>
                      <a:r>
                        <a:rPr lang="ru-RU" sz="1600" b="1" kern="1200" dirty="0">
                          <a:solidFill>
                            <a:schemeClr val="accent3">
                              <a:lumMod val="50000"/>
                            </a:schemeClr>
                          </a:solidFill>
                          <a:effectLst/>
                          <a:latin typeface="+mn-lt"/>
                          <a:ea typeface="+mn-ea"/>
                          <a:cs typeface="+mn-cs"/>
                        </a:rPr>
                        <a:t> </a:t>
                      </a:r>
                      <a:r>
                        <a:rPr lang="ru-RU" sz="1600" b="1" kern="1200" dirty="0" smtClean="0">
                          <a:solidFill>
                            <a:schemeClr val="accent3">
                              <a:lumMod val="50000"/>
                            </a:schemeClr>
                          </a:solidFill>
                          <a:effectLst/>
                          <a:latin typeface="+mn-lt"/>
                          <a:ea typeface="+mn-ea"/>
                          <a:cs typeface="+mn-cs"/>
                        </a:rPr>
                        <a:t>№ п/п</a:t>
                      </a:r>
                      <a:endParaRPr lang="ru-RU" sz="1600" b="1" kern="1200" dirty="0">
                        <a:solidFill>
                          <a:schemeClr val="accent3">
                            <a:lumMod val="50000"/>
                          </a:schemeClr>
                        </a:solidFill>
                        <a:effectLst/>
                        <a:latin typeface="+mn-lt"/>
                        <a:ea typeface="+mn-ea"/>
                        <a:cs typeface="+mn-cs"/>
                      </a:endParaRPr>
                    </a:p>
                  </a:txBody>
                  <a:tcPr marL="31459" marR="31459" marT="0" marB="0" anchor="ctr">
                    <a:solidFill>
                      <a:srgbClr val="A9D8B7"/>
                    </a:solidFill>
                  </a:tcPr>
                </a:tc>
                <a:tc rowSpan="2">
                  <a:txBody>
                    <a:bodyPr/>
                    <a:lstStyle/>
                    <a:p>
                      <a:pPr marR="176530">
                        <a:lnSpc>
                          <a:spcPct val="150000"/>
                        </a:lnSpc>
                        <a:spcAft>
                          <a:spcPts val="0"/>
                        </a:spcAft>
                      </a:pPr>
                      <a:r>
                        <a:rPr lang="ru-RU" sz="1000" dirty="0">
                          <a:solidFill>
                            <a:schemeClr val="accent3">
                              <a:lumMod val="50000"/>
                            </a:schemeClr>
                          </a:solidFill>
                          <a:effectLst/>
                        </a:rPr>
                        <a:t> </a:t>
                      </a:r>
                      <a:endParaRPr lang="ru-RU" sz="1050" dirty="0">
                        <a:solidFill>
                          <a:schemeClr val="accent3">
                            <a:lumMod val="50000"/>
                          </a:schemeClr>
                        </a:solidFill>
                        <a:effectLst/>
                      </a:endParaRPr>
                    </a:p>
                    <a:p>
                      <a:pPr marR="176530" algn="ctr">
                        <a:lnSpc>
                          <a:spcPct val="150000"/>
                        </a:lnSpc>
                        <a:spcAft>
                          <a:spcPts val="0"/>
                        </a:spcAft>
                      </a:pPr>
                      <a:r>
                        <a:rPr lang="ru-RU" sz="1600" dirty="0">
                          <a:solidFill>
                            <a:schemeClr val="accent3">
                              <a:lumMod val="50000"/>
                            </a:schemeClr>
                          </a:solidFill>
                          <a:effectLst/>
                        </a:rPr>
                        <a:t>Наименование льготы</a:t>
                      </a:r>
                      <a:endParaRPr lang="ru-RU" sz="14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solidFill>
                      <a:schemeClr val="accent5">
                        <a:lumMod val="40000"/>
                        <a:lumOff val="60000"/>
                      </a:schemeClr>
                    </a:solidFill>
                  </a:tcPr>
                </a:tc>
                <a:tc>
                  <a:txBody>
                    <a:bodyPr/>
                    <a:lstStyle/>
                    <a:p>
                      <a:pPr marR="176530" algn="ctr">
                        <a:lnSpc>
                          <a:spcPct val="114000"/>
                        </a:lnSpc>
                        <a:spcAft>
                          <a:spcPts val="0"/>
                        </a:spcAft>
                      </a:pPr>
                      <a:r>
                        <a:rPr lang="ru-RU" sz="1100" dirty="0">
                          <a:solidFill>
                            <a:schemeClr val="accent3">
                              <a:lumMod val="50000"/>
                            </a:schemeClr>
                          </a:solidFill>
                          <a:effectLst/>
                        </a:rPr>
                        <a:t>Установленный размер льготы</a:t>
                      </a:r>
                    </a:p>
                    <a:p>
                      <a:pPr marR="176530" algn="ctr">
                        <a:lnSpc>
                          <a:spcPct val="114000"/>
                        </a:lnSpc>
                        <a:spcAft>
                          <a:spcPts val="0"/>
                        </a:spcAft>
                      </a:pPr>
                      <a:r>
                        <a:rPr lang="ru-RU" sz="1100" dirty="0">
                          <a:solidFill>
                            <a:schemeClr val="accent3">
                              <a:lumMod val="50000"/>
                            </a:schemeClr>
                          </a:solidFill>
                          <a:effectLst/>
                        </a:rPr>
                        <a:t>(% освобождения от уплаты)</a:t>
                      </a:r>
                      <a:endParaRPr lang="ru-RU" sz="12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solidFill>
                      <a:schemeClr val="accent5">
                        <a:lumMod val="40000"/>
                        <a:lumOff val="60000"/>
                      </a:schemeClr>
                    </a:solidFill>
                  </a:tcPr>
                </a:tc>
                <a:tc gridSpan="2">
                  <a:txBody>
                    <a:bodyPr/>
                    <a:lstStyle/>
                    <a:p>
                      <a:pPr marL="0" marR="176530" algn="ctr" defTabSz="914400" rtl="0" eaLnBrk="1" latinLnBrk="0" hangingPunct="1">
                        <a:lnSpc>
                          <a:spcPct val="114000"/>
                        </a:lnSpc>
                        <a:spcAft>
                          <a:spcPts val="0"/>
                        </a:spcAft>
                      </a:pPr>
                      <a:r>
                        <a:rPr lang="ru-RU" sz="1100" b="1" kern="1200" dirty="0" smtClean="0">
                          <a:solidFill>
                            <a:schemeClr val="accent3">
                              <a:lumMod val="50000"/>
                            </a:schemeClr>
                          </a:solidFill>
                          <a:effectLst/>
                          <a:latin typeface="+mn-lt"/>
                          <a:ea typeface="+mn-ea"/>
                          <a:cs typeface="+mn-cs"/>
                        </a:rPr>
                        <a:t>Объем налоговых расходов в связи с</a:t>
                      </a:r>
                    </a:p>
                    <a:p>
                      <a:pPr marL="0" marR="176530" algn="ctr" defTabSz="914400" rtl="0" eaLnBrk="1" latinLnBrk="0" hangingPunct="1">
                        <a:lnSpc>
                          <a:spcPct val="114000"/>
                        </a:lnSpc>
                        <a:spcAft>
                          <a:spcPts val="0"/>
                        </a:spcAft>
                      </a:pPr>
                      <a:r>
                        <a:rPr lang="ru-RU" sz="1100" b="1" kern="1200" dirty="0" smtClean="0">
                          <a:solidFill>
                            <a:schemeClr val="accent3">
                              <a:lumMod val="50000"/>
                            </a:schemeClr>
                          </a:solidFill>
                          <a:effectLst/>
                          <a:latin typeface="+mn-lt"/>
                          <a:ea typeface="+mn-ea"/>
                          <a:cs typeface="+mn-cs"/>
                        </a:rPr>
                        <a:t>предоставлением налоговых льгот </a:t>
                      </a:r>
                      <a:endParaRPr lang="ru-RU" sz="1100" b="1" kern="1200" dirty="0">
                        <a:solidFill>
                          <a:schemeClr val="accent3">
                            <a:lumMod val="50000"/>
                          </a:schemeClr>
                        </a:solidFill>
                        <a:effectLst/>
                        <a:latin typeface="+mn-lt"/>
                        <a:ea typeface="+mn-ea"/>
                        <a:cs typeface="+mn-cs"/>
                      </a:endParaRPr>
                    </a:p>
                  </a:txBody>
                  <a:tcPr marL="31459" marR="31459" marT="0" marB="0" anchor="ctr">
                    <a:solidFill>
                      <a:schemeClr val="accent5">
                        <a:lumMod val="40000"/>
                        <a:lumOff val="60000"/>
                      </a:schemeClr>
                    </a:solidFill>
                  </a:tcPr>
                </a:tc>
                <a:tc hMerge="1">
                  <a:txBody>
                    <a:bodyPr/>
                    <a:lstStyle/>
                    <a:p>
                      <a:pPr marR="176530" algn="ctr">
                        <a:lnSpc>
                          <a:spcPct val="150000"/>
                        </a:lnSpc>
                        <a:spcAft>
                          <a:spcPts val="0"/>
                        </a:spcAft>
                      </a:pPr>
                      <a:endParaRPr lang="ru-RU" sz="12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solidFill>
                      <a:schemeClr val="accent5">
                        <a:lumMod val="40000"/>
                        <a:lumOff val="60000"/>
                      </a:schemeClr>
                    </a:solidFill>
                  </a:tcPr>
                </a:tc>
                <a:extLst>
                  <a:ext uri="{0D108BD9-81ED-4DB2-BD59-A6C34878D82A}">
                    <a16:rowId xmlns:a16="http://schemas.microsoft.com/office/drawing/2014/main" val="3363464494"/>
                  </a:ext>
                </a:extLst>
              </a:tr>
              <a:tr h="216123">
                <a:tc vMerge="1">
                  <a:txBody>
                    <a:bodyPr/>
                    <a:lstStyle/>
                    <a:p>
                      <a:endParaRPr lang="ru-RU"/>
                    </a:p>
                  </a:txBody>
                  <a:tcPr/>
                </a:tc>
                <a:tc vMerge="1">
                  <a:txBody>
                    <a:bodyPr/>
                    <a:lstStyle/>
                    <a:p>
                      <a:endParaRPr lang="ru-RU"/>
                    </a:p>
                  </a:txBody>
                  <a:tcPr/>
                </a:tc>
                <a:tc>
                  <a:txBody>
                    <a:bodyPr/>
                    <a:lstStyle/>
                    <a:p>
                      <a:pPr marR="176530" algn="ctr">
                        <a:lnSpc>
                          <a:spcPct val="150000"/>
                        </a:lnSpc>
                        <a:spcAft>
                          <a:spcPts val="0"/>
                        </a:spcAft>
                      </a:pPr>
                      <a:r>
                        <a:rPr lang="ru-RU" sz="1050" b="1" dirty="0" smtClean="0">
                          <a:effectLst/>
                        </a:rPr>
                        <a:t>2023г</a:t>
                      </a:r>
                      <a:r>
                        <a:rPr lang="ru-RU" sz="1050" b="1" dirty="0">
                          <a:effectLst/>
                        </a:rPr>
                        <a:t>.</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tc>
                <a:tc>
                  <a:txBody>
                    <a:bodyPr/>
                    <a:lstStyle/>
                    <a:p>
                      <a:pPr marR="176530" algn="ctr">
                        <a:lnSpc>
                          <a:spcPct val="150000"/>
                        </a:lnSpc>
                        <a:spcAft>
                          <a:spcPts val="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2022 г.</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tc>
                <a:tc>
                  <a:txBody>
                    <a:bodyPr/>
                    <a:lstStyle/>
                    <a:p>
                      <a:pPr marR="176530" algn="ctr">
                        <a:lnSpc>
                          <a:spcPct val="150000"/>
                        </a:lnSpc>
                        <a:spcAft>
                          <a:spcPts val="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Оценка 2023</a:t>
                      </a:r>
                      <a:r>
                        <a:rPr lang="ru-RU" sz="1100" b="1" baseline="0" dirty="0" smtClean="0">
                          <a:effectLst/>
                          <a:latin typeface="Calibri" panose="020F0502020204030204" pitchFamily="34" charset="0"/>
                          <a:ea typeface="Calibri" panose="020F0502020204030204" pitchFamily="34" charset="0"/>
                          <a:cs typeface="Times New Roman" panose="02020603050405020304" pitchFamily="18" charset="0"/>
                        </a:rPr>
                        <a:t> г.</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tc>
                <a:extLst>
                  <a:ext uri="{0D108BD9-81ED-4DB2-BD59-A6C34878D82A}">
                    <a16:rowId xmlns:a16="http://schemas.microsoft.com/office/drawing/2014/main" val="967480096"/>
                  </a:ext>
                </a:extLst>
              </a:tr>
              <a:tr h="392952">
                <a:tc>
                  <a:txBody>
                    <a:bodyPr/>
                    <a:lstStyle/>
                    <a:p>
                      <a:pPr marR="176530" algn="ctr">
                        <a:lnSpc>
                          <a:spcPct val="100000"/>
                        </a:lnSpc>
                        <a:spcAft>
                          <a:spcPts val="0"/>
                        </a:spcAft>
                      </a:pPr>
                      <a:r>
                        <a:rPr lang="ru-RU" sz="1000" dirty="0">
                          <a:solidFill>
                            <a:schemeClr val="accent3">
                              <a:lumMod val="50000"/>
                            </a:schemeClr>
                          </a:solidFill>
                          <a:effectLst/>
                        </a:rPr>
                        <a:t>1</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Герои Советского Союза, Герои Российской Федерации, Герои Социалистического Труда и полные кавалеры орденов Славы, Трудовой Славы и «За службу Родине в Вооруженных Силах СССР»</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1825609417"/>
                  </a:ext>
                </a:extLst>
              </a:tr>
              <a:tr h="392952">
                <a:tc>
                  <a:txBody>
                    <a:bodyPr/>
                    <a:lstStyle/>
                    <a:p>
                      <a:pPr marR="176530" algn="ctr">
                        <a:lnSpc>
                          <a:spcPct val="100000"/>
                        </a:lnSpc>
                        <a:spcAft>
                          <a:spcPts val="0"/>
                        </a:spcAft>
                      </a:pPr>
                      <a:r>
                        <a:rPr lang="ru-RU" sz="1000" dirty="0">
                          <a:solidFill>
                            <a:schemeClr val="accent3">
                              <a:lumMod val="50000"/>
                            </a:schemeClr>
                          </a:solidFill>
                          <a:effectLst/>
                        </a:rPr>
                        <a:t>2</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Участники (в том числе инвалиды, ветераны) Великой Отечественной войны, а также граждане, на которых законодательством распространены социальные гарантии и льготы участников Великой Отечественной войны</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171,0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171,0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2358810388"/>
                  </a:ext>
                </a:extLst>
              </a:tr>
              <a:tr h="206300">
                <a:tc>
                  <a:txBody>
                    <a:bodyPr/>
                    <a:lstStyle/>
                    <a:p>
                      <a:pPr marR="176530" algn="ctr">
                        <a:lnSpc>
                          <a:spcPct val="100000"/>
                        </a:lnSpc>
                        <a:spcAft>
                          <a:spcPts val="0"/>
                        </a:spcAft>
                      </a:pPr>
                      <a:r>
                        <a:rPr lang="ru-RU" sz="1000" dirty="0">
                          <a:solidFill>
                            <a:schemeClr val="accent3">
                              <a:lumMod val="50000"/>
                            </a:schemeClr>
                          </a:solidFill>
                          <a:effectLst/>
                        </a:rPr>
                        <a:t>3</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Инвалиды 1 и 2 групп, инвалиды с детства</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2 191,0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2 191,0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932395290"/>
                  </a:ext>
                </a:extLst>
              </a:tr>
              <a:tr h="392952">
                <a:tc>
                  <a:txBody>
                    <a:bodyPr/>
                    <a:lstStyle/>
                    <a:p>
                      <a:pPr marR="176530" algn="ctr">
                        <a:lnSpc>
                          <a:spcPct val="100000"/>
                        </a:lnSpc>
                        <a:spcAft>
                          <a:spcPts val="0"/>
                        </a:spcAft>
                      </a:pPr>
                      <a:r>
                        <a:rPr lang="ru-RU" sz="1000" dirty="0">
                          <a:solidFill>
                            <a:schemeClr val="accent3">
                              <a:lumMod val="50000"/>
                            </a:schemeClr>
                          </a:solidFill>
                          <a:effectLst/>
                        </a:rPr>
                        <a:t>4</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Граждане, имеющие на иждивении трех и более несовершеннолетних детей, совокупный доход которых меньше прожиточного минимума</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7,0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7,0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3249617175"/>
                  </a:ext>
                </a:extLst>
              </a:tr>
              <a:tr h="206300">
                <a:tc>
                  <a:txBody>
                    <a:bodyPr/>
                    <a:lstStyle/>
                    <a:p>
                      <a:pPr marR="176530" algn="ctr">
                        <a:lnSpc>
                          <a:spcPct val="100000"/>
                        </a:lnSpc>
                        <a:spcAft>
                          <a:spcPts val="0"/>
                        </a:spcAft>
                      </a:pPr>
                      <a:r>
                        <a:rPr lang="ru-RU" sz="1000" dirty="0">
                          <a:solidFill>
                            <a:schemeClr val="accent3">
                              <a:lumMod val="50000"/>
                            </a:schemeClr>
                          </a:solidFill>
                          <a:effectLst/>
                        </a:rPr>
                        <a:t>5</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 Одинокие пенсионеры, полученные доходы которых меньше прожиточного минимума</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16,0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16,0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292616702"/>
                  </a:ext>
                </a:extLst>
              </a:tr>
              <a:tr h="206300">
                <a:tc>
                  <a:txBody>
                    <a:bodyPr/>
                    <a:lstStyle/>
                    <a:p>
                      <a:pPr marR="176530" algn="ctr">
                        <a:lnSpc>
                          <a:spcPct val="100000"/>
                        </a:lnSpc>
                        <a:spcAft>
                          <a:spcPts val="0"/>
                        </a:spcAft>
                      </a:pPr>
                      <a:r>
                        <a:rPr lang="ru-RU" sz="1000" dirty="0">
                          <a:solidFill>
                            <a:schemeClr val="accent3">
                              <a:lumMod val="50000"/>
                            </a:schemeClr>
                          </a:solidFill>
                          <a:effectLst/>
                        </a:rPr>
                        <a:t>6</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Родители детей-инвалидов, полученные доходы которых меньше прожиточного минимума</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578114460"/>
                  </a:ext>
                </a:extLst>
              </a:tr>
              <a:tr h="589427">
                <a:tc>
                  <a:txBody>
                    <a:bodyPr/>
                    <a:lstStyle/>
                    <a:p>
                      <a:pPr marR="176530" algn="ctr">
                        <a:lnSpc>
                          <a:spcPct val="100000"/>
                        </a:lnSpc>
                        <a:spcAft>
                          <a:spcPts val="0"/>
                        </a:spcAft>
                      </a:pPr>
                      <a:r>
                        <a:rPr lang="ru-RU" sz="1000" dirty="0">
                          <a:solidFill>
                            <a:schemeClr val="accent3">
                              <a:lumMod val="50000"/>
                            </a:schemeClr>
                          </a:solidFill>
                          <a:effectLst/>
                        </a:rPr>
                        <a:t>7</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 Дети-сироты и дети, оставшиеся без попечения родителей, на которых распространяется действие Федерального закона от 21.12.1996 N 159-ФЗ «О дополнительных гарантиях по социальной защите детей-сирот и детей, оставшихся без попечения родителей»</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3339061674"/>
                  </a:ext>
                </a:extLst>
              </a:tr>
              <a:tr h="589427">
                <a:tc>
                  <a:txBody>
                    <a:bodyPr/>
                    <a:lstStyle/>
                    <a:p>
                      <a:pPr marR="176530" algn="ctr">
                        <a:lnSpc>
                          <a:spcPct val="100000"/>
                        </a:lnSpc>
                        <a:spcAft>
                          <a:spcPts val="0"/>
                        </a:spcAft>
                      </a:pPr>
                      <a:r>
                        <a:rPr lang="ru-RU" sz="1000" dirty="0">
                          <a:solidFill>
                            <a:schemeClr val="accent3">
                              <a:lumMod val="50000"/>
                            </a:schemeClr>
                          </a:solidFill>
                          <a:effectLst/>
                        </a:rPr>
                        <a:t>8</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Граждане, подвергшиеся воздействию радиации вследствие катастрофы на Чернобыльской АЭС и других радиационных аварий на атомных объектах гражданского или военного назначения, а также в результате испытаний, учений и иных работ, связанных с любыми видами ядерных установок, включая ядерное оружие и космическую технику</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412,0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412,0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3450268105"/>
                  </a:ext>
                </a:extLst>
              </a:tr>
              <a:tr h="392952">
                <a:tc>
                  <a:txBody>
                    <a:bodyPr/>
                    <a:lstStyle/>
                    <a:p>
                      <a:pPr marR="176530" algn="ctr">
                        <a:lnSpc>
                          <a:spcPct val="100000"/>
                        </a:lnSpc>
                        <a:spcAft>
                          <a:spcPts val="0"/>
                        </a:spcAft>
                      </a:pPr>
                      <a:r>
                        <a:rPr lang="ru-RU" sz="1000" dirty="0">
                          <a:solidFill>
                            <a:schemeClr val="accent3">
                              <a:lumMod val="50000"/>
                            </a:schemeClr>
                          </a:solidFill>
                          <a:effectLst/>
                        </a:rPr>
                        <a:t>9</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 Налогоплательщики - собственники жилых и нежилых помещений в отношении земельных участков, занятых многоквартирными жилыми домами</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a:t>
                      </a: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728784310"/>
                  </a:ext>
                </a:extLst>
              </a:tr>
              <a:tr h="392952">
                <a:tc>
                  <a:txBody>
                    <a:bodyPr/>
                    <a:lstStyle/>
                    <a:p>
                      <a:pPr marR="176530" algn="ctr">
                        <a:lnSpc>
                          <a:spcPct val="100000"/>
                        </a:lnSpc>
                        <a:spcAft>
                          <a:spcPts val="0"/>
                        </a:spcAft>
                      </a:pPr>
                      <a:r>
                        <a:rPr lang="ru-RU" sz="1050" dirty="0" smtClean="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10</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Женщины, которым в установленном порядке присвоено почетное звание "Мать-героиня" (в отношении одного земельного участка)</a:t>
                      </a:r>
                    </a:p>
                  </a:txBody>
                  <a:tcPr marL="31459" marR="31459" marT="0" marB="0" anchor="ct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0,00</a:t>
                      </a:r>
                    </a:p>
                  </a:txBody>
                  <a:tcPr marL="31459" marR="31459" marT="0" marB="0" anchor="ctr">
                    <a:solidFill>
                      <a:srgbClr val="CCE3F5"/>
                    </a:solidFill>
                  </a:tcPr>
                </a:tc>
                <a:tc>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0,00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1542155883"/>
                  </a:ext>
                </a:extLst>
              </a:tr>
              <a:tr h="206300">
                <a:tc>
                  <a:txBody>
                    <a:bodyPr/>
                    <a:lstStyle/>
                    <a:p>
                      <a:pPr marR="176530" algn="ctr">
                        <a:lnSpc>
                          <a:spcPct val="100000"/>
                        </a:lnSpc>
                        <a:spcAft>
                          <a:spcPts val="0"/>
                        </a:spcAft>
                      </a:pPr>
                      <a:r>
                        <a:rPr lang="ru-RU" sz="1000" dirty="0" smtClean="0">
                          <a:solidFill>
                            <a:schemeClr val="accent3">
                              <a:lumMod val="50000"/>
                            </a:schemeClr>
                          </a:solidFill>
                          <a:effectLst/>
                        </a:rPr>
                        <a:t>11</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smtClean="0">
                          <a:effectLst/>
                        </a:rPr>
                        <a:t>Земли  общего пользования муниципального образования</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rowSpan="4">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25 285,0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rowSpan="4">
                  <a:txBody>
                    <a:bodyPr/>
                    <a:lstStyle/>
                    <a:p>
                      <a:pPr marR="176530" algn="ctr">
                        <a:lnSpc>
                          <a:spcPct val="114000"/>
                        </a:lnSpc>
                        <a:spcAft>
                          <a:spcPts val="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25 285,0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1193005910"/>
                  </a:ext>
                </a:extLst>
              </a:tr>
              <a:tr h="206300">
                <a:tc>
                  <a:txBody>
                    <a:bodyPr/>
                    <a:lstStyle/>
                    <a:p>
                      <a:pPr marR="176530" algn="ctr">
                        <a:lnSpc>
                          <a:spcPct val="100000"/>
                        </a:lnSpc>
                        <a:spcAft>
                          <a:spcPts val="0"/>
                        </a:spcAft>
                      </a:pPr>
                      <a:r>
                        <a:rPr lang="ru-RU" sz="1000" dirty="0" smtClean="0">
                          <a:solidFill>
                            <a:schemeClr val="accent3">
                              <a:lumMod val="50000"/>
                            </a:schemeClr>
                          </a:solidFill>
                          <a:effectLst/>
                        </a:rPr>
                        <a:t>12</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smtClean="0">
                          <a:effectLst/>
                        </a:rPr>
                        <a:t>Земли, предоставляемые для обеспечения деятельности органов муниципальной власти и муниципального управления</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vMerge="1">
                  <a:txBody>
                    <a:bodyPr/>
                    <a:lstStyle/>
                    <a:p>
                      <a:pPr marR="176530" algn="ctr">
                        <a:lnSpc>
                          <a:spcPct val="114000"/>
                        </a:lnSpc>
                        <a:spcAft>
                          <a:spcPts val="0"/>
                        </a:spcAft>
                      </a:pP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vMerge="1">
                  <a:txBody>
                    <a:bodyPr/>
                    <a:lstStyle/>
                    <a:p>
                      <a:pPr marR="176530" algn="ctr">
                        <a:lnSpc>
                          <a:spcPct val="114000"/>
                        </a:lnSpc>
                        <a:spcAft>
                          <a:spcPts val="0"/>
                        </a:spcAft>
                      </a:pP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4190322513"/>
                  </a:ext>
                </a:extLst>
              </a:tr>
              <a:tr h="206300">
                <a:tc>
                  <a:txBody>
                    <a:bodyPr/>
                    <a:lstStyle/>
                    <a:p>
                      <a:pPr marR="176530" algn="ctr">
                        <a:lnSpc>
                          <a:spcPct val="100000"/>
                        </a:lnSpc>
                        <a:spcAft>
                          <a:spcPts val="0"/>
                        </a:spcAft>
                      </a:pPr>
                      <a:r>
                        <a:rPr lang="ru-RU" sz="1000" dirty="0" smtClean="0">
                          <a:solidFill>
                            <a:schemeClr val="accent3">
                              <a:lumMod val="50000"/>
                            </a:schemeClr>
                          </a:solidFill>
                          <a:effectLst/>
                        </a:rPr>
                        <a:t>13</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Земли, находящиеся в собственности муниципального образования городской округ Долгопрудный Московской области</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vMerge="1">
                  <a:txBody>
                    <a:bodyPr/>
                    <a:lstStyle/>
                    <a:p>
                      <a:pPr marR="176530" algn="ctr">
                        <a:lnSpc>
                          <a:spcPct val="114000"/>
                        </a:lnSpc>
                        <a:spcAft>
                          <a:spcPts val="0"/>
                        </a:spcAft>
                      </a:pP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vMerge="1">
                  <a:txBody>
                    <a:bodyPr/>
                    <a:lstStyle/>
                    <a:p>
                      <a:pPr marR="176530" algn="ctr">
                        <a:lnSpc>
                          <a:spcPct val="114000"/>
                        </a:lnSpc>
                        <a:spcAft>
                          <a:spcPts val="0"/>
                        </a:spcAft>
                      </a:pP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1349852037"/>
                  </a:ext>
                </a:extLst>
              </a:tr>
              <a:tr h="206300">
                <a:tc>
                  <a:txBody>
                    <a:bodyPr/>
                    <a:lstStyle/>
                    <a:p>
                      <a:pPr marR="176530" algn="ctr">
                        <a:lnSpc>
                          <a:spcPct val="100000"/>
                        </a:lnSpc>
                        <a:spcAft>
                          <a:spcPts val="0"/>
                        </a:spcAft>
                      </a:pPr>
                      <a:r>
                        <a:rPr lang="ru-RU" sz="1000" dirty="0" smtClean="0">
                          <a:solidFill>
                            <a:schemeClr val="accent3">
                              <a:lumMod val="50000"/>
                            </a:schemeClr>
                          </a:solidFill>
                          <a:effectLst/>
                        </a:rPr>
                        <a:t>14</a:t>
                      </a:r>
                      <a:endParaRPr lang="ru-RU" sz="105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Земли, занятые муниципальным жилищным фондом</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tc>
                <a:tc>
                  <a:txBody>
                    <a:bodyPr/>
                    <a:lstStyle/>
                    <a:p>
                      <a:pPr marR="176530" algn="ctr">
                        <a:lnSpc>
                          <a:spcPct val="114000"/>
                        </a:lnSpc>
                        <a:spcAft>
                          <a:spcPts val="0"/>
                        </a:spcAft>
                      </a:pPr>
                      <a:r>
                        <a:rPr lang="ru-RU" sz="1000" dirty="0">
                          <a:effectLst/>
                        </a:rPr>
                        <a:t>100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vMerge="1">
                  <a:txBody>
                    <a:bodyPr/>
                    <a:lstStyle/>
                    <a:p>
                      <a:pPr marR="176530" algn="ctr">
                        <a:lnSpc>
                          <a:spcPct val="114000"/>
                        </a:lnSpc>
                        <a:spcAft>
                          <a:spcPts val="0"/>
                        </a:spcAft>
                      </a:pP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tc vMerge="1">
                  <a:txBody>
                    <a:bodyPr/>
                    <a:lstStyle/>
                    <a:p>
                      <a:pPr marR="176530" algn="ctr">
                        <a:lnSpc>
                          <a:spcPct val="114000"/>
                        </a:lnSpc>
                        <a:spcAft>
                          <a:spcPts val="0"/>
                        </a:spcAft>
                      </a:pP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1459" marR="31459" marT="0" marB="0" anchor="ctr">
                    <a:solidFill>
                      <a:srgbClr val="CCE3F5"/>
                    </a:solidFill>
                  </a:tcPr>
                </a:tc>
                <a:extLst>
                  <a:ext uri="{0D108BD9-81ED-4DB2-BD59-A6C34878D82A}">
                    <a16:rowId xmlns:a16="http://schemas.microsoft.com/office/drawing/2014/main" val="3685860859"/>
                  </a:ext>
                </a:extLst>
              </a:tr>
            </a:tbl>
          </a:graphicData>
        </a:graphic>
      </p:graphicFrame>
      <p:sp>
        <p:nvSpPr>
          <p:cNvPr id="3" name="Номер слайда 2">
            <a:extLst>
              <a:ext uri="{FF2B5EF4-FFF2-40B4-BE49-F238E27FC236}">
                <a16:creationId xmlns:a16="http://schemas.microsoft.com/office/drawing/2014/main" id="{5226E671-B45B-460B-B62C-7D2DD366391A}"/>
              </a:ext>
            </a:extLst>
          </p:cNvPr>
          <p:cNvSpPr>
            <a:spLocks noGrp="1"/>
          </p:cNvSpPr>
          <p:nvPr>
            <p:ph type="sldNum" sz="quarter" idx="12"/>
          </p:nvPr>
        </p:nvSpPr>
        <p:spPr>
          <a:xfrm>
            <a:off x="10879975" y="6486524"/>
            <a:ext cx="1312025" cy="365125"/>
          </a:xfrm>
        </p:spPr>
        <p:txBody>
          <a:bodyPr/>
          <a:lstStyle/>
          <a:p>
            <a:fld id="{F203300F-B5E5-4D9E-9381-383162CC59FB}" type="slidenum">
              <a:rPr lang="ru-RU" smtClean="0">
                <a:solidFill>
                  <a:schemeClr val="accent6">
                    <a:lumMod val="50000"/>
                  </a:schemeClr>
                </a:solidFill>
              </a:rPr>
              <a:t>39</a:t>
            </a:fld>
            <a:endParaRPr lang="ru-RU" dirty="0">
              <a:solidFill>
                <a:schemeClr val="accent6">
                  <a:lumMod val="50000"/>
                </a:schemeClr>
              </a:solidFill>
            </a:endParaRPr>
          </a:p>
        </p:txBody>
      </p:sp>
      <p:pic>
        <p:nvPicPr>
          <p:cNvPr id="7" name="Объект 6">
            <a:extLst>
              <a:ext uri="{FF2B5EF4-FFF2-40B4-BE49-F238E27FC236}">
                <a16:creationId xmlns:a16="http://schemas.microsoft.com/office/drawing/2014/main" id="{E2F56E4A-C71A-423D-A7C6-741292391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12757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D00511-6621-40FA-9ACF-AD2898F42479}"/>
              </a:ext>
            </a:extLst>
          </p:cNvPr>
          <p:cNvSpPr>
            <a:spLocks noGrp="1"/>
          </p:cNvSpPr>
          <p:nvPr>
            <p:ph type="title"/>
          </p:nvPr>
        </p:nvSpPr>
        <p:spPr>
          <a:xfrm>
            <a:off x="1062181" y="267479"/>
            <a:ext cx="10298545" cy="731693"/>
          </a:xfrm>
        </p:spPr>
        <p:txBody>
          <a:bodyPr>
            <a:normAutofit fontScale="90000"/>
          </a:bodyPr>
          <a:lstStyle/>
          <a:p>
            <a:pPr algn="ctr"/>
            <a:r>
              <a:rPr lang="ru-RU" sz="2000" b="1" dirty="0" smtClean="0"/>
              <a:t>              </a:t>
            </a:r>
            <a:r>
              <a:rPr lang="ru-RU" sz="2700" dirty="0"/>
              <a:t>Описание административно-территориального образования </a:t>
            </a:r>
            <a:r>
              <a:rPr lang="ru-RU" sz="2700" dirty="0" smtClean="0"/>
              <a:t>города Долгопрудный</a:t>
            </a:r>
            <a:endParaRPr lang="ru-RU" b="1" dirty="0"/>
          </a:p>
        </p:txBody>
      </p:sp>
      <p:sp>
        <p:nvSpPr>
          <p:cNvPr id="3" name="Объект 2">
            <a:extLst>
              <a:ext uri="{FF2B5EF4-FFF2-40B4-BE49-F238E27FC236}">
                <a16:creationId xmlns:a16="http://schemas.microsoft.com/office/drawing/2014/main" id="{2AF8B959-9FE1-4011-8147-30E57DAB1228}"/>
              </a:ext>
            </a:extLst>
          </p:cNvPr>
          <p:cNvSpPr>
            <a:spLocks noGrp="1"/>
          </p:cNvSpPr>
          <p:nvPr>
            <p:ph idx="1"/>
          </p:nvPr>
        </p:nvSpPr>
        <p:spPr>
          <a:xfrm>
            <a:off x="294588" y="1309997"/>
            <a:ext cx="11150159" cy="5290308"/>
          </a:xfrm>
          <a:solidFill>
            <a:srgbClr val="F8D7CD">
              <a:alpha val="34118"/>
            </a:srgbClr>
          </a:solidFill>
        </p:spPr>
        <p:txBody>
          <a:bodyPr>
            <a:noAutofit/>
          </a:bodyPr>
          <a:lstStyle/>
          <a:p>
            <a:pPr marL="0" indent="0">
              <a:lnSpc>
                <a:spcPct val="170000"/>
              </a:lnSpc>
              <a:buNone/>
            </a:pPr>
            <a:r>
              <a:rPr lang="ru-RU" sz="1200" dirty="0">
                <a:solidFill>
                  <a:schemeClr val="tx1"/>
                </a:solidFill>
                <a:effectLst>
                  <a:outerShdw blurRad="38100" dist="38100" dir="2700000" algn="tl">
                    <a:srgbClr val="000000">
                      <a:alpha val="43137"/>
                    </a:srgbClr>
                  </a:outerShdw>
                </a:effectLst>
              </a:rPr>
              <a:t>Город Долгопрудный </a:t>
            </a:r>
            <a:r>
              <a:rPr lang="ru-RU" sz="1200" dirty="0" smtClean="0">
                <a:solidFill>
                  <a:schemeClr val="tx1"/>
                </a:solidFill>
                <a:effectLst>
                  <a:outerShdw blurRad="38100" dist="38100" dir="2700000" algn="tl">
                    <a:srgbClr val="000000">
                      <a:alpha val="43137"/>
                    </a:srgbClr>
                  </a:outerShdw>
                </a:effectLst>
              </a:rPr>
              <a:t>— муниципальное образование областного значения. Статус города Долгопрудный обрел в 1957 году. Площадь города — 3052 гектар. Своими южными границами он примыкает по Дмитровскому шоссе к МКАД и расположен </a:t>
            </a:r>
            <a:r>
              <a:rPr lang="ru-RU" sz="1200" dirty="0">
                <a:solidFill>
                  <a:schemeClr val="tx1"/>
                </a:solidFill>
                <a:effectLst>
                  <a:outerShdw blurRad="38100" dist="38100" dir="2700000" algn="tl">
                    <a:srgbClr val="000000">
                      <a:alpha val="43137"/>
                    </a:srgbClr>
                  </a:outerShdw>
                </a:effectLst>
              </a:rPr>
              <a:t>в 8 километрах от аэропорта Шереметьево. С запада город граничит с каналом имени Москвы, на севере с городским округом Мытищи, с ним же город граничит и на востоке, здесь же проходит граница с Москвой.</a:t>
            </a:r>
          </a:p>
          <a:p>
            <a:pPr marL="0" indent="0">
              <a:buNone/>
            </a:pPr>
            <a:r>
              <a:rPr lang="ru-RU" sz="1200" dirty="0">
                <a:solidFill>
                  <a:schemeClr val="tx1"/>
                </a:solidFill>
                <a:effectLst>
                  <a:outerShdw blurRad="38100" dist="38100" dir="2700000" algn="tl">
                    <a:srgbClr val="000000">
                      <a:alpha val="43137"/>
                    </a:srgbClr>
                  </a:outerShdw>
                </a:effectLst>
              </a:rPr>
              <a:t>В состав города были в разное время включены:</a:t>
            </a:r>
          </a:p>
          <a:p>
            <a:r>
              <a:rPr lang="ru-RU" sz="1200" dirty="0">
                <a:solidFill>
                  <a:schemeClr val="tx1"/>
                </a:solidFill>
                <a:effectLst>
                  <a:outerShdw blurRad="38100" dist="38100" dir="2700000" algn="tl">
                    <a:srgbClr val="000000">
                      <a:alpha val="43137"/>
                    </a:srgbClr>
                  </a:outerShdw>
                </a:effectLst>
              </a:rPr>
              <a:t>посёлок </a:t>
            </a:r>
            <a:r>
              <a:rPr lang="ru-RU" sz="1200" dirty="0">
                <a:solidFill>
                  <a:schemeClr val="tx1"/>
                </a:solidFill>
                <a:effectLst>
                  <a:outerShdw blurRad="38100" dist="38100" dir="2700000" algn="tl">
                    <a:srgbClr val="000000">
                      <a:alpha val="43137"/>
                    </a:srgbClr>
                  </a:outerShdw>
                </a:effectLst>
                <a:hlinkClick r:id="rId2" tooltip="Хлебниково (микрорайон Долгопрудного)">
                  <a:extLst>
                    <a:ext uri="{A12FA001-AC4F-418D-AE19-62706E023703}">
                      <ahyp:hlinkClr xmlns:ahyp="http://schemas.microsoft.com/office/drawing/2018/hyperlinkcolor" xmlns="" val="tx"/>
                    </a:ext>
                  </a:extLst>
                </a:hlinkClick>
              </a:rPr>
              <a:t>Хлебниково</a:t>
            </a:r>
            <a:r>
              <a:rPr lang="ru-RU" sz="1200" dirty="0">
                <a:solidFill>
                  <a:schemeClr val="tx1"/>
                </a:solidFill>
                <a:effectLst>
                  <a:outerShdw blurRad="38100" dist="38100" dir="2700000" algn="tl">
                    <a:srgbClr val="000000">
                      <a:alpha val="43137"/>
                    </a:srgbClr>
                  </a:outerShdw>
                </a:effectLst>
              </a:rPr>
              <a:t>,</a:t>
            </a:r>
          </a:p>
          <a:p>
            <a:r>
              <a:rPr lang="ru-RU" sz="1200" dirty="0">
                <a:solidFill>
                  <a:schemeClr val="tx1"/>
                </a:solidFill>
                <a:effectLst>
                  <a:outerShdw blurRad="38100" dist="38100" dir="2700000" algn="tl">
                    <a:srgbClr val="000000">
                      <a:alpha val="43137"/>
                    </a:srgbClr>
                  </a:outerShdw>
                </a:effectLst>
              </a:rPr>
              <a:t>село </a:t>
            </a:r>
            <a:r>
              <a:rPr lang="ru-RU" sz="1200" dirty="0" err="1">
                <a:solidFill>
                  <a:schemeClr val="tx1"/>
                </a:solidFill>
                <a:effectLst>
                  <a:outerShdw blurRad="38100" dist="38100" dir="2700000" algn="tl">
                    <a:srgbClr val="000000">
                      <a:alpha val="43137"/>
                    </a:srgbClr>
                  </a:outerShdw>
                </a:effectLst>
                <a:hlinkClick r:id="rId3" tooltip="Павельцево (микрорайон Долгопрудного)">
                  <a:extLst>
                    <a:ext uri="{A12FA001-AC4F-418D-AE19-62706E023703}">
                      <ahyp:hlinkClr xmlns:ahyp="http://schemas.microsoft.com/office/drawing/2018/hyperlinkcolor" xmlns="" val="tx"/>
                    </a:ext>
                  </a:extLst>
                </a:hlinkClick>
              </a:rPr>
              <a:t>Павельцево</a:t>
            </a:r>
            <a:r>
              <a:rPr lang="ru-RU" sz="1200" dirty="0">
                <a:solidFill>
                  <a:schemeClr val="tx1"/>
                </a:solidFill>
                <a:effectLst>
                  <a:outerShdw blurRad="38100" dist="38100" dir="2700000" algn="tl">
                    <a:srgbClr val="000000">
                      <a:alpha val="43137"/>
                    </a:srgbClr>
                  </a:outerShdw>
                </a:effectLst>
              </a:rPr>
              <a:t>,</a:t>
            </a:r>
          </a:p>
          <a:p>
            <a:r>
              <a:rPr lang="ru-RU" sz="1200" dirty="0">
                <a:solidFill>
                  <a:schemeClr val="tx1"/>
                </a:solidFill>
                <a:effectLst>
                  <a:outerShdw blurRad="38100" dist="38100" dir="2700000" algn="tl">
                    <a:srgbClr val="000000">
                      <a:alpha val="43137"/>
                    </a:srgbClr>
                  </a:outerShdw>
                </a:effectLst>
              </a:rPr>
              <a:t>рабочий посёлок </a:t>
            </a:r>
            <a:r>
              <a:rPr lang="ru-RU" sz="1200" dirty="0">
                <a:solidFill>
                  <a:schemeClr val="tx1"/>
                </a:solidFill>
                <a:effectLst>
                  <a:outerShdw blurRad="38100" dist="38100" dir="2700000" algn="tl">
                    <a:srgbClr val="000000">
                      <a:alpha val="43137"/>
                    </a:srgbClr>
                  </a:outerShdw>
                </a:effectLst>
                <a:hlinkClick r:id="rId4" tooltip="Шереметьевский (микрорайон Долгопрудного)">
                  <a:extLst>
                    <a:ext uri="{A12FA001-AC4F-418D-AE19-62706E023703}">
                      <ahyp:hlinkClr xmlns:ahyp="http://schemas.microsoft.com/office/drawing/2018/hyperlinkcolor" xmlns="" val="tx"/>
                    </a:ext>
                  </a:extLst>
                </a:hlinkClick>
              </a:rPr>
              <a:t>Шереметьевский</a:t>
            </a:r>
            <a:r>
              <a:rPr lang="ru-RU" sz="1200" dirty="0">
                <a:solidFill>
                  <a:schemeClr val="tx1"/>
                </a:solidFill>
                <a:effectLst>
                  <a:outerShdw blurRad="38100" dist="38100" dir="2700000" algn="tl">
                    <a:srgbClr val="000000">
                      <a:alpha val="43137"/>
                    </a:srgbClr>
                  </a:outerShdw>
                </a:effectLst>
              </a:rPr>
              <a:t>, находящиеся на севере за каналом</a:t>
            </a:r>
          </a:p>
          <a:p>
            <a:pPr marL="0" indent="0">
              <a:buNone/>
            </a:pPr>
            <a:r>
              <a:rPr lang="ru-RU" sz="1200" dirty="0">
                <a:solidFill>
                  <a:schemeClr val="tx1"/>
                </a:solidFill>
                <a:effectLst>
                  <a:outerShdw blurRad="38100" dist="38100" dir="2700000" algn="tl">
                    <a:srgbClr val="000000">
                      <a:alpha val="43137"/>
                    </a:srgbClr>
                  </a:outerShdw>
                </a:effectLst>
              </a:rPr>
              <a:t> имени Москвы.</a:t>
            </a:r>
          </a:p>
          <a:p>
            <a:pPr marL="0" indent="0">
              <a:lnSpc>
                <a:spcPct val="120000"/>
              </a:lnSpc>
              <a:buNone/>
            </a:pPr>
            <a:r>
              <a:rPr lang="ru-RU" sz="1200" dirty="0">
                <a:solidFill>
                  <a:schemeClr val="tx1"/>
                </a:solidFill>
                <a:effectLst>
                  <a:outerShdw blurRad="38100" dist="38100" dir="2700000" algn="tl">
                    <a:srgbClr val="000000">
                      <a:alpha val="43137"/>
                    </a:srgbClr>
                  </a:outerShdw>
                </a:effectLst>
              </a:rPr>
              <a:t>Основная отличительная черта современного Долгопрудного — огромный </a:t>
            </a:r>
          </a:p>
          <a:p>
            <a:pPr marL="0" indent="0">
              <a:lnSpc>
                <a:spcPct val="120000"/>
              </a:lnSpc>
              <a:buNone/>
            </a:pPr>
            <a:r>
              <a:rPr lang="ru-RU" sz="1200" dirty="0">
                <a:solidFill>
                  <a:schemeClr val="tx1"/>
                </a:solidFill>
                <a:effectLst>
                  <a:outerShdw blurRad="38100" dist="38100" dir="2700000" algn="tl">
                    <a:srgbClr val="000000">
                      <a:alpha val="43137"/>
                    </a:srgbClr>
                  </a:outerShdw>
                </a:effectLst>
              </a:rPr>
              <a:t>научный и производственный потенциал, в настоящее время в </a:t>
            </a:r>
          </a:p>
          <a:p>
            <a:pPr marL="0" indent="0">
              <a:lnSpc>
                <a:spcPct val="120000"/>
              </a:lnSpc>
              <a:buNone/>
            </a:pPr>
            <a:r>
              <a:rPr lang="ru-RU" sz="1200" dirty="0">
                <a:solidFill>
                  <a:schemeClr val="tx1"/>
                </a:solidFill>
                <a:effectLst>
                  <a:outerShdw blurRad="38100" dist="38100" dir="2700000" algn="tl">
                    <a:srgbClr val="000000">
                      <a:alpha val="43137"/>
                    </a:srgbClr>
                  </a:outerShdw>
                </a:effectLst>
              </a:rPr>
              <a:t>городе широко развита образовательная,  научно-исследовательская сфера. </a:t>
            </a:r>
          </a:p>
          <a:p>
            <a:pPr marL="0" indent="0">
              <a:lnSpc>
                <a:spcPct val="120000"/>
              </a:lnSpc>
              <a:buNone/>
            </a:pPr>
            <a:r>
              <a:rPr lang="ru-RU" sz="1200" dirty="0">
                <a:solidFill>
                  <a:schemeClr val="tx1"/>
                </a:solidFill>
                <a:effectLst>
                  <a:outerShdw blurRad="38100" dist="38100" dir="2700000" algn="tl">
                    <a:srgbClr val="000000">
                      <a:alpha val="43137"/>
                    </a:srgbClr>
                  </a:outerShdw>
                </a:effectLst>
              </a:rPr>
              <a:t>Власти города весьма озабочены благоустройством улиц, парков и домов </a:t>
            </a:r>
          </a:p>
          <a:p>
            <a:pPr marL="0" indent="0">
              <a:lnSpc>
                <a:spcPct val="120000"/>
              </a:lnSpc>
              <a:buNone/>
            </a:pPr>
            <a:r>
              <a:rPr lang="ru-RU" sz="1200" dirty="0">
                <a:solidFill>
                  <a:schemeClr val="tx1"/>
                </a:solidFill>
                <a:effectLst>
                  <a:outerShdw blurRad="38100" dist="38100" dir="2700000" algn="tl">
                    <a:srgbClr val="000000">
                      <a:alpha val="43137"/>
                    </a:srgbClr>
                  </a:outerShdw>
                </a:effectLst>
              </a:rPr>
              <a:t>(постоянно идет реорганизация Долгопрудного: снос ветхого жилищного </a:t>
            </a:r>
          </a:p>
          <a:p>
            <a:pPr marL="0" indent="0">
              <a:lnSpc>
                <a:spcPct val="120000"/>
              </a:lnSpc>
              <a:buNone/>
            </a:pPr>
            <a:r>
              <a:rPr lang="ru-RU" sz="1200" dirty="0">
                <a:solidFill>
                  <a:schemeClr val="tx1"/>
                </a:solidFill>
                <a:effectLst>
                  <a:outerShdw blurRad="38100" dist="38100" dir="2700000" algn="tl">
                    <a:srgbClr val="000000">
                      <a:alpha val="43137"/>
                    </a:srgbClr>
                  </a:outerShdw>
                </a:effectLst>
              </a:rPr>
              <a:t>фонда, строительство современных зданий и объектов культуры</a:t>
            </a:r>
            <a:r>
              <a:rPr lang="ru-RU" sz="1200" dirty="0" smtClean="0">
                <a:solidFill>
                  <a:schemeClr val="tx1"/>
                </a:solidFill>
                <a:effectLst>
                  <a:outerShdw blurRad="38100" dist="38100" dir="2700000" algn="tl">
                    <a:srgbClr val="000000">
                      <a:alpha val="43137"/>
                    </a:srgbClr>
                  </a:outerShdw>
                </a:effectLst>
              </a:rPr>
              <a:t>).</a:t>
            </a:r>
            <a:r>
              <a:rPr lang="ru-RU" sz="1200" dirty="0">
                <a:solidFill>
                  <a:schemeClr val="tx1"/>
                </a:solidFill>
              </a:rPr>
              <a:t> </a:t>
            </a:r>
          </a:p>
        </p:txBody>
      </p:sp>
      <p:sp>
        <p:nvSpPr>
          <p:cNvPr id="4" name="Номер слайда 3">
            <a:extLst>
              <a:ext uri="{FF2B5EF4-FFF2-40B4-BE49-F238E27FC236}">
                <a16:creationId xmlns:a16="http://schemas.microsoft.com/office/drawing/2014/main" id="{C5890A83-8278-4AF4-86F0-6E8977872DB7}"/>
              </a:ext>
            </a:extLst>
          </p:cNvPr>
          <p:cNvSpPr>
            <a:spLocks noGrp="1"/>
          </p:cNvSpPr>
          <p:nvPr>
            <p:ph type="sldNum" sz="quarter" idx="12"/>
          </p:nvPr>
        </p:nvSpPr>
        <p:spPr>
          <a:xfrm>
            <a:off x="11444748" y="6532439"/>
            <a:ext cx="387926" cy="198869"/>
          </a:xfrm>
        </p:spPr>
        <p:txBody>
          <a:bodyPr/>
          <a:lstStyle/>
          <a:p>
            <a:fld id="{5C57661F-B2B1-4F5C-A5BA-3FA02C8F7456}" type="slidenum">
              <a:rPr lang="ru-RU" smtClean="0"/>
              <a:t>4</a:t>
            </a:fld>
            <a:endParaRPr lang="ru-RU" dirty="0"/>
          </a:p>
        </p:txBody>
      </p:sp>
      <p:pic>
        <p:nvPicPr>
          <p:cNvPr id="5" name="Объект 6">
            <a:extLst>
              <a:ext uri="{FF2B5EF4-FFF2-40B4-BE49-F238E27FC236}">
                <a16:creationId xmlns:a16="http://schemas.microsoft.com/office/drawing/2014/main" id="{7DA1789F-2D6D-4709-9EA4-589F6773A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pic>
        <p:nvPicPr>
          <p:cNvPr id="12" name="Рисунок 11">
            <a:extLst>
              <a:ext uri="{FF2B5EF4-FFF2-40B4-BE49-F238E27FC236}">
                <a16:creationId xmlns:a16="http://schemas.microsoft.com/office/drawing/2014/main" id="{D7FD6AB4-06C1-4B8A-9485-01CB7C392A45}"/>
              </a:ext>
            </a:extLst>
          </p:cNvPr>
          <p:cNvPicPr>
            <a:picLocks noChangeAspect="1"/>
          </p:cNvPicPr>
          <p:nvPr/>
        </p:nvPicPr>
        <p:blipFill rotWithShape="1">
          <a:blip r:embed="rId6">
            <a:extLst>
              <a:ext uri="{28A0092B-C50C-407E-A947-70E740481C1C}">
                <a14:useLocalDpi xmlns:a14="http://schemas.microsoft.com/office/drawing/2010/main" val="0"/>
              </a:ext>
            </a:extLst>
          </a:blip>
          <a:srcRect t="1381"/>
          <a:stretch/>
        </p:blipFill>
        <p:spPr>
          <a:xfrm>
            <a:off x="6029708" y="2480461"/>
            <a:ext cx="5204449" cy="3529641"/>
          </a:xfrm>
          <a:prstGeom prst="rect">
            <a:avLst/>
          </a:prstGeom>
        </p:spPr>
      </p:pic>
    </p:spTree>
    <p:extLst>
      <p:ext uri="{BB962C8B-B14F-4D97-AF65-F5344CB8AC3E}">
        <p14:creationId xmlns:p14="http://schemas.microsoft.com/office/powerpoint/2010/main" val="1319093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B7CFA8-32C4-41D9-BF96-468E9587C916}"/>
              </a:ext>
            </a:extLst>
          </p:cNvPr>
          <p:cNvSpPr>
            <a:spLocks noGrp="1"/>
          </p:cNvSpPr>
          <p:nvPr>
            <p:ph type="title"/>
          </p:nvPr>
        </p:nvSpPr>
        <p:spPr>
          <a:xfrm>
            <a:off x="900854" y="188913"/>
            <a:ext cx="11123506" cy="1015663"/>
          </a:xfrm>
        </p:spPr>
        <p:txBody>
          <a:bodyPr vert="horz" lIns="91440" tIns="45720" rIns="91440" bIns="45720" rtlCol="0" anchor="ctr">
            <a:normAutofit fontScale="90000"/>
          </a:bodyPr>
          <a:lstStyle/>
          <a:p>
            <a:pPr algn="ctr">
              <a:lnSpc>
                <a:spcPct val="90000"/>
              </a:lnSpc>
            </a:pPr>
            <a:r>
              <a:rPr lang="ru-RU" sz="2400" dirty="0">
                <a:solidFill>
                  <a:schemeClr val="tx1"/>
                </a:solidFill>
              </a:rPr>
              <a:t>Реестр налоговых льгот по земельному налогу, установленных решением Совета депутатов </a:t>
            </a:r>
            <a:r>
              <a:rPr lang="ru-RU" sz="2400" dirty="0" err="1">
                <a:solidFill>
                  <a:schemeClr val="tx1"/>
                </a:solidFill>
              </a:rPr>
              <a:t>г.Долгопрудного</a:t>
            </a:r>
            <a:r>
              <a:rPr lang="ru-RU" sz="2400" dirty="0">
                <a:solidFill>
                  <a:schemeClr val="tx1"/>
                </a:solidFill>
              </a:rPr>
              <a:t> от 22.06.2012  № 95-нр «О земельном налоге на территории городского округа Долгопрудный»</a:t>
            </a:r>
          </a:p>
        </p:txBody>
      </p:sp>
      <p:graphicFrame>
        <p:nvGraphicFramePr>
          <p:cNvPr id="5" name="Объект 4">
            <a:extLst>
              <a:ext uri="{FF2B5EF4-FFF2-40B4-BE49-F238E27FC236}">
                <a16:creationId xmlns:a16="http://schemas.microsoft.com/office/drawing/2014/main" id="{CA10AA28-AAB4-481E-99F2-7AB1C7BCEB9D}"/>
              </a:ext>
            </a:extLst>
          </p:cNvPr>
          <p:cNvGraphicFramePr>
            <a:graphicFrameLocks noGrp="1"/>
          </p:cNvGraphicFramePr>
          <p:nvPr>
            <p:ph idx="1"/>
            <p:extLst>
              <p:ext uri="{D42A27DB-BD31-4B8C-83A1-F6EECF244321}">
                <p14:modId xmlns:p14="http://schemas.microsoft.com/office/powerpoint/2010/main" val="2943747967"/>
              </p:ext>
            </p:extLst>
          </p:nvPr>
        </p:nvGraphicFramePr>
        <p:xfrm>
          <a:off x="250825" y="1204576"/>
          <a:ext cx="11545840" cy="5154471"/>
        </p:xfrm>
        <a:graphic>
          <a:graphicData uri="http://schemas.openxmlformats.org/drawingml/2006/table">
            <a:tbl>
              <a:tblPr firstRow="1" firstCol="1" bandRow="1" bandCol="1">
                <a:tableStyleId>{5C22544A-7EE6-4342-B048-85BDC9FD1C3A}</a:tableStyleId>
              </a:tblPr>
              <a:tblGrid>
                <a:gridCol w="539750">
                  <a:extLst>
                    <a:ext uri="{9D8B030D-6E8A-4147-A177-3AD203B41FA5}">
                      <a16:colId xmlns:a16="http://schemas.microsoft.com/office/drawing/2014/main" val="1178693567"/>
                    </a:ext>
                  </a:extLst>
                </a:gridCol>
                <a:gridCol w="7229475">
                  <a:extLst>
                    <a:ext uri="{9D8B030D-6E8A-4147-A177-3AD203B41FA5}">
                      <a16:colId xmlns:a16="http://schemas.microsoft.com/office/drawing/2014/main" val="476216144"/>
                    </a:ext>
                  </a:extLst>
                </a:gridCol>
                <a:gridCol w="1409700">
                  <a:extLst>
                    <a:ext uri="{9D8B030D-6E8A-4147-A177-3AD203B41FA5}">
                      <a16:colId xmlns:a16="http://schemas.microsoft.com/office/drawing/2014/main" val="67621715"/>
                    </a:ext>
                  </a:extLst>
                </a:gridCol>
                <a:gridCol w="1200150">
                  <a:extLst>
                    <a:ext uri="{9D8B030D-6E8A-4147-A177-3AD203B41FA5}">
                      <a16:colId xmlns:a16="http://schemas.microsoft.com/office/drawing/2014/main" val="2219677934"/>
                    </a:ext>
                  </a:extLst>
                </a:gridCol>
                <a:gridCol w="1166765">
                  <a:extLst>
                    <a:ext uri="{9D8B030D-6E8A-4147-A177-3AD203B41FA5}">
                      <a16:colId xmlns:a16="http://schemas.microsoft.com/office/drawing/2014/main" val="4148683423"/>
                    </a:ext>
                  </a:extLst>
                </a:gridCol>
              </a:tblGrid>
              <a:tr h="748049">
                <a:tc rowSpan="2">
                  <a:txBody>
                    <a:bodyPr/>
                    <a:lstStyle/>
                    <a:p>
                      <a:pPr marL="0" marR="176530" indent="0" algn="ctr" defTabSz="914400" rtl="0" eaLnBrk="1" fontAlgn="auto" latinLnBrk="0" hangingPunct="1">
                        <a:lnSpc>
                          <a:spcPct val="100000"/>
                        </a:lnSpc>
                        <a:spcBef>
                          <a:spcPts val="0"/>
                        </a:spcBef>
                        <a:spcAft>
                          <a:spcPts val="0"/>
                        </a:spcAft>
                        <a:buClrTx/>
                        <a:buSzTx/>
                        <a:buFontTx/>
                        <a:buNone/>
                        <a:tabLst/>
                        <a:defRPr/>
                      </a:pPr>
                      <a:r>
                        <a:rPr lang="ru-RU" sz="1000" dirty="0">
                          <a:effectLst/>
                        </a:rPr>
                        <a:t> </a:t>
                      </a:r>
                      <a:r>
                        <a:rPr lang="ru-RU" sz="1000" b="1" kern="1200" dirty="0" smtClean="0">
                          <a:solidFill>
                            <a:schemeClr val="accent3">
                              <a:lumMod val="50000"/>
                            </a:schemeClr>
                          </a:solidFill>
                          <a:effectLst/>
                          <a:latin typeface="+mn-lt"/>
                          <a:ea typeface="+mn-ea"/>
                          <a:cs typeface="+mn-cs"/>
                        </a:rPr>
                        <a:t> </a:t>
                      </a:r>
                      <a:r>
                        <a:rPr lang="ru-RU" sz="1600" b="1" kern="1200" dirty="0" smtClean="0">
                          <a:solidFill>
                            <a:schemeClr val="accent3">
                              <a:lumMod val="50000"/>
                            </a:schemeClr>
                          </a:solidFill>
                          <a:effectLst/>
                          <a:latin typeface="+mn-lt"/>
                          <a:ea typeface="+mn-ea"/>
                          <a:cs typeface="+mn-cs"/>
                        </a:rPr>
                        <a:t>№ п/п</a:t>
                      </a:r>
                      <a:endParaRPr lang="ru-RU" sz="1000" dirty="0">
                        <a:effectLst/>
                        <a:latin typeface="Calibri" panose="020F0502020204030204" pitchFamily="34" charset="0"/>
                        <a:ea typeface="+mn-ea"/>
                        <a:cs typeface="Times New Roman" panose="02020603050405020304" pitchFamily="18" charset="0"/>
                      </a:endParaRPr>
                    </a:p>
                  </a:txBody>
                  <a:tcPr marL="16680" marR="16680" marT="0" marB="0" anchor="ctr">
                    <a:solidFill>
                      <a:srgbClr val="A9D8B7"/>
                    </a:solidFill>
                  </a:tcPr>
                </a:tc>
                <a:tc rowSpan="2">
                  <a:txBody>
                    <a:bodyPr/>
                    <a:lstStyle/>
                    <a:p>
                      <a:pPr marR="176530">
                        <a:lnSpc>
                          <a:spcPct val="150000"/>
                        </a:lnSpc>
                        <a:spcAft>
                          <a:spcPts val="0"/>
                        </a:spcAft>
                      </a:pPr>
                      <a:r>
                        <a:rPr lang="ru-RU" sz="1000" dirty="0">
                          <a:solidFill>
                            <a:schemeClr val="accent3">
                              <a:lumMod val="50000"/>
                            </a:schemeClr>
                          </a:solidFill>
                          <a:effectLst/>
                        </a:rPr>
                        <a:t> </a:t>
                      </a:r>
                    </a:p>
                    <a:p>
                      <a:pPr marR="176530" algn="ctr">
                        <a:lnSpc>
                          <a:spcPct val="150000"/>
                        </a:lnSpc>
                        <a:spcAft>
                          <a:spcPts val="0"/>
                        </a:spcAft>
                      </a:pPr>
                      <a:r>
                        <a:rPr lang="ru-RU" sz="1600" dirty="0">
                          <a:solidFill>
                            <a:schemeClr val="accent3">
                              <a:lumMod val="50000"/>
                            </a:schemeClr>
                          </a:solidFill>
                          <a:effectLst/>
                        </a:rPr>
                        <a:t>Наименование льготы</a:t>
                      </a:r>
                      <a:endParaRPr lang="ru-RU" sz="1600" dirty="0">
                        <a:solidFill>
                          <a:schemeClr val="accent3">
                            <a:lumMod val="50000"/>
                          </a:schemeClr>
                        </a:solidFill>
                        <a:effectLst/>
                        <a:latin typeface="Calibri" panose="020F0502020204030204" pitchFamily="34" charset="0"/>
                        <a:ea typeface="+mn-ea"/>
                        <a:cs typeface="Times New Roman" panose="02020603050405020304" pitchFamily="18" charset="0"/>
                      </a:endParaRPr>
                    </a:p>
                  </a:txBody>
                  <a:tcPr marL="16680" marR="16680" marT="0" marB="0">
                    <a:solidFill>
                      <a:srgbClr val="A9D8B7"/>
                    </a:solidFill>
                  </a:tcPr>
                </a:tc>
                <a:tc>
                  <a:txBody>
                    <a:bodyPr/>
                    <a:lstStyle/>
                    <a:p>
                      <a:pPr marR="176530" algn="ctr">
                        <a:lnSpc>
                          <a:spcPct val="114000"/>
                        </a:lnSpc>
                        <a:spcAft>
                          <a:spcPts val="0"/>
                        </a:spcAft>
                      </a:pPr>
                      <a:r>
                        <a:rPr lang="ru-RU" sz="1050" dirty="0">
                          <a:solidFill>
                            <a:schemeClr val="accent3">
                              <a:lumMod val="50000"/>
                            </a:schemeClr>
                          </a:solidFill>
                          <a:effectLst/>
                        </a:rPr>
                        <a:t>Установленный размер льготы </a:t>
                      </a:r>
                    </a:p>
                    <a:p>
                      <a:pPr marR="176530" algn="ctr">
                        <a:lnSpc>
                          <a:spcPct val="114000"/>
                        </a:lnSpc>
                        <a:spcAft>
                          <a:spcPts val="0"/>
                        </a:spcAft>
                      </a:pPr>
                      <a:r>
                        <a:rPr lang="ru-RU" sz="1050" dirty="0">
                          <a:solidFill>
                            <a:schemeClr val="accent3">
                              <a:lumMod val="50000"/>
                            </a:schemeClr>
                          </a:solidFill>
                          <a:effectLst/>
                        </a:rPr>
                        <a:t>(% освобождения от уплаты)</a:t>
                      </a:r>
                      <a:endParaRPr lang="ru-RU" sz="1050" dirty="0">
                        <a:solidFill>
                          <a:schemeClr val="accent3">
                            <a:lumMod val="50000"/>
                          </a:schemeClr>
                        </a:solidFill>
                        <a:effectLst/>
                        <a:latin typeface="Calibri" panose="020F0502020204030204" pitchFamily="34" charset="0"/>
                        <a:ea typeface="+mn-ea"/>
                        <a:cs typeface="Times New Roman" panose="02020603050405020304" pitchFamily="18" charset="0"/>
                      </a:endParaRPr>
                    </a:p>
                  </a:txBody>
                  <a:tcPr marL="16680" marR="16680" marT="0" marB="0">
                    <a:solidFill>
                      <a:schemeClr val="accent5">
                        <a:lumMod val="40000"/>
                        <a:lumOff val="60000"/>
                      </a:schemeClr>
                    </a:solidFill>
                  </a:tcPr>
                </a:tc>
                <a:tc gridSpan="2">
                  <a:txBody>
                    <a:bodyPr/>
                    <a:lstStyle/>
                    <a:p>
                      <a:pPr marL="0" marR="176530" algn="ctr" defTabSz="914400" rtl="0" eaLnBrk="1" latinLnBrk="0" hangingPunct="1">
                        <a:lnSpc>
                          <a:spcPct val="114000"/>
                        </a:lnSpc>
                        <a:spcAft>
                          <a:spcPts val="0"/>
                        </a:spcAft>
                      </a:pPr>
                      <a:r>
                        <a:rPr lang="ru-RU" sz="1050" b="1" kern="1200" dirty="0" smtClean="0">
                          <a:solidFill>
                            <a:schemeClr val="accent3">
                              <a:lumMod val="50000"/>
                            </a:schemeClr>
                          </a:solidFill>
                          <a:effectLst/>
                          <a:latin typeface="+mn-lt"/>
                          <a:ea typeface="+mn-ea"/>
                          <a:cs typeface="+mn-cs"/>
                        </a:rPr>
                        <a:t>Объем налоговых расходов в связи с</a:t>
                      </a:r>
                    </a:p>
                    <a:p>
                      <a:pPr marL="0" marR="176530" algn="ctr" defTabSz="914400" rtl="0" eaLnBrk="1" latinLnBrk="0" hangingPunct="1">
                        <a:lnSpc>
                          <a:spcPct val="114000"/>
                        </a:lnSpc>
                        <a:spcAft>
                          <a:spcPts val="0"/>
                        </a:spcAft>
                      </a:pPr>
                      <a:r>
                        <a:rPr lang="ru-RU" sz="1050" b="1" kern="1200" dirty="0" smtClean="0">
                          <a:solidFill>
                            <a:schemeClr val="accent3">
                              <a:lumMod val="50000"/>
                            </a:schemeClr>
                          </a:solidFill>
                          <a:effectLst/>
                          <a:latin typeface="+mn-lt"/>
                          <a:ea typeface="+mn-ea"/>
                          <a:cs typeface="+mn-cs"/>
                        </a:rPr>
                        <a:t>предоставлением налоговых льгот </a:t>
                      </a:r>
                    </a:p>
                    <a:p>
                      <a:pPr marR="176530" algn="ctr">
                        <a:lnSpc>
                          <a:spcPct val="114000"/>
                        </a:lnSpc>
                        <a:spcAft>
                          <a:spcPts val="0"/>
                        </a:spcAft>
                      </a:pPr>
                      <a:endParaRPr lang="ru-RU" sz="1050" dirty="0">
                        <a:solidFill>
                          <a:schemeClr val="accent3">
                            <a:lumMod val="50000"/>
                          </a:schemeClr>
                        </a:solidFill>
                        <a:effectLst/>
                        <a:latin typeface="Calibri" panose="020F0502020204030204" pitchFamily="34" charset="0"/>
                        <a:ea typeface="+mn-ea"/>
                        <a:cs typeface="Times New Roman" panose="02020603050405020304" pitchFamily="18" charset="0"/>
                      </a:endParaRPr>
                    </a:p>
                  </a:txBody>
                  <a:tcPr marL="16680" marR="16680" marT="0" marB="0">
                    <a:solidFill>
                      <a:schemeClr val="accent5">
                        <a:lumMod val="40000"/>
                        <a:lumOff val="60000"/>
                      </a:schemeClr>
                    </a:solidFill>
                  </a:tcPr>
                </a:tc>
                <a:tc hMerge="1">
                  <a:txBody>
                    <a:bodyPr/>
                    <a:lstStyle/>
                    <a:p>
                      <a:pPr marR="176530" algn="ctr">
                        <a:lnSpc>
                          <a:spcPct val="150000"/>
                        </a:lnSpc>
                        <a:spcAft>
                          <a:spcPts val="0"/>
                        </a:spcAft>
                      </a:pPr>
                      <a:endParaRPr lang="ru-RU" sz="1050" dirty="0">
                        <a:solidFill>
                          <a:schemeClr val="accent3">
                            <a:lumMod val="50000"/>
                          </a:schemeClr>
                        </a:solidFill>
                        <a:effectLst/>
                        <a:latin typeface="Calibri" panose="020F0502020204030204" pitchFamily="34" charset="0"/>
                        <a:ea typeface="+mn-ea"/>
                        <a:cs typeface="Times New Roman" panose="02020603050405020304" pitchFamily="18" charset="0"/>
                      </a:endParaRPr>
                    </a:p>
                  </a:txBody>
                  <a:tcPr marL="16680" marR="16680" marT="0" marB="0">
                    <a:solidFill>
                      <a:schemeClr val="accent5">
                        <a:lumMod val="40000"/>
                        <a:lumOff val="60000"/>
                      </a:schemeClr>
                    </a:solidFill>
                  </a:tcPr>
                </a:tc>
                <a:extLst>
                  <a:ext uri="{0D108BD9-81ED-4DB2-BD59-A6C34878D82A}">
                    <a16:rowId xmlns:a16="http://schemas.microsoft.com/office/drawing/2014/main" val="2438119487"/>
                  </a:ext>
                </a:extLst>
              </a:tr>
              <a:tr h="250118">
                <a:tc vMerge="1">
                  <a:txBody>
                    <a:bodyPr/>
                    <a:lstStyle/>
                    <a:p>
                      <a:endParaRPr lang="ru-RU"/>
                    </a:p>
                  </a:txBody>
                  <a:tcPr/>
                </a:tc>
                <a:tc vMerge="1">
                  <a:txBody>
                    <a:bodyPr/>
                    <a:lstStyle/>
                    <a:p>
                      <a:endParaRPr lang="ru-RU"/>
                    </a:p>
                  </a:txBody>
                  <a:tcPr/>
                </a:tc>
                <a:tc>
                  <a:txBody>
                    <a:bodyPr/>
                    <a:lstStyle/>
                    <a:p>
                      <a:pPr marR="176530" algn="ctr">
                        <a:lnSpc>
                          <a:spcPct val="150000"/>
                        </a:lnSpc>
                        <a:spcAft>
                          <a:spcPts val="0"/>
                        </a:spcAft>
                      </a:pPr>
                      <a:r>
                        <a:rPr lang="ru-RU" sz="1050" b="1" dirty="0" smtClean="0">
                          <a:effectLst/>
                        </a:rPr>
                        <a:t>2023 </a:t>
                      </a:r>
                      <a:r>
                        <a:rPr lang="ru-RU" sz="1050" b="1" dirty="0">
                          <a:effectLst/>
                        </a:rPr>
                        <a:t>г.</a:t>
                      </a:r>
                      <a:endParaRPr lang="ru-RU" sz="1050" b="1" dirty="0">
                        <a:effectLst/>
                        <a:latin typeface="Calibri" panose="020F0502020204030204" pitchFamily="34" charset="0"/>
                        <a:ea typeface="+mn-ea"/>
                        <a:cs typeface="Times New Roman" panose="02020603050405020304" pitchFamily="18" charset="0"/>
                      </a:endParaRPr>
                    </a:p>
                  </a:txBody>
                  <a:tcPr marL="16680" marR="16680" marT="0" marB="0"/>
                </a:tc>
                <a:tc>
                  <a:txBody>
                    <a:bodyPr/>
                    <a:lstStyle/>
                    <a:p>
                      <a:pPr marR="176530" algn="ctr">
                        <a:lnSpc>
                          <a:spcPct val="150000"/>
                        </a:lnSpc>
                        <a:spcAft>
                          <a:spcPts val="0"/>
                        </a:spcAft>
                      </a:pPr>
                      <a:r>
                        <a:rPr lang="ru-RU" sz="1050" b="1" dirty="0" smtClean="0">
                          <a:effectLst/>
                          <a:latin typeface="Calibri" panose="020F0502020204030204" pitchFamily="34" charset="0"/>
                          <a:ea typeface="+mn-ea"/>
                          <a:cs typeface="Times New Roman" panose="02020603050405020304" pitchFamily="18" charset="0"/>
                        </a:rPr>
                        <a:t>2022 г.</a:t>
                      </a:r>
                      <a:endParaRPr lang="ru-RU" sz="1050" b="1" dirty="0">
                        <a:effectLst/>
                        <a:latin typeface="Calibri" panose="020F0502020204030204" pitchFamily="34" charset="0"/>
                        <a:ea typeface="+mn-ea"/>
                        <a:cs typeface="Times New Roman" panose="02020603050405020304" pitchFamily="18" charset="0"/>
                      </a:endParaRPr>
                    </a:p>
                  </a:txBody>
                  <a:tcPr marL="16680" marR="16680" marT="0" marB="0"/>
                </a:tc>
                <a:tc>
                  <a:txBody>
                    <a:bodyPr/>
                    <a:lstStyle/>
                    <a:p>
                      <a:pPr marL="0" marR="176530" indent="0" algn="ctr" defTabSz="914400" rtl="0" eaLnBrk="1" fontAlgn="auto" latinLnBrk="0" hangingPunct="1">
                        <a:lnSpc>
                          <a:spcPct val="150000"/>
                        </a:lnSpc>
                        <a:spcBef>
                          <a:spcPts val="0"/>
                        </a:spcBef>
                        <a:spcAft>
                          <a:spcPts val="0"/>
                        </a:spcAft>
                        <a:buClrTx/>
                        <a:buSzTx/>
                        <a:buFontTx/>
                        <a:buNone/>
                        <a:tabLst/>
                        <a:defRPr/>
                      </a:pPr>
                      <a:r>
                        <a:rPr lang="ru-RU" sz="1050" b="1" dirty="0" smtClean="0">
                          <a:effectLst/>
                          <a:latin typeface="Calibri" panose="020F0502020204030204" pitchFamily="34" charset="0"/>
                          <a:ea typeface="Calibri" panose="020F0502020204030204" pitchFamily="34" charset="0"/>
                          <a:cs typeface="Times New Roman" panose="02020603050405020304" pitchFamily="18" charset="0"/>
                        </a:rPr>
                        <a:t>Оценка 2023</a:t>
                      </a:r>
                      <a:r>
                        <a:rPr lang="ru-RU" sz="1050" b="1" baseline="0" dirty="0" smtClean="0">
                          <a:effectLst/>
                          <a:latin typeface="Calibri" panose="020F0502020204030204" pitchFamily="34" charset="0"/>
                          <a:ea typeface="Calibri" panose="020F0502020204030204" pitchFamily="34" charset="0"/>
                          <a:cs typeface="Times New Roman" panose="02020603050405020304" pitchFamily="18" charset="0"/>
                        </a:rPr>
                        <a:t> г.</a:t>
                      </a:r>
                      <a:endParaRPr lang="ru-RU" sz="105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tc>
                <a:extLst>
                  <a:ext uri="{0D108BD9-81ED-4DB2-BD59-A6C34878D82A}">
                    <a16:rowId xmlns:a16="http://schemas.microsoft.com/office/drawing/2014/main" val="1285983137"/>
                  </a:ext>
                </a:extLst>
              </a:tr>
              <a:tr h="1014812">
                <a:tc>
                  <a:txBody>
                    <a:bodyPr/>
                    <a:lstStyle/>
                    <a:p>
                      <a:pPr marR="176530" algn="ctr">
                        <a:lnSpc>
                          <a:spcPct val="100000"/>
                        </a:lnSpc>
                        <a:spcAft>
                          <a:spcPts val="0"/>
                        </a:spcAft>
                      </a:pPr>
                      <a:r>
                        <a:rPr lang="ru-RU" sz="1000" dirty="0" smtClean="0">
                          <a:solidFill>
                            <a:schemeClr val="accent3">
                              <a:lumMod val="50000"/>
                            </a:schemeClr>
                          </a:solidFill>
                          <a:effectLst/>
                        </a:rPr>
                        <a:t>15</a:t>
                      </a:r>
                      <a:endParaRPr lang="ru-RU" sz="1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Военнослужащие, граждане, уволенные с военной службы по достижении предельного возраста пребывания на военной службе, состоянию здоровья или в связи с организационно-штатными мероприятиями и имеющие общую продолжительность военной службы двадцать лет и более, члены семей военнослужащих и сотрудников органов внутренних дел, сотрудников Государственной противопожарной службы, сотрудников учреждений и органов уголовно-исполнительной системы, потерявшие кормильца при исполнении им служебных обязанностей</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70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338,0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338,0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extLst>
                  <a:ext uri="{0D108BD9-81ED-4DB2-BD59-A6C34878D82A}">
                    <a16:rowId xmlns:a16="http://schemas.microsoft.com/office/drawing/2014/main" val="2705238927"/>
                  </a:ext>
                </a:extLst>
              </a:tr>
              <a:tr h="238208">
                <a:tc>
                  <a:txBody>
                    <a:bodyPr/>
                    <a:lstStyle/>
                    <a:p>
                      <a:pPr marR="176530" algn="ctr">
                        <a:lnSpc>
                          <a:spcPct val="100000"/>
                        </a:lnSpc>
                        <a:spcAft>
                          <a:spcPts val="0"/>
                        </a:spcAft>
                      </a:pPr>
                      <a:r>
                        <a:rPr lang="ru-RU" sz="1000" dirty="0" smtClean="0">
                          <a:solidFill>
                            <a:schemeClr val="accent3">
                              <a:lumMod val="50000"/>
                            </a:schemeClr>
                          </a:solidFill>
                          <a:effectLst/>
                        </a:rPr>
                        <a:t>16</a:t>
                      </a:r>
                      <a:endParaRPr lang="ru-RU" sz="1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Жертвы политических репрессий</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tc>
                <a:tc>
                  <a:txBody>
                    <a:bodyPr/>
                    <a:lstStyle/>
                    <a:p>
                      <a:pPr marL="0" marR="176530" algn="ctr" defTabSz="914400" rtl="0" eaLnBrk="1" latinLnBrk="0" hangingPunct="1">
                        <a:lnSpc>
                          <a:spcPct val="150000"/>
                        </a:lnSpc>
                        <a:spcAft>
                          <a:spcPts val="0"/>
                        </a:spcAft>
                      </a:pPr>
                      <a:r>
                        <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70</a:t>
                      </a: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0,0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0,0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extLst>
                  <a:ext uri="{0D108BD9-81ED-4DB2-BD59-A6C34878D82A}">
                    <a16:rowId xmlns:a16="http://schemas.microsoft.com/office/drawing/2014/main" val="2946140520"/>
                  </a:ext>
                </a:extLst>
              </a:tr>
              <a:tr h="238208">
                <a:tc>
                  <a:txBody>
                    <a:bodyPr/>
                    <a:lstStyle/>
                    <a:p>
                      <a:pPr marR="176530" algn="ctr">
                        <a:lnSpc>
                          <a:spcPct val="100000"/>
                        </a:lnSpc>
                        <a:spcAft>
                          <a:spcPts val="0"/>
                        </a:spcAft>
                      </a:pPr>
                      <a:r>
                        <a:rPr lang="ru-RU" sz="1000" dirty="0" smtClean="0">
                          <a:solidFill>
                            <a:schemeClr val="accent3">
                              <a:lumMod val="50000"/>
                            </a:schemeClr>
                          </a:solidFill>
                          <a:effectLst/>
                        </a:rPr>
                        <a:t>17</a:t>
                      </a:r>
                      <a:endParaRPr lang="ru-RU" sz="1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Пенсионеры, не имеющие никакого иного дохода, кроме пенсии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tc>
                <a:tc>
                  <a:txBody>
                    <a:bodyPr/>
                    <a:lstStyle/>
                    <a:p>
                      <a:pPr marL="0" marR="176530" algn="ctr" defTabSz="914400" rtl="0" eaLnBrk="1" latinLnBrk="0" hangingPunct="1">
                        <a:lnSpc>
                          <a:spcPct val="150000"/>
                        </a:lnSpc>
                        <a:spcAft>
                          <a:spcPts val="0"/>
                        </a:spcAft>
                      </a:pPr>
                      <a:r>
                        <a:rPr lang="ru-RU" sz="10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70</a:t>
                      </a: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1 840,0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1 840,0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extLst>
                  <a:ext uri="{0D108BD9-81ED-4DB2-BD59-A6C34878D82A}">
                    <a16:rowId xmlns:a16="http://schemas.microsoft.com/office/drawing/2014/main" val="3111334300"/>
                  </a:ext>
                </a:extLst>
              </a:tr>
              <a:tr h="1667454">
                <a:tc>
                  <a:txBody>
                    <a:bodyPr/>
                    <a:lstStyle/>
                    <a:p>
                      <a:pPr marR="176530" algn="ctr">
                        <a:lnSpc>
                          <a:spcPct val="100000"/>
                        </a:lnSpc>
                        <a:spcAft>
                          <a:spcPts val="0"/>
                        </a:spcAft>
                      </a:pPr>
                      <a:r>
                        <a:rPr lang="en-US" sz="1000" dirty="0" smtClean="0">
                          <a:solidFill>
                            <a:schemeClr val="accent3">
                              <a:lumMod val="50000"/>
                            </a:schemeClr>
                          </a:solidFill>
                          <a:effectLst/>
                        </a:rPr>
                        <a:t>1</a:t>
                      </a:r>
                      <a:r>
                        <a:rPr lang="ru-RU" sz="1000" dirty="0" smtClean="0">
                          <a:solidFill>
                            <a:schemeClr val="accent3">
                              <a:lumMod val="50000"/>
                            </a:schemeClr>
                          </a:solidFill>
                          <a:effectLst/>
                        </a:rPr>
                        <a:t>8</a:t>
                      </a:r>
                      <a:endParaRPr lang="ru-RU" sz="1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chemeClr val="accent5">
                        <a:lumMod val="40000"/>
                        <a:lumOff val="60000"/>
                      </a:schemeClr>
                    </a:solidFill>
                  </a:tcPr>
                </a:tc>
                <a:tc>
                  <a:txBody>
                    <a:bodyPr/>
                    <a:lstStyle/>
                    <a:p>
                      <a:pPr marR="176530" algn="just">
                        <a:lnSpc>
                          <a:spcPct val="114000"/>
                        </a:lnSpc>
                        <a:spcAft>
                          <a:spcPts val="0"/>
                        </a:spcAft>
                      </a:pPr>
                      <a:r>
                        <a:rPr lang="ru-RU" sz="1000" dirty="0" smtClean="0">
                          <a:effectLst/>
                        </a:rPr>
                        <a:t>Льготы в виде уменьшения исчисленной суммы земельного налога на 50 процентов в отношении одного земельного участка на территории городского округа Долгопрудный Московской области по выбору налогоплательщика, предназначенного для индивидуального жилищного строительства, для ведения личного подсобного хозяйства (приусадебный земельный участок), ведения личного подсобного хозяйства на полевых участках, садоводства и огородничества.</a:t>
                      </a:r>
                    </a:p>
                    <a:p>
                      <a:pPr marR="176530" algn="just">
                        <a:lnSpc>
                          <a:spcPct val="114000"/>
                        </a:lnSpc>
                        <a:spcAft>
                          <a:spcPts val="0"/>
                        </a:spcAft>
                      </a:pPr>
                      <a:r>
                        <a:rPr lang="ru-RU" sz="1000" dirty="0" smtClean="0">
                          <a:effectLst/>
                        </a:rPr>
                        <a:t>Налоговые </a:t>
                      </a:r>
                      <a:r>
                        <a:rPr lang="ru-RU" sz="1000" dirty="0">
                          <a:effectLst/>
                        </a:rPr>
                        <a:t>льготы  предоставляются следующим категориям налогоплательщиков:</a:t>
                      </a:r>
                    </a:p>
                    <a:p>
                      <a:pPr marR="176530" algn="just">
                        <a:lnSpc>
                          <a:spcPct val="114000"/>
                        </a:lnSpc>
                        <a:spcAft>
                          <a:spcPts val="0"/>
                        </a:spcAft>
                      </a:pPr>
                      <a:r>
                        <a:rPr lang="ru-RU" sz="1000" dirty="0">
                          <a:effectLst/>
                        </a:rPr>
                        <a:t>-  малоимущим семьям и малоимущим одиноко проживающим гражданам, среднегодовой доход которых ниже величины прожиточного минимума, установленного в Московской области на душу населения, имеющим в собственности, постоянном (бессрочном) пользовании или пожизненном наследуемом владении вышеуказанные земельные участки. Налоговая льгота предоставляется одному из членов семьи по одному земельному участку.</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tc>
                <a:tc>
                  <a:txBody>
                    <a:bodyPr/>
                    <a:lstStyle/>
                    <a:p>
                      <a:pPr marL="0" marR="176530" algn="ctr" defTabSz="914400" rtl="0" eaLnBrk="1" latinLnBrk="0" hangingPunct="1">
                        <a:lnSpc>
                          <a:spcPct val="150000"/>
                        </a:lnSpc>
                        <a:spcAft>
                          <a:spcPts val="0"/>
                        </a:spcAft>
                      </a:pPr>
                      <a:r>
                        <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50</a:t>
                      </a: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extLst>
                  <a:ext uri="{0D108BD9-81ED-4DB2-BD59-A6C34878D82A}">
                    <a16:rowId xmlns:a16="http://schemas.microsoft.com/office/drawing/2014/main" val="565528734"/>
                  </a:ext>
                </a:extLst>
              </a:tr>
              <a:tr h="496730">
                <a:tc>
                  <a:txBody>
                    <a:bodyPr/>
                    <a:lstStyle/>
                    <a:p>
                      <a:pPr marR="176530" algn="ctr">
                        <a:lnSpc>
                          <a:spcPct val="100000"/>
                        </a:lnSpc>
                        <a:spcAft>
                          <a:spcPts val="0"/>
                        </a:spcAft>
                      </a:pPr>
                      <a:r>
                        <a:rPr lang="en-US" sz="1000" dirty="0" smtClean="0">
                          <a:solidFill>
                            <a:schemeClr val="accent3">
                              <a:lumMod val="50000"/>
                            </a:schemeClr>
                          </a:solidFill>
                          <a:effectLst/>
                          <a:latin typeface="+mn-lt"/>
                          <a:ea typeface="+mn-ea"/>
                          <a:cs typeface="+mn-cs"/>
                        </a:rPr>
                        <a:t>1</a:t>
                      </a:r>
                      <a:r>
                        <a:rPr lang="ru-RU" sz="1000" dirty="0" smtClean="0">
                          <a:solidFill>
                            <a:schemeClr val="accent3">
                              <a:lumMod val="50000"/>
                            </a:schemeClr>
                          </a:solidFill>
                          <a:effectLst/>
                          <a:latin typeface="+mn-lt"/>
                          <a:ea typeface="+mn-ea"/>
                          <a:cs typeface="+mn-cs"/>
                        </a:rPr>
                        <a:t>9</a:t>
                      </a:r>
                      <a:endParaRPr lang="ru-RU" sz="1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chemeClr val="accent5">
                        <a:lumMod val="40000"/>
                        <a:lumOff val="60000"/>
                      </a:schemeClr>
                    </a:solidFill>
                  </a:tcPr>
                </a:tc>
                <a:tc>
                  <a:txBody>
                    <a:bodyPr/>
                    <a:lstStyle/>
                    <a:p>
                      <a:pPr marR="176530">
                        <a:lnSpc>
                          <a:spcPct val="114000"/>
                        </a:lnSpc>
                        <a:spcAft>
                          <a:spcPts val="0"/>
                        </a:spcAft>
                      </a:pPr>
                      <a:r>
                        <a:rPr lang="ru-RU" sz="1000" dirty="0">
                          <a:effectLst/>
                        </a:rPr>
                        <a:t>Государственные и муниципальные учреждения Московской области,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 включая земельные участки.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tc>
                <a:tc>
                  <a:txBody>
                    <a:bodyPr/>
                    <a:lstStyle/>
                    <a:p>
                      <a:pPr marL="0" marR="176530" algn="ctr" defTabSz="914400" rtl="0" eaLnBrk="1" latinLnBrk="0" hangingPunct="1">
                        <a:lnSpc>
                          <a:spcPct val="150000"/>
                        </a:lnSpc>
                        <a:spcAft>
                          <a:spcPts val="0"/>
                        </a:spcAft>
                      </a:pPr>
                      <a:r>
                        <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100</a:t>
                      </a: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5 438,0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5 438,0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extLst>
                  <a:ext uri="{0D108BD9-81ED-4DB2-BD59-A6C34878D82A}">
                    <a16:rowId xmlns:a16="http://schemas.microsoft.com/office/drawing/2014/main" val="2087857390"/>
                  </a:ext>
                </a:extLst>
              </a:tr>
              <a:tr h="476414">
                <a:tc>
                  <a:txBody>
                    <a:bodyPr/>
                    <a:lstStyle/>
                    <a:p>
                      <a:pPr marR="176530" algn="ctr">
                        <a:lnSpc>
                          <a:spcPct val="100000"/>
                        </a:lnSpc>
                        <a:spcAft>
                          <a:spcPts val="0"/>
                        </a:spcAft>
                      </a:pPr>
                      <a:r>
                        <a:rPr lang="ru-RU" sz="1000" dirty="0" smtClean="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20</a:t>
                      </a:r>
                      <a:endParaRPr lang="ru-RU" sz="1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chemeClr val="accent5">
                        <a:lumMod val="40000"/>
                        <a:lumOff val="60000"/>
                      </a:schemeClr>
                    </a:solidFill>
                  </a:tcPr>
                </a:tc>
                <a:tc>
                  <a:txBody>
                    <a:bodyPr/>
                    <a:lstStyle/>
                    <a:p>
                      <a:pPr algn="just">
                        <a:lnSpc>
                          <a:spcPct val="114000"/>
                        </a:lnSpc>
                        <a:spcAft>
                          <a:spcPts val="0"/>
                        </a:spcAft>
                      </a:pPr>
                      <a:r>
                        <a:rPr lang="ru-RU" sz="1000" dirty="0">
                          <a:effectLst/>
                        </a:rPr>
                        <a:t> Земельные участки под закрытыми для эксплуатации полигонами твердых бытовых отходов</a:t>
                      </a:r>
                      <a:r>
                        <a:rPr lang="ru-RU" sz="1000" dirty="0" smtClean="0">
                          <a:effectLst/>
                        </a:rPr>
                        <a:t>.</a:t>
                      </a:r>
                      <a:r>
                        <a:rPr lang="ru-RU" sz="1000" dirty="0">
                          <a:effectLst/>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tc>
                <a:tc>
                  <a:txBody>
                    <a:bodyPr/>
                    <a:lstStyle/>
                    <a:p>
                      <a:pPr marL="0" marR="176530" algn="ctr" defTabSz="914400" rtl="0" eaLnBrk="1" latinLnBrk="0" hangingPunct="1">
                        <a:lnSpc>
                          <a:spcPct val="150000"/>
                        </a:lnSpc>
                        <a:spcAft>
                          <a:spcPts val="0"/>
                        </a:spcAft>
                      </a:pPr>
                      <a:r>
                        <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100</a:t>
                      </a: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10</a:t>
                      </a:r>
                      <a:r>
                        <a:rPr lang="ru-RU" sz="1000" kern="1200" baseline="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494</a:t>
                      </a: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10</a:t>
                      </a:r>
                      <a:r>
                        <a:rPr lang="ru-RU" sz="1000" kern="1200" baseline="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494</a:t>
                      </a:r>
                      <a:r>
                        <a:rPr lang="ru-RU" sz="1000"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,0</a:t>
                      </a:r>
                      <a:endParaRPr lang="ru-RU"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6680" marR="16680" marT="0" marB="0" anchor="ctr">
                    <a:solidFill>
                      <a:srgbClr val="CCE3F5"/>
                    </a:solidFill>
                  </a:tcPr>
                </a:tc>
                <a:extLst>
                  <a:ext uri="{0D108BD9-81ED-4DB2-BD59-A6C34878D82A}">
                    <a16:rowId xmlns:a16="http://schemas.microsoft.com/office/drawing/2014/main" val="3270360971"/>
                  </a:ext>
                </a:extLst>
              </a:tr>
            </a:tbl>
          </a:graphicData>
        </a:graphic>
      </p:graphicFrame>
      <p:sp>
        <p:nvSpPr>
          <p:cNvPr id="3" name="Номер слайда 2">
            <a:extLst>
              <a:ext uri="{FF2B5EF4-FFF2-40B4-BE49-F238E27FC236}">
                <a16:creationId xmlns:a16="http://schemas.microsoft.com/office/drawing/2014/main" id="{1B5B8DCF-B646-4FB5-AF22-02F336315B58}"/>
              </a:ext>
            </a:extLst>
          </p:cNvPr>
          <p:cNvSpPr>
            <a:spLocks noGrp="1"/>
          </p:cNvSpPr>
          <p:nvPr>
            <p:ph type="sldNum" sz="quarter" idx="12"/>
          </p:nvPr>
        </p:nvSpPr>
        <p:spPr>
          <a:xfrm>
            <a:off x="10879975" y="6492875"/>
            <a:ext cx="1312025" cy="365125"/>
          </a:xfrm>
        </p:spPr>
        <p:txBody>
          <a:bodyPr/>
          <a:lstStyle/>
          <a:p>
            <a:fld id="{F203300F-B5E5-4D9E-9381-383162CC59FB}" type="slidenum">
              <a:rPr lang="ru-RU" smtClean="0">
                <a:solidFill>
                  <a:schemeClr val="accent6">
                    <a:lumMod val="50000"/>
                  </a:schemeClr>
                </a:solidFill>
              </a:rPr>
              <a:t>40</a:t>
            </a:fld>
            <a:endParaRPr lang="ru-RU" dirty="0">
              <a:solidFill>
                <a:schemeClr val="accent6">
                  <a:lumMod val="50000"/>
                </a:schemeClr>
              </a:solidFill>
            </a:endParaRPr>
          </a:p>
        </p:txBody>
      </p:sp>
      <p:pic>
        <p:nvPicPr>
          <p:cNvPr id="7" name="Объект 6">
            <a:extLst>
              <a:ext uri="{FF2B5EF4-FFF2-40B4-BE49-F238E27FC236}">
                <a16:creationId xmlns:a16="http://schemas.microsoft.com/office/drawing/2014/main" id="{7F709AEB-B33B-43EA-B695-1BA657D81F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279694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03BF44-2851-4E9F-8FC6-1B620C0AF2F8}"/>
              </a:ext>
            </a:extLst>
          </p:cNvPr>
          <p:cNvSpPr>
            <a:spLocks noGrp="1"/>
          </p:cNvSpPr>
          <p:nvPr>
            <p:ph type="title"/>
          </p:nvPr>
        </p:nvSpPr>
        <p:spPr>
          <a:xfrm>
            <a:off x="853440" y="188913"/>
            <a:ext cx="11087735" cy="1123839"/>
          </a:xfrm>
        </p:spPr>
        <p:txBody>
          <a:bodyPr vert="horz" lIns="91440" tIns="45720" rIns="91440" bIns="45720" rtlCol="0" anchor="ctr">
            <a:normAutofit fontScale="90000"/>
          </a:bodyPr>
          <a:lstStyle/>
          <a:p>
            <a:pPr algn="ctr">
              <a:lnSpc>
                <a:spcPct val="90000"/>
              </a:lnSpc>
            </a:pPr>
            <a:r>
              <a:rPr lang="ru-RU" sz="2400" dirty="0">
                <a:solidFill>
                  <a:schemeClr val="tx1"/>
                </a:solidFill>
              </a:rPr>
              <a:t> Реестр налоговых льгот по налогу на имущество физических лиц, установленных решением Совета депутатов </a:t>
            </a:r>
            <a:r>
              <a:rPr lang="ru-RU" sz="2400" dirty="0" err="1">
                <a:solidFill>
                  <a:schemeClr val="tx1"/>
                </a:solidFill>
              </a:rPr>
              <a:t>г.Долгопрудного</a:t>
            </a:r>
            <a:r>
              <a:rPr lang="ru-RU" sz="2400" dirty="0">
                <a:solidFill>
                  <a:schemeClr val="tx1"/>
                </a:solidFill>
              </a:rPr>
              <a:t> от 19.11.2014  № 24-нр «О налоге на имущество физических лиц на территории городского округа Долгопрудный Московской области»</a:t>
            </a:r>
          </a:p>
        </p:txBody>
      </p:sp>
      <p:graphicFrame>
        <p:nvGraphicFramePr>
          <p:cNvPr id="5" name="Объект 4">
            <a:extLst>
              <a:ext uri="{FF2B5EF4-FFF2-40B4-BE49-F238E27FC236}">
                <a16:creationId xmlns:a16="http://schemas.microsoft.com/office/drawing/2014/main" id="{CFC9D265-B401-488C-BFD4-DF2E874EB8D3}"/>
              </a:ext>
            </a:extLst>
          </p:cNvPr>
          <p:cNvGraphicFramePr>
            <a:graphicFrameLocks noGrp="1"/>
          </p:cNvGraphicFramePr>
          <p:nvPr>
            <p:ph idx="1"/>
            <p:extLst>
              <p:ext uri="{D42A27DB-BD31-4B8C-83A1-F6EECF244321}">
                <p14:modId xmlns:p14="http://schemas.microsoft.com/office/powerpoint/2010/main" val="1414707706"/>
              </p:ext>
            </p:extLst>
          </p:nvPr>
        </p:nvGraphicFramePr>
        <p:xfrm>
          <a:off x="371192" y="1831435"/>
          <a:ext cx="11569983" cy="4160520"/>
        </p:xfrm>
        <a:graphic>
          <a:graphicData uri="http://schemas.openxmlformats.org/drawingml/2006/table">
            <a:tbl>
              <a:tblPr firstRow="1" firstCol="1" bandRow="1" bandCol="1">
                <a:tableStyleId>{5C22544A-7EE6-4342-B048-85BDC9FD1C3A}</a:tableStyleId>
              </a:tblPr>
              <a:tblGrid>
                <a:gridCol w="657508">
                  <a:extLst>
                    <a:ext uri="{9D8B030D-6E8A-4147-A177-3AD203B41FA5}">
                      <a16:colId xmlns:a16="http://schemas.microsoft.com/office/drawing/2014/main" val="1279463112"/>
                    </a:ext>
                  </a:extLst>
                </a:gridCol>
                <a:gridCol w="6428732">
                  <a:extLst>
                    <a:ext uri="{9D8B030D-6E8A-4147-A177-3AD203B41FA5}">
                      <a16:colId xmlns:a16="http://schemas.microsoft.com/office/drawing/2014/main" val="1843131260"/>
                    </a:ext>
                  </a:extLst>
                </a:gridCol>
                <a:gridCol w="1753243">
                  <a:extLst>
                    <a:ext uri="{9D8B030D-6E8A-4147-A177-3AD203B41FA5}">
                      <a16:colId xmlns:a16="http://schemas.microsoft.com/office/drawing/2014/main" val="4121513783"/>
                    </a:ext>
                  </a:extLst>
                </a:gridCol>
                <a:gridCol w="1295400">
                  <a:extLst>
                    <a:ext uri="{9D8B030D-6E8A-4147-A177-3AD203B41FA5}">
                      <a16:colId xmlns:a16="http://schemas.microsoft.com/office/drawing/2014/main" val="3898134642"/>
                    </a:ext>
                  </a:extLst>
                </a:gridCol>
                <a:gridCol w="1435100">
                  <a:extLst>
                    <a:ext uri="{9D8B030D-6E8A-4147-A177-3AD203B41FA5}">
                      <a16:colId xmlns:a16="http://schemas.microsoft.com/office/drawing/2014/main" val="4128236319"/>
                    </a:ext>
                  </a:extLst>
                </a:gridCol>
              </a:tblGrid>
              <a:tr h="1020730">
                <a:tc rowSpan="2">
                  <a:txBody>
                    <a:bodyPr/>
                    <a:lstStyle/>
                    <a:p>
                      <a:pPr marL="0" marR="176530" indent="0" algn="ctr" defTabSz="914400" rtl="0" eaLnBrk="1" fontAlgn="auto" latinLnBrk="0" hangingPunct="1">
                        <a:lnSpc>
                          <a:spcPct val="150000"/>
                        </a:lnSpc>
                        <a:spcBef>
                          <a:spcPts val="0"/>
                        </a:spcBef>
                        <a:spcAft>
                          <a:spcPts val="0"/>
                        </a:spcAft>
                        <a:buClrTx/>
                        <a:buSzTx/>
                        <a:buFontTx/>
                        <a:buNone/>
                        <a:tabLst/>
                        <a:defRPr/>
                      </a:pPr>
                      <a:r>
                        <a:rPr lang="ru-RU" sz="1400" b="1" kern="1200" dirty="0">
                          <a:solidFill>
                            <a:schemeClr val="accent3">
                              <a:lumMod val="50000"/>
                            </a:schemeClr>
                          </a:solidFill>
                          <a:effectLst/>
                          <a:latin typeface="+mn-lt"/>
                          <a:ea typeface="+mn-ea"/>
                          <a:cs typeface="+mn-cs"/>
                        </a:rPr>
                        <a:t> </a:t>
                      </a:r>
                      <a:r>
                        <a:rPr lang="ru-RU" sz="1400" b="1" kern="1200" dirty="0" smtClean="0">
                          <a:solidFill>
                            <a:schemeClr val="accent3">
                              <a:lumMod val="50000"/>
                            </a:schemeClr>
                          </a:solidFill>
                          <a:effectLst/>
                          <a:latin typeface="+mn-lt"/>
                          <a:ea typeface="+mn-ea"/>
                          <a:cs typeface="+mn-cs"/>
                        </a:rPr>
                        <a:t> № п/п</a:t>
                      </a:r>
                      <a:endParaRPr lang="ru-RU" sz="1400" b="1" kern="1200" dirty="0">
                        <a:solidFill>
                          <a:schemeClr val="accent3">
                            <a:lumMod val="50000"/>
                          </a:schemeClr>
                        </a:solidFill>
                        <a:effectLst/>
                        <a:latin typeface="+mn-lt"/>
                        <a:ea typeface="+mn-ea"/>
                        <a:cs typeface="+mn-cs"/>
                      </a:endParaRPr>
                    </a:p>
                  </a:txBody>
                  <a:tcPr marL="68580" marR="68580" marT="0" marB="0" anchor="ctr">
                    <a:solidFill>
                      <a:srgbClr val="A9D8B7"/>
                    </a:solidFill>
                  </a:tcPr>
                </a:tc>
                <a:tc rowSpan="2">
                  <a:txBody>
                    <a:bodyPr/>
                    <a:lstStyle/>
                    <a:p>
                      <a:pPr marL="0" marR="176530" algn="ctr" defTabSz="914400" rtl="0" eaLnBrk="1" latinLnBrk="0" hangingPunct="1">
                        <a:lnSpc>
                          <a:spcPct val="150000"/>
                        </a:lnSpc>
                        <a:spcAft>
                          <a:spcPts val="0"/>
                        </a:spcAft>
                      </a:pPr>
                      <a:r>
                        <a:rPr lang="ru-RU" sz="1400" b="1" kern="1200" dirty="0">
                          <a:solidFill>
                            <a:schemeClr val="accent3">
                              <a:lumMod val="50000"/>
                            </a:schemeClr>
                          </a:solidFill>
                          <a:effectLst/>
                          <a:latin typeface="+mn-lt"/>
                          <a:ea typeface="+mn-ea"/>
                          <a:cs typeface="+mn-cs"/>
                        </a:rPr>
                        <a:t> </a:t>
                      </a:r>
                    </a:p>
                    <a:p>
                      <a:pPr marL="0" marR="176530" algn="ctr" defTabSz="914400" rtl="0" eaLnBrk="1" latinLnBrk="0" hangingPunct="1">
                        <a:lnSpc>
                          <a:spcPct val="150000"/>
                        </a:lnSpc>
                        <a:spcAft>
                          <a:spcPts val="0"/>
                        </a:spcAft>
                      </a:pPr>
                      <a:r>
                        <a:rPr lang="ru-RU" sz="1400" b="1" kern="1200" dirty="0">
                          <a:solidFill>
                            <a:schemeClr val="accent3">
                              <a:lumMod val="50000"/>
                            </a:schemeClr>
                          </a:solidFill>
                          <a:effectLst/>
                          <a:latin typeface="+mn-lt"/>
                          <a:ea typeface="+mn-ea"/>
                          <a:cs typeface="+mn-cs"/>
                        </a:rPr>
                        <a:t>Наименование льготы</a:t>
                      </a:r>
                    </a:p>
                  </a:txBody>
                  <a:tcPr marL="68580" marR="68580" marT="0" marB="0" anchor="ctr">
                    <a:solidFill>
                      <a:schemeClr val="accent5">
                        <a:lumMod val="40000"/>
                        <a:lumOff val="60000"/>
                      </a:schemeClr>
                    </a:solidFill>
                  </a:tcPr>
                </a:tc>
                <a:tc>
                  <a:txBody>
                    <a:bodyPr/>
                    <a:lstStyle/>
                    <a:p>
                      <a:pPr marL="0" marR="176530" algn="ctr" defTabSz="914400" rtl="0" eaLnBrk="1" latinLnBrk="0" hangingPunct="1">
                        <a:lnSpc>
                          <a:spcPct val="150000"/>
                        </a:lnSpc>
                        <a:spcAft>
                          <a:spcPts val="0"/>
                        </a:spcAft>
                      </a:pPr>
                      <a:r>
                        <a:rPr lang="ru-RU" sz="1400" b="1" kern="1200" dirty="0">
                          <a:solidFill>
                            <a:schemeClr val="accent3">
                              <a:lumMod val="50000"/>
                            </a:schemeClr>
                          </a:solidFill>
                          <a:effectLst/>
                          <a:latin typeface="+mn-lt"/>
                          <a:ea typeface="+mn-ea"/>
                          <a:cs typeface="+mn-cs"/>
                        </a:rPr>
                        <a:t>Установленный размер льготы</a:t>
                      </a:r>
                    </a:p>
                    <a:p>
                      <a:pPr marL="0" marR="176530" algn="ctr" defTabSz="914400" rtl="0" eaLnBrk="1" latinLnBrk="0" hangingPunct="1">
                        <a:lnSpc>
                          <a:spcPct val="150000"/>
                        </a:lnSpc>
                        <a:spcAft>
                          <a:spcPts val="0"/>
                        </a:spcAft>
                      </a:pPr>
                      <a:r>
                        <a:rPr lang="ru-RU" sz="1400" b="1" kern="1200" dirty="0">
                          <a:solidFill>
                            <a:schemeClr val="accent3">
                              <a:lumMod val="50000"/>
                            </a:schemeClr>
                          </a:solidFill>
                          <a:effectLst/>
                          <a:latin typeface="+mn-lt"/>
                          <a:ea typeface="+mn-ea"/>
                          <a:cs typeface="+mn-cs"/>
                        </a:rPr>
                        <a:t>(% освобождения от уплаты)</a:t>
                      </a:r>
                    </a:p>
                  </a:txBody>
                  <a:tcPr marL="68580" marR="68580" marT="0" marB="0" anchor="ctr">
                    <a:solidFill>
                      <a:schemeClr val="accent5">
                        <a:lumMod val="40000"/>
                        <a:lumOff val="60000"/>
                      </a:schemeClr>
                    </a:solidFill>
                  </a:tcPr>
                </a:tc>
                <a:tc gridSpan="2">
                  <a:txBody>
                    <a:bodyPr/>
                    <a:lstStyle/>
                    <a:p>
                      <a:pPr marL="0" marR="176530" algn="ctr" defTabSz="914400" rtl="0" eaLnBrk="1" latinLnBrk="0" hangingPunct="1">
                        <a:lnSpc>
                          <a:spcPct val="150000"/>
                        </a:lnSpc>
                        <a:spcAft>
                          <a:spcPts val="0"/>
                        </a:spcAft>
                      </a:pPr>
                      <a:r>
                        <a:rPr lang="ru-RU" sz="1400" b="1" kern="1200" dirty="0" smtClean="0">
                          <a:solidFill>
                            <a:schemeClr val="accent3">
                              <a:lumMod val="50000"/>
                            </a:schemeClr>
                          </a:solidFill>
                          <a:effectLst/>
                          <a:latin typeface="+mn-lt"/>
                          <a:ea typeface="+mn-ea"/>
                          <a:cs typeface="+mn-cs"/>
                        </a:rPr>
                        <a:t>Объем налоговых расходов в связи с</a:t>
                      </a:r>
                    </a:p>
                    <a:p>
                      <a:pPr marL="0" marR="176530" algn="ctr" defTabSz="914400" rtl="0" eaLnBrk="1" latinLnBrk="0" hangingPunct="1">
                        <a:lnSpc>
                          <a:spcPct val="150000"/>
                        </a:lnSpc>
                        <a:spcAft>
                          <a:spcPts val="0"/>
                        </a:spcAft>
                      </a:pPr>
                      <a:r>
                        <a:rPr lang="ru-RU" sz="1400" b="1" kern="1200" dirty="0" smtClean="0">
                          <a:solidFill>
                            <a:schemeClr val="accent3">
                              <a:lumMod val="50000"/>
                            </a:schemeClr>
                          </a:solidFill>
                          <a:effectLst/>
                          <a:latin typeface="+mn-lt"/>
                          <a:ea typeface="+mn-ea"/>
                          <a:cs typeface="+mn-cs"/>
                        </a:rPr>
                        <a:t>предоставлением налоговых льгот </a:t>
                      </a:r>
                    </a:p>
                  </a:txBody>
                  <a:tcPr marL="16680" marR="16680" marT="0" marB="0" anchor="ctr">
                    <a:solidFill>
                      <a:schemeClr val="accent5">
                        <a:lumMod val="40000"/>
                        <a:lumOff val="60000"/>
                      </a:schemeClr>
                    </a:solidFill>
                  </a:tcPr>
                </a:tc>
                <a:tc hMerge="1">
                  <a:txBody>
                    <a:bodyPr/>
                    <a:lstStyle/>
                    <a:p>
                      <a:pPr marR="176530" algn="ctr">
                        <a:lnSpc>
                          <a:spcPct val="150000"/>
                        </a:lnSpc>
                        <a:spcAft>
                          <a:spcPts val="0"/>
                        </a:spcAft>
                      </a:pPr>
                      <a:endParaRPr lang="ru-RU" sz="1050" dirty="0">
                        <a:solidFill>
                          <a:schemeClr val="accent3">
                            <a:lumMod val="50000"/>
                          </a:schemeClr>
                        </a:solidFill>
                        <a:effectLst/>
                        <a:latin typeface="Calibri" panose="020F0502020204030204" pitchFamily="34" charset="0"/>
                        <a:ea typeface="+mn-ea"/>
                        <a:cs typeface="Times New Roman" panose="02020603050405020304" pitchFamily="18" charset="0"/>
                      </a:endParaRPr>
                    </a:p>
                  </a:txBody>
                  <a:tcPr marL="16680" marR="16680" marT="0" marB="0">
                    <a:solidFill>
                      <a:schemeClr val="accent5">
                        <a:lumMod val="40000"/>
                        <a:lumOff val="60000"/>
                      </a:schemeClr>
                    </a:solidFill>
                  </a:tcPr>
                </a:tc>
                <a:extLst>
                  <a:ext uri="{0D108BD9-81ED-4DB2-BD59-A6C34878D82A}">
                    <a16:rowId xmlns:a16="http://schemas.microsoft.com/office/drawing/2014/main" val="1526780116"/>
                  </a:ext>
                </a:extLst>
              </a:tr>
              <a:tr h="205574">
                <a:tc vMerge="1">
                  <a:txBody>
                    <a:bodyPr/>
                    <a:lstStyle/>
                    <a:p>
                      <a:endParaRPr lang="ru-RU"/>
                    </a:p>
                  </a:txBody>
                  <a:tcPr/>
                </a:tc>
                <a:tc vMerge="1">
                  <a:txBody>
                    <a:bodyPr/>
                    <a:lstStyle/>
                    <a:p>
                      <a:endParaRPr lang="ru-RU"/>
                    </a:p>
                  </a:txBody>
                  <a:tcPr/>
                </a:tc>
                <a:tc>
                  <a:txBody>
                    <a:bodyPr/>
                    <a:lstStyle/>
                    <a:p>
                      <a:pPr marL="0" marR="176530" algn="ctr" defTabSz="914400" rtl="0" eaLnBrk="1" latinLnBrk="0" hangingPunct="1">
                        <a:lnSpc>
                          <a:spcPct val="150000"/>
                        </a:lnSpc>
                        <a:spcAft>
                          <a:spcPts val="0"/>
                        </a:spcAft>
                      </a:pPr>
                      <a:r>
                        <a:rPr lang="ru-RU" sz="1400" b="1" kern="1200" dirty="0" smtClean="0">
                          <a:solidFill>
                            <a:schemeClr val="accent3">
                              <a:lumMod val="50000"/>
                            </a:schemeClr>
                          </a:solidFill>
                          <a:effectLst/>
                          <a:latin typeface="+mn-lt"/>
                          <a:ea typeface="+mn-ea"/>
                          <a:cs typeface="+mn-cs"/>
                        </a:rPr>
                        <a:t>20223г</a:t>
                      </a:r>
                      <a:r>
                        <a:rPr lang="ru-RU" sz="1400" b="1" kern="1200" dirty="0">
                          <a:solidFill>
                            <a:schemeClr val="accent3">
                              <a:lumMod val="50000"/>
                            </a:schemeClr>
                          </a:solidFill>
                          <a:effectLst/>
                          <a:latin typeface="+mn-lt"/>
                          <a:ea typeface="+mn-ea"/>
                          <a:cs typeface="+mn-cs"/>
                        </a:rPr>
                        <a:t>.</a:t>
                      </a:r>
                    </a:p>
                  </a:txBody>
                  <a:tcPr marL="68580" marR="68580" marT="0" marB="0"/>
                </a:tc>
                <a:tc>
                  <a:txBody>
                    <a:bodyPr/>
                    <a:lstStyle/>
                    <a:p>
                      <a:pPr marL="0" marR="176530" algn="ctr" defTabSz="914400" rtl="0" eaLnBrk="1" latinLnBrk="0" hangingPunct="1">
                        <a:lnSpc>
                          <a:spcPct val="150000"/>
                        </a:lnSpc>
                        <a:spcAft>
                          <a:spcPts val="0"/>
                        </a:spcAft>
                      </a:pPr>
                      <a:r>
                        <a:rPr lang="ru-RU" sz="1400" b="1" kern="1200" dirty="0" smtClean="0">
                          <a:solidFill>
                            <a:schemeClr val="accent3">
                              <a:lumMod val="50000"/>
                            </a:schemeClr>
                          </a:solidFill>
                          <a:effectLst/>
                          <a:latin typeface="+mn-lt"/>
                          <a:ea typeface="+mn-ea"/>
                          <a:cs typeface="+mn-cs"/>
                        </a:rPr>
                        <a:t>2022г.</a:t>
                      </a:r>
                      <a:endParaRPr lang="ru-RU" sz="1400" b="1" kern="1200" dirty="0">
                        <a:solidFill>
                          <a:schemeClr val="accent3">
                            <a:lumMod val="50000"/>
                          </a:schemeClr>
                        </a:solidFill>
                        <a:effectLst/>
                        <a:latin typeface="+mn-lt"/>
                        <a:ea typeface="+mn-ea"/>
                        <a:cs typeface="+mn-cs"/>
                      </a:endParaRPr>
                    </a:p>
                  </a:txBody>
                  <a:tcPr marL="16680" marR="16680" marT="0" marB="0"/>
                </a:tc>
                <a:tc>
                  <a:txBody>
                    <a:bodyPr/>
                    <a:lstStyle/>
                    <a:p>
                      <a:pPr marL="0" marR="176530" indent="0" algn="ctr" defTabSz="914400" rtl="0" eaLnBrk="1" fontAlgn="auto" latinLnBrk="0" hangingPunct="1">
                        <a:lnSpc>
                          <a:spcPct val="150000"/>
                        </a:lnSpc>
                        <a:spcBef>
                          <a:spcPts val="0"/>
                        </a:spcBef>
                        <a:spcAft>
                          <a:spcPts val="0"/>
                        </a:spcAft>
                        <a:buClrTx/>
                        <a:buSzTx/>
                        <a:buFontTx/>
                        <a:buNone/>
                        <a:tabLst/>
                        <a:defRPr/>
                      </a:pPr>
                      <a:r>
                        <a:rPr lang="ru-RU" sz="1400" b="1" kern="1200" dirty="0" smtClean="0">
                          <a:solidFill>
                            <a:schemeClr val="accent3">
                              <a:lumMod val="50000"/>
                            </a:schemeClr>
                          </a:solidFill>
                          <a:effectLst/>
                          <a:latin typeface="+mn-lt"/>
                          <a:ea typeface="+mn-ea"/>
                          <a:cs typeface="+mn-cs"/>
                        </a:rPr>
                        <a:t>Оценка 2023 г.</a:t>
                      </a:r>
                    </a:p>
                  </a:txBody>
                  <a:tcPr marL="16680" marR="16680" marT="0" marB="0"/>
                </a:tc>
                <a:extLst>
                  <a:ext uri="{0D108BD9-81ED-4DB2-BD59-A6C34878D82A}">
                    <a16:rowId xmlns:a16="http://schemas.microsoft.com/office/drawing/2014/main" val="3135003964"/>
                  </a:ext>
                </a:extLst>
              </a:tr>
              <a:tr h="1168821">
                <a:tc>
                  <a:txBody>
                    <a:bodyPr/>
                    <a:lstStyle/>
                    <a:p>
                      <a:pPr marL="0" marR="176530" algn="ctr" defTabSz="914400" rtl="0" eaLnBrk="1" latinLnBrk="0" hangingPunct="1">
                        <a:lnSpc>
                          <a:spcPct val="150000"/>
                        </a:lnSpc>
                        <a:spcAft>
                          <a:spcPts val="0"/>
                        </a:spcAft>
                      </a:pPr>
                      <a:r>
                        <a:rPr lang="ru-RU" sz="1400" b="1" kern="1200" dirty="0">
                          <a:solidFill>
                            <a:schemeClr val="accent3">
                              <a:lumMod val="50000"/>
                            </a:schemeClr>
                          </a:solidFill>
                          <a:effectLst/>
                          <a:latin typeface="+mn-lt"/>
                          <a:ea typeface="+mn-ea"/>
                          <a:cs typeface="+mn-cs"/>
                        </a:rPr>
                        <a:t>1</a:t>
                      </a:r>
                    </a:p>
                  </a:txBody>
                  <a:tcPr marL="68580" marR="68580" marT="0" marB="0" anchor="ctr">
                    <a:solidFill>
                      <a:schemeClr val="accent5">
                        <a:lumMod val="40000"/>
                        <a:lumOff val="60000"/>
                      </a:schemeClr>
                    </a:solidFill>
                  </a:tcPr>
                </a:tc>
                <a:tc>
                  <a:txBody>
                    <a:bodyPr/>
                    <a:lstStyle/>
                    <a:p>
                      <a:pPr marL="0" marR="176530" algn="ctr" defTabSz="914400" rtl="0" eaLnBrk="1" latinLnBrk="0" hangingPunct="1">
                        <a:lnSpc>
                          <a:spcPct val="150000"/>
                        </a:lnSpc>
                        <a:spcAft>
                          <a:spcPts val="0"/>
                        </a:spcAft>
                      </a:pPr>
                      <a:r>
                        <a:rPr lang="ru-RU" sz="1400" b="1" kern="1200" dirty="0">
                          <a:solidFill>
                            <a:schemeClr val="accent3">
                              <a:lumMod val="50000"/>
                            </a:schemeClr>
                          </a:solidFill>
                          <a:effectLst/>
                          <a:latin typeface="+mn-lt"/>
                          <a:ea typeface="+mn-ea"/>
                          <a:cs typeface="+mn-cs"/>
                        </a:rPr>
                        <a:t>Освобождается от уплаты налога на имущество физических лиц один из родителей в многодетной малоимущей семье, имеющей трех и более несовершеннолетних детей, среднедушевой доход которых ниже величины прожиточного минимума, установленной в Московской области на душу населения, в отношении одного объекта налогообложения жилого назначения по выбору налогоплательщика: комната, квартира, индивидуальный жилой дом.</a:t>
                      </a:r>
                    </a:p>
                    <a:p>
                      <a:pPr marL="0" marR="176530" algn="ctr" defTabSz="914400" rtl="0" eaLnBrk="1" latinLnBrk="0" hangingPunct="1">
                        <a:lnSpc>
                          <a:spcPct val="150000"/>
                        </a:lnSpc>
                        <a:spcAft>
                          <a:spcPts val="0"/>
                        </a:spcAft>
                      </a:pPr>
                      <a:r>
                        <a:rPr lang="ru-RU" sz="1400" b="1" kern="1200" dirty="0">
                          <a:solidFill>
                            <a:schemeClr val="accent3">
                              <a:lumMod val="50000"/>
                            </a:schemeClr>
                          </a:solidFill>
                          <a:effectLst/>
                          <a:latin typeface="+mn-lt"/>
                          <a:ea typeface="+mn-ea"/>
                          <a:cs typeface="+mn-cs"/>
                        </a:rPr>
                        <a:t> </a:t>
                      </a:r>
                    </a:p>
                  </a:txBody>
                  <a:tcPr marL="68580" marR="68580" marT="0" marB="0" anchor="ctr"/>
                </a:tc>
                <a:tc>
                  <a:txBody>
                    <a:bodyPr/>
                    <a:lstStyle/>
                    <a:p>
                      <a:pPr marL="0" marR="176530" algn="ctr" defTabSz="914400" rtl="0" eaLnBrk="1" latinLnBrk="0" hangingPunct="1">
                        <a:lnSpc>
                          <a:spcPct val="150000"/>
                        </a:lnSpc>
                        <a:spcAft>
                          <a:spcPts val="0"/>
                        </a:spcAft>
                      </a:pPr>
                      <a:r>
                        <a:rPr lang="ru-RU" sz="1400" b="1" kern="1200" dirty="0">
                          <a:solidFill>
                            <a:schemeClr val="accent3">
                              <a:lumMod val="50000"/>
                            </a:schemeClr>
                          </a:solidFill>
                          <a:effectLst/>
                          <a:latin typeface="+mn-lt"/>
                          <a:ea typeface="+mn-ea"/>
                          <a:cs typeface="+mn-cs"/>
                        </a:rPr>
                        <a:t>100</a:t>
                      </a:r>
                    </a:p>
                  </a:txBody>
                  <a:tcPr marL="68580" marR="685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400" b="1" kern="1200" dirty="0" smtClean="0">
                          <a:solidFill>
                            <a:schemeClr val="accent3">
                              <a:lumMod val="50000"/>
                            </a:schemeClr>
                          </a:solidFill>
                          <a:effectLst/>
                          <a:latin typeface="+mn-lt"/>
                          <a:ea typeface="+mn-ea"/>
                          <a:cs typeface="+mn-cs"/>
                        </a:rPr>
                        <a:t>0,0</a:t>
                      </a:r>
                      <a:endParaRPr lang="ru-RU" sz="1400" b="1" kern="1200" dirty="0">
                        <a:solidFill>
                          <a:schemeClr val="accent3">
                            <a:lumMod val="50000"/>
                          </a:schemeClr>
                        </a:solidFill>
                        <a:effectLst/>
                        <a:latin typeface="+mn-lt"/>
                        <a:ea typeface="+mn-ea"/>
                        <a:cs typeface="+mn-cs"/>
                      </a:endParaRPr>
                    </a:p>
                  </a:txBody>
                  <a:tcPr marL="68580" marR="68580" marT="0" marB="0" anchor="ctr">
                    <a:solidFill>
                      <a:srgbClr val="CCE3F5"/>
                    </a:solidFill>
                  </a:tcPr>
                </a:tc>
                <a:tc>
                  <a:txBody>
                    <a:bodyPr/>
                    <a:lstStyle/>
                    <a:p>
                      <a:pPr marL="0" marR="176530" algn="ctr" defTabSz="914400" rtl="0" eaLnBrk="1" latinLnBrk="0" hangingPunct="1">
                        <a:lnSpc>
                          <a:spcPct val="150000"/>
                        </a:lnSpc>
                        <a:spcAft>
                          <a:spcPts val="0"/>
                        </a:spcAft>
                      </a:pPr>
                      <a:r>
                        <a:rPr lang="ru-RU" sz="1400" b="1" kern="1200" dirty="0" smtClean="0">
                          <a:solidFill>
                            <a:schemeClr val="accent3">
                              <a:lumMod val="50000"/>
                            </a:schemeClr>
                          </a:solidFill>
                          <a:effectLst/>
                          <a:latin typeface="+mn-lt"/>
                          <a:ea typeface="+mn-ea"/>
                          <a:cs typeface="+mn-cs"/>
                        </a:rPr>
                        <a:t>0,0</a:t>
                      </a:r>
                      <a:endParaRPr lang="ru-RU" sz="1400" b="1" kern="1200" dirty="0">
                        <a:solidFill>
                          <a:schemeClr val="accent3">
                            <a:lumMod val="50000"/>
                          </a:schemeClr>
                        </a:solidFill>
                        <a:effectLst/>
                        <a:latin typeface="+mn-lt"/>
                        <a:ea typeface="+mn-ea"/>
                        <a:cs typeface="+mn-cs"/>
                      </a:endParaRPr>
                    </a:p>
                  </a:txBody>
                  <a:tcPr marL="68580" marR="68580" marT="0" marB="0" anchor="ctr">
                    <a:solidFill>
                      <a:srgbClr val="CCE3F5"/>
                    </a:solidFill>
                  </a:tcPr>
                </a:tc>
                <a:extLst>
                  <a:ext uri="{0D108BD9-81ED-4DB2-BD59-A6C34878D82A}">
                    <a16:rowId xmlns:a16="http://schemas.microsoft.com/office/drawing/2014/main" val="3550630834"/>
                  </a:ext>
                </a:extLst>
              </a:tr>
            </a:tbl>
          </a:graphicData>
        </a:graphic>
      </p:graphicFrame>
      <p:sp>
        <p:nvSpPr>
          <p:cNvPr id="3" name="Номер слайда 2">
            <a:extLst>
              <a:ext uri="{FF2B5EF4-FFF2-40B4-BE49-F238E27FC236}">
                <a16:creationId xmlns:a16="http://schemas.microsoft.com/office/drawing/2014/main" id="{EEE6F9DC-FD53-4708-8FF7-8249DB38DFC5}"/>
              </a:ext>
            </a:extLst>
          </p:cNvPr>
          <p:cNvSpPr>
            <a:spLocks noGrp="1"/>
          </p:cNvSpPr>
          <p:nvPr>
            <p:ph type="sldNum" sz="quarter" idx="12"/>
          </p:nvPr>
        </p:nvSpPr>
        <p:spPr>
          <a:xfrm>
            <a:off x="10879975" y="6492875"/>
            <a:ext cx="1312025" cy="365125"/>
          </a:xfrm>
        </p:spPr>
        <p:txBody>
          <a:bodyPr/>
          <a:lstStyle/>
          <a:p>
            <a:fld id="{F203300F-B5E5-4D9E-9381-383162CC59FB}" type="slidenum">
              <a:rPr lang="ru-RU" smtClean="0">
                <a:solidFill>
                  <a:schemeClr val="accent6">
                    <a:lumMod val="50000"/>
                  </a:schemeClr>
                </a:solidFill>
              </a:rPr>
              <a:t>41</a:t>
            </a:fld>
            <a:endParaRPr lang="ru-RU">
              <a:solidFill>
                <a:schemeClr val="accent6">
                  <a:lumMod val="50000"/>
                </a:schemeClr>
              </a:solidFill>
            </a:endParaRPr>
          </a:p>
        </p:txBody>
      </p:sp>
      <p:pic>
        <p:nvPicPr>
          <p:cNvPr id="6" name="Объект 6">
            <a:extLst>
              <a:ext uri="{FF2B5EF4-FFF2-40B4-BE49-F238E27FC236}">
                <a16:creationId xmlns:a16="http://schemas.microsoft.com/office/drawing/2014/main" id="{29337CEB-888F-497E-8B08-EAC60DD2B9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394396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23019A0-E4EE-4D69-A9FD-5BE4AA019C48}"/>
              </a:ext>
            </a:extLst>
          </p:cNvPr>
          <p:cNvSpPr/>
          <p:nvPr/>
        </p:nvSpPr>
        <p:spPr>
          <a:xfrm>
            <a:off x="250824" y="1935718"/>
            <a:ext cx="11690349" cy="3323987"/>
          </a:xfrm>
          <a:prstGeom prst="rect">
            <a:avLst/>
          </a:prstGeom>
          <a:solidFill>
            <a:schemeClr val="accent1">
              <a:lumMod val="40000"/>
              <a:lumOff val="6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spcAft>
                <a:spcPts val="0"/>
              </a:spcAft>
            </a:pPr>
            <a:r>
              <a:rPr lang="ru-RU" sz="28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Земельный налог</a:t>
            </a:r>
          </a:p>
          <a:p>
            <a:pPr algn="ctr">
              <a:lnSpc>
                <a:spcPct val="150000"/>
              </a:lnSpc>
              <a:spcAft>
                <a:spcPts val="1000"/>
              </a:spcAft>
            </a:pPr>
            <a:r>
              <a:rPr lang="ru-RU" sz="2800" dirty="0">
                <a:ea typeface="Calibri" panose="020F0502020204030204" pitchFamily="34" charset="0"/>
                <a:cs typeface="Times New Roman" panose="02020603050405020304" pitchFamily="18" charset="0"/>
              </a:rPr>
              <a:t>Сумма льгот по земельному налогу юридическим лицам за </a:t>
            </a:r>
            <a:r>
              <a:rPr lang="ru-RU" sz="2800" dirty="0" smtClean="0">
                <a:ea typeface="Calibri" panose="020F0502020204030204" pitchFamily="34" charset="0"/>
                <a:cs typeface="Times New Roman" panose="02020603050405020304" pitchFamily="18" charset="0"/>
              </a:rPr>
              <a:t>2023 </a:t>
            </a:r>
            <a:r>
              <a:rPr lang="ru-RU" sz="2800" dirty="0">
                <a:ea typeface="Calibri" panose="020F0502020204030204" pitchFamily="34" charset="0"/>
                <a:cs typeface="Times New Roman" panose="02020603050405020304" pitchFamily="18" charset="0"/>
              </a:rPr>
              <a:t>год в соответствии с решением Совета депутатов </a:t>
            </a:r>
            <a:r>
              <a:rPr lang="ru-RU" sz="2800" dirty="0" err="1">
                <a:ea typeface="Calibri" panose="020F0502020204030204" pitchFamily="34" charset="0"/>
                <a:cs typeface="Times New Roman" panose="02020603050405020304" pitchFamily="18" charset="0"/>
              </a:rPr>
              <a:t>г.Долгопрудного</a:t>
            </a:r>
            <a:r>
              <a:rPr lang="ru-RU" sz="2800" dirty="0">
                <a:ea typeface="Calibri" panose="020F0502020204030204" pitchFamily="34" charset="0"/>
                <a:cs typeface="Times New Roman" panose="02020603050405020304" pitchFamily="18" charset="0"/>
              </a:rPr>
              <a:t> от 22.06.2012              № 95-нр « О земельном налоге на территории городского округа Долгопрудный» по оценке составила </a:t>
            </a:r>
            <a:r>
              <a:rPr lang="ru-RU" sz="2800" dirty="0" smtClean="0">
                <a:solidFill>
                  <a:schemeClr val="tx1"/>
                </a:solidFill>
              </a:rPr>
              <a:t>41 217,0 </a:t>
            </a:r>
            <a:r>
              <a:rPr lang="ru-RU" sz="2800" dirty="0" smtClean="0">
                <a:ea typeface="Calibri" panose="020F0502020204030204" pitchFamily="34" charset="0"/>
                <a:cs typeface="Times New Roman" panose="02020603050405020304" pitchFamily="18" charset="0"/>
              </a:rPr>
              <a:t>тыс</a:t>
            </a:r>
            <a:r>
              <a:rPr lang="ru-RU" sz="2800" dirty="0">
                <a:ea typeface="Calibri" panose="020F0502020204030204" pitchFamily="34" charset="0"/>
                <a:cs typeface="Times New Roman" panose="02020603050405020304" pitchFamily="18" charset="0"/>
              </a:rPr>
              <a:t>. руб.</a:t>
            </a:r>
          </a:p>
        </p:txBody>
      </p:sp>
      <p:sp>
        <p:nvSpPr>
          <p:cNvPr id="6" name="Заголовок 1">
            <a:extLst>
              <a:ext uri="{FF2B5EF4-FFF2-40B4-BE49-F238E27FC236}">
                <a16:creationId xmlns:a16="http://schemas.microsoft.com/office/drawing/2014/main" id="{5D4CF338-8510-4F77-A420-5A1700B93D2D}"/>
              </a:ext>
            </a:extLst>
          </p:cNvPr>
          <p:cNvSpPr txBox="1">
            <a:spLocks/>
          </p:cNvSpPr>
          <p:nvPr/>
        </p:nvSpPr>
        <p:spPr>
          <a:xfrm>
            <a:off x="914400" y="332508"/>
            <a:ext cx="11026773" cy="715029"/>
          </a:xfrm>
          <a:prstGeom prst="rect">
            <a:avLst/>
          </a:prstGeom>
        </p:spPr>
        <p:txBody>
          <a:bodyPr vert="horz" lIns="91440" tIns="45720" rIns="91440" bIns="45720" rtlCol="0" anchor="ctr">
            <a:noAutofit/>
          </a:bodyPr>
          <a:lstStyle>
            <a:defPPr>
              <a:defRPr lang="en-US"/>
            </a:defPPr>
            <a:lvl1pPr algn="ctr" defTabSz="914400">
              <a:lnSpc>
                <a:spcPct val="90000"/>
              </a:lnSpc>
              <a:spcBef>
                <a:spcPct val="0"/>
              </a:spcBef>
              <a:defRPr sz="1600">
                <a:latin typeface="Century Gothic" panose="020B0502020202020204" pitchFamily="34" charset="0"/>
                <a:ea typeface="+mj-ea"/>
                <a:cs typeface="+mj-cs"/>
              </a:defRPr>
            </a:lvl1pPr>
          </a:lstStyle>
          <a:p>
            <a:r>
              <a:rPr lang="ru-RU" sz="2400" dirty="0">
                <a:latin typeface="+mj-lt"/>
              </a:rPr>
              <a:t>Информация об объемах предоставленных льгот, установленных решением Совета депутатов городского округа Долгопрудный Московской области </a:t>
            </a:r>
          </a:p>
        </p:txBody>
      </p:sp>
      <p:sp>
        <p:nvSpPr>
          <p:cNvPr id="3" name="Номер слайда 2">
            <a:extLst>
              <a:ext uri="{FF2B5EF4-FFF2-40B4-BE49-F238E27FC236}">
                <a16:creationId xmlns:a16="http://schemas.microsoft.com/office/drawing/2014/main" id="{EAC13263-6CCE-4559-8F53-B08FDC5DB016}"/>
              </a:ext>
            </a:extLst>
          </p:cNvPr>
          <p:cNvSpPr>
            <a:spLocks noGrp="1"/>
          </p:cNvSpPr>
          <p:nvPr>
            <p:ph type="sldNum" sz="quarter" idx="12"/>
          </p:nvPr>
        </p:nvSpPr>
        <p:spPr>
          <a:xfrm>
            <a:off x="9448800" y="6492875"/>
            <a:ext cx="2743200" cy="365125"/>
          </a:xfrm>
        </p:spPr>
        <p:txBody>
          <a:bodyPr/>
          <a:lstStyle/>
          <a:p>
            <a:fld id="{E4EB6E89-BA87-4003-BD23-6BDF40F3EBED}" type="slidenum">
              <a:rPr lang="ru-RU" smtClean="0"/>
              <a:pPr/>
              <a:t>42</a:t>
            </a:fld>
            <a:endParaRPr lang="ru-RU" dirty="0"/>
          </a:p>
        </p:txBody>
      </p:sp>
      <p:pic>
        <p:nvPicPr>
          <p:cNvPr id="7" name="Объект 6">
            <a:extLst>
              <a:ext uri="{FF2B5EF4-FFF2-40B4-BE49-F238E27FC236}">
                <a16:creationId xmlns:a16="http://schemas.microsoft.com/office/drawing/2014/main" id="{F767EC5E-E39C-4529-AB94-81AD3A7B97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30186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23019A0-E4EE-4D69-A9FD-5BE4AA019C48}"/>
              </a:ext>
            </a:extLst>
          </p:cNvPr>
          <p:cNvSpPr/>
          <p:nvPr/>
        </p:nvSpPr>
        <p:spPr>
          <a:xfrm>
            <a:off x="250824" y="1935718"/>
            <a:ext cx="11690349" cy="3970318"/>
          </a:xfrm>
          <a:prstGeom prst="rect">
            <a:avLst/>
          </a:prstGeom>
          <a:solidFill>
            <a:schemeClr val="accent1">
              <a:lumMod val="40000"/>
              <a:lumOff val="6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ru-RU" sz="2800" b="1" dirty="0"/>
              <a:t>Налог на имущество физических лиц </a:t>
            </a:r>
          </a:p>
          <a:p>
            <a:pPr algn="ctr">
              <a:lnSpc>
                <a:spcPct val="150000"/>
              </a:lnSpc>
              <a:spcAft>
                <a:spcPts val="1000"/>
              </a:spcAft>
            </a:pPr>
            <a:r>
              <a:rPr lang="ru-RU" sz="2800" dirty="0">
                <a:ea typeface="Calibri" panose="020F0502020204030204" pitchFamily="34" charset="0"/>
                <a:cs typeface="Times New Roman" panose="02020603050405020304" pitchFamily="18" charset="0"/>
              </a:rPr>
              <a:t>Сумма льгот по </a:t>
            </a:r>
            <a:r>
              <a:rPr lang="ru-RU" sz="2800" dirty="0" smtClean="0">
                <a:ea typeface="Calibri" panose="020F0502020204030204" pitchFamily="34" charset="0"/>
                <a:cs typeface="Times New Roman" panose="02020603050405020304" pitchFamily="18" charset="0"/>
              </a:rPr>
              <a:t>налогу на имущество физических лиц за 2023 </a:t>
            </a:r>
            <a:r>
              <a:rPr lang="ru-RU" sz="2800" dirty="0">
                <a:ea typeface="Calibri" panose="020F0502020204030204" pitchFamily="34" charset="0"/>
                <a:cs typeface="Times New Roman" panose="02020603050405020304" pitchFamily="18" charset="0"/>
              </a:rPr>
              <a:t>год в соответствии с  р</a:t>
            </a:r>
            <a:r>
              <a:rPr lang="ru-RU" sz="2800" dirty="0"/>
              <a:t>ешением Совета депутатов </a:t>
            </a:r>
            <a:r>
              <a:rPr lang="ru-RU" sz="2800" dirty="0" err="1"/>
              <a:t>г.Долгопрудного</a:t>
            </a:r>
            <a:r>
              <a:rPr lang="ru-RU" sz="2800" dirty="0"/>
              <a:t> от 19.11.2014 № 24-нр «О налоге на имущество физических лиц на территории городского округа Долгопрудный Московской области» </a:t>
            </a:r>
            <a:r>
              <a:rPr lang="ru-RU" sz="2800" dirty="0">
                <a:ea typeface="Calibri" panose="020F0502020204030204" pitchFamily="34" charset="0"/>
                <a:cs typeface="Times New Roman" panose="02020603050405020304" pitchFamily="18" charset="0"/>
              </a:rPr>
              <a:t>Долгопрудный» по оценке составила </a:t>
            </a:r>
            <a:r>
              <a:rPr lang="ru-RU" sz="2800" dirty="0" smtClean="0">
                <a:solidFill>
                  <a:schemeClr val="tx1"/>
                </a:solidFill>
              </a:rPr>
              <a:t>0,0</a:t>
            </a:r>
            <a:r>
              <a:rPr lang="ru-RU" sz="2800" dirty="0" smtClean="0">
                <a:solidFill>
                  <a:schemeClr val="tx1"/>
                </a:solidFill>
                <a:cs typeface="Times New Roman" panose="02020603050405020304" pitchFamily="18" charset="0"/>
              </a:rPr>
              <a:t> </a:t>
            </a:r>
            <a:r>
              <a:rPr lang="ru-RU" sz="2800" dirty="0">
                <a:ea typeface="Calibri" panose="020F0502020204030204" pitchFamily="34" charset="0"/>
                <a:cs typeface="Times New Roman" panose="02020603050405020304" pitchFamily="18" charset="0"/>
              </a:rPr>
              <a:t>тыс. руб.</a:t>
            </a:r>
          </a:p>
        </p:txBody>
      </p:sp>
      <p:sp>
        <p:nvSpPr>
          <p:cNvPr id="6" name="Заголовок 1">
            <a:extLst>
              <a:ext uri="{FF2B5EF4-FFF2-40B4-BE49-F238E27FC236}">
                <a16:creationId xmlns:a16="http://schemas.microsoft.com/office/drawing/2014/main" id="{5D4CF338-8510-4F77-A420-5A1700B93D2D}"/>
              </a:ext>
            </a:extLst>
          </p:cNvPr>
          <p:cNvSpPr txBox="1">
            <a:spLocks/>
          </p:cNvSpPr>
          <p:nvPr/>
        </p:nvSpPr>
        <p:spPr>
          <a:xfrm>
            <a:off x="914399" y="64655"/>
            <a:ext cx="11026773" cy="1320800"/>
          </a:xfrm>
          <a:prstGeom prst="rect">
            <a:avLst/>
          </a:prstGeom>
        </p:spPr>
        <p:txBody>
          <a:bodyPr vert="horz" lIns="91440" tIns="45720" rIns="91440" bIns="45720" rtlCol="0" anchor="ctr">
            <a:noAutofit/>
          </a:bodyPr>
          <a:lstStyle>
            <a:defPPr>
              <a:defRPr lang="en-US"/>
            </a:defPPr>
            <a:lvl1pPr algn="ctr" defTabSz="914400">
              <a:lnSpc>
                <a:spcPct val="90000"/>
              </a:lnSpc>
              <a:spcBef>
                <a:spcPct val="0"/>
              </a:spcBef>
              <a:defRPr sz="1600">
                <a:latin typeface="Century Gothic" panose="020B0502020202020204" pitchFamily="34" charset="0"/>
                <a:ea typeface="+mj-ea"/>
                <a:cs typeface="+mj-cs"/>
              </a:defRPr>
            </a:lvl1pPr>
          </a:lstStyle>
          <a:p>
            <a:r>
              <a:rPr lang="ru-RU" sz="2400" dirty="0">
                <a:latin typeface="+mj-lt"/>
              </a:rPr>
              <a:t>Информация об объемах предоставленных льгот, установленных решением Совета депутатов городского округа Долгопрудный Московской области </a:t>
            </a:r>
          </a:p>
        </p:txBody>
      </p:sp>
      <p:sp>
        <p:nvSpPr>
          <p:cNvPr id="3" name="Номер слайда 2">
            <a:extLst>
              <a:ext uri="{FF2B5EF4-FFF2-40B4-BE49-F238E27FC236}">
                <a16:creationId xmlns:a16="http://schemas.microsoft.com/office/drawing/2014/main" id="{EAC13263-6CCE-4559-8F53-B08FDC5DB016}"/>
              </a:ext>
            </a:extLst>
          </p:cNvPr>
          <p:cNvSpPr>
            <a:spLocks noGrp="1"/>
          </p:cNvSpPr>
          <p:nvPr>
            <p:ph type="sldNum" sz="quarter" idx="12"/>
          </p:nvPr>
        </p:nvSpPr>
        <p:spPr>
          <a:xfrm>
            <a:off x="9448800" y="6492875"/>
            <a:ext cx="2743200" cy="365125"/>
          </a:xfrm>
        </p:spPr>
        <p:txBody>
          <a:bodyPr/>
          <a:lstStyle/>
          <a:p>
            <a:fld id="{E4EB6E89-BA87-4003-BD23-6BDF40F3EBED}" type="slidenum">
              <a:rPr lang="ru-RU" smtClean="0"/>
              <a:pPr/>
              <a:t>43</a:t>
            </a:fld>
            <a:endParaRPr lang="ru-RU" dirty="0"/>
          </a:p>
        </p:txBody>
      </p:sp>
      <p:pic>
        <p:nvPicPr>
          <p:cNvPr id="7" name="Объект 6">
            <a:extLst>
              <a:ext uri="{FF2B5EF4-FFF2-40B4-BE49-F238E27FC236}">
                <a16:creationId xmlns:a16="http://schemas.microsoft.com/office/drawing/2014/main" id="{F767EC5E-E39C-4529-AB94-81AD3A7B97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91358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1E82DD-7889-480E-BA8C-648A24AE5968}"/>
              </a:ext>
            </a:extLst>
          </p:cNvPr>
          <p:cNvSpPr>
            <a:spLocks noGrp="1"/>
          </p:cNvSpPr>
          <p:nvPr>
            <p:ph type="title"/>
          </p:nvPr>
        </p:nvSpPr>
        <p:spPr>
          <a:xfrm>
            <a:off x="1119447" y="170694"/>
            <a:ext cx="10515600" cy="729924"/>
          </a:xfrm>
        </p:spPr>
        <p:txBody>
          <a:bodyPr>
            <a:noAutofit/>
          </a:bodyPr>
          <a:lstStyle/>
          <a:p>
            <a:pPr algn="ctr"/>
            <a:r>
              <a:rPr lang="ru-RU" sz="3200" dirty="0"/>
              <a:t/>
            </a:r>
            <a:br>
              <a:rPr lang="ru-RU" sz="3200" dirty="0"/>
            </a:br>
            <a:r>
              <a:rPr lang="ru-RU" sz="3200" dirty="0"/>
              <a:t>Расходная часть бюджета городского округа </a:t>
            </a:r>
            <a:r>
              <a:rPr lang="ru-RU" sz="3200" dirty="0" smtClean="0"/>
              <a:t>Долгопрудный</a:t>
            </a:r>
            <a:endParaRPr lang="ru-RU" sz="3200" dirty="0"/>
          </a:p>
        </p:txBody>
      </p:sp>
      <p:sp>
        <p:nvSpPr>
          <p:cNvPr id="15" name="Номер слайда 14">
            <a:extLst>
              <a:ext uri="{FF2B5EF4-FFF2-40B4-BE49-F238E27FC236}">
                <a16:creationId xmlns:a16="http://schemas.microsoft.com/office/drawing/2014/main" id="{97AF2F63-039C-4579-9E32-57FA4E95BDC2}"/>
              </a:ext>
            </a:extLst>
          </p:cNvPr>
          <p:cNvSpPr>
            <a:spLocks noGrp="1"/>
          </p:cNvSpPr>
          <p:nvPr>
            <p:ph type="sldNum" sz="quarter" idx="12"/>
          </p:nvPr>
        </p:nvSpPr>
        <p:spPr>
          <a:xfrm>
            <a:off x="9448800" y="6492875"/>
            <a:ext cx="2743200" cy="365125"/>
          </a:xfrm>
        </p:spPr>
        <p:txBody>
          <a:bodyPr/>
          <a:lstStyle/>
          <a:p>
            <a:fld id="{F203300F-B5E5-4D9E-9381-383162CC59FB}" type="slidenum">
              <a:rPr lang="ru-RU" smtClean="0"/>
              <a:pPr/>
              <a:t>44</a:t>
            </a:fld>
            <a:endParaRPr lang="ru-RU" dirty="0"/>
          </a:p>
        </p:txBody>
      </p:sp>
      <p:graphicFrame>
        <p:nvGraphicFramePr>
          <p:cNvPr id="5" name="Таблица 4">
            <a:extLst>
              <a:ext uri="{FF2B5EF4-FFF2-40B4-BE49-F238E27FC236}">
                <a16:creationId xmlns:a16="http://schemas.microsoft.com/office/drawing/2014/main" id="{744531AB-A71B-475A-AD5A-A7875D3C2F73}"/>
              </a:ext>
            </a:extLst>
          </p:cNvPr>
          <p:cNvGraphicFramePr>
            <a:graphicFrameLocks noGrp="1"/>
          </p:cNvGraphicFramePr>
          <p:nvPr>
            <p:extLst>
              <p:ext uri="{D42A27DB-BD31-4B8C-83A1-F6EECF244321}">
                <p14:modId xmlns:p14="http://schemas.microsoft.com/office/powerpoint/2010/main" val="939116911"/>
              </p:ext>
            </p:extLst>
          </p:nvPr>
        </p:nvGraphicFramePr>
        <p:xfrm>
          <a:off x="271416" y="1208592"/>
          <a:ext cx="11649168" cy="1738803"/>
        </p:xfrm>
        <a:graphic>
          <a:graphicData uri="http://schemas.openxmlformats.org/drawingml/2006/table">
            <a:tbl>
              <a:tblPr firstRow="1" bandRow="1">
                <a:tableStyleId>{5C22544A-7EE6-4342-B048-85BDC9FD1C3A}</a:tableStyleId>
              </a:tblPr>
              <a:tblGrid>
                <a:gridCol w="1779453">
                  <a:extLst>
                    <a:ext uri="{9D8B030D-6E8A-4147-A177-3AD203B41FA5}">
                      <a16:colId xmlns:a16="http://schemas.microsoft.com/office/drawing/2014/main" val="950573341"/>
                    </a:ext>
                  </a:extLst>
                </a:gridCol>
                <a:gridCol w="2146005">
                  <a:extLst>
                    <a:ext uri="{9D8B030D-6E8A-4147-A177-3AD203B41FA5}">
                      <a16:colId xmlns:a16="http://schemas.microsoft.com/office/drawing/2014/main" val="1555336479"/>
                    </a:ext>
                  </a:extLst>
                </a:gridCol>
                <a:gridCol w="1561381">
                  <a:extLst>
                    <a:ext uri="{9D8B030D-6E8A-4147-A177-3AD203B41FA5}">
                      <a16:colId xmlns:a16="http://schemas.microsoft.com/office/drawing/2014/main" val="1228957567"/>
                    </a:ext>
                  </a:extLst>
                </a:gridCol>
                <a:gridCol w="1570008">
                  <a:extLst>
                    <a:ext uri="{9D8B030D-6E8A-4147-A177-3AD203B41FA5}">
                      <a16:colId xmlns:a16="http://schemas.microsoft.com/office/drawing/2014/main" val="3042444952"/>
                    </a:ext>
                  </a:extLst>
                </a:gridCol>
                <a:gridCol w="1521097">
                  <a:extLst>
                    <a:ext uri="{9D8B030D-6E8A-4147-A177-3AD203B41FA5}">
                      <a16:colId xmlns:a16="http://schemas.microsoft.com/office/drawing/2014/main" val="2685086755"/>
                    </a:ext>
                  </a:extLst>
                </a:gridCol>
                <a:gridCol w="937431">
                  <a:extLst>
                    <a:ext uri="{9D8B030D-6E8A-4147-A177-3AD203B41FA5}">
                      <a16:colId xmlns:a16="http://schemas.microsoft.com/office/drawing/2014/main" val="3611564006"/>
                    </a:ext>
                  </a:extLst>
                </a:gridCol>
                <a:gridCol w="1368889">
                  <a:extLst>
                    <a:ext uri="{9D8B030D-6E8A-4147-A177-3AD203B41FA5}">
                      <a16:colId xmlns:a16="http://schemas.microsoft.com/office/drawing/2014/main" val="1367309686"/>
                    </a:ext>
                  </a:extLst>
                </a:gridCol>
                <a:gridCol w="764904">
                  <a:extLst>
                    <a:ext uri="{9D8B030D-6E8A-4147-A177-3AD203B41FA5}">
                      <a16:colId xmlns:a16="http://schemas.microsoft.com/office/drawing/2014/main" val="3023132447"/>
                    </a:ext>
                  </a:extLst>
                </a:gridCol>
              </a:tblGrid>
              <a:tr h="233041">
                <a:tc rowSpan="3">
                  <a:txBody>
                    <a:bodyPr/>
                    <a:lstStyle/>
                    <a:p>
                      <a:pPr marL="0" algn="ctr" defTabSz="914400" rtl="0" eaLnBrk="1" fontAlgn="ctr" latinLnBrk="0" hangingPunct="1"/>
                      <a:r>
                        <a:rPr lang="ru-RU" sz="1500" b="1" i="0" u="none" strike="noStrike" kern="1200" dirty="0">
                          <a:solidFill>
                            <a:srgbClr val="000000"/>
                          </a:solidFill>
                          <a:effectLst/>
                          <a:latin typeface="Arial" panose="020B0604020202020204" pitchFamily="34" charset="0"/>
                          <a:ea typeface="+mn-ea"/>
                          <a:cs typeface="Arial" panose="020B0604020202020204" pitchFamily="34" charset="0"/>
                        </a:rPr>
                        <a:t>Параметры бюджета</a:t>
                      </a:r>
                    </a:p>
                  </a:txBody>
                  <a:tcPr marL="8313" marR="8313" marT="8313" marB="0" anchor="ctr">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6200000" scaled="1"/>
                      <a:tileRect/>
                    </a:gradFill>
                  </a:tcPr>
                </a:tc>
                <a:tc gridSpan="2">
                  <a:txBody>
                    <a:bodyPr/>
                    <a:lstStyle/>
                    <a:p>
                      <a:pPr marL="0" algn="ctr" defTabSz="914400" rtl="0" eaLnBrk="1" fontAlgn="ctr" latinLnBrk="0" hangingPunct="1"/>
                      <a:r>
                        <a:rPr lang="ru-RU" sz="1500" b="1" i="0" u="none" strike="noStrike" kern="1200" dirty="0">
                          <a:solidFill>
                            <a:srgbClr val="000000"/>
                          </a:solidFill>
                          <a:effectLst/>
                          <a:latin typeface="Arial" panose="020B0604020202020204" pitchFamily="34" charset="0"/>
                          <a:ea typeface="+mn-ea"/>
                          <a:cs typeface="Arial" panose="020B0604020202020204" pitchFamily="34" charset="0"/>
                        </a:rPr>
                        <a:t>План</a:t>
                      </a:r>
                    </a:p>
                  </a:txBody>
                  <a:tcPr marL="8313" marR="8313" marT="8313" marB="0" anchor="ctr">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6200000" scaled="1"/>
                      <a:tileRect/>
                    </a:gradFill>
                  </a:tcPr>
                </a:tc>
                <a:tc hMerge="1">
                  <a:txBody>
                    <a:bodyPr/>
                    <a:lstStyle/>
                    <a:p>
                      <a:endParaRPr lang="ru-RU"/>
                    </a:p>
                  </a:txBody>
                  <a:tcPr/>
                </a:tc>
                <a:tc rowSpan="3">
                  <a:txBody>
                    <a:bodyPr/>
                    <a:lstStyle/>
                    <a:p>
                      <a:pPr algn="ctr" fontAlgn="ctr"/>
                      <a:r>
                        <a:rPr lang="ru-RU" sz="1500" b="1" i="0" u="none" strike="noStrike" dirty="0">
                          <a:solidFill>
                            <a:srgbClr val="000000"/>
                          </a:solidFill>
                          <a:effectLst/>
                          <a:latin typeface="Arial" panose="020B0604020202020204" pitchFamily="34" charset="0"/>
                          <a:cs typeface="Arial" panose="020B0604020202020204" pitchFamily="34" charset="0"/>
                        </a:rPr>
                        <a:t>Исполнение бюджет</a:t>
                      </a:r>
                      <a:r>
                        <a:rPr lang="ru-RU" sz="1500" b="1" i="0" u="none" strike="noStrike" kern="1200" dirty="0">
                          <a:solidFill>
                            <a:srgbClr val="000000"/>
                          </a:solidFill>
                          <a:effectLst/>
                          <a:latin typeface="Arial" panose="020B0604020202020204" pitchFamily="34" charset="0"/>
                          <a:ea typeface="+mn-ea"/>
                          <a:cs typeface="Arial" panose="020B0604020202020204" pitchFamily="34" charset="0"/>
                        </a:rPr>
                        <a:t>а</a:t>
                      </a:r>
                    </a:p>
                  </a:txBody>
                  <a:tcPr marL="8313" marR="8313" marT="8313"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rowSpan="2" gridSpan="4">
                  <a:txBody>
                    <a:bodyPr/>
                    <a:lstStyle/>
                    <a:p>
                      <a:pPr algn="ctr" fontAlgn="ctr"/>
                      <a:r>
                        <a:rPr lang="ru-RU" sz="1500" b="1" i="0" u="none" strike="noStrike" dirty="0">
                          <a:solidFill>
                            <a:srgbClr val="000000"/>
                          </a:solidFill>
                          <a:effectLst/>
                          <a:latin typeface="Arial" panose="020B0604020202020204" pitchFamily="34" charset="0"/>
                          <a:cs typeface="Arial" panose="020B0604020202020204" pitchFamily="34" charset="0"/>
                        </a:rPr>
                        <a:t>Выполнение плановых назначений</a:t>
                      </a:r>
                    </a:p>
                  </a:txBody>
                  <a:tcPr marL="8313" marR="8313" marT="8313"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extLst>
                  <a:ext uri="{0D108BD9-81ED-4DB2-BD59-A6C34878D82A}">
                    <a16:rowId xmlns:a16="http://schemas.microsoft.com/office/drawing/2014/main" val="1972833492"/>
                  </a:ext>
                </a:extLst>
              </a:tr>
              <a:tr h="147448">
                <a:tc vMerge="1">
                  <a:txBody>
                    <a:bodyPr/>
                    <a:lstStyle/>
                    <a:p>
                      <a:endParaRPr lang="ru-RU"/>
                    </a:p>
                  </a:txBody>
                  <a:tcPr/>
                </a:tc>
                <a:tc rowSpan="2">
                  <a:txBody>
                    <a:bodyPr/>
                    <a:lstStyle/>
                    <a:p>
                      <a:pPr marL="0" algn="ctr" defTabSz="914400" rtl="0" eaLnBrk="1" fontAlgn="ctr" latinLnBrk="0" hangingPunct="1"/>
                      <a:r>
                        <a:rPr lang="ru-RU" sz="1600" b="0" i="0" u="none" strike="noStrike" kern="1200" dirty="0" smtClean="0">
                          <a:solidFill>
                            <a:srgbClr val="000000"/>
                          </a:solidFill>
                          <a:effectLst/>
                          <a:latin typeface="Arial" panose="020B0604020202020204" pitchFamily="34" charset="0"/>
                          <a:ea typeface="+mn-ea"/>
                          <a:cs typeface="Arial" panose="020B0604020202020204" pitchFamily="34" charset="0"/>
                        </a:rPr>
                        <a:t>Первоначальный бюджет</a:t>
                      </a:r>
                      <a:br>
                        <a:rPr lang="ru-RU" sz="1600" b="0" i="0" u="none" strike="noStrike" kern="1200" dirty="0" smtClean="0">
                          <a:solidFill>
                            <a:srgbClr val="000000"/>
                          </a:solidFill>
                          <a:effectLst/>
                          <a:latin typeface="Arial" panose="020B0604020202020204" pitchFamily="34" charset="0"/>
                          <a:ea typeface="+mn-ea"/>
                          <a:cs typeface="Arial" panose="020B0604020202020204" pitchFamily="34" charset="0"/>
                        </a:rPr>
                      </a:br>
                      <a:r>
                        <a:rPr lang="ru-RU" sz="1600" b="0" i="0" u="none" strike="noStrike" kern="1200" dirty="0" smtClean="0">
                          <a:solidFill>
                            <a:srgbClr val="000000"/>
                          </a:solidFill>
                          <a:effectLst/>
                          <a:latin typeface="Arial" panose="020B0604020202020204" pitchFamily="34" charset="0"/>
                          <a:ea typeface="+mn-ea"/>
                          <a:cs typeface="Arial" panose="020B0604020202020204" pitchFamily="34" charset="0"/>
                        </a:rPr>
                        <a:t> (№ 106-нр от 21.12.2022)</a:t>
                      </a:r>
                      <a:endParaRPr lang="ru-RU" sz="16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313" marR="8313" marT="8313" marB="0" anchor="ctr"/>
                </a:tc>
                <a:tc rowSpan="2">
                  <a:txBody>
                    <a:bodyPr/>
                    <a:lstStyle/>
                    <a:p>
                      <a:pPr marL="0" algn="ctr" defTabSz="914400" rtl="0" eaLnBrk="1" fontAlgn="ctr" latinLnBrk="0" hangingPunct="1"/>
                      <a:r>
                        <a:rPr lang="ru-RU" sz="1600" b="0" i="0" u="none" strike="noStrike" kern="1200" dirty="0">
                          <a:solidFill>
                            <a:srgbClr val="000000"/>
                          </a:solidFill>
                          <a:effectLst/>
                          <a:latin typeface="Arial" panose="020B0604020202020204" pitchFamily="34" charset="0"/>
                          <a:ea typeface="+mn-ea"/>
                          <a:cs typeface="Arial" panose="020B0604020202020204" pitchFamily="34" charset="0"/>
                        </a:rPr>
                        <a:t>Уточненный план </a:t>
                      </a:r>
                      <a:r>
                        <a:rPr lang="ru-RU" sz="1600" b="0" i="0" u="none" strike="noStrike" kern="1200" dirty="0" smtClean="0">
                          <a:solidFill>
                            <a:srgbClr val="000000"/>
                          </a:solidFill>
                          <a:effectLst/>
                          <a:latin typeface="Arial" panose="020B0604020202020204" pitchFamily="34" charset="0"/>
                          <a:ea typeface="+mn-ea"/>
                          <a:cs typeface="Arial" panose="020B0604020202020204" pitchFamily="34" charset="0"/>
                        </a:rPr>
                        <a:t>по состоянию</a:t>
                      </a:r>
                      <a:r>
                        <a:rPr lang="ru-RU" sz="1600" b="0" i="0" u="none" strike="noStrike" kern="1200" baseline="0" dirty="0" smtClean="0">
                          <a:solidFill>
                            <a:srgbClr val="000000"/>
                          </a:solidFill>
                          <a:effectLst/>
                          <a:latin typeface="Arial" panose="020B0604020202020204" pitchFamily="34" charset="0"/>
                          <a:ea typeface="+mn-ea"/>
                          <a:cs typeface="Arial" panose="020B0604020202020204" pitchFamily="34" charset="0"/>
                        </a:rPr>
                        <a:t> на 31.12.2023</a:t>
                      </a:r>
                      <a:endParaRPr lang="ru-RU" sz="16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8313" marR="8313" marT="8313" marB="0" anchor="ctr"/>
                </a:tc>
                <a:tc vMerge="1">
                  <a:txBody>
                    <a:bodyPr/>
                    <a:lstStyle/>
                    <a:p>
                      <a:endParaRPr lang="ru-RU"/>
                    </a:p>
                  </a:txBody>
                  <a:tcPr/>
                </a:tc>
                <a:tc gridSpan="4" vMerge="1">
                  <a:txBody>
                    <a:bodyPr/>
                    <a:lstStyle/>
                    <a:p>
                      <a:pPr algn="ctr" fontAlgn="ctr"/>
                      <a:r>
                        <a:rPr lang="ru-RU" sz="1800" b="0" i="0" u="none" strike="noStrike" dirty="0">
                          <a:solidFill>
                            <a:srgbClr val="000000"/>
                          </a:solidFill>
                          <a:effectLst/>
                          <a:latin typeface="Arial" panose="020B0604020202020204" pitchFamily="34" charset="0"/>
                          <a:cs typeface="Arial" panose="020B0604020202020204" pitchFamily="34" charset="0"/>
                        </a:rPr>
                        <a:t>к первоначальному бюджету (№72-нр от 22.12.2016)</a:t>
                      </a:r>
                      <a:endParaRPr lang="ru-RU" sz="1800" b="1" i="0" u="none" strike="noStrike" dirty="0">
                        <a:solidFill>
                          <a:srgbClr val="000000"/>
                        </a:solidFill>
                        <a:effectLst/>
                        <a:latin typeface="Arial" panose="020B0604020202020204" pitchFamily="34" charset="0"/>
                        <a:cs typeface="Arial" panose="020B0604020202020204" pitchFamily="34" charset="0"/>
                      </a:endParaRPr>
                    </a:p>
                  </a:txBody>
                  <a:tcPr marL="8313" marR="8313" marT="8313" marB="0" anchor="ctr"/>
                </a:tc>
                <a:tc hMerge="1" vMerge="1">
                  <a:txBody>
                    <a:bodyPr/>
                    <a:lstStyle/>
                    <a:p>
                      <a:endParaRPr lang="ru-RU"/>
                    </a:p>
                  </a:txBody>
                  <a:tcPr/>
                </a:tc>
                <a:tc hMerge="1" vMerge="1">
                  <a:txBody>
                    <a:bodyPr/>
                    <a:lstStyle/>
                    <a:p>
                      <a:r>
                        <a:rPr lang="ru-RU" sz="1800" b="0" i="0" u="none" strike="noStrike" dirty="0">
                          <a:solidFill>
                            <a:srgbClr val="000000"/>
                          </a:solidFill>
                          <a:effectLst/>
                          <a:latin typeface="Arial" panose="020B0604020202020204" pitchFamily="34" charset="0"/>
                          <a:cs typeface="Arial" panose="020B0604020202020204" pitchFamily="34" charset="0"/>
                        </a:rPr>
                        <a:t>к уточненному плану за 2017 год</a:t>
                      </a:r>
                      <a:endParaRPr lang="ru-RU" dirty="0"/>
                    </a:p>
                  </a:txBody>
                  <a:tcPr marL="8313" marR="8313" marT="8313" marB="0" anchor="ctr"/>
                </a:tc>
                <a:tc hMerge="1" vMerge="1">
                  <a:txBody>
                    <a:bodyPr/>
                    <a:lstStyle/>
                    <a:p>
                      <a:endParaRPr lang="ru-RU"/>
                    </a:p>
                  </a:txBody>
                  <a:tcPr/>
                </a:tc>
                <a:extLst>
                  <a:ext uri="{0D108BD9-81ED-4DB2-BD59-A6C34878D82A}">
                    <a16:rowId xmlns:a16="http://schemas.microsoft.com/office/drawing/2014/main" val="216170741"/>
                  </a:ext>
                </a:extLst>
              </a:tr>
              <a:tr h="641502">
                <a:tc vMerge="1">
                  <a:txBody>
                    <a:bodyPr/>
                    <a:lstStyle/>
                    <a:p>
                      <a:pPr algn="ctr" fontAlgn="ctr"/>
                      <a:endParaRPr lang="ru-RU" sz="1800" b="1" i="0" u="none" strike="noStrike" dirty="0">
                        <a:solidFill>
                          <a:srgbClr val="000000"/>
                        </a:solidFill>
                        <a:effectLst/>
                        <a:latin typeface="Arial" panose="020B0604020202020204" pitchFamily="34" charset="0"/>
                        <a:cs typeface="Arial" panose="020B0604020202020204" pitchFamily="34" charset="0"/>
                      </a:endParaRPr>
                    </a:p>
                  </a:txBody>
                  <a:tcPr marL="8313" marR="8313" marT="8313" marB="0" anchor="ctr"/>
                </a:tc>
                <a:tc vMerge="1">
                  <a:txBody>
                    <a:bodyPr/>
                    <a:lstStyle/>
                    <a:p>
                      <a:pPr algn="ctr" fontAlgn="ctr"/>
                      <a:endParaRPr lang="ru-RU" sz="1800" b="1" i="0" u="none" strike="noStrike">
                        <a:solidFill>
                          <a:srgbClr val="000000"/>
                        </a:solidFill>
                        <a:effectLst/>
                        <a:latin typeface="Arial" panose="020B0604020202020204" pitchFamily="34" charset="0"/>
                        <a:cs typeface="Arial" panose="020B0604020202020204" pitchFamily="34" charset="0"/>
                      </a:endParaRPr>
                    </a:p>
                  </a:txBody>
                  <a:tcPr marL="8313" marR="8313" marT="8313" marB="0" anchor="ctr"/>
                </a:tc>
                <a:tc vMerge="1">
                  <a:txBody>
                    <a:bodyPr/>
                    <a:lstStyle/>
                    <a:p>
                      <a:endParaRPr lang="ru-RU" dirty="0"/>
                    </a:p>
                  </a:txBody>
                  <a:tcPr marL="8313" marR="8313" marT="8313" marB="0" anchor="ctr"/>
                </a:tc>
                <a:tc vMerge="1">
                  <a:txBody>
                    <a:bodyPr/>
                    <a:lstStyle/>
                    <a:p>
                      <a:pPr algn="ctr" fontAlgn="ct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8313" marR="8313" marT="8313" marB="0" anchor="ctr"/>
                </a:tc>
                <a:tc gridSpan="2">
                  <a:txBody>
                    <a:bodyPr/>
                    <a:lstStyle/>
                    <a:p>
                      <a:pPr algn="ctr" fontAlgn="ctr"/>
                      <a:r>
                        <a:rPr lang="ru-RU" sz="1600" b="0" i="0" u="none" strike="noStrike" dirty="0">
                          <a:solidFill>
                            <a:srgbClr val="000000"/>
                          </a:solidFill>
                          <a:effectLst/>
                          <a:latin typeface="Arial" panose="020B0604020202020204" pitchFamily="34" charset="0"/>
                          <a:cs typeface="Arial" panose="020B0604020202020204" pitchFamily="34" charset="0"/>
                        </a:rPr>
                        <a:t>к первоначальному бюджету </a:t>
                      </a:r>
                      <a:r>
                        <a:rPr lang="ru-RU" sz="1600" b="0" i="0" u="none" strike="noStrike" dirty="0" smtClean="0">
                          <a:solidFill>
                            <a:srgbClr val="000000"/>
                          </a:solidFill>
                          <a:effectLst/>
                          <a:latin typeface="Arial" panose="020B0604020202020204" pitchFamily="34" charset="0"/>
                          <a:cs typeface="Arial" panose="020B0604020202020204" pitchFamily="34" charset="0"/>
                        </a:rPr>
                        <a:t>(</a:t>
                      </a:r>
                      <a:r>
                        <a:rPr lang="ru-RU" sz="1600" b="0" i="0" u="none" strike="noStrike" kern="1200" dirty="0" smtClean="0">
                          <a:solidFill>
                            <a:srgbClr val="000000"/>
                          </a:solidFill>
                          <a:effectLst/>
                          <a:latin typeface="Arial" panose="020B0604020202020204" pitchFamily="34" charset="0"/>
                          <a:ea typeface="+mn-ea"/>
                          <a:cs typeface="Arial" panose="020B0604020202020204" pitchFamily="34" charset="0"/>
                        </a:rPr>
                        <a:t>№ 106-нр от 21.12.2022</a:t>
                      </a:r>
                      <a:r>
                        <a:rPr lang="ru-RU" sz="1600" b="0" i="0" u="none" strike="noStrike" dirty="0" smtClean="0">
                          <a:solidFill>
                            <a:srgbClr val="000000"/>
                          </a:solidFill>
                          <a:effectLst/>
                          <a:latin typeface="Arial" panose="020B0604020202020204" pitchFamily="34" charset="0"/>
                          <a:cs typeface="Arial" panose="020B0604020202020204" pitchFamily="34" charset="0"/>
                        </a:rPr>
                        <a:t>)</a:t>
                      </a:r>
                      <a:endParaRPr lang="ru-RU" sz="1600" b="1" i="0" u="none" strike="noStrike" dirty="0">
                        <a:solidFill>
                          <a:srgbClr val="000000"/>
                        </a:solidFill>
                        <a:effectLst/>
                        <a:latin typeface="Arial" panose="020B0604020202020204" pitchFamily="34" charset="0"/>
                        <a:cs typeface="Arial" panose="020B0604020202020204" pitchFamily="34" charset="0"/>
                      </a:endParaRPr>
                    </a:p>
                  </a:txBody>
                  <a:tcPr marL="8313" marR="8313" marT="8313" marB="0" anchor="ctr"/>
                </a:tc>
                <a:tc hMerge="1">
                  <a:txBody>
                    <a:bodyPr/>
                    <a:lstStyle/>
                    <a:p>
                      <a:endParaRPr lang="ru-RU"/>
                    </a:p>
                  </a:txBody>
                  <a:tcPr/>
                </a:tc>
                <a:tc gridSpan="2">
                  <a:txBody>
                    <a:bodyPr/>
                    <a:lstStyle/>
                    <a:p>
                      <a:pPr algn="ctr"/>
                      <a:r>
                        <a:rPr lang="ru-RU" sz="1600" b="0" i="0" u="none" strike="noStrike" dirty="0">
                          <a:solidFill>
                            <a:srgbClr val="000000"/>
                          </a:solidFill>
                          <a:effectLst/>
                          <a:latin typeface="Arial" panose="020B0604020202020204" pitchFamily="34" charset="0"/>
                          <a:cs typeface="Arial" panose="020B0604020202020204" pitchFamily="34" charset="0"/>
                        </a:rPr>
                        <a:t>к уточненному плану за </a:t>
                      </a:r>
                      <a:r>
                        <a:rPr lang="ru-RU" sz="1600" b="0" i="0" u="none" strike="noStrike" dirty="0" smtClean="0">
                          <a:solidFill>
                            <a:srgbClr val="000000"/>
                          </a:solidFill>
                          <a:effectLst/>
                          <a:latin typeface="Arial" panose="020B0604020202020204" pitchFamily="34" charset="0"/>
                          <a:cs typeface="Arial" panose="020B0604020202020204" pitchFamily="34" charset="0"/>
                        </a:rPr>
                        <a:t>202</a:t>
                      </a:r>
                      <a:r>
                        <a:rPr lang="en-US" sz="1600" b="0" i="0" u="none" strike="noStrike" dirty="0" smtClean="0">
                          <a:solidFill>
                            <a:srgbClr val="000000"/>
                          </a:solidFill>
                          <a:effectLst/>
                          <a:latin typeface="Arial" panose="020B0604020202020204" pitchFamily="34" charset="0"/>
                          <a:cs typeface="Arial" panose="020B0604020202020204" pitchFamily="34" charset="0"/>
                        </a:rPr>
                        <a:t>3</a:t>
                      </a:r>
                      <a:r>
                        <a:rPr lang="ru-RU" sz="1600" b="0" i="0" u="none" strike="noStrike" dirty="0" smtClean="0">
                          <a:solidFill>
                            <a:srgbClr val="000000"/>
                          </a:solidFill>
                          <a:effectLst/>
                          <a:latin typeface="Arial" panose="020B0604020202020204" pitchFamily="34" charset="0"/>
                          <a:cs typeface="Arial" panose="020B0604020202020204" pitchFamily="34" charset="0"/>
                        </a:rPr>
                        <a:t> </a:t>
                      </a:r>
                      <a:r>
                        <a:rPr lang="ru-RU" sz="1600" b="0" i="0" u="none" strike="noStrike" dirty="0">
                          <a:solidFill>
                            <a:srgbClr val="000000"/>
                          </a:solidFill>
                          <a:effectLst/>
                          <a:latin typeface="Arial" panose="020B0604020202020204" pitchFamily="34" charset="0"/>
                          <a:cs typeface="Arial" panose="020B0604020202020204" pitchFamily="34" charset="0"/>
                        </a:rPr>
                        <a:t>год</a:t>
                      </a:r>
                      <a:endParaRPr lang="ru-RU" sz="1600" dirty="0">
                        <a:latin typeface="Arial" panose="020B0604020202020204" pitchFamily="34" charset="0"/>
                        <a:cs typeface="Arial" panose="020B0604020202020204" pitchFamily="34" charset="0"/>
                      </a:endParaRPr>
                    </a:p>
                  </a:txBody>
                  <a:tcPr marL="8313" marR="8313" marT="8313" marB="0" anchor="ctr"/>
                </a:tc>
                <a:tc hMerge="1">
                  <a:txBody>
                    <a:bodyPr/>
                    <a:lstStyle/>
                    <a:p>
                      <a:endParaRPr lang="ru-RU"/>
                    </a:p>
                  </a:txBody>
                  <a:tcPr/>
                </a:tc>
                <a:extLst>
                  <a:ext uri="{0D108BD9-81ED-4DB2-BD59-A6C34878D82A}">
                    <a16:rowId xmlns:a16="http://schemas.microsoft.com/office/drawing/2014/main" val="3553735489"/>
                  </a:ext>
                </a:extLst>
              </a:tr>
              <a:tr h="518217">
                <a:tc>
                  <a:txBody>
                    <a:bodyPr/>
                    <a:lstStyle/>
                    <a:p>
                      <a:pPr algn="ctr" fontAlgn="b"/>
                      <a:r>
                        <a:rPr lang="ru-RU" sz="1900" b="0" i="0" u="none" strike="noStrike" dirty="0">
                          <a:solidFill>
                            <a:srgbClr val="000000"/>
                          </a:solidFill>
                          <a:effectLst/>
                          <a:latin typeface="Arial" panose="020B0604020202020204" pitchFamily="34" charset="0"/>
                          <a:cs typeface="Arial" panose="020B0604020202020204" pitchFamily="34" charset="0"/>
                        </a:rPr>
                        <a:t>Расходы</a:t>
                      </a:r>
                    </a:p>
                  </a:txBody>
                  <a:tcPr marL="8313" marR="8313" marT="8313" marB="0" anchor="ctr"/>
                </a:tc>
                <a:tc>
                  <a:txBody>
                    <a:bodyPr/>
                    <a:lstStyle/>
                    <a:p>
                      <a:pPr algn="ctr" fontAlgn="ctr"/>
                      <a:r>
                        <a:rPr lang="ru-RU" sz="2000" b="0" i="0" u="none" strike="noStrike" kern="1200" dirty="0" smtClean="0">
                          <a:solidFill>
                            <a:schemeClr val="tx1"/>
                          </a:solidFill>
                          <a:effectLst/>
                          <a:latin typeface="+mn-lt"/>
                          <a:ea typeface="+mn-ea"/>
                          <a:cs typeface="Arial" panose="020B0604020202020204" pitchFamily="34" charset="0"/>
                        </a:rPr>
                        <a:t>6 730 142,4</a:t>
                      </a:r>
                      <a:endParaRPr lang="ru-RU" sz="2000" b="0" i="0" u="none" strike="noStrike" kern="1200" dirty="0">
                        <a:solidFill>
                          <a:schemeClr val="tx1"/>
                        </a:solidFill>
                        <a:effectLst/>
                        <a:latin typeface="+mn-lt"/>
                        <a:ea typeface="+mn-ea"/>
                        <a:cs typeface="Arial" panose="020B0604020202020204" pitchFamily="34" charset="0"/>
                      </a:endParaRPr>
                    </a:p>
                  </a:txBody>
                  <a:tcPr marL="8313" marR="8313" marT="8313" marB="0" anchor="ctr"/>
                </a:tc>
                <a:tc>
                  <a:txBody>
                    <a:bodyPr/>
                    <a:lstStyle/>
                    <a:p>
                      <a:pPr algn="ctr" fontAlgn="ctr"/>
                      <a:r>
                        <a:rPr lang="en-US" sz="1900" b="0" i="0" u="none" strike="noStrike" dirty="0" smtClean="0">
                          <a:solidFill>
                            <a:schemeClr val="tx1"/>
                          </a:solidFill>
                          <a:effectLst/>
                          <a:latin typeface="Arial" panose="020B0604020202020204" pitchFamily="34" charset="0"/>
                          <a:cs typeface="Arial" panose="020B0604020202020204" pitchFamily="34" charset="0"/>
                        </a:rPr>
                        <a:t>7 081 088,8</a:t>
                      </a:r>
                      <a:endParaRPr lang="ru-RU" sz="1900" b="0" i="0" u="none" strike="noStrike" dirty="0">
                        <a:solidFill>
                          <a:schemeClr val="tx1"/>
                        </a:solidFill>
                        <a:effectLst/>
                        <a:latin typeface="Arial" panose="020B0604020202020204" pitchFamily="34" charset="0"/>
                        <a:cs typeface="Arial" panose="020B0604020202020204" pitchFamily="34" charset="0"/>
                      </a:endParaRPr>
                    </a:p>
                  </a:txBody>
                  <a:tcPr marL="8313" marR="8313" marT="8313" marB="0" anchor="ctr"/>
                </a:tc>
                <a:tc>
                  <a:txBody>
                    <a:bodyPr/>
                    <a:lstStyle/>
                    <a:p>
                      <a:pPr algn="ctr" fontAlgn="ctr"/>
                      <a:r>
                        <a:rPr lang="en-US" sz="1900" b="0" i="0" u="none" strike="noStrike" dirty="0" smtClean="0">
                          <a:solidFill>
                            <a:schemeClr val="tx1"/>
                          </a:solidFill>
                          <a:effectLst/>
                          <a:latin typeface="Arial" panose="020B0604020202020204" pitchFamily="34" charset="0"/>
                          <a:cs typeface="Arial" panose="020B0604020202020204" pitchFamily="34" charset="0"/>
                        </a:rPr>
                        <a:t>6 778 915,6</a:t>
                      </a:r>
                      <a:endParaRPr lang="ru-RU" sz="1900" b="0" i="0" u="none" strike="noStrike" dirty="0">
                        <a:solidFill>
                          <a:schemeClr val="tx1"/>
                        </a:solidFill>
                        <a:effectLst/>
                        <a:latin typeface="Arial" panose="020B0604020202020204" pitchFamily="34" charset="0"/>
                        <a:cs typeface="Arial" panose="020B0604020202020204" pitchFamily="34" charset="0"/>
                      </a:endParaRPr>
                    </a:p>
                  </a:txBody>
                  <a:tcPr marL="8313" marR="8313" marT="8313" marB="0" anchor="ctr"/>
                </a:tc>
                <a:tc>
                  <a:txBody>
                    <a:bodyPr/>
                    <a:lstStyle/>
                    <a:p>
                      <a:pPr algn="ctr" rtl="0" fontAlgn="ctr"/>
                      <a:r>
                        <a:rPr lang="ru-RU" sz="1900" b="0" i="0" u="none" strike="noStrike" dirty="0" smtClean="0">
                          <a:solidFill>
                            <a:srgbClr val="000000"/>
                          </a:solidFill>
                          <a:effectLst/>
                          <a:latin typeface="Arial" panose="020B0604020202020204" pitchFamily="34" charset="0"/>
                        </a:rPr>
                        <a:t>48 773,2</a:t>
                      </a:r>
                      <a:endParaRPr lang="ru-RU" sz="1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ru-RU" sz="1900" b="0" i="0" u="none" strike="noStrike" dirty="0" smtClean="0">
                          <a:solidFill>
                            <a:srgbClr val="000000"/>
                          </a:solidFill>
                          <a:effectLst/>
                          <a:latin typeface="Arial" panose="020B0604020202020204" pitchFamily="34" charset="0"/>
                        </a:rPr>
                        <a:t>100,7%</a:t>
                      </a:r>
                      <a:endParaRPr lang="ru-RU" sz="1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ru-RU" sz="1900" b="0" i="0" u="none" strike="noStrike" dirty="0" smtClean="0">
                          <a:solidFill>
                            <a:srgbClr val="000000"/>
                          </a:solidFill>
                          <a:effectLst/>
                          <a:latin typeface="Arial" panose="020B0604020202020204" pitchFamily="34" charset="0"/>
                        </a:rPr>
                        <a:t>-302 173,2</a:t>
                      </a:r>
                      <a:endParaRPr lang="ru-RU" sz="1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ru-RU" sz="1900" b="0" i="0" u="none" strike="noStrike" dirty="0" smtClean="0">
                          <a:solidFill>
                            <a:srgbClr val="000000"/>
                          </a:solidFill>
                          <a:effectLst/>
                          <a:latin typeface="Arial" panose="020B0604020202020204" pitchFamily="34" charset="0"/>
                        </a:rPr>
                        <a:t>95,7%</a:t>
                      </a:r>
                      <a:endParaRPr lang="ru-RU" sz="19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3259577"/>
                  </a:ext>
                </a:extLst>
              </a:tr>
            </a:tbl>
          </a:graphicData>
        </a:graphic>
      </p:graphicFrame>
      <p:sp>
        <p:nvSpPr>
          <p:cNvPr id="13" name="Прямоугольник 7">
            <a:extLst>
              <a:ext uri="{FF2B5EF4-FFF2-40B4-BE49-F238E27FC236}">
                <a16:creationId xmlns:a16="http://schemas.microsoft.com/office/drawing/2014/main" id="{531D588F-8D7F-4B0B-933A-D605238D61BC}"/>
              </a:ext>
            </a:extLst>
          </p:cNvPr>
          <p:cNvSpPr>
            <a:spLocks noChangeArrowheads="1"/>
          </p:cNvSpPr>
          <p:nvPr/>
        </p:nvSpPr>
        <p:spPr bwMode="auto">
          <a:xfrm>
            <a:off x="7666182" y="900617"/>
            <a:ext cx="4274993" cy="338554"/>
          </a:xfrm>
          <a:prstGeom prst="rect">
            <a:avLst/>
          </a:prstGeom>
          <a:noFill/>
          <a:ln w="9525">
            <a:noFill/>
            <a:miter lim="800000"/>
            <a:headEnd/>
            <a:tailEnd/>
          </a:ln>
        </p:spPr>
        <p:txBody>
          <a:bodyPr wrap="square">
            <a:spAutoFit/>
          </a:bodyPr>
          <a:lstStyle/>
          <a:p>
            <a:pPr algn="r"/>
            <a:r>
              <a:rPr lang="ru-RU" sz="1600" dirty="0">
                <a:cs typeface="Times New Roman" pitchFamily="18" charset="0"/>
              </a:rPr>
              <a:t>Данные в таблице представлены в </a:t>
            </a:r>
            <a:r>
              <a:rPr lang="ru-RU" sz="1600" b="1" dirty="0">
                <a:cs typeface="Times New Roman" pitchFamily="18" charset="0"/>
              </a:rPr>
              <a:t>тыс. рублей</a:t>
            </a:r>
            <a:endParaRPr lang="ru-RU" sz="1600" b="1" dirty="0">
              <a:latin typeface="Calibri" pitchFamily="34" charset="0"/>
            </a:endParaRPr>
          </a:p>
        </p:txBody>
      </p:sp>
      <p:pic>
        <p:nvPicPr>
          <p:cNvPr id="10" name="Объект 6">
            <a:extLst>
              <a:ext uri="{FF2B5EF4-FFF2-40B4-BE49-F238E27FC236}">
                <a16:creationId xmlns:a16="http://schemas.microsoft.com/office/drawing/2014/main" id="{C1F932CA-88B1-44A8-A049-0B0B6B106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graphicFrame>
        <p:nvGraphicFramePr>
          <p:cNvPr id="9" name="Диаграмма 8"/>
          <p:cNvGraphicFramePr>
            <a:graphicFrameLocks/>
          </p:cNvGraphicFramePr>
          <p:nvPr>
            <p:extLst>
              <p:ext uri="{D42A27DB-BD31-4B8C-83A1-F6EECF244321}">
                <p14:modId xmlns:p14="http://schemas.microsoft.com/office/powerpoint/2010/main" val="4088510346"/>
              </p:ext>
            </p:extLst>
          </p:nvPr>
        </p:nvGraphicFramePr>
        <p:xfrm>
          <a:off x="271416" y="3220737"/>
          <a:ext cx="5191125" cy="32670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a:graphicFrameLocks/>
          </p:cNvGraphicFramePr>
          <p:nvPr>
            <p:extLst>
              <p:ext uri="{D42A27DB-BD31-4B8C-83A1-F6EECF244321}">
                <p14:modId xmlns:p14="http://schemas.microsoft.com/office/powerpoint/2010/main" val="2534985196"/>
              </p:ext>
            </p:extLst>
          </p:nvPr>
        </p:nvGraphicFramePr>
        <p:xfrm>
          <a:off x="5844074" y="3155920"/>
          <a:ext cx="6076510" cy="33318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85336062"/>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51156C46-1652-4ECD-BB9D-9958746BAC74}"/>
              </a:ext>
            </a:extLst>
          </p:cNvPr>
          <p:cNvSpPr>
            <a:spLocks noGrp="1"/>
          </p:cNvSpPr>
          <p:nvPr>
            <p:ph type="title"/>
          </p:nvPr>
        </p:nvSpPr>
        <p:spPr>
          <a:xfrm>
            <a:off x="1019354" y="185558"/>
            <a:ext cx="10515600" cy="384738"/>
          </a:xfrm>
        </p:spPr>
        <p:txBody>
          <a:bodyPr>
            <a:noAutofit/>
          </a:bodyPr>
          <a:lstStyle/>
          <a:p>
            <a:pPr algn="ctr"/>
            <a:r>
              <a:rPr lang="ru-RU" sz="2400" dirty="0"/>
              <a:t>Расходы бюджета </a:t>
            </a:r>
            <a:r>
              <a:rPr lang="ru-RU" sz="2400" dirty="0" smtClean="0"/>
              <a:t>по </a:t>
            </a:r>
            <a:r>
              <a:rPr lang="ru-RU" sz="2400" dirty="0"/>
              <a:t>разделам, подразделам классификации расходов бюджетов </a:t>
            </a:r>
          </a:p>
        </p:txBody>
      </p:sp>
      <p:graphicFrame>
        <p:nvGraphicFramePr>
          <p:cNvPr id="8" name="Объект 7">
            <a:extLst>
              <a:ext uri="{FF2B5EF4-FFF2-40B4-BE49-F238E27FC236}">
                <a16:creationId xmlns:a16="http://schemas.microsoft.com/office/drawing/2014/main" id="{A4661FC3-99BD-4A51-A128-86CE10B5CFB5}"/>
              </a:ext>
            </a:extLst>
          </p:cNvPr>
          <p:cNvGraphicFramePr>
            <a:graphicFrameLocks noGrp="1"/>
          </p:cNvGraphicFramePr>
          <p:nvPr>
            <p:ph idx="1"/>
            <p:extLst>
              <p:ext uri="{D42A27DB-BD31-4B8C-83A1-F6EECF244321}">
                <p14:modId xmlns:p14="http://schemas.microsoft.com/office/powerpoint/2010/main" val="1885089657"/>
              </p:ext>
            </p:extLst>
          </p:nvPr>
        </p:nvGraphicFramePr>
        <p:xfrm>
          <a:off x="326218" y="985892"/>
          <a:ext cx="11608277" cy="5255736"/>
        </p:xfrm>
        <a:graphic>
          <a:graphicData uri="http://schemas.openxmlformats.org/drawingml/2006/table">
            <a:tbl>
              <a:tblPr>
                <a:tableStyleId>{5C22544A-7EE6-4342-B048-85BDC9FD1C3A}</a:tableStyleId>
              </a:tblPr>
              <a:tblGrid>
                <a:gridCol w="6928829">
                  <a:extLst>
                    <a:ext uri="{9D8B030D-6E8A-4147-A177-3AD203B41FA5}">
                      <a16:colId xmlns:a16="http://schemas.microsoft.com/office/drawing/2014/main" val="1960297965"/>
                    </a:ext>
                  </a:extLst>
                </a:gridCol>
                <a:gridCol w="919989">
                  <a:extLst>
                    <a:ext uri="{9D8B030D-6E8A-4147-A177-3AD203B41FA5}">
                      <a16:colId xmlns:a16="http://schemas.microsoft.com/office/drawing/2014/main" val="3139758215"/>
                    </a:ext>
                  </a:extLst>
                </a:gridCol>
                <a:gridCol w="967748">
                  <a:extLst>
                    <a:ext uri="{9D8B030D-6E8A-4147-A177-3AD203B41FA5}">
                      <a16:colId xmlns:a16="http://schemas.microsoft.com/office/drawing/2014/main" val="2676949354"/>
                    </a:ext>
                  </a:extLst>
                </a:gridCol>
                <a:gridCol w="1535354">
                  <a:extLst>
                    <a:ext uri="{9D8B030D-6E8A-4147-A177-3AD203B41FA5}">
                      <a16:colId xmlns:a16="http://schemas.microsoft.com/office/drawing/2014/main" val="1761874480"/>
                    </a:ext>
                  </a:extLst>
                </a:gridCol>
                <a:gridCol w="1256357">
                  <a:extLst>
                    <a:ext uri="{9D8B030D-6E8A-4147-A177-3AD203B41FA5}">
                      <a16:colId xmlns:a16="http://schemas.microsoft.com/office/drawing/2014/main" val="337575133"/>
                    </a:ext>
                  </a:extLst>
                </a:gridCol>
              </a:tblGrid>
              <a:tr h="360254">
                <a:tc>
                  <a:txBody>
                    <a:bodyPr/>
                    <a:lstStyle/>
                    <a:p>
                      <a:pPr algn="ctr" fontAlgn="ctr"/>
                      <a:r>
                        <a:rPr lang="ru-RU" sz="1100" b="1" u="none" strike="noStrike" dirty="0">
                          <a:effectLst/>
                          <a:latin typeface="+mn-lt"/>
                        </a:rPr>
                        <a:t>Наименование</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err="1" smtClean="0">
                          <a:effectLst/>
                          <a:latin typeface="+mn-lt"/>
                        </a:rPr>
                        <a:t>РзПр</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a:effectLst/>
                          <a:latin typeface="+mn-lt"/>
                        </a:rPr>
                        <a:t>План </a:t>
                      </a:r>
                      <a:r>
                        <a:rPr lang="ru-RU" sz="1100" b="1" u="none" strike="noStrike" dirty="0" smtClean="0">
                          <a:effectLst/>
                          <a:latin typeface="+mn-lt"/>
                        </a:rPr>
                        <a:t>2023 </a:t>
                      </a:r>
                      <a:r>
                        <a:rPr lang="ru-RU" sz="1100" b="1" u="none" strike="noStrike" dirty="0">
                          <a:effectLst/>
                          <a:latin typeface="+mn-lt"/>
                        </a:rPr>
                        <a:t>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Исполнено за 2023 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 исполнения</a:t>
                      </a:r>
                      <a:endParaRPr lang="ru-RU" sz="1100" b="1" i="0" u="none" strike="noStrike" dirty="0">
                        <a:effectLst/>
                        <a:latin typeface="+mn-lt"/>
                      </a:endParaRPr>
                    </a:p>
                  </a:txBody>
                  <a:tcPr marL="5820" marR="5820" marT="5820" marB="0" anchor="ctr">
                    <a:solidFill>
                      <a:schemeClr val="accent1">
                        <a:lumMod val="60000"/>
                        <a:lumOff val="40000"/>
                      </a:schemeClr>
                    </a:solidFill>
                  </a:tcPr>
                </a:tc>
                <a:extLst>
                  <a:ext uri="{0D108BD9-81ED-4DB2-BD59-A6C34878D82A}">
                    <a16:rowId xmlns:a16="http://schemas.microsoft.com/office/drawing/2014/main" val="3341635826"/>
                  </a:ext>
                </a:extLst>
              </a:tr>
              <a:tr h="185210">
                <a:tc>
                  <a:txBody>
                    <a:bodyPr/>
                    <a:lstStyle/>
                    <a:p>
                      <a:pPr algn="l" fontAlgn="ctr"/>
                      <a:r>
                        <a:rPr lang="ru-RU" sz="800" b="1" i="0" u="none" strike="noStrike" dirty="0">
                          <a:solidFill>
                            <a:srgbClr val="000000"/>
                          </a:solidFill>
                          <a:effectLst/>
                          <a:latin typeface="Arial" panose="020B0604020202020204" pitchFamily="34" charset="0"/>
                        </a:rPr>
                        <a:t>Общегосударственные вопросы</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0100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577 470,4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557 379,3</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96,52</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979765031"/>
                  </a:ext>
                </a:extLst>
              </a:tr>
              <a:tr h="339160">
                <a:tc>
                  <a:txBody>
                    <a:bodyPr/>
                    <a:lstStyle/>
                    <a:p>
                      <a:pPr algn="l" fontAlgn="ctr"/>
                      <a:r>
                        <a:rPr lang="ru-RU" sz="800" b="0" i="0" u="none" strike="noStrike" dirty="0">
                          <a:solidFill>
                            <a:srgbClr val="000000"/>
                          </a:solidFill>
                          <a:effectLst/>
                          <a:latin typeface="Arial" panose="020B0604020202020204" pitchFamily="34" charset="0"/>
                        </a:rPr>
                        <a:t>Функционирование высшего должностного лица субъекта Российской Федерации и муниципального образования</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0102</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6 551,9</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6 550,5</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99,98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1242474"/>
                  </a:ext>
                </a:extLst>
              </a:tr>
              <a:tr h="27318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5 874,5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5 873,2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99,98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11626947"/>
                  </a:ext>
                </a:extLst>
              </a:tr>
              <a:tr h="305910">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Дотации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338,7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338,7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49328668"/>
                  </a:ext>
                </a:extLst>
              </a:tr>
              <a:tr h="339160">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Дотации по результатам мониторинга и оценки качества управления муниципальными финансами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0102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338,7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338,7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695550406"/>
                  </a:ext>
                </a:extLst>
              </a:tr>
              <a:tr h="251997">
                <a:tc>
                  <a:txBody>
                    <a:bodyPr/>
                    <a:lstStyle/>
                    <a:p>
                      <a:pPr algn="l" fontAlgn="ctr"/>
                      <a:r>
                        <a:rPr lang="ru-RU" sz="800" b="0" i="0" u="none" strike="noStrike" dirty="0">
                          <a:solidFill>
                            <a:srgbClr val="000000"/>
                          </a:solidFill>
                          <a:effectLst/>
                          <a:latin typeface="Arial" panose="020B0604020202020204" pitchFamily="34"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0103</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6 713,0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6 673,7</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99,42</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148956296"/>
                  </a:ext>
                </a:extLst>
              </a:tr>
              <a:tr h="176158">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0103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6 372,1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6 332,8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99,38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29910523"/>
                  </a:ext>
                </a:extLst>
              </a:tr>
              <a:tr h="176158">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Дотации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160,1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160,1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687456152"/>
                  </a:ext>
                </a:extLst>
              </a:tr>
              <a:tr h="251997">
                <a:tc>
                  <a:txBody>
                    <a:bodyPr/>
                    <a:lstStyle/>
                    <a:p>
                      <a:pPr marL="0" algn="l"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Дотации по результатам мониторинга и оценки качества управления муниципальными финансами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180,8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180,8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007046591"/>
                  </a:ext>
                </a:extLst>
              </a:tr>
              <a:tr h="325814">
                <a:tc>
                  <a:txBody>
                    <a:bodyPr/>
                    <a:lstStyle/>
                    <a:p>
                      <a:pPr algn="l" fontAlgn="ctr"/>
                      <a:r>
                        <a:rPr lang="ru-RU" sz="800" b="0" i="0" u="none" strike="noStrike">
                          <a:solidFill>
                            <a:srgbClr val="000000"/>
                          </a:solidFill>
                          <a:effectLst/>
                          <a:latin typeface="Arial" panose="020B0604020202020204" pitchFamily="34" charset="0"/>
                        </a:rPr>
                        <a:t>Функционирование Правительства Российской Федерации, высших исполнительных органов субъектов Российской Федерации, местных администраций</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0104</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181 194,3</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176 217,4</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97,25</a:t>
                      </a:r>
                    </a:p>
                  </a:txBody>
                  <a:tcPr marL="9525" marR="9525" marT="9525" marB="0" anchor="ctr">
                    <a:solidFill>
                      <a:schemeClr val="accent1">
                        <a:lumMod val="40000"/>
                        <a:lumOff val="60000"/>
                      </a:schemeClr>
                    </a:solidFill>
                  </a:tcPr>
                </a:tc>
                <a:extLst>
                  <a:ext uri="{0D108BD9-81ED-4DB2-BD59-A6C34878D82A}">
                    <a16:rowId xmlns:a16="http://schemas.microsoft.com/office/drawing/2014/main" val="736919360"/>
                  </a:ext>
                </a:extLst>
              </a:tr>
              <a:tr h="279362">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161 622,7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157 171,9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97,25</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04908570"/>
                  </a:ext>
                </a:extLst>
              </a:tr>
              <a:tr h="339160">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Дотации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3 209,4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3 209,4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219717970"/>
                  </a:ext>
                </a:extLst>
              </a:tr>
              <a:tr h="176158">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12 058,0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11 531,9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95,64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004351571"/>
                  </a:ext>
                </a:extLst>
              </a:tr>
              <a:tr h="339160">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Дотации по результатам мониторинга и оценки качества управления муниципальными финансами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0104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4 304,2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4 304,2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20667601"/>
                  </a:ext>
                </a:extLst>
              </a:tr>
              <a:tr h="176158">
                <a:tc>
                  <a:txBody>
                    <a:bodyPr/>
                    <a:lstStyle/>
                    <a:p>
                      <a:pPr algn="l" fontAlgn="ctr"/>
                      <a:r>
                        <a:rPr lang="ru-RU" sz="800" b="0" i="0" u="none" strike="noStrike">
                          <a:solidFill>
                            <a:srgbClr val="000000"/>
                          </a:solidFill>
                          <a:effectLst/>
                          <a:latin typeface="Arial" panose="020B0604020202020204" pitchFamily="34" charset="0"/>
                        </a:rPr>
                        <a:t>Обеспечение деятельности финансовых, налоговых и таможенных органов и органов финансового (финансово-бюджетного) надзора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0106</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31 381,6</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28 889,0</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92,06</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7093679"/>
                  </a:ext>
                </a:extLst>
              </a:tr>
              <a:tr h="176158">
                <a:tc>
                  <a:txBody>
                    <a:bodyPr/>
                    <a:lstStyle/>
                    <a:p>
                      <a:pPr algn="l" fontAlgn="ctr"/>
                      <a:r>
                        <a:rPr lang="ru-RU" sz="800" b="0" i="0" u="none" strike="noStrike">
                          <a:solidFill>
                            <a:srgbClr val="000000"/>
                          </a:solidFill>
                          <a:effectLst/>
                          <a:latin typeface="Arial" panose="020B0604020202020204" pitchFamily="34" charset="0"/>
                        </a:rPr>
                        <a:t>Собственные средства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0106</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30 000,8</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27 508,2</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91,69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498469219"/>
                  </a:ext>
                </a:extLst>
              </a:tr>
              <a:tr h="176158">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Дотации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0106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648,3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648,3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288479486"/>
                  </a:ext>
                </a:extLst>
              </a:tr>
              <a:tr h="25199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Дотации по результатам мониторинга и оценки качества управления муниципальными финансами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0106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732,4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732,4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034726723"/>
                  </a:ext>
                </a:extLst>
              </a:tr>
              <a:tr h="176158">
                <a:tc>
                  <a:txBody>
                    <a:bodyPr/>
                    <a:lstStyle/>
                    <a:p>
                      <a:pPr algn="l" fontAlgn="ctr"/>
                      <a:r>
                        <a:rPr lang="ru-RU" sz="800" b="0" i="0" u="none" strike="noStrike">
                          <a:solidFill>
                            <a:srgbClr val="000000"/>
                          </a:solidFill>
                          <a:effectLst/>
                          <a:latin typeface="Arial" panose="020B0604020202020204" pitchFamily="34" charset="0"/>
                        </a:rPr>
                        <a:t>Резервные фонды</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0111</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6 000,0</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0,0</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360756171"/>
                  </a:ext>
                </a:extLst>
              </a:tr>
              <a:tr h="176158">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0111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6 000,0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98095697"/>
                  </a:ext>
                </a:extLst>
              </a:tr>
            </a:tbl>
          </a:graphicData>
        </a:graphic>
      </p:graphicFrame>
      <p:sp>
        <p:nvSpPr>
          <p:cNvPr id="4" name="Номер слайда 3">
            <a:extLst>
              <a:ext uri="{FF2B5EF4-FFF2-40B4-BE49-F238E27FC236}">
                <a16:creationId xmlns:a16="http://schemas.microsoft.com/office/drawing/2014/main" id="{BF199F7B-3CC6-4CF3-9F23-A1FFA4D41180}"/>
              </a:ext>
            </a:extLst>
          </p:cNvPr>
          <p:cNvSpPr>
            <a:spLocks noGrp="1"/>
          </p:cNvSpPr>
          <p:nvPr>
            <p:ph type="sldNum" sz="quarter" idx="12"/>
          </p:nvPr>
        </p:nvSpPr>
        <p:spPr>
          <a:xfrm>
            <a:off x="9448800" y="6492875"/>
            <a:ext cx="2743200" cy="365125"/>
          </a:xfrm>
        </p:spPr>
        <p:txBody>
          <a:bodyPr/>
          <a:lstStyle/>
          <a:p>
            <a:fld id="{F203300F-B5E5-4D9E-9381-383162CC59FB}" type="slidenum">
              <a:rPr lang="ru-RU" smtClean="0"/>
              <a:pPr/>
              <a:t>45</a:t>
            </a:fld>
            <a:endParaRPr lang="ru-RU"/>
          </a:p>
        </p:txBody>
      </p:sp>
      <p:sp>
        <p:nvSpPr>
          <p:cNvPr id="10" name="Прямоугольник 7">
            <a:extLst>
              <a:ext uri="{FF2B5EF4-FFF2-40B4-BE49-F238E27FC236}">
                <a16:creationId xmlns:a16="http://schemas.microsoft.com/office/drawing/2014/main" id="{FA127F59-1E17-4379-A19E-543F7F7B8DBC}"/>
              </a:ext>
            </a:extLst>
          </p:cNvPr>
          <p:cNvSpPr>
            <a:spLocks noChangeArrowheads="1"/>
          </p:cNvSpPr>
          <p:nvPr/>
        </p:nvSpPr>
        <p:spPr bwMode="auto">
          <a:xfrm>
            <a:off x="6388330" y="644162"/>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Данные в таблице представлены в </a:t>
            </a:r>
            <a:r>
              <a:rPr lang="ru-RU" sz="1100" b="1" dirty="0">
                <a:cs typeface="Times New Roman" pitchFamily="18" charset="0"/>
              </a:rPr>
              <a:t>тыс. рублей</a:t>
            </a:r>
            <a:endParaRPr lang="ru-RU" sz="1100" b="1" dirty="0">
              <a:latin typeface="Calibri" pitchFamily="34" charset="0"/>
            </a:endParaRPr>
          </a:p>
        </p:txBody>
      </p:sp>
      <p:pic>
        <p:nvPicPr>
          <p:cNvPr id="13" name="Объект 6">
            <a:extLst>
              <a:ext uri="{FF2B5EF4-FFF2-40B4-BE49-F238E27FC236}">
                <a16:creationId xmlns:a16="http://schemas.microsoft.com/office/drawing/2014/main" id="{7D5D857E-B305-481F-9EDA-2A98F975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7" name="Прямоугольник 7">
            <a:extLst>
              <a:ext uri="{FF2B5EF4-FFF2-40B4-BE49-F238E27FC236}">
                <a16:creationId xmlns:a16="http://schemas.microsoft.com/office/drawing/2014/main" id="{FF2D5614-5D40-4504-9CE1-906C0E713BFF}"/>
              </a:ext>
            </a:extLst>
          </p:cNvPr>
          <p:cNvSpPr>
            <a:spLocks noChangeArrowheads="1"/>
          </p:cNvSpPr>
          <p:nvPr/>
        </p:nvSpPr>
        <p:spPr bwMode="auto">
          <a:xfrm>
            <a:off x="6388328" y="6419009"/>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Продолжение таблицы на следующем слайде</a:t>
            </a:r>
            <a:endParaRPr lang="ru-RU" sz="1100" b="1" dirty="0">
              <a:latin typeface="Calibri" pitchFamily="34" charset="0"/>
            </a:endParaRPr>
          </a:p>
        </p:txBody>
      </p:sp>
    </p:spTree>
    <p:extLst>
      <p:ext uri="{BB962C8B-B14F-4D97-AF65-F5344CB8AC3E}">
        <p14:creationId xmlns:p14="http://schemas.microsoft.com/office/powerpoint/2010/main" val="88691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51156C46-1652-4ECD-BB9D-9958746BAC74}"/>
              </a:ext>
            </a:extLst>
          </p:cNvPr>
          <p:cNvSpPr>
            <a:spLocks noGrp="1"/>
          </p:cNvSpPr>
          <p:nvPr>
            <p:ph type="title"/>
          </p:nvPr>
        </p:nvSpPr>
        <p:spPr>
          <a:xfrm>
            <a:off x="1019354" y="185558"/>
            <a:ext cx="10515600" cy="384738"/>
          </a:xfrm>
        </p:spPr>
        <p:txBody>
          <a:bodyPr>
            <a:noAutofit/>
          </a:bodyPr>
          <a:lstStyle/>
          <a:p>
            <a:pPr algn="ctr"/>
            <a:r>
              <a:rPr lang="ru-RU" sz="2400" dirty="0"/>
              <a:t>Расходы бюджета </a:t>
            </a:r>
            <a:r>
              <a:rPr lang="ru-RU" sz="2400" dirty="0" smtClean="0"/>
              <a:t>по </a:t>
            </a:r>
            <a:r>
              <a:rPr lang="ru-RU" sz="2400" dirty="0"/>
              <a:t>разделам, подразделам классификации расходов бюджетов </a:t>
            </a:r>
          </a:p>
        </p:txBody>
      </p:sp>
      <p:graphicFrame>
        <p:nvGraphicFramePr>
          <p:cNvPr id="8" name="Объект 7">
            <a:extLst>
              <a:ext uri="{FF2B5EF4-FFF2-40B4-BE49-F238E27FC236}">
                <a16:creationId xmlns:a16="http://schemas.microsoft.com/office/drawing/2014/main" id="{A4661FC3-99BD-4A51-A128-86CE10B5CFB5}"/>
              </a:ext>
            </a:extLst>
          </p:cNvPr>
          <p:cNvGraphicFramePr>
            <a:graphicFrameLocks noGrp="1"/>
          </p:cNvGraphicFramePr>
          <p:nvPr>
            <p:ph idx="1"/>
            <p:extLst>
              <p:ext uri="{D42A27DB-BD31-4B8C-83A1-F6EECF244321}">
                <p14:modId xmlns:p14="http://schemas.microsoft.com/office/powerpoint/2010/main" val="3190342486"/>
              </p:ext>
            </p:extLst>
          </p:nvPr>
        </p:nvGraphicFramePr>
        <p:xfrm>
          <a:off x="153912" y="905767"/>
          <a:ext cx="11687279" cy="4842442"/>
        </p:xfrm>
        <a:graphic>
          <a:graphicData uri="http://schemas.openxmlformats.org/drawingml/2006/table">
            <a:tbl>
              <a:tblPr>
                <a:tableStyleId>{5C22544A-7EE6-4342-B048-85BDC9FD1C3A}</a:tableStyleId>
              </a:tblPr>
              <a:tblGrid>
                <a:gridCol w="6975985">
                  <a:extLst>
                    <a:ext uri="{9D8B030D-6E8A-4147-A177-3AD203B41FA5}">
                      <a16:colId xmlns:a16="http://schemas.microsoft.com/office/drawing/2014/main" val="1960297965"/>
                    </a:ext>
                  </a:extLst>
                </a:gridCol>
                <a:gridCol w="926250">
                  <a:extLst>
                    <a:ext uri="{9D8B030D-6E8A-4147-A177-3AD203B41FA5}">
                      <a16:colId xmlns:a16="http://schemas.microsoft.com/office/drawing/2014/main" val="3139758215"/>
                    </a:ext>
                  </a:extLst>
                </a:gridCol>
                <a:gridCol w="974334">
                  <a:extLst>
                    <a:ext uri="{9D8B030D-6E8A-4147-A177-3AD203B41FA5}">
                      <a16:colId xmlns:a16="http://schemas.microsoft.com/office/drawing/2014/main" val="2676949354"/>
                    </a:ext>
                  </a:extLst>
                </a:gridCol>
                <a:gridCol w="1545803">
                  <a:extLst>
                    <a:ext uri="{9D8B030D-6E8A-4147-A177-3AD203B41FA5}">
                      <a16:colId xmlns:a16="http://schemas.microsoft.com/office/drawing/2014/main" val="1761874480"/>
                    </a:ext>
                  </a:extLst>
                </a:gridCol>
                <a:gridCol w="1264907">
                  <a:extLst>
                    <a:ext uri="{9D8B030D-6E8A-4147-A177-3AD203B41FA5}">
                      <a16:colId xmlns:a16="http://schemas.microsoft.com/office/drawing/2014/main" val="337575133"/>
                    </a:ext>
                  </a:extLst>
                </a:gridCol>
              </a:tblGrid>
              <a:tr h="372657">
                <a:tc>
                  <a:txBody>
                    <a:bodyPr/>
                    <a:lstStyle/>
                    <a:p>
                      <a:pPr algn="ctr" fontAlgn="ctr"/>
                      <a:r>
                        <a:rPr lang="ru-RU" sz="1100" b="1" u="none" strike="noStrike" dirty="0">
                          <a:effectLst/>
                          <a:latin typeface="+mn-lt"/>
                        </a:rPr>
                        <a:t>Наименование</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err="1" smtClean="0">
                          <a:effectLst/>
                          <a:latin typeface="+mn-lt"/>
                        </a:rPr>
                        <a:t>РзПр</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a:effectLst/>
                          <a:latin typeface="+mn-lt"/>
                        </a:rPr>
                        <a:t>План </a:t>
                      </a:r>
                      <a:r>
                        <a:rPr lang="ru-RU" sz="1100" b="1" u="none" strike="noStrike" dirty="0" smtClean="0">
                          <a:effectLst/>
                          <a:latin typeface="+mn-lt"/>
                        </a:rPr>
                        <a:t>2023 </a:t>
                      </a:r>
                      <a:r>
                        <a:rPr lang="ru-RU" sz="1100" b="1" u="none" strike="noStrike" dirty="0">
                          <a:effectLst/>
                          <a:latin typeface="+mn-lt"/>
                        </a:rPr>
                        <a:t>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Исполнено за 2023 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 исполнения</a:t>
                      </a:r>
                      <a:endParaRPr lang="ru-RU" sz="1100" b="1" i="0" u="none" strike="noStrike" dirty="0">
                        <a:effectLst/>
                        <a:latin typeface="+mn-lt"/>
                      </a:endParaRPr>
                    </a:p>
                  </a:txBody>
                  <a:tcPr marL="5820" marR="5820" marT="5820" marB="0" anchor="ctr">
                    <a:solidFill>
                      <a:schemeClr val="accent1">
                        <a:lumMod val="60000"/>
                        <a:lumOff val="40000"/>
                      </a:schemeClr>
                    </a:solidFill>
                  </a:tcPr>
                </a:tc>
                <a:extLst>
                  <a:ext uri="{0D108BD9-81ED-4DB2-BD59-A6C34878D82A}">
                    <a16:rowId xmlns:a16="http://schemas.microsoft.com/office/drawing/2014/main" val="3341635826"/>
                  </a:ext>
                </a:extLst>
              </a:tr>
              <a:tr h="191586">
                <a:tc>
                  <a:txBody>
                    <a:bodyPr/>
                    <a:lstStyle/>
                    <a:p>
                      <a:pPr algn="l" fontAlgn="ctr"/>
                      <a:r>
                        <a:rPr lang="ru-RU" sz="800" b="0" i="0" u="none" strike="noStrike" dirty="0">
                          <a:solidFill>
                            <a:srgbClr val="000000"/>
                          </a:solidFill>
                          <a:effectLst/>
                          <a:latin typeface="Arial" panose="020B0604020202020204" pitchFamily="34" charset="0"/>
                        </a:rPr>
                        <a:t>Другие общегосударственные вопросы</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0113</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345 629,8</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339 048,7</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98,10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979765031"/>
                  </a:ext>
                </a:extLst>
              </a:tr>
              <a:tr h="35083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0113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341 735,6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335 162,2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98,08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1242474"/>
                  </a:ext>
                </a:extLst>
              </a:tr>
              <a:tr h="282592">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0113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11626947"/>
                  </a:ext>
                </a:extLst>
              </a:tr>
              <a:tr h="316442">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0113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3 881,0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3 881,0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49328668"/>
                  </a:ext>
                </a:extLst>
              </a:tr>
              <a:tr h="35083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Дотации по результатам мониторинга и оценки качества управления муниципальными финансами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0113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13,1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5,5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41,98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695550406"/>
                  </a:ext>
                </a:extLst>
              </a:tr>
              <a:tr h="262088">
                <a:tc>
                  <a:txBody>
                    <a:bodyPr/>
                    <a:lstStyle/>
                    <a:p>
                      <a:pPr algn="l" fontAlgn="ctr"/>
                      <a:r>
                        <a:rPr lang="ru-RU" sz="800" b="1" i="0" u="none" strike="noStrike" dirty="0">
                          <a:solidFill>
                            <a:srgbClr val="000000"/>
                          </a:solidFill>
                          <a:effectLst/>
                          <a:latin typeface="Arial" panose="020B0604020202020204" pitchFamily="34" charset="0"/>
                        </a:rPr>
                        <a:t>Национальная оборона</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0200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8 587,0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8 541,4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99,47</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148956296"/>
                  </a:ext>
                </a:extLst>
              </a:tr>
              <a:tr h="182223">
                <a:tc>
                  <a:txBody>
                    <a:bodyPr/>
                    <a:lstStyle/>
                    <a:p>
                      <a:pPr algn="l" fontAlgn="ctr"/>
                      <a:r>
                        <a:rPr lang="ru-RU" sz="800" b="0" i="0" u="none" strike="noStrike" dirty="0">
                          <a:solidFill>
                            <a:srgbClr val="000000"/>
                          </a:solidFill>
                          <a:effectLst/>
                          <a:latin typeface="Arial" panose="020B0604020202020204" pitchFamily="34" charset="0"/>
                        </a:rPr>
                        <a:t>Мобилизационная и вневойсковая подготовка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0203</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8 504,4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8 468,4</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99,58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29910523"/>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0203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8 504,4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8 468,4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99,58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687456152"/>
                  </a:ext>
                </a:extLst>
              </a:tr>
              <a:tr h="260673">
                <a:tc>
                  <a:txBody>
                    <a:bodyPr/>
                    <a:lstStyle/>
                    <a:p>
                      <a:pPr algn="l" fontAlgn="ctr"/>
                      <a:r>
                        <a:rPr lang="ru-RU" sz="800" b="0" i="0" u="none" strike="noStrike" dirty="0">
                          <a:solidFill>
                            <a:srgbClr val="000000"/>
                          </a:solidFill>
                          <a:effectLst/>
                          <a:latin typeface="Arial" panose="020B0604020202020204" pitchFamily="34" charset="0"/>
                        </a:rPr>
                        <a:t>Мобилизационная подготовка экономики</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0204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82,5</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73,0</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88,41</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007046591"/>
                  </a:ext>
                </a:extLst>
              </a:tr>
              <a:tr h="337031">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0204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82,5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73,0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88,41</a:t>
                      </a:r>
                    </a:p>
                  </a:txBody>
                  <a:tcPr marL="9525" marR="9525" marT="9525" marB="0" anchor="ctr">
                    <a:solidFill>
                      <a:schemeClr val="accent1">
                        <a:lumMod val="40000"/>
                        <a:lumOff val="60000"/>
                      </a:schemeClr>
                    </a:solidFill>
                  </a:tcPr>
                </a:tc>
                <a:extLst>
                  <a:ext uri="{0D108BD9-81ED-4DB2-BD59-A6C34878D82A}">
                    <a16:rowId xmlns:a16="http://schemas.microsoft.com/office/drawing/2014/main" val="736919360"/>
                  </a:ext>
                </a:extLst>
              </a:tr>
              <a:tr h="288980">
                <a:tc>
                  <a:txBody>
                    <a:bodyPr/>
                    <a:lstStyle/>
                    <a:p>
                      <a:pPr algn="l" fontAlgn="ctr"/>
                      <a:r>
                        <a:rPr lang="ru-RU" sz="800" b="1" i="0" u="none" strike="noStrike" dirty="0">
                          <a:solidFill>
                            <a:srgbClr val="000000"/>
                          </a:solidFill>
                          <a:effectLst/>
                          <a:latin typeface="Arial" panose="020B0604020202020204" pitchFamily="34" charset="0"/>
                        </a:rPr>
                        <a:t>Национальная безопасность и правоохранительная деятельность</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0300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50 206,6</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49 232,3</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98,06</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04908570"/>
                  </a:ext>
                </a:extLst>
              </a:tr>
              <a:tr h="350837">
                <a:tc>
                  <a:txBody>
                    <a:bodyPr/>
                    <a:lstStyle/>
                    <a:p>
                      <a:pPr algn="l" fontAlgn="ctr"/>
                      <a:r>
                        <a:rPr lang="ru-RU" sz="800" b="0" i="0" u="none" strike="noStrike" dirty="0">
                          <a:solidFill>
                            <a:srgbClr val="000000"/>
                          </a:solidFill>
                          <a:effectLst/>
                          <a:latin typeface="Arial" panose="020B0604020202020204" pitchFamily="34" charset="0"/>
                        </a:rPr>
                        <a:t>Гражданская оборона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0309</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5 959,3</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5 882,0</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98,70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219717970"/>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0309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5 959,3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5 882,0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98,70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004351571"/>
                  </a:ext>
                </a:extLst>
              </a:tr>
              <a:tr h="350837">
                <a:tc>
                  <a:txBody>
                    <a:bodyPr/>
                    <a:lstStyle/>
                    <a:p>
                      <a:pPr algn="l" fontAlgn="ctr"/>
                      <a:r>
                        <a:rPr lang="ru-RU" sz="800" b="0" i="0" u="none" strike="noStrike">
                          <a:solidFill>
                            <a:srgbClr val="000000"/>
                          </a:solidFill>
                          <a:effectLst/>
                          <a:latin typeface="Arial" panose="020B0604020202020204" pitchFamily="34" charset="0"/>
                        </a:rPr>
                        <a:t>Защита населения и территории от чрезвычайных ситуаций природного и техногенного характера, пожарная безопасность</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0310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27 150,2</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26 794,8</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98,69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20667601"/>
                  </a:ext>
                </a:extLst>
              </a:tr>
              <a:tr h="215930">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0310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27 150,2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26 794,8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98,69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7093679"/>
                  </a:ext>
                </a:extLst>
              </a:tr>
              <a:tr h="182223">
                <a:tc>
                  <a:txBody>
                    <a:bodyPr/>
                    <a:lstStyle/>
                    <a:p>
                      <a:pPr algn="l" fontAlgn="ctr"/>
                      <a:r>
                        <a:rPr lang="ru-RU" sz="800" b="0" i="0" u="none" strike="noStrike">
                          <a:solidFill>
                            <a:srgbClr val="000000"/>
                          </a:solidFill>
                          <a:effectLst/>
                          <a:latin typeface="Arial" panose="020B0604020202020204" pitchFamily="34" charset="0"/>
                        </a:rPr>
                        <a:t>Другие вопросы в области национальной безопасности и правоохранительной деятельности</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0314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17 097,1</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16 555,5</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96,83</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498469219"/>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0314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17 097,1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16 555,5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96,83</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288479486"/>
                  </a:ext>
                </a:extLst>
              </a:tr>
            </a:tbl>
          </a:graphicData>
        </a:graphic>
      </p:graphicFrame>
      <p:sp>
        <p:nvSpPr>
          <p:cNvPr id="4" name="Номер слайда 3">
            <a:extLst>
              <a:ext uri="{FF2B5EF4-FFF2-40B4-BE49-F238E27FC236}">
                <a16:creationId xmlns:a16="http://schemas.microsoft.com/office/drawing/2014/main" id="{BF199F7B-3CC6-4CF3-9F23-A1FFA4D41180}"/>
              </a:ext>
            </a:extLst>
          </p:cNvPr>
          <p:cNvSpPr>
            <a:spLocks noGrp="1"/>
          </p:cNvSpPr>
          <p:nvPr>
            <p:ph type="sldNum" sz="quarter" idx="12"/>
          </p:nvPr>
        </p:nvSpPr>
        <p:spPr>
          <a:xfrm>
            <a:off x="9448800" y="6492875"/>
            <a:ext cx="2743200" cy="365125"/>
          </a:xfrm>
        </p:spPr>
        <p:txBody>
          <a:bodyPr/>
          <a:lstStyle/>
          <a:p>
            <a:fld id="{F203300F-B5E5-4D9E-9381-383162CC59FB}" type="slidenum">
              <a:rPr lang="ru-RU" smtClean="0"/>
              <a:pPr/>
              <a:t>46</a:t>
            </a:fld>
            <a:endParaRPr lang="ru-RU"/>
          </a:p>
        </p:txBody>
      </p:sp>
      <p:sp>
        <p:nvSpPr>
          <p:cNvPr id="10" name="Прямоугольник 7">
            <a:extLst>
              <a:ext uri="{FF2B5EF4-FFF2-40B4-BE49-F238E27FC236}">
                <a16:creationId xmlns:a16="http://schemas.microsoft.com/office/drawing/2014/main" id="{FA127F59-1E17-4379-A19E-543F7F7B8DBC}"/>
              </a:ext>
            </a:extLst>
          </p:cNvPr>
          <p:cNvSpPr>
            <a:spLocks noChangeArrowheads="1"/>
          </p:cNvSpPr>
          <p:nvPr/>
        </p:nvSpPr>
        <p:spPr bwMode="auto">
          <a:xfrm>
            <a:off x="6388330" y="644162"/>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Данные в таблице представлены в </a:t>
            </a:r>
            <a:r>
              <a:rPr lang="ru-RU" sz="1100" b="1" dirty="0">
                <a:cs typeface="Times New Roman" pitchFamily="18" charset="0"/>
              </a:rPr>
              <a:t>тыс. рублей</a:t>
            </a:r>
            <a:endParaRPr lang="ru-RU" sz="1100" b="1" dirty="0">
              <a:latin typeface="Calibri" pitchFamily="34" charset="0"/>
            </a:endParaRPr>
          </a:p>
        </p:txBody>
      </p:sp>
      <p:pic>
        <p:nvPicPr>
          <p:cNvPr id="13" name="Объект 6">
            <a:extLst>
              <a:ext uri="{FF2B5EF4-FFF2-40B4-BE49-F238E27FC236}">
                <a16:creationId xmlns:a16="http://schemas.microsoft.com/office/drawing/2014/main" id="{7D5D857E-B305-481F-9EDA-2A98F975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7" name="Прямоугольник 7">
            <a:extLst>
              <a:ext uri="{FF2B5EF4-FFF2-40B4-BE49-F238E27FC236}">
                <a16:creationId xmlns:a16="http://schemas.microsoft.com/office/drawing/2014/main" id="{FF2D5614-5D40-4504-9CE1-906C0E713BFF}"/>
              </a:ext>
            </a:extLst>
          </p:cNvPr>
          <p:cNvSpPr>
            <a:spLocks noChangeArrowheads="1"/>
          </p:cNvSpPr>
          <p:nvPr/>
        </p:nvSpPr>
        <p:spPr bwMode="auto">
          <a:xfrm>
            <a:off x="6388328" y="6419009"/>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Продолжение таблицы на следующем слайде</a:t>
            </a:r>
            <a:endParaRPr lang="ru-RU" sz="1100" b="1" dirty="0">
              <a:latin typeface="Calibri" pitchFamily="34" charset="0"/>
            </a:endParaRPr>
          </a:p>
        </p:txBody>
      </p:sp>
    </p:spTree>
    <p:extLst>
      <p:ext uri="{BB962C8B-B14F-4D97-AF65-F5344CB8AC3E}">
        <p14:creationId xmlns:p14="http://schemas.microsoft.com/office/powerpoint/2010/main" val="2296253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51156C46-1652-4ECD-BB9D-9958746BAC74}"/>
              </a:ext>
            </a:extLst>
          </p:cNvPr>
          <p:cNvSpPr>
            <a:spLocks noGrp="1"/>
          </p:cNvSpPr>
          <p:nvPr>
            <p:ph type="title"/>
          </p:nvPr>
        </p:nvSpPr>
        <p:spPr>
          <a:xfrm>
            <a:off x="1019354" y="185558"/>
            <a:ext cx="10515600" cy="384738"/>
          </a:xfrm>
        </p:spPr>
        <p:txBody>
          <a:bodyPr>
            <a:noAutofit/>
          </a:bodyPr>
          <a:lstStyle/>
          <a:p>
            <a:pPr algn="ctr"/>
            <a:r>
              <a:rPr lang="ru-RU" sz="2400" dirty="0"/>
              <a:t>Расходы бюджета </a:t>
            </a:r>
            <a:r>
              <a:rPr lang="ru-RU" sz="2400" dirty="0" smtClean="0"/>
              <a:t>по </a:t>
            </a:r>
            <a:r>
              <a:rPr lang="ru-RU" sz="2400" dirty="0"/>
              <a:t>разделам, подразделам классификации расходов бюджетов </a:t>
            </a:r>
          </a:p>
        </p:txBody>
      </p:sp>
      <p:graphicFrame>
        <p:nvGraphicFramePr>
          <p:cNvPr id="8" name="Объект 7">
            <a:extLst>
              <a:ext uri="{FF2B5EF4-FFF2-40B4-BE49-F238E27FC236}">
                <a16:creationId xmlns:a16="http://schemas.microsoft.com/office/drawing/2014/main" id="{A4661FC3-99BD-4A51-A128-86CE10B5CFB5}"/>
              </a:ext>
            </a:extLst>
          </p:cNvPr>
          <p:cNvGraphicFramePr>
            <a:graphicFrameLocks noGrp="1"/>
          </p:cNvGraphicFramePr>
          <p:nvPr>
            <p:ph idx="1"/>
            <p:extLst>
              <p:ext uri="{D42A27DB-BD31-4B8C-83A1-F6EECF244321}">
                <p14:modId xmlns:p14="http://schemas.microsoft.com/office/powerpoint/2010/main" val="467159542"/>
              </p:ext>
            </p:extLst>
          </p:nvPr>
        </p:nvGraphicFramePr>
        <p:xfrm>
          <a:off x="153912" y="905767"/>
          <a:ext cx="11687279" cy="5189447"/>
        </p:xfrm>
        <a:graphic>
          <a:graphicData uri="http://schemas.openxmlformats.org/drawingml/2006/table">
            <a:tbl>
              <a:tblPr>
                <a:tableStyleId>{5C22544A-7EE6-4342-B048-85BDC9FD1C3A}</a:tableStyleId>
              </a:tblPr>
              <a:tblGrid>
                <a:gridCol w="6975985">
                  <a:extLst>
                    <a:ext uri="{9D8B030D-6E8A-4147-A177-3AD203B41FA5}">
                      <a16:colId xmlns:a16="http://schemas.microsoft.com/office/drawing/2014/main" val="1960297965"/>
                    </a:ext>
                  </a:extLst>
                </a:gridCol>
                <a:gridCol w="926250">
                  <a:extLst>
                    <a:ext uri="{9D8B030D-6E8A-4147-A177-3AD203B41FA5}">
                      <a16:colId xmlns:a16="http://schemas.microsoft.com/office/drawing/2014/main" val="3139758215"/>
                    </a:ext>
                  </a:extLst>
                </a:gridCol>
                <a:gridCol w="974334">
                  <a:extLst>
                    <a:ext uri="{9D8B030D-6E8A-4147-A177-3AD203B41FA5}">
                      <a16:colId xmlns:a16="http://schemas.microsoft.com/office/drawing/2014/main" val="2676949354"/>
                    </a:ext>
                  </a:extLst>
                </a:gridCol>
                <a:gridCol w="1545803">
                  <a:extLst>
                    <a:ext uri="{9D8B030D-6E8A-4147-A177-3AD203B41FA5}">
                      <a16:colId xmlns:a16="http://schemas.microsoft.com/office/drawing/2014/main" val="1761874480"/>
                    </a:ext>
                  </a:extLst>
                </a:gridCol>
                <a:gridCol w="1264907">
                  <a:extLst>
                    <a:ext uri="{9D8B030D-6E8A-4147-A177-3AD203B41FA5}">
                      <a16:colId xmlns:a16="http://schemas.microsoft.com/office/drawing/2014/main" val="337575133"/>
                    </a:ext>
                  </a:extLst>
                </a:gridCol>
              </a:tblGrid>
              <a:tr h="372657">
                <a:tc>
                  <a:txBody>
                    <a:bodyPr/>
                    <a:lstStyle/>
                    <a:p>
                      <a:pPr algn="ctr" fontAlgn="ctr"/>
                      <a:r>
                        <a:rPr lang="ru-RU" sz="1100" b="1" u="none" strike="noStrike" dirty="0">
                          <a:effectLst/>
                          <a:latin typeface="+mn-lt"/>
                        </a:rPr>
                        <a:t>Наименование</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err="1" smtClean="0">
                          <a:effectLst/>
                          <a:latin typeface="+mn-lt"/>
                        </a:rPr>
                        <a:t>РзПр</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a:effectLst/>
                          <a:latin typeface="+mn-lt"/>
                        </a:rPr>
                        <a:t>План </a:t>
                      </a:r>
                      <a:r>
                        <a:rPr lang="ru-RU" sz="1100" b="1" u="none" strike="noStrike" dirty="0" smtClean="0">
                          <a:effectLst/>
                          <a:latin typeface="+mn-lt"/>
                        </a:rPr>
                        <a:t>2023 </a:t>
                      </a:r>
                      <a:r>
                        <a:rPr lang="ru-RU" sz="1100" b="1" u="none" strike="noStrike" dirty="0">
                          <a:effectLst/>
                          <a:latin typeface="+mn-lt"/>
                        </a:rPr>
                        <a:t>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Исполнено за 2023 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 исполнения</a:t>
                      </a:r>
                      <a:endParaRPr lang="ru-RU" sz="1100" b="1" i="0" u="none" strike="noStrike" dirty="0">
                        <a:effectLst/>
                        <a:latin typeface="+mn-lt"/>
                      </a:endParaRPr>
                    </a:p>
                  </a:txBody>
                  <a:tcPr marL="5820" marR="5820" marT="5820" marB="0" anchor="ctr">
                    <a:solidFill>
                      <a:schemeClr val="accent1">
                        <a:lumMod val="60000"/>
                        <a:lumOff val="40000"/>
                      </a:schemeClr>
                    </a:solidFill>
                  </a:tcPr>
                </a:tc>
                <a:extLst>
                  <a:ext uri="{0D108BD9-81ED-4DB2-BD59-A6C34878D82A}">
                    <a16:rowId xmlns:a16="http://schemas.microsoft.com/office/drawing/2014/main" val="3341635826"/>
                  </a:ext>
                </a:extLst>
              </a:tr>
              <a:tr h="191586">
                <a:tc>
                  <a:txBody>
                    <a:bodyPr/>
                    <a:lstStyle/>
                    <a:p>
                      <a:pPr algn="l" fontAlgn="ctr"/>
                      <a:r>
                        <a:rPr lang="ru-RU" sz="800" b="1" i="0" u="none" strike="noStrike" dirty="0">
                          <a:solidFill>
                            <a:srgbClr val="000000"/>
                          </a:solidFill>
                          <a:effectLst/>
                          <a:latin typeface="Arial" panose="020B0604020202020204" pitchFamily="34" charset="0"/>
                        </a:rPr>
                        <a:t>Национальная экономика</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0400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463 132,8</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441 084,0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95,24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979765031"/>
                  </a:ext>
                </a:extLst>
              </a:tr>
              <a:tr h="367103">
                <a:tc>
                  <a:txBody>
                    <a:bodyPr/>
                    <a:lstStyle/>
                    <a:p>
                      <a:pPr algn="l" fontAlgn="ctr"/>
                      <a:r>
                        <a:rPr lang="ru-RU" sz="800" b="0" i="0" u="none" strike="noStrike">
                          <a:solidFill>
                            <a:srgbClr val="000000"/>
                          </a:solidFill>
                          <a:effectLst/>
                          <a:latin typeface="Arial" panose="020B0604020202020204" pitchFamily="34" charset="0"/>
                        </a:rPr>
                        <a:t>Сельское хозяйство и рыболовство</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0405</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1 633,0</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1 626,2</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99,58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1242474"/>
                  </a:ext>
                </a:extLst>
              </a:tr>
              <a:tr h="282592">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0405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1 633,0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1 626,2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99,58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11626947"/>
                  </a:ext>
                </a:extLst>
              </a:tr>
              <a:tr h="316442">
                <a:tc>
                  <a:txBody>
                    <a:bodyPr/>
                    <a:lstStyle/>
                    <a:p>
                      <a:pPr algn="l" fontAlgn="ctr"/>
                      <a:r>
                        <a:rPr lang="ru-RU" sz="800" b="0" i="0" u="none" strike="noStrike" dirty="0">
                          <a:solidFill>
                            <a:srgbClr val="000000"/>
                          </a:solidFill>
                          <a:effectLst/>
                          <a:latin typeface="Arial" panose="020B0604020202020204" pitchFamily="34" charset="0"/>
                        </a:rPr>
                        <a:t>Дорожное хозяйство (дорожные фонды)</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0409</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283 982,9</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272 463,7</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95,94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49328668"/>
                  </a:ext>
                </a:extLst>
              </a:tr>
              <a:tr h="35083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0409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229 696,1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223 861,5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97,46</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695550406"/>
                  </a:ext>
                </a:extLst>
              </a:tr>
              <a:tr h="262088">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0409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37 886,8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36 182,2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95,50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148956296"/>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Дорожный фонд за счет собственных средств</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0409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16 400,0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12 420,0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75,73</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29910523"/>
                  </a:ext>
                </a:extLst>
              </a:tr>
              <a:tr h="182223">
                <a:tc>
                  <a:txBody>
                    <a:bodyPr/>
                    <a:lstStyle/>
                    <a:p>
                      <a:pPr algn="l" fontAlgn="ctr"/>
                      <a:r>
                        <a:rPr lang="ru-RU" sz="800" b="0" i="0" u="none" strike="noStrike">
                          <a:solidFill>
                            <a:srgbClr val="000000"/>
                          </a:solidFill>
                          <a:effectLst/>
                          <a:latin typeface="Arial" panose="020B0604020202020204" pitchFamily="34" charset="0"/>
                        </a:rPr>
                        <a:t>Связь и информатика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0410</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22 268,2</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13 769,6</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61,84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687456152"/>
                  </a:ext>
                </a:extLst>
              </a:tr>
              <a:tr h="26067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0410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12 510,0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11 290,2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90,25</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007046591"/>
                  </a:ext>
                </a:extLst>
              </a:tr>
              <a:tr h="337031">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Дотации по результатам мониторинга и оценки качества управления муниципальными финансами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0410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9 758,2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2 479,4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25,41</a:t>
                      </a:r>
                    </a:p>
                  </a:txBody>
                  <a:tcPr marL="9525" marR="9525" marT="9525" marB="0" anchor="ctr">
                    <a:solidFill>
                      <a:schemeClr val="accent1">
                        <a:lumMod val="40000"/>
                        <a:lumOff val="60000"/>
                      </a:schemeClr>
                    </a:solidFill>
                  </a:tcPr>
                </a:tc>
                <a:extLst>
                  <a:ext uri="{0D108BD9-81ED-4DB2-BD59-A6C34878D82A}">
                    <a16:rowId xmlns:a16="http://schemas.microsoft.com/office/drawing/2014/main" val="736919360"/>
                  </a:ext>
                </a:extLst>
              </a:tr>
              <a:tr h="288980">
                <a:tc>
                  <a:txBody>
                    <a:bodyPr/>
                    <a:lstStyle/>
                    <a:p>
                      <a:pPr algn="l" fontAlgn="ctr"/>
                      <a:r>
                        <a:rPr lang="ru-RU" sz="800" b="0" i="0" u="none" strike="noStrike" dirty="0">
                          <a:solidFill>
                            <a:srgbClr val="000000"/>
                          </a:solidFill>
                          <a:effectLst/>
                          <a:latin typeface="Arial" panose="020B0604020202020204" pitchFamily="34" charset="0"/>
                        </a:rPr>
                        <a:t>Другие вопросы в области национальной экономики</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0412</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155 248,7</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153 224,4</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98,70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04908570"/>
                  </a:ext>
                </a:extLst>
              </a:tr>
              <a:tr h="35083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0412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154 095,7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152 403,6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98,90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219717970"/>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0412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1 153,0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820,8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71,19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004351571"/>
                  </a:ext>
                </a:extLst>
              </a:tr>
              <a:tr h="350837">
                <a:tc>
                  <a:txBody>
                    <a:bodyPr/>
                    <a:lstStyle/>
                    <a:p>
                      <a:pPr algn="l" fontAlgn="ctr"/>
                      <a:r>
                        <a:rPr lang="ru-RU" sz="800" b="1" i="0" u="none" strike="noStrike">
                          <a:solidFill>
                            <a:srgbClr val="000000"/>
                          </a:solidFill>
                          <a:effectLst/>
                          <a:latin typeface="Arial" panose="020B0604020202020204" pitchFamily="34" charset="0"/>
                        </a:rPr>
                        <a:t>Жилищно-коммунальное хозяйство</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0500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1 245 836,5</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1 162 762,3</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93,33</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20667601"/>
                  </a:ext>
                </a:extLst>
              </a:tr>
              <a:tr h="182223">
                <a:tc>
                  <a:txBody>
                    <a:bodyPr/>
                    <a:lstStyle/>
                    <a:p>
                      <a:pPr algn="l" fontAlgn="ctr"/>
                      <a:r>
                        <a:rPr lang="ru-RU" sz="800" b="0" i="0" u="none" strike="noStrike">
                          <a:solidFill>
                            <a:srgbClr val="000000"/>
                          </a:solidFill>
                          <a:effectLst/>
                          <a:latin typeface="Arial" panose="020B0604020202020204" pitchFamily="34" charset="0"/>
                        </a:rPr>
                        <a:t>Жилищное хозяйство</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0501</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65 031,8</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62 675,4</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96,38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7093679"/>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0501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65 031,8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62 675,4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96,38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498469219"/>
                  </a:ext>
                </a:extLst>
              </a:tr>
              <a:tr h="182223">
                <a:tc>
                  <a:txBody>
                    <a:bodyPr/>
                    <a:lstStyle/>
                    <a:p>
                      <a:pPr algn="l" fontAlgn="ctr"/>
                      <a:r>
                        <a:rPr lang="ru-RU" sz="800" b="0" i="0" u="none" strike="noStrike" dirty="0">
                          <a:solidFill>
                            <a:srgbClr val="000000"/>
                          </a:solidFill>
                          <a:effectLst/>
                          <a:latin typeface="Arial" panose="020B0604020202020204" pitchFamily="34" charset="0"/>
                        </a:rPr>
                        <a:t>Коммунальное хозяйство</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0502</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443 113,5</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432 191,5</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97,54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35536939"/>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0502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187 121,1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176 199,3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94,16</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542661035"/>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0502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255 992,4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255 992,3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2059373"/>
                  </a:ext>
                </a:extLst>
              </a:tr>
            </a:tbl>
          </a:graphicData>
        </a:graphic>
      </p:graphicFrame>
      <p:sp>
        <p:nvSpPr>
          <p:cNvPr id="4" name="Номер слайда 3">
            <a:extLst>
              <a:ext uri="{FF2B5EF4-FFF2-40B4-BE49-F238E27FC236}">
                <a16:creationId xmlns:a16="http://schemas.microsoft.com/office/drawing/2014/main" id="{BF199F7B-3CC6-4CF3-9F23-A1FFA4D41180}"/>
              </a:ext>
            </a:extLst>
          </p:cNvPr>
          <p:cNvSpPr>
            <a:spLocks noGrp="1"/>
          </p:cNvSpPr>
          <p:nvPr>
            <p:ph type="sldNum" sz="quarter" idx="12"/>
          </p:nvPr>
        </p:nvSpPr>
        <p:spPr>
          <a:xfrm>
            <a:off x="9448800" y="6492875"/>
            <a:ext cx="2743200" cy="365125"/>
          </a:xfrm>
        </p:spPr>
        <p:txBody>
          <a:bodyPr/>
          <a:lstStyle/>
          <a:p>
            <a:fld id="{F203300F-B5E5-4D9E-9381-383162CC59FB}" type="slidenum">
              <a:rPr lang="ru-RU" smtClean="0"/>
              <a:pPr/>
              <a:t>47</a:t>
            </a:fld>
            <a:endParaRPr lang="ru-RU"/>
          </a:p>
        </p:txBody>
      </p:sp>
      <p:sp>
        <p:nvSpPr>
          <p:cNvPr id="10" name="Прямоугольник 7">
            <a:extLst>
              <a:ext uri="{FF2B5EF4-FFF2-40B4-BE49-F238E27FC236}">
                <a16:creationId xmlns:a16="http://schemas.microsoft.com/office/drawing/2014/main" id="{FA127F59-1E17-4379-A19E-543F7F7B8DBC}"/>
              </a:ext>
            </a:extLst>
          </p:cNvPr>
          <p:cNvSpPr>
            <a:spLocks noChangeArrowheads="1"/>
          </p:cNvSpPr>
          <p:nvPr/>
        </p:nvSpPr>
        <p:spPr bwMode="auto">
          <a:xfrm>
            <a:off x="6388330" y="644162"/>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Данные в таблице представлены в </a:t>
            </a:r>
            <a:r>
              <a:rPr lang="ru-RU" sz="1100" b="1" dirty="0">
                <a:cs typeface="Times New Roman" pitchFamily="18" charset="0"/>
              </a:rPr>
              <a:t>тыс. рублей</a:t>
            </a:r>
            <a:endParaRPr lang="ru-RU" sz="1100" b="1" dirty="0">
              <a:latin typeface="Calibri" pitchFamily="34" charset="0"/>
            </a:endParaRPr>
          </a:p>
        </p:txBody>
      </p:sp>
      <p:pic>
        <p:nvPicPr>
          <p:cNvPr id="13" name="Объект 6">
            <a:extLst>
              <a:ext uri="{FF2B5EF4-FFF2-40B4-BE49-F238E27FC236}">
                <a16:creationId xmlns:a16="http://schemas.microsoft.com/office/drawing/2014/main" id="{7D5D857E-B305-481F-9EDA-2A98F975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7" name="Прямоугольник 7">
            <a:extLst>
              <a:ext uri="{FF2B5EF4-FFF2-40B4-BE49-F238E27FC236}">
                <a16:creationId xmlns:a16="http://schemas.microsoft.com/office/drawing/2014/main" id="{FF2D5614-5D40-4504-9CE1-906C0E713BFF}"/>
              </a:ext>
            </a:extLst>
          </p:cNvPr>
          <p:cNvSpPr>
            <a:spLocks noChangeArrowheads="1"/>
          </p:cNvSpPr>
          <p:nvPr/>
        </p:nvSpPr>
        <p:spPr bwMode="auto">
          <a:xfrm>
            <a:off x="6388328" y="6419009"/>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Продолжение таблицы на следующем слайде</a:t>
            </a:r>
            <a:endParaRPr lang="ru-RU" sz="1100" b="1" dirty="0">
              <a:latin typeface="Calibri" pitchFamily="34" charset="0"/>
            </a:endParaRPr>
          </a:p>
        </p:txBody>
      </p:sp>
    </p:spTree>
    <p:extLst>
      <p:ext uri="{BB962C8B-B14F-4D97-AF65-F5344CB8AC3E}">
        <p14:creationId xmlns:p14="http://schemas.microsoft.com/office/powerpoint/2010/main" val="600932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51156C46-1652-4ECD-BB9D-9958746BAC74}"/>
              </a:ext>
            </a:extLst>
          </p:cNvPr>
          <p:cNvSpPr>
            <a:spLocks noGrp="1"/>
          </p:cNvSpPr>
          <p:nvPr>
            <p:ph type="title"/>
          </p:nvPr>
        </p:nvSpPr>
        <p:spPr>
          <a:xfrm>
            <a:off x="1019354" y="185558"/>
            <a:ext cx="10515600" cy="384738"/>
          </a:xfrm>
        </p:spPr>
        <p:txBody>
          <a:bodyPr>
            <a:noAutofit/>
          </a:bodyPr>
          <a:lstStyle/>
          <a:p>
            <a:pPr algn="ctr"/>
            <a:r>
              <a:rPr lang="ru-RU" sz="2400" dirty="0"/>
              <a:t>Расходы бюджета </a:t>
            </a:r>
            <a:r>
              <a:rPr lang="ru-RU" sz="2400" dirty="0" smtClean="0"/>
              <a:t>по </a:t>
            </a:r>
            <a:r>
              <a:rPr lang="ru-RU" sz="2400" dirty="0"/>
              <a:t>разделам, подразделам классификации расходов бюджетов </a:t>
            </a:r>
          </a:p>
        </p:txBody>
      </p:sp>
      <p:graphicFrame>
        <p:nvGraphicFramePr>
          <p:cNvPr id="8" name="Объект 7">
            <a:extLst>
              <a:ext uri="{FF2B5EF4-FFF2-40B4-BE49-F238E27FC236}">
                <a16:creationId xmlns:a16="http://schemas.microsoft.com/office/drawing/2014/main" id="{A4661FC3-99BD-4A51-A128-86CE10B5CFB5}"/>
              </a:ext>
            </a:extLst>
          </p:cNvPr>
          <p:cNvGraphicFramePr>
            <a:graphicFrameLocks noGrp="1"/>
          </p:cNvGraphicFramePr>
          <p:nvPr>
            <p:ph idx="1"/>
            <p:extLst>
              <p:ext uri="{D42A27DB-BD31-4B8C-83A1-F6EECF244321}">
                <p14:modId xmlns:p14="http://schemas.microsoft.com/office/powerpoint/2010/main" val="3829365771"/>
              </p:ext>
            </p:extLst>
          </p:nvPr>
        </p:nvGraphicFramePr>
        <p:xfrm>
          <a:off x="153912" y="905767"/>
          <a:ext cx="11687279" cy="5553893"/>
        </p:xfrm>
        <a:graphic>
          <a:graphicData uri="http://schemas.openxmlformats.org/drawingml/2006/table">
            <a:tbl>
              <a:tblPr>
                <a:tableStyleId>{5C22544A-7EE6-4342-B048-85BDC9FD1C3A}</a:tableStyleId>
              </a:tblPr>
              <a:tblGrid>
                <a:gridCol w="6975985">
                  <a:extLst>
                    <a:ext uri="{9D8B030D-6E8A-4147-A177-3AD203B41FA5}">
                      <a16:colId xmlns:a16="http://schemas.microsoft.com/office/drawing/2014/main" val="1960297965"/>
                    </a:ext>
                  </a:extLst>
                </a:gridCol>
                <a:gridCol w="926250">
                  <a:extLst>
                    <a:ext uri="{9D8B030D-6E8A-4147-A177-3AD203B41FA5}">
                      <a16:colId xmlns:a16="http://schemas.microsoft.com/office/drawing/2014/main" val="3139758215"/>
                    </a:ext>
                  </a:extLst>
                </a:gridCol>
                <a:gridCol w="974334">
                  <a:extLst>
                    <a:ext uri="{9D8B030D-6E8A-4147-A177-3AD203B41FA5}">
                      <a16:colId xmlns:a16="http://schemas.microsoft.com/office/drawing/2014/main" val="2676949354"/>
                    </a:ext>
                  </a:extLst>
                </a:gridCol>
                <a:gridCol w="1545803">
                  <a:extLst>
                    <a:ext uri="{9D8B030D-6E8A-4147-A177-3AD203B41FA5}">
                      <a16:colId xmlns:a16="http://schemas.microsoft.com/office/drawing/2014/main" val="1761874480"/>
                    </a:ext>
                  </a:extLst>
                </a:gridCol>
                <a:gridCol w="1264907">
                  <a:extLst>
                    <a:ext uri="{9D8B030D-6E8A-4147-A177-3AD203B41FA5}">
                      <a16:colId xmlns:a16="http://schemas.microsoft.com/office/drawing/2014/main" val="337575133"/>
                    </a:ext>
                  </a:extLst>
                </a:gridCol>
              </a:tblGrid>
              <a:tr h="372657">
                <a:tc>
                  <a:txBody>
                    <a:bodyPr/>
                    <a:lstStyle/>
                    <a:p>
                      <a:pPr algn="ctr" fontAlgn="ctr"/>
                      <a:r>
                        <a:rPr lang="ru-RU" sz="1100" b="1" u="none" strike="noStrike" dirty="0">
                          <a:effectLst/>
                          <a:latin typeface="+mn-lt"/>
                        </a:rPr>
                        <a:t>Наименование</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err="1" smtClean="0">
                          <a:effectLst/>
                          <a:latin typeface="+mn-lt"/>
                        </a:rPr>
                        <a:t>РзПр</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a:effectLst/>
                          <a:latin typeface="+mn-lt"/>
                        </a:rPr>
                        <a:t>План </a:t>
                      </a:r>
                      <a:r>
                        <a:rPr lang="ru-RU" sz="1100" b="1" u="none" strike="noStrike" dirty="0" smtClean="0">
                          <a:effectLst/>
                          <a:latin typeface="+mn-lt"/>
                        </a:rPr>
                        <a:t>2023 </a:t>
                      </a:r>
                      <a:r>
                        <a:rPr lang="ru-RU" sz="1100" b="1" u="none" strike="noStrike" dirty="0">
                          <a:effectLst/>
                          <a:latin typeface="+mn-lt"/>
                        </a:rPr>
                        <a:t>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Исполнено за 2023 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 исполнения</a:t>
                      </a:r>
                      <a:endParaRPr lang="ru-RU" sz="1100" b="1" i="0" u="none" strike="noStrike" dirty="0">
                        <a:effectLst/>
                        <a:latin typeface="+mn-lt"/>
                      </a:endParaRPr>
                    </a:p>
                  </a:txBody>
                  <a:tcPr marL="5820" marR="5820" marT="5820" marB="0" anchor="ctr">
                    <a:solidFill>
                      <a:schemeClr val="accent1">
                        <a:lumMod val="60000"/>
                        <a:lumOff val="40000"/>
                      </a:schemeClr>
                    </a:solidFill>
                  </a:tcPr>
                </a:tc>
                <a:extLst>
                  <a:ext uri="{0D108BD9-81ED-4DB2-BD59-A6C34878D82A}">
                    <a16:rowId xmlns:a16="http://schemas.microsoft.com/office/drawing/2014/main" val="3341635826"/>
                  </a:ext>
                </a:extLst>
              </a:tr>
              <a:tr h="191586">
                <a:tc>
                  <a:txBody>
                    <a:bodyPr/>
                    <a:lstStyle/>
                    <a:p>
                      <a:pPr algn="l" fontAlgn="ctr"/>
                      <a:r>
                        <a:rPr lang="ru-RU" sz="800" b="0" i="0" u="none" strike="noStrike" dirty="0">
                          <a:solidFill>
                            <a:srgbClr val="000000"/>
                          </a:solidFill>
                          <a:effectLst/>
                          <a:latin typeface="Arial" panose="020B0604020202020204" pitchFamily="34" charset="0"/>
                        </a:rPr>
                        <a:t>Благоустройство</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0503</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737 110,3</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667 348,1</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90,54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979765031"/>
                  </a:ext>
                </a:extLst>
              </a:tr>
              <a:tr h="36710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0503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489 229,9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419 496,9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85,75</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1242474"/>
                  </a:ext>
                </a:extLst>
              </a:tr>
              <a:tr h="282592">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0503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247 880,4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247 851,2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99,99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11626947"/>
                  </a:ext>
                </a:extLst>
              </a:tr>
              <a:tr h="316442">
                <a:tc>
                  <a:txBody>
                    <a:bodyPr/>
                    <a:lstStyle/>
                    <a:p>
                      <a:pPr algn="l" fontAlgn="ctr"/>
                      <a:r>
                        <a:rPr lang="ru-RU" sz="800" b="0" i="0" u="none" strike="noStrike">
                          <a:solidFill>
                            <a:srgbClr val="000000"/>
                          </a:solidFill>
                          <a:effectLst/>
                          <a:latin typeface="Arial" panose="020B0604020202020204" pitchFamily="34" charset="0"/>
                        </a:rPr>
                        <a:t>Другие вопросы в области жилищно-коммунального хозяйства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0505</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581,0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547,2</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94,18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49328668"/>
                  </a:ext>
                </a:extLst>
              </a:tr>
              <a:tr h="35083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0505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581,0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547,2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94,18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695550406"/>
                  </a:ext>
                </a:extLst>
              </a:tr>
              <a:tr h="262088">
                <a:tc>
                  <a:txBody>
                    <a:bodyPr/>
                    <a:lstStyle/>
                    <a:p>
                      <a:pPr algn="l" fontAlgn="ctr"/>
                      <a:r>
                        <a:rPr lang="ru-RU" sz="800" b="1" i="0" u="none" strike="noStrike" dirty="0">
                          <a:solidFill>
                            <a:srgbClr val="000000"/>
                          </a:solidFill>
                          <a:effectLst/>
                          <a:latin typeface="Arial" panose="020B0604020202020204" pitchFamily="34" charset="0"/>
                        </a:rPr>
                        <a:t>Охрана окружающей среды</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0600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9 923,0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8 983,9</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90,54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148956296"/>
                  </a:ext>
                </a:extLst>
              </a:tr>
              <a:tr h="182223">
                <a:tc>
                  <a:txBody>
                    <a:bodyPr/>
                    <a:lstStyle/>
                    <a:p>
                      <a:pPr algn="l" fontAlgn="ctr"/>
                      <a:r>
                        <a:rPr lang="ru-RU" sz="800" b="0" i="0" u="none" strike="noStrike">
                          <a:solidFill>
                            <a:srgbClr val="000000"/>
                          </a:solidFill>
                          <a:effectLst/>
                          <a:latin typeface="Arial" panose="020B0604020202020204" pitchFamily="34" charset="0"/>
                        </a:rPr>
                        <a:t>Другие вопросы в области охраны окружающей среды</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0605</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9 923,0</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8 983,9</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90,54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29910523"/>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0605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8 985,9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8 983,9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99,98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687456152"/>
                  </a:ext>
                </a:extLst>
              </a:tr>
              <a:tr h="26067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0605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937,1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007046591"/>
                  </a:ext>
                </a:extLst>
              </a:tr>
              <a:tr h="337031">
                <a:tc>
                  <a:txBody>
                    <a:bodyPr/>
                    <a:lstStyle/>
                    <a:p>
                      <a:pPr algn="l" fontAlgn="ctr"/>
                      <a:r>
                        <a:rPr lang="ru-RU" sz="800" b="1" i="0" u="none" strike="noStrike" dirty="0">
                          <a:solidFill>
                            <a:srgbClr val="000000"/>
                          </a:solidFill>
                          <a:effectLst/>
                          <a:latin typeface="Arial" panose="020B0604020202020204" pitchFamily="34" charset="0"/>
                        </a:rPr>
                        <a:t>Образование</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0700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4 188 616,4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4 033 840,7</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96,30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736919360"/>
                  </a:ext>
                </a:extLst>
              </a:tr>
              <a:tr h="288980">
                <a:tc>
                  <a:txBody>
                    <a:bodyPr/>
                    <a:lstStyle/>
                    <a:p>
                      <a:pPr algn="l" fontAlgn="ctr"/>
                      <a:r>
                        <a:rPr lang="ru-RU" sz="800" b="0" i="0" u="none" strike="noStrike">
                          <a:solidFill>
                            <a:srgbClr val="000000"/>
                          </a:solidFill>
                          <a:effectLst/>
                          <a:latin typeface="Arial" panose="020B0604020202020204" pitchFamily="34" charset="0"/>
                        </a:rPr>
                        <a:t>Дошкольное образование</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0701</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1 638 882,8</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1 499 131,9</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91,47</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04908570"/>
                  </a:ext>
                </a:extLst>
              </a:tr>
              <a:tr h="35083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0701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602 239,8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468 045,5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77,72</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219717970"/>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1 388,3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1 388,2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004351571"/>
                  </a:ext>
                </a:extLst>
              </a:tr>
              <a:tr h="35083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0701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54 423,8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54 409,6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99,97</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20667601"/>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979 668,0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974 336,7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99,46</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7093679"/>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Иные межбюджетные трансферты</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1 163,0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951,9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81,84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498469219"/>
                  </a:ext>
                </a:extLst>
              </a:tr>
              <a:tr h="182223">
                <a:tc>
                  <a:txBody>
                    <a:bodyPr/>
                    <a:lstStyle/>
                    <a:p>
                      <a:pPr algn="l" fontAlgn="ctr"/>
                      <a:r>
                        <a:rPr lang="ru-RU" sz="800" b="0" i="0" u="none" strike="noStrike" dirty="0">
                          <a:solidFill>
                            <a:srgbClr val="000000"/>
                          </a:solidFill>
                          <a:effectLst/>
                          <a:latin typeface="Arial" panose="020B0604020202020204" pitchFamily="34" charset="0"/>
                        </a:rPr>
                        <a:t>Общее образование</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0702</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2 283 613,9</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2 270 648,1</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99,43</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288479486"/>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327 738,4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323 199,0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98,61</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550165861"/>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41 982,0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41 982,0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607597314"/>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42 628,0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42 628,0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460844410"/>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0702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720 785,4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714 132,7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99,08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601512519"/>
                  </a:ext>
                </a:extLst>
              </a:tr>
            </a:tbl>
          </a:graphicData>
        </a:graphic>
      </p:graphicFrame>
      <p:sp>
        <p:nvSpPr>
          <p:cNvPr id="4" name="Номер слайда 3">
            <a:extLst>
              <a:ext uri="{FF2B5EF4-FFF2-40B4-BE49-F238E27FC236}">
                <a16:creationId xmlns:a16="http://schemas.microsoft.com/office/drawing/2014/main" id="{BF199F7B-3CC6-4CF3-9F23-A1FFA4D41180}"/>
              </a:ext>
            </a:extLst>
          </p:cNvPr>
          <p:cNvSpPr>
            <a:spLocks noGrp="1"/>
          </p:cNvSpPr>
          <p:nvPr>
            <p:ph type="sldNum" sz="quarter" idx="12"/>
          </p:nvPr>
        </p:nvSpPr>
        <p:spPr>
          <a:xfrm>
            <a:off x="9448800" y="6492875"/>
            <a:ext cx="2743200" cy="365125"/>
          </a:xfrm>
        </p:spPr>
        <p:txBody>
          <a:bodyPr/>
          <a:lstStyle/>
          <a:p>
            <a:fld id="{F203300F-B5E5-4D9E-9381-383162CC59FB}" type="slidenum">
              <a:rPr lang="ru-RU" smtClean="0"/>
              <a:pPr/>
              <a:t>48</a:t>
            </a:fld>
            <a:endParaRPr lang="ru-RU"/>
          </a:p>
        </p:txBody>
      </p:sp>
      <p:sp>
        <p:nvSpPr>
          <p:cNvPr id="10" name="Прямоугольник 7">
            <a:extLst>
              <a:ext uri="{FF2B5EF4-FFF2-40B4-BE49-F238E27FC236}">
                <a16:creationId xmlns:a16="http://schemas.microsoft.com/office/drawing/2014/main" id="{FA127F59-1E17-4379-A19E-543F7F7B8DBC}"/>
              </a:ext>
            </a:extLst>
          </p:cNvPr>
          <p:cNvSpPr>
            <a:spLocks noChangeArrowheads="1"/>
          </p:cNvSpPr>
          <p:nvPr/>
        </p:nvSpPr>
        <p:spPr bwMode="auto">
          <a:xfrm>
            <a:off x="6388330" y="644162"/>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Данные в таблице представлены в </a:t>
            </a:r>
            <a:r>
              <a:rPr lang="ru-RU" sz="1100" b="1" dirty="0">
                <a:cs typeface="Times New Roman" pitchFamily="18" charset="0"/>
              </a:rPr>
              <a:t>тыс. рублей</a:t>
            </a:r>
            <a:endParaRPr lang="ru-RU" sz="1100" b="1" dirty="0">
              <a:latin typeface="Calibri" pitchFamily="34" charset="0"/>
            </a:endParaRPr>
          </a:p>
        </p:txBody>
      </p:sp>
      <p:pic>
        <p:nvPicPr>
          <p:cNvPr id="13" name="Объект 6">
            <a:extLst>
              <a:ext uri="{FF2B5EF4-FFF2-40B4-BE49-F238E27FC236}">
                <a16:creationId xmlns:a16="http://schemas.microsoft.com/office/drawing/2014/main" id="{7D5D857E-B305-481F-9EDA-2A98F975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7" name="Прямоугольник 7">
            <a:extLst>
              <a:ext uri="{FF2B5EF4-FFF2-40B4-BE49-F238E27FC236}">
                <a16:creationId xmlns:a16="http://schemas.microsoft.com/office/drawing/2014/main" id="{FF2D5614-5D40-4504-9CE1-906C0E713BFF}"/>
              </a:ext>
            </a:extLst>
          </p:cNvPr>
          <p:cNvSpPr>
            <a:spLocks noChangeArrowheads="1"/>
          </p:cNvSpPr>
          <p:nvPr/>
        </p:nvSpPr>
        <p:spPr bwMode="auto">
          <a:xfrm>
            <a:off x="6388328" y="6419009"/>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Продолжение таблицы на следующем слайде</a:t>
            </a:r>
            <a:endParaRPr lang="ru-RU" sz="1100" b="1" dirty="0">
              <a:latin typeface="Calibri" pitchFamily="34" charset="0"/>
            </a:endParaRPr>
          </a:p>
        </p:txBody>
      </p:sp>
    </p:spTree>
    <p:extLst>
      <p:ext uri="{BB962C8B-B14F-4D97-AF65-F5344CB8AC3E}">
        <p14:creationId xmlns:p14="http://schemas.microsoft.com/office/powerpoint/2010/main" val="5896529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51156C46-1652-4ECD-BB9D-9958746BAC74}"/>
              </a:ext>
            </a:extLst>
          </p:cNvPr>
          <p:cNvSpPr>
            <a:spLocks noGrp="1"/>
          </p:cNvSpPr>
          <p:nvPr>
            <p:ph type="title"/>
          </p:nvPr>
        </p:nvSpPr>
        <p:spPr>
          <a:xfrm>
            <a:off x="1019354" y="185558"/>
            <a:ext cx="10515600" cy="384738"/>
          </a:xfrm>
        </p:spPr>
        <p:txBody>
          <a:bodyPr>
            <a:noAutofit/>
          </a:bodyPr>
          <a:lstStyle/>
          <a:p>
            <a:pPr algn="ctr"/>
            <a:r>
              <a:rPr lang="ru-RU" sz="2400" dirty="0"/>
              <a:t>Расходы бюджета </a:t>
            </a:r>
            <a:r>
              <a:rPr lang="ru-RU" sz="2400" dirty="0" smtClean="0"/>
              <a:t>по </a:t>
            </a:r>
            <a:r>
              <a:rPr lang="ru-RU" sz="2400" dirty="0"/>
              <a:t>разделам, подразделам классификации расходов бюджетов </a:t>
            </a:r>
          </a:p>
        </p:txBody>
      </p:sp>
      <p:graphicFrame>
        <p:nvGraphicFramePr>
          <p:cNvPr id="8" name="Объект 7">
            <a:extLst>
              <a:ext uri="{FF2B5EF4-FFF2-40B4-BE49-F238E27FC236}">
                <a16:creationId xmlns:a16="http://schemas.microsoft.com/office/drawing/2014/main" id="{A4661FC3-99BD-4A51-A128-86CE10B5CFB5}"/>
              </a:ext>
            </a:extLst>
          </p:cNvPr>
          <p:cNvGraphicFramePr>
            <a:graphicFrameLocks noGrp="1"/>
          </p:cNvGraphicFramePr>
          <p:nvPr>
            <p:ph idx="1"/>
            <p:extLst>
              <p:ext uri="{D42A27DB-BD31-4B8C-83A1-F6EECF244321}">
                <p14:modId xmlns:p14="http://schemas.microsoft.com/office/powerpoint/2010/main" val="538769843"/>
              </p:ext>
            </p:extLst>
          </p:nvPr>
        </p:nvGraphicFramePr>
        <p:xfrm>
          <a:off x="153912" y="905767"/>
          <a:ext cx="11687279" cy="5260589"/>
        </p:xfrm>
        <a:graphic>
          <a:graphicData uri="http://schemas.openxmlformats.org/drawingml/2006/table">
            <a:tbl>
              <a:tblPr>
                <a:tableStyleId>{5C22544A-7EE6-4342-B048-85BDC9FD1C3A}</a:tableStyleId>
              </a:tblPr>
              <a:tblGrid>
                <a:gridCol w="6975985">
                  <a:extLst>
                    <a:ext uri="{9D8B030D-6E8A-4147-A177-3AD203B41FA5}">
                      <a16:colId xmlns:a16="http://schemas.microsoft.com/office/drawing/2014/main" val="1960297965"/>
                    </a:ext>
                  </a:extLst>
                </a:gridCol>
                <a:gridCol w="926250">
                  <a:extLst>
                    <a:ext uri="{9D8B030D-6E8A-4147-A177-3AD203B41FA5}">
                      <a16:colId xmlns:a16="http://schemas.microsoft.com/office/drawing/2014/main" val="3139758215"/>
                    </a:ext>
                  </a:extLst>
                </a:gridCol>
                <a:gridCol w="1129417">
                  <a:extLst>
                    <a:ext uri="{9D8B030D-6E8A-4147-A177-3AD203B41FA5}">
                      <a16:colId xmlns:a16="http://schemas.microsoft.com/office/drawing/2014/main" val="2676949354"/>
                    </a:ext>
                  </a:extLst>
                </a:gridCol>
                <a:gridCol w="1390720">
                  <a:extLst>
                    <a:ext uri="{9D8B030D-6E8A-4147-A177-3AD203B41FA5}">
                      <a16:colId xmlns:a16="http://schemas.microsoft.com/office/drawing/2014/main" val="1761874480"/>
                    </a:ext>
                  </a:extLst>
                </a:gridCol>
                <a:gridCol w="1264907">
                  <a:extLst>
                    <a:ext uri="{9D8B030D-6E8A-4147-A177-3AD203B41FA5}">
                      <a16:colId xmlns:a16="http://schemas.microsoft.com/office/drawing/2014/main" val="337575133"/>
                    </a:ext>
                  </a:extLst>
                </a:gridCol>
              </a:tblGrid>
              <a:tr h="372657">
                <a:tc>
                  <a:txBody>
                    <a:bodyPr/>
                    <a:lstStyle/>
                    <a:p>
                      <a:pPr algn="ctr" fontAlgn="ctr"/>
                      <a:r>
                        <a:rPr lang="ru-RU" sz="1100" b="1" u="none" strike="noStrike" dirty="0">
                          <a:effectLst/>
                          <a:latin typeface="+mn-lt"/>
                        </a:rPr>
                        <a:t>Наименование</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err="1" smtClean="0">
                          <a:effectLst/>
                          <a:latin typeface="+mn-lt"/>
                        </a:rPr>
                        <a:t>РзПр</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a:effectLst/>
                          <a:latin typeface="+mn-lt"/>
                        </a:rPr>
                        <a:t>План </a:t>
                      </a:r>
                      <a:r>
                        <a:rPr lang="ru-RU" sz="1100" b="1" u="none" strike="noStrike" dirty="0" smtClean="0">
                          <a:effectLst/>
                          <a:latin typeface="+mn-lt"/>
                        </a:rPr>
                        <a:t>2023 </a:t>
                      </a:r>
                      <a:r>
                        <a:rPr lang="ru-RU" sz="1100" b="1" u="none" strike="noStrike" dirty="0">
                          <a:effectLst/>
                          <a:latin typeface="+mn-lt"/>
                        </a:rPr>
                        <a:t>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Исполнено за 2023 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 исполнения</a:t>
                      </a:r>
                      <a:endParaRPr lang="ru-RU" sz="1100" b="1" i="0" u="none" strike="noStrike" dirty="0">
                        <a:effectLst/>
                        <a:latin typeface="+mn-lt"/>
                      </a:endParaRPr>
                    </a:p>
                  </a:txBody>
                  <a:tcPr marL="5820" marR="5820" marT="5820" marB="0" anchor="ctr">
                    <a:solidFill>
                      <a:schemeClr val="accent1">
                        <a:lumMod val="60000"/>
                        <a:lumOff val="40000"/>
                      </a:schemeClr>
                    </a:solidFill>
                  </a:tcPr>
                </a:tc>
                <a:extLst>
                  <a:ext uri="{0D108BD9-81ED-4DB2-BD59-A6C34878D82A}">
                    <a16:rowId xmlns:a16="http://schemas.microsoft.com/office/drawing/2014/main" val="3341635826"/>
                  </a:ext>
                </a:extLst>
              </a:tr>
              <a:tr h="191586">
                <a:tc>
                  <a:txBody>
                    <a:bodyPr/>
                    <a:lstStyle/>
                    <a:p>
                      <a:pPr algn="l" fontAlgn="ctr"/>
                      <a:r>
                        <a:rPr lang="ru-RU" sz="800" b="0" i="0" u="none" strike="noStrike" dirty="0">
                          <a:solidFill>
                            <a:srgbClr val="000000"/>
                          </a:solidFill>
                          <a:effectLst/>
                          <a:latin typeface="Arial" panose="020B0604020202020204" pitchFamily="34" charset="0"/>
                        </a:rPr>
                        <a:t>Дополнительное образование детей</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0703</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184 363,4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183 263,8</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99,40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979765031"/>
                  </a:ext>
                </a:extLst>
              </a:tr>
              <a:tr h="36710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161 143,4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160 949,0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99,88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1242474"/>
                  </a:ext>
                </a:extLst>
              </a:tr>
              <a:tr h="282592">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22 759,0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21 931,3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96,36</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11626947"/>
                  </a:ext>
                </a:extLst>
              </a:tr>
              <a:tr h="316442">
                <a:tc>
                  <a:txBody>
                    <a:bodyPr/>
                    <a:lstStyle/>
                    <a:p>
                      <a:pPr marL="0" algn="l"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Иные межбюджетные трансферты</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461,0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383,6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83,20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49328668"/>
                  </a:ext>
                </a:extLst>
              </a:tr>
              <a:tr h="350837">
                <a:tc>
                  <a:txBody>
                    <a:bodyPr/>
                    <a:lstStyle/>
                    <a:p>
                      <a:pPr algn="l" fontAlgn="ctr"/>
                      <a:r>
                        <a:rPr lang="ru-RU" sz="800" b="0" i="0" u="none" strike="noStrike" dirty="0">
                          <a:solidFill>
                            <a:srgbClr val="000000"/>
                          </a:solidFill>
                          <a:effectLst/>
                          <a:latin typeface="Arial" panose="020B0604020202020204" pitchFamily="34" charset="0"/>
                        </a:rPr>
                        <a:t>Молодежная политика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0707</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34 912,5</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34 912,5</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695550406"/>
                  </a:ext>
                </a:extLst>
              </a:tr>
              <a:tr h="262088">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0707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28 669,5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28 669,5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148956296"/>
                  </a:ext>
                </a:extLst>
              </a:tr>
              <a:tr h="182223">
                <a:tc>
                  <a:txBody>
                    <a:bodyPr/>
                    <a:lstStyle/>
                    <a:p>
                      <a:pPr marL="0" algn="l"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6 243,0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6 243,0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29910523"/>
                  </a:ext>
                </a:extLst>
              </a:tr>
              <a:tr h="182223">
                <a:tc>
                  <a:txBody>
                    <a:bodyPr/>
                    <a:lstStyle/>
                    <a:p>
                      <a:pPr algn="l" fontAlgn="ctr"/>
                      <a:r>
                        <a:rPr lang="ru-RU" sz="800" b="0" i="0" u="none" strike="noStrike" dirty="0">
                          <a:solidFill>
                            <a:srgbClr val="000000"/>
                          </a:solidFill>
                          <a:effectLst/>
                          <a:latin typeface="Arial" panose="020B0604020202020204" pitchFamily="34" charset="0"/>
                        </a:rPr>
                        <a:t>Другие вопросы в области образования</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0709</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46 843,7</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45 884,4</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97,95</a:t>
                      </a:r>
                    </a:p>
                  </a:txBody>
                  <a:tcPr marL="9525" marR="9525" marT="9525" marB="0" anchor="ctr">
                    <a:solidFill>
                      <a:schemeClr val="accent1">
                        <a:lumMod val="40000"/>
                        <a:lumOff val="60000"/>
                      </a:schemeClr>
                    </a:solidFill>
                  </a:tcPr>
                </a:tc>
                <a:extLst>
                  <a:ext uri="{0D108BD9-81ED-4DB2-BD59-A6C34878D82A}">
                    <a16:rowId xmlns:a16="http://schemas.microsoft.com/office/drawing/2014/main" val="687456152"/>
                  </a:ext>
                </a:extLst>
              </a:tr>
              <a:tr h="26067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39 122,9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38 163,6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97,55</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007046591"/>
                  </a:ext>
                </a:extLst>
              </a:tr>
              <a:tr h="337031">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Дотации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0709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300,9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300,9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736919360"/>
                  </a:ext>
                </a:extLst>
              </a:tr>
              <a:tr h="288980">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0709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3 505,0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3 505,0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04908570"/>
                  </a:ext>
                </a:extLst>
              </a:tr>
              <a:tr h="350837">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0709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3 505,3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3 505,3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219717970"/>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Дотации по результатам мониторинга и оценки качества управления муниципальными финансами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0709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409,7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409,7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004351571"/>
                  </a:ext>
                </a:extLst>
              </a:tr>
              <a:tr h="350837">
                <a:tc>
                  <a:txBody>
                    <a:bodyPr/>
                    <a:lstStyle/>
                    <a:p>
                      <a:pPr algn="l" fontAlgn="ctr"/>
                      <a:r>
                        <a:rPr lang="ru-RU" sz="800" b="1" i="0" u="none" strike="noStrike">
                          <a:solidFill>
                            <a:srgbClr val="000000"/>
                          </a:solidFill>
                          <a:effectLst/>
                          <a:latin typeface="Arial" panose="020B0604020202020204" pitchFamily="34" charset="0"/>
                        </a:rPr>
                        <a:t>Культура, кинематография</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0800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239 797,0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238 980,6</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99,66</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20667601"/>
                  </a:ext>
                </a:extLst>
              </a:tr>
              <a:tr h="182223">
                <a:tc>
                  <a:txBody>
                    <a:bodyPr/>
                    <a:lstStyle/>
                    <a:p>
                      <a:pPr algn="l" fontAlgn="ctr"/>
                      <a:r>
                        <a:rPr lang="ru-RU" sz="800" b="0" i="0" u="none" strike="noStrike">
                          <a:solidFill>
                            <a:srgbClr val="000000"/>
                          </a:solidFill>
                          <a:effectLst/>
                          <a:latin typeface="Arial" panose="020B0604020202020204" pitchFamily="34" charset="0"/>
                        </a:rPr>
                        <a:t>Культура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0801</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180 436,3</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180 138,2</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99,83</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7093679"/>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0801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166 044,6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165 929,2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99,93</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498469219"/>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0801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2 157,0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2 157,0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288479486"/>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0801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5 694,7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5 512,1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96,79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02666935"/>
                  </a:ext>
                </a:extLst>
              </a:tr>
              <a:tr h="182223">
                <a:tc>
                  <a:txBody>
                    <a:bodyPr/>
                    <a:lstStyle/>
                    <a:p>
                      <a:pPr marL="0" algn="l"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Иные межбюджетные трансферты</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0801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6 540,0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6 540,0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792502427"/>
                  </a:ext>
                </a:extLst>
              </a:tr>
            </a:tbl>
          </a:graphicData>
        </a:graphic>
      </p:graphicFrame>
      <p:sp>
        <p:nvSpPr>
          <p:cNvPr id="4" name="Номер слайда 3">
            <a:extLst>
              <a:ext uri="{FF2B5EF4-FFF2-40B4-BE49-F238E27FC236}">
                <a16:creationId xmlns:a16="http://schemas.microsoft.com/office/drawing/2014/main" id="{BF199F7B-3CC6-4CF3-9F23-A1FFA4D41180}"/>
              </a:ext>
            </a:extLst>
          </p:cNvPr>
          <p:cNvSpPr>
            <a:spLocks noGrp="1"/>
          </p:cNvSpPr>
          <p:nvPr>
            <p:ph type="sldNum" sz="quarter" idx="12"/>
          </p:nvPr>
        </p:nvSpPr>
        <p:spPr>
          <a:xfrm>
            <a:off x="9448800" y="6492875"/>
            <a:ext cx="2743200" cy="365125"/>
          </a:xfrm>
        </p:spPr>
        <p:txBody>
          <a:bodyPr/>
          <a:lstStyle/>
          <a:p>
            <a:fld id="{F203300F-B5E5-4D9E-9381-383162CC59FB}" type="slidenum">
              <a:rPr lang="ru-RU" smtClean="0"/>
              <a:pPr/>
              <a:t>49</a:t>
            </a:fld>
            <a:endParaRPr lang="ru-RU"/>
          </a:p>
        </p:txBody>
      </p:sp>
      <p:sp>
        <p:nvSpPr>
          <p:cNvPr id="10" name="Прямоугольник 7">
            <a:extLst>
              <a:ext uri="{FF2B5EF4-FFF2-40B4-BE49-F238E27FC236}">
                <a16:creationId xmlns:a16="http://schemas.microsoft.com/office/drawing/2014/main" id="{FA127F59-1E17-4379-A19E-543F7F7B8DBC}"/>
              </a:ext>
            </a:extLst>
          </p:cNvPr>
          <p:cNvSpPr>
            <a:spLocks noChangeArrowheads="1"/>
          </p:cNvSpPr>
          <p:nvPr/>
        </p:nvSpPr>
        <p:spPr bwMode="auto">
          <a:xfrm>
            <a:off x="6388330" y="644162"/>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Данные в таблице представлены в </a:t>
            </a:r>
            <a:r>
              <a:rPr lang="ru-RU" sz="1100" b="1" dirty="0">
                <a:cs typeface="Times New Roman" pitchFamily="18" charset="0"/>
              </a:rPr>
              <a:t>тыс. рублей</a:t>
            </a:r>
            <a:endParaRPr lang="ru-RU" sz="1100" b="1" dirty="0">
              <a:latin typeface="Calibri" pitchFamily="34" charset="0"/>
            </a:endParaRPr>
          </a:p>
        </p:txBody>
      </p:sp>
      <p:pic>
        <p:nvPicPr>
          <p:cNvPr id="13" name="Объект 6">
            <a:extLst>
              <a:ext uri="{FF2B5EF4-FFF2-40B4-BE49-F238E27FC236}">
                <a16:creationId xmlns:a16="http://schemas.microsoft.com/office/drawing/2014/main" id="{7D5D857E-B305-481F-9EDA-2A98F975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7" name="Прямоугольник 7">
            <a:extLst>
              <a:ext uri="{FF2B5EF4-FFF2-40B4-BE49-F238E27FC236}">
                <a16:creationId xmlns:a16="http://schemas.microsoft.com/office/drawing/2014/main" id="{FF2D5614-5D40-4504-9CE1-906C0E713BFF}"/>
              </a:ext>
            </a:extLst>
          </p:cNvPr>
          <p:cNvSpPr>
            <a:spLocks noChangeArrowheads="1"/>
          </p:cNvSpPr>
          <p:nvPr/>
        </p:nvSpPr>
        <p:spPr bwMode="auto">
          <a:xfrm>
            <a:off x="6388328" y="6419009"/>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Продолжение таблицы на следующем слайде</a:t>
            </a:r>
            <a:endParaRPr lang="ru-RU" sz="1100" b="1" dirty="0">
              <a:latin typeface="Calibri" pitchFamily="34" charset="0"/>
            </a:endParaRPr>
          </a:p>
        </p:txBody>
      </p:sp>
    </p:spTree>
    <p:extLst>
      <p:ext uri="{BB962C8B-B14F-4D97-AF65-F5344CB8AC3E}">
        <p14:creationId xmlns:p14="http://schemas.microsoft.com/office/powerpoint/2010/main" val="2230208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59154B-BA2B-4232-A093-A36CC40B898D}"/>
              </a:ext>
            </a:extLst>
          </p:cNvPr>
          <p:cNvSpPr>
            <a:spLocks noGrp="1"/>
          </p:cNvSpPr>
          <p:nvPr>
            <p:ph type="title"/>
          </p:nvPr>
        </p:nvSpPr>
        <p:spPr>
          <a:xfrm>
            <a:off x="1066800" y="237241"/>
            <a:ext cx="10058400" cy="403781"/>
          </a:xfrm>
        </p:spPr>
        <p:txBody>
          <a:bodyPr vert="horz" lIns="91440" tIns="45720" rIns="91440" bIns="45720" rtlCol="0" anchor="ctr">
            <a:normAutofit fontScale="90000"/>
          </a:bodyPr>
          <a:lstStyle/>
          <a:p>
            <a:pPr lvl="0" algn="ctr">
              <a:defRPr/>
            </a:pPr>
            <a:r>
              <a:rPr lang="ru-RU" sz="2400" dirty="0">
                <a:solidFill>
                  <a:prstClr val="black"/>
                </a:solidFill>
              </a:rPr>
              <a:t>Выполнение основных показателей социально-экономического развития</a:t>
            </a:r>
          </a:p>
        </p:txBody>
      </p:sp>
      <p:pic>
        <p:nvPicPr>
          <p:cNvPr id="7" name="Объект 6">
            <a:extLst>
              <a:ext uri="{FF2B5EF4-FFF2-40B4-BE49-F238E27FC236}">
                <a16:creationId xmlns:a16="http://schemas.microsoft.com/office/drawing/2014/main" id="{7E753F43-9FFE-4B24-8629-01A7E40120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p:spPr>
      </p:pic>
      <p:sp>
        <p:nvSpPr>
          <p:cNvPr id="5" name="Номер слайда 4">
            <a:extLst>
              <a:ext uri="{FF2B5EF4-FFF2-40B4-BE49-F238E27FC236}">
                <a16:creationId xmlns:a16="http://schemas.microsoft.com/office/drawing/2014/main" id="{EEDDC82F-EA33-48FF-85E8-C21A7F0EFC77}"/>
              </a:ext>
            </a:extLst>
          </p:cNvPr>
          <p:cNvSpPr>
            <a:spLocks noGrp="1"/>
          </p:cNvSpPr>
          <p:nvPr>
            <p:ph type="sldNum" sz="quarter" idx="12"/>
          </p:nvPr>
        </p:nvSpPr>
        <p:spPr>
          <a:xfrm>
            <a:off x="10728960" y="6529319"/>
            <a:ext cx="1463040" cy="274320"/>
          </a:xfrm>
        </p:spPr>
        <p:txBody>
          <a:bodyPr/>
          <a:lstStyle/>
          <a:p>
            <a:fld id="{5C57661F-B2B1-4F5C-A5BA-3FA02C8F7456}" type="slidenum">
              <a:rPr lang="ru-RU" smtClean="0"/>
              <a:t>5</a:t>
            </a:fld>
            <a:endParaRPr lang="ru-RU" dirty="0"/>
          </a:p>
        </p:txBody>
      </p:sp>
      <p:graphicFrame>
        <p:nvGraphicFramePr>
          <p:cNvPr id="8" name="Таблица 7">
            <a:extLst>
              <a:ext uri="{FF2B5EF4-FFF2-40B4-BE49-F238E27FC236}">
                <a16:creationId xmlns:a16="http://schemas.microsoft.com/office/drawing/2014/main" id="{AA357BD4-04DD-4D89-93B3-3CE498E6CF78}"/>
              </a:ext>
            </a:extLst>
          </p:cNvPr>
          <p:cNvGraphicFramePr>
            <a:graphicFrameLocks noGrp="1"/>
          </p:cNvGraphicFramePr>
          <p:nvPr>
            <p:extLst>
              <p:ext uri="{D42A27DB-BD31-4B8C-83A1-F6EECF244321}">
                <p14:modId xmlns:p14="http://schemas.microsoft.com/office/powerpoint/2010/main" val="593851428"/>
              </p:ext>
            </p:extLst>
          </p:nvPr>
        </p:nvGraphicFramePr>
        <p:xfrm>
          <a:off x="203200" y="894079"/>
          <a:ext cx="11647786" cy="5506921"/>
        </p:xfrm>
        <a:graphic>
          <a:graphicData uri="http://schemas.openxmlformats.org/drawingml/2006/table">
            <a:tbl>
              <a:tblPr>
                <a:tableStyleId>{5C22544A-7EE6-4342-B048-85BDC9FD1C3A}</a:tableStyleId>
              </a:tblPr>
              <a:tblGrid>
                <a:gridCol w="2449960">
                  <a:extLst>
                    <a:ext uri="{9D8B030D-6E8A-4147-A177-3AD203B41FA5}">
                      <a16:colId xmlns:a16="http://schemas.microsoft.com/office/drawing/2014/main" val="444094345"/>
                    </a:ext>
                  </a:extLst>
                </a:gridCol>
                <a:gridCol w="794245">
                  <a:extLst>
                    <a:ext uri="{9D8B030D-6E8A-4147-A177-3AD203B41FA5}">
                      <a16:colId xmlns:a16="http://schemas.microsoft.com/office/drawing/2014/main" val="259913780"/>
                    </a:ext>
                  </a:extLst>
                </a:gridCol>
                <a:gridCol w="820120">
                  <a:extLst>
                    <a:ext uri="{9D8B030D-6E8A-4147-A177-3AD203B41FA5}">
                      <a16:colId xmlns:a16="http://schemas.microsoft.com/office/drawing/2014/main" val="4088317492"/>
                    </a:ext>
                  </a:extLst>
                </a:gridCol>
                <a:gridCol w="820120">
                  <a:extLst>
                    <a:ext uri="{9D8B030D-6E8A-4147-A177-3AD203B41FA5}">
                      <a16:colId xmlns:a16="http://schemas.microsoft.com/office/drawing/2014/main" val="2435717694"/>
                    </a:ext>
                  </a:extLst>
                </a:gridCol>
                <a:gridCol w="1252646">
                  <a:extLst>
                    <a:ext uri="{9D8B030D-6E8A-4147-A177-3AD203B41FA5}">
                      <a16:colId xmlns:a16="http://schemas.microsoft.com/office/drawing/2014/main" val="1818014747"/>
                    </a:ext>
                  </a:extLst>
                </a:gridCol>
                <a:gridCol w="1131379">
                  <a:extLst>
                    <a:ext uri="{9D8B030D-6E8A-4147-A177-3AD203B41FA5}">
                      <a16:colId xmlns:a16="http://schemas.microsoft.com/office/drawing/2014/main" val="1275821649"/>
                    </a:ext>
                  </a:extLst>
                </a:gridCol>
                <a:gridCol w="1278077">
                  <a:extLst>
                    <a:ext uri="{9D8B030D-6E8A-4147-A177-3AD203B41FA5}">
                      <a16:colId xmlns:a16="http://schemas.microsoft.com/office/drawing/2014/main" val="3753148827"/>
                    </a:ext>
                  </a:extLst>
                </a:gridCol>
                <a:gridCol w="984681">
                  <a:extLst>
                    <a:ext uri="{9D8B030D-6E8A-4147-A177-3AD203B41FA5}">
                      <a16:colId xmlns:a16="http://schemas.microsoft.com/office/drawing/2014/main" val="3028726362"/>
                    </a:ext>
                  </a:extLst>
                </a:gridCol>
                <a:gridCol w="1269766">
                  <a:extLst>
                    <a:ext uri="{9D8B030D-6E8A-4147-A177-3AD203B41FA5}">
                      <a16:colId xmlns:a16="http://schemas.microsoft.com/office/drawing/2014/main" val="905252796"/>
                    </a:ext>
                  </a:extLst>
                </a:gridCol>
                <a:gridCol w="846792">
                  <a:extLst>
                    <a:ext uri="{9D8B030D-6E8A-4147-A177-3AD203B41FA5}">
                      <a16:colId xmlns:a16="http://schemas.microsoft.com/office/drawing/2014/main" val="252195373"/>
                    </a:ext>
                  </a:extLst>
                </a:gridCol>
              </a:tblGrid>
              <a:tr h="244952">
                <a:tc rowSpan="2">
                  <a:txBody>
                    <a:bodyPr/>
                    <a:lstStyle/>
                    <a:p>
                      <a:pPr algn="ctr" fontAlgn="ctr"/>
                      <a:r>
                        <a:rPr lang="ru-RU" sz="1050" b="1" u="none" strike="noStrike" dirty="0">
                          <a:effectLst/>
                          <a:latin typeface="+mn-lt"/>
                        </a:rPr>
                        <a:t>Показатели</a:t>
                      </a:r>
                      <a:endParaRPr lang="ru-RU" sz="1050" b="1" i="0" u="none" strike="noStrike" dirty="0">
                        <a:effectLst/>
                        <a:latin typeface="+mn-lt"/>
                      </a:endParaRPr>
                    </a:p>
                  </a:txBody>
                  <a:tcPr marL="5564" marR="5564" marT="5564" marB="0" anchor="ctr">
                    <a:solidFill>
                      <a:schemeClr val="accent1">
                        <a:lumMod val="60000"/>
                        <a:lumOff val="40000"/>
                      </a:schemeClr>
                    </a:solidFill>
                  </a:tcPr>
                </a:tc>
                <a:tc rowSpan="2">
                  <a:txBody>
                    <a:bodyPr/>
                    <a:lstStyle/>
                    <a:p>
                      <a:pPr algn="ctr" fontAlgn="ctr"/>
                      <a:r>
                        <a:rPr lang="ru-RU" sz="1050" b="1" u="none" strike="noStrike" dirty="0">
                          <a:effectLst/>
                          <a:latin typeface="+mn-lt"/>
                        </a:rPr>
                        <a:t>Единицы измерения</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План</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i="0" u="none" strike="noStrike" dirty="0">
                          <a:effectLst/>
                          <a:latin typeface="+mn-lt"/>
                        </a:rPr>
                        <a:t>Факт</a:t>
                      </a:r>
                    </a:p>
                  </a:txBody>
                  <a:tcPr marL="5564" marR="5564" marT="5564" marB="0" anchor="ctr">
                    <a:solidFill>
                      <a:schemeClr val="accent1">
                        <a:lumMod val="60000"/>
                        <a:lumOff val="40000"/>
                      </a:schemeClr>
                    </a:solidFill>
                  </a:tcPr>
                </a:tc>
                <a:tc gridSpan="2">
                  <a:txBody>
                    <a:bodyPr/>
                    <a:lstStyle/>
                    <a:p>
                      <a:pPr algn="ctr" fontAlgn="ctr"/>
                      <a:r>
                        <a:rPr lang="ru-RU" sz="1050" b="1" u="none" strike="noStrike" dirty="0" smtClean="0">
                          <a:effectLst/>
                          <a:latin typeface="+mn-lt"/>
                        </a:rPr>
                        <a:t>2024</a:t>
                      </a:r>
                      <a:endParaRPr lang="ru-RU" sz="1050" b="1" i="0" u="none" strike="noStrike" dirty="0">
                        <a:effectLst/>
                        <a:latin typeface="+mn-lt"/>
                      </a:endParaRPr>
                    </a:p>
                  </a:txBody>
                  <a:tcPr marL="5564" marR="5564" marT="5564" marB="0" anchor="ctr">
                    <a:solidFill>
                      <a:schemeClr val="accent1">
                        <a:lumMod val="60000"/>
                        <a:lumOff val="40000"/>
                      </a:schemeClr>
                    </a:solidFill>
                  </a:tcPr>
                </a:tc>
                <a:tc hMerge="1">
                  <a:txBody>
                    <a:bodyPr/>
                    <a:lstStyle/>
                    <a:p>
                      <a:endParaRPr lang="ru-RU"/>
                    </a:p>
                  </a:txBody>
                  <a:tcPr/>
                </a:tc>
                <a:tc gridSpan="2">
                  <a:txBody>
                    <a:bodyPr/>
                    <a:lstStyle/>
                    <a:p>
                      <a:pPr algn="ctr" fontAlgn="ctr"/>
                      <a:r>
                        <a:rPr lang="ru-RU" sz="1050" b="1" u="none" strike="noStrike" dirty="0" smtClean="0">
                          <a:effectLst/>
                          <a:latin typeface="+mn-lt"/>
                        </a:rPr>
                        <a:t>2025</a:t>
                      </a:r>
                      <a:endParaRPr lang="ru-RU" sz="1050" b="1" i="0" u="none" strike="noStrike" dirty="0">
                        <a:effectLst/>
                        <a:latin typeface="+mn-lt"/>
                      </a:endParaRPr>
                    </a:p>
                  </a:txBody>
                  <a:tcPr marL="5564" marR="5564" marT="5564" marB="0" anchor="ctr">
                    <a:solidFill>
                      <a:schemeClr val="accent1">
                        <a:lumMod val="60000"/>
                        <a:lumOff val="40000"/>
                      </a:schemeClr>
                    </a:solidFill>
                  </a:tcPr>
                </a:tc>
                <a:tc hMerge="1">
                  <a:txBody>
                    <a:bodyPr/>
                    <a:lstStyle/>
                    <a:p>
                      <a:endParaRPr lang="ru-RU"/>
                    </a:p>
                  </a:txBody>
                  <a:tcPr/>
                </a:tc>
                <a:tc gridSpan="2">
                  <a:txBody>
                    <a:bodyPr/>
                    <a:lstStyle/>
                    <a:p>
                      <a:pPr algn="ctr" fontAlgn="ctr"/>
                      <a:r>
                        <a:rPr lang="ru-RU" sz="1050" b="1" u="none" strike="noStrike" dirty="0" smtClean="0">
                          <a:effectLst/>
                          <a:latin typeface="+mn-lt"/>
                        </a:rPr>
                        <a:t>2026</a:t>
                      </a:r>
                      <a:endParaRPr lang="ru-RU" sz="1050" b="1" i="0" u="none" strike="noStrike" dirty="0">
                        <a:effectLst/>
                        <a:latin typeface="+mn-lt"/>
                      </a:endParaRPr>
                    </a:p>
                  </a:txBody>
                  <a:tcPr marL="5564" marR="5564" marT="5564" marB="0" anchor="ctr">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774159088"/>
                  </a:ext>
                </a:extLst>
              </a:tr>
              <a:tr h="539253">
                <a:tc vMerge="1">
                  <a:txBody>
                    <a:bodyPr/>
                    <a:lstStyle/>
                    <a:p>
                      <a:endParaRPr lang="ru-RU"/>
                    </a:p>
                  </a:txBody>
                  <a:tcPr/>
                </a:tc>
                <a:tc vMerge="1">
                  <a:txBody>
                    <a:bodyPr/>
                    <a:lstStyle/>
                    <a:p>
                      <a:endParaRPr lang="ru-RU"/>
                    </a:p>
                  </a:txBody>
                  <a:tcPr/>
                </a:tc>
                <a:tc>
                  <a:txBody>
                    <a:bodyPr/>
                    <a:lstStyle/>
                    <a:p>
                      <a:pPr algn="ctr" fontAlgn="ctr"/>
                      <a:r>
                        <a:rPr lang="ru-RU" sz="1050" b="1" u="none" strike="noStrike" dirty="0" smtClean="0">
                          <a:effectLst/>
                          <a:latin typeface="+mn-lt"/>
                        </a:rPr>
                        <a:t>2023</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a:r>
                        <a:rPr lang="ru-RU" sz="1050" b="1" u="none" strike="noStrike" dirty="0" smtClean="0">
                          <a:effectLst/>
                          <a:latin typeface="+mn-lt"/>
                        </a:rPr>
                        <a:t>2023</a:t>
                      </a:r>
                      <a:endParaRPr lang="ru-RU" dirty="0"/>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1 (консервативный)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2 (базовый)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1 (консервативный)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2 (базовый)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1 (консервативный)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2 (базовый)</a:t>
                      </a:r>
                      <a:endParaRPr lang="ru-RU" sz="1050" b="1" i="0" u="none" strike="noStrike" dirty="0">
                        <a:effectLst/>
                        <a:latin typeface="+mn-lt"/>
                      </a:endParaRPr>
                    </a:p>
                  </a:txBody>
                  <a:tcPr marL="5564" marR="5564" marT="5564" marB="0" anchor="ctr">
                    <a:solidFill>
                      <a:schemeClr val="accent1">
                        <a:lumMod val="60000"/>
                        <a:lumOff val="40000"/>
                      </a:schemeClr>
                    </a:solidFill>
                  </a:tcPr>
                </a:tc>
                <a:extLst>
                  <a:ext uri="{0D108BD9-81ED-4DB2-BD59-A6C34878D82A}">
                    <a16:rowId xmlns:a16="http://schemas.microsoft.com/office/drawing/2014/main" val="2863942336"/>
                  </a:ext>
                </a:extLst>
              </a:tr>
              <a:tr h="399617">
                <a:tc>
                  <a:txBody>
                    <a:bodyPr/>
                    <a:lstStyle/>
                    <a:p>
                      <a:pPr algn="l" fontAlgn="ctr"/>
                      <a:r>
                        <a:rPr lang="ru-RU" sz="1050" b="1" u="none" strike="noStrike" dirty="0">
                          <a:effectLst/>
                          <a:latin typeface="+mn-lt"/>
                        </a:rPr>
                        <a:t>Численность постоянного населения (на конец года)</a:t>
                      </a:r>
                      <a:endParaRPr lang="ru-RU" sz="1050" b="1" i="0" u="none" strike="noStrike" dirty="0">
                        <a:effectLst/>
                        <a:latin typeface="+mn-lt"/>
                      </a:endParaRPr>
                    </a:p>
                  </a:txBody>
                  <a:tcPr marL="133541" marR="5564" marT="5564" marB="0" anchor="ctr"/>
                </a:tc>
                <a:tc>
                  <a:txBody>
                    <a:bodyPr/>
                    <a:lstStyle/>
                    <a:p>
                      <a:pPr algn="ctr" fontAlgn="ctr"/>
                      <a:r>
                        <a:rPr lang="ru-RU" sz="1050" u="none" strike="noStrike" dirty="0">
                          <a:effectLst/>
                          <a:latin typeface="+mn-lt"/>
                        </a:rPr>
                        <a:t>человек</a:t>
                      </a:r>
                      <a:endParaRPr lang="ru-RU" sz="1050" b="0" i="0" u="none" strike="noStrike" dirty="0">
                        <a:effectLst/>
                        <a:latin typeface="+mn-lt"/>
                      </a:endParaRPr>
                    </a:p>
                  </a:txBody>
                  <a:tcPr marL="5564" marR="5564" marT="5564"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120 347</a:t>
                      </a:r>
                    </a:p>
                  </a:txBody>
                  <a:tcPr marL="9525" marR="9525" marT="9525"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119 089</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121 610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121 665</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123 375</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123 494</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125 500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125 709</a:t>
                      </a:r>
                    </a:p>
                  </a:txBody>
                  <a:tcPr marL="9525" marR="9525" marT="9525" marB="0" anchor="ctr"/>
                </a:tc>
                <a:extLst>
                  <a:ext uri="{0D108BD9-81ED-4DB2-BD59-A6C34878D82A}">
                    <a16:rowId xmlns:a16="http://schemas.microsoft.com/office/drawing/2014/main" val="1054196774"/>
                  </a:ext>
                </a:extLst>
              </a:tr>
              <a:tr h="1605402">
                <a:tc>
                  <a:txBody>
                    <a:bodyPr/>
                    <a:lstStyle/>
                    <a:p>
                      <a:pPr algn="l" fontAlgn="ctr"/>
                      <a:r>
                        <a:rPr lang="ru-RU" sz="1050" b="1" u="none" strike="noStrike" dirty="0">
                          <a:effectLst/>
                          <a:latin typeface="+mn-lt"/>
                        </a:rPr>
                        <a:t>Объем отгруженных товаров собственного производства, выполненных работ и услуг собственными силами по промышленным видам деятельности</a:t>
                      </a:r>
                      <a:r>
                        <a:rPr lang="en-US" sz="1050" b="1" u="none" strike="noStrike" dirty="0">
                          <a:effectLst/>
                          <a:latin typeface="+mn-lt"/>
                        </a:rPr>
                        <a:t> </a:t>
                      </a:r>
                      <a:r>
                        <a:rPr lang="ru-RU" sz="1050" b="1" u="none" strike="noStrike" dirty="0">
                          <a:effectLst/>
                          <a:latin typeface="+mn-lt"/>
                        </a:rPr>
                        <a:t>по</a:t>
                      </a:r>
                      <a:r>
                        <a:rPr lang="ru-RU" sz="1050" b="1" u="none" strike="noStrike" baseline="0" dirty="0">
                          <a:effectLst/>
                          <a:latin typeface="+mn-lt"/>
                        </a:rPr>
                        <a:t> крупным и средним организациям (без организаций с численностью работающих менее 15 человек)</a:t>
                      </a:r>
                      <a:endParaRPr lang="ru-RU" sz="1050" b="1" i="0" u="none" strike="noStrike" dirty="0">
                        <a:effectLst/>
                        <a:latin typeface="+mn-lt"/>
                      </a:endParaRPr>
                    </a:p>
                  </a:txBody>
                  <a:tcPr marL="133541" marR="5564" marT="5564" marB="0" anchor="ctr"/>
                </a:tc>
                <a:tc>
                  <a:txBody>
                    <a:bodyPr/>
                    <a:lstStyle/>
                    <a:p>
                      <a:pPr algn="ctr" fontAlgn="ctr"/>
                      <a:r>
                        <a:rPr lang="ru-RU" sz="1050" u="none" strike="noStrike" dirty="0">
                          <a:effectLst/>
                          <a:latin typeface="+mn-lt"/>
                        </a:rPr>
                        <a:t>млн. рублей в ценах соответствующих лет</a:t>
                      </a:r>
                      <a:endParaRPr lang="ru-RU" sz="1050" b="0" i="0" u="none" strike="noStrike" dirty="0">
                        <a:effectLst/>
                        <a:latin typeface="+mn-lt"/>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50 815,5</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68 699,6</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53 356,3</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54 458,0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56 290,9</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58 621,3</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59 668,3</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64 492,3</a:t>
                      </a:r>
                    </a:p>
                  </a:txBody>
                  <a:tcPr marL="9525" marR="9525" marT="9525" marB="0" anchor="ctr"/>
                </a:tc>
                <a:extLst>
                  <a:ext uri="{0D108BD9-81ED-4DB2-BD59-A6C34878D82A}">
                    <a16:rowId xmlns:a16="http://schemas.microsoft.com/office/drawing/2014/main" val="1968676604"/>
                  </a:ext>
                </a:extLst>
              </a:tr>
              <a:tr h="125001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050" b="1" u="none" strike="noStrike" dirty="0">
                          <a:effectLst/>
                          <a:latin typeface="+mn-lt"/>
                        </a:rPr>
                        <a:t>Инвестиции в основной капитал за счет всех источников финансирования (без субъектов малого предпринимательства и объемов инвестиций, не наблюдаемых прямыми статистическими методами)</a:t>
                      </a:r>
                      <a:endParaRPr lang="ru-RU" sz="1050" b="1" i="0" u="none" strike="noStrike" dirty="0">
                        <a:effectLst/>
                        <a:latin typeface="+mn-lt"/>
                      </a:endParaRPr>
                    </a:p>
                  </a:txBody>
                  <a:tcPr marL="133541" marR="5564" marT="5564" marB="0" anchor="ctr"/>
                </a:tc>
                <a:tc>
                  <a:txBody>
                    <a:bodyPr/>
                    <a:lstStyle/>
                    <a:p>
                      <a:pPr algn="ctr" fontAlgn="ctr"/>
                      <a:r>
                        <a:rPr lang="ru-RU" sz="1050" u="none" strike="noStrike" dirty="0">
                          <a:effectLst/>
                          <a:latin typeface="+mn-lt"/>
                        </a:rPr>
                        <a:t>млн. рублей</a:t>
                      </a:r>
                      <a:endParaRPr lang="ru-RU" sz="1050" b="0" i="0" u="none" strike="noStrike" dirty="0">
                        <a:effectLst/>
                        <a:latin typeface="+mn-lt"/>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13 366,3</a:t>
                      </a:r>
                      <a:endParaRPr lang="ru-RU" sz="1050" b="0" i="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18 532,4</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13 204,70</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14 216,51</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14 206,84</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15 175,76</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15 035,69</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16 223,95</a:t>
                      </a:r>
                    </a:p>
                  </a:txBody>
                  <a:tcPr marL="9525" marR="9525" marT="9525" marB="0" anchor="ctr"/>
                </a:tc>
                <a:extLst>
                  <a:ext uri="{0D108BD9-81ED-4DB2-BD59-A6C34878D82A}">
                    <a16:rowId xmlns:a16="http://schemas.microsoft.com/office/drawing/2014/main" val="3720615212"/>
                  </a:ext>
                </a:extLst>
              </a:tr>
              <a:tr h="566864">
                <a:tc>
                  <a:txBody>
                    <a:bodyPr/>
                    <a:lstStyle/>
                    <a:p>
                      <a:pPr algn="l" fontAlgn="ctr"/>
                      <a:r>
                        <a:rPr lang="ru-RU" sz="1050" b="1" i="0" u="none" strike="noStrike" dirty="0">
                          <a:effectLst/>
                          <a:latin typeface="+mn-lt"/>
                        </a:rPr>
                        <a:t>Объем</a:t>
                      </a:r>
                      <a:r>
                        <a:rPr lang="ru-RU" sz="1050" b="1" i="0" u="none" strike="noStrike" baseline="0" dirty="0">
                          <a:effectLst/>
                          <a:latin typeface="+mn-lt"/>
                        </a:rPr>
                        <a:t> жилищного строительства</a:t>
                      </a:r>
                      <a:endParaRPr lang="ru-RU" sz="1050" b="1" i="0" u="none" strike="noStrike" dirty="0">
                        <a:effectLst/>
                        <a:latin typeface="+mn-lt"/>
                      </a:endParaRPr>
                    </a:p>
                  </a:txBody>
                  <a:tcPr marL="133541" marR="5564" marT="5564" marB="0" anchor="ctr"/>
                </a:tc>
                <a:tc>
                  <a:txBody>
                    <a:bodyPr/>
                    <a:lstStyle/>
                    <a:p>
                      <a:pPr algn="ctr" fontAlgn="ctr"/>
                      <a:r>
                        <a:rPr lang="ru-RU" sz="1050" u="none" strike="noStrike" dirty="0">
                          <a:effectLst/>
                          <a:latin typeface="+mn-lt"/>
                        </a:rPr>
                        <a:t>тыс. кв. м общей площади</a:t>
                      </a:r>
                      <a:endParaRPr lang="ru-RU" sz="1050" b="0" i="0" u="none" strike="noStrike" dirty="0">
                        <a:effectLst/>
                        <a:latin typeface="+mn-lt"/>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72,1</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133,0</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31,60</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45,30</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24,50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38,50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48,00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51,20</a:t>
                      </a:r>
                    </a:p>
                  </a:txBody>
                  <a:tcPr marL="9525" marR="9525" marT="9525" marB="0" anchor="ctr"/>
                </a:tc>
                <a:extLst>
                  <a:ext uri="{0D108BD9-81ED-4DB2-BD59-A6C34878D82A}">
                    <a16:rowId xmlns:a16="http://schemas.microsoft.com/office/drawing/2014/main" val="3068271065"/>
                  </a:ext>
                </a:extLst>
              </a:tr>
              <a:tr h="361561">
                <a:tc>
                  <a:txBody>
                    <a:bodyPr/>
                    <a:lstStyle/>
                    <a:p>
                      <a:pPr algn="l" fontAlgn="ctr"/>
                      <a:r>
                        <a:rPr lang="ru-RU" sz="1050" b="1" u="none" strike="noStrike" dirty="0">
                          <a:effectLst/>
                          <a:latin typeface="+mn-lt"/>
                        </a:rPr>
                        <a:t>Количество созданных рабочих мест</a:t>
                      </a:r>
                      <a:endParaRPr lang="ru-RU" sz="1050" b="1" i="0" u="none" strike="noStrike" dirty="0">
                        <a:effectLst/>
                        <a:latin typeface="+mn-lt"/>
                      </a:endParaRPr>
                    </a:p>
                  </a:txBody>
                  <a:tcPr marL="133541" marR="5564" marT="5564" marB="0" anchor="ctr"/>
                </a:tc>
                <a:tc>
                  <a:txBody>
                    <a:bodyPr/>
                    <a:lstStyle/>
                    <a:p>
                      <a:pPr algn="ctr" fontAlgn="ctr"/>
                      <a:r>
                        <a:rPr lang="ru-RU" sz="1050" u="none" strike="noStrike" dirty="0">
                          <a:effectLst/>
                          <a:latin typeface="+mn-lt"/>
                        </a:rPr>
                        <a:t>единица</a:t>
                      </a:r>
                      <a:endParaRPr lang="ru-RU" sz="1050" b="0" i="0" u="none" strike="noStrike" dirty="0">
                        <a:effectLst/>
                        <a:latin typeface="+mn-lt"/>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3 500</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3 409</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1 744</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2 274</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1 842</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2 372</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1 990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2 610</a:t>
                      </a:r>
                    </a:p>
                  </a:txBody>
                  <a:tcPr marL="9525" marR="9525" marT="9525" marB="0" anchor="ctr"/>
                </a:tc>
                <a:extLst>
                  <a:ext uri="{0D108BD9-81ED-4DB2-BD59-A6C34878D82A}">
                    <a16:rowId xmlns:a16="http://schemas.microsoft.com/office/drawing/2014/main" val="1893767417"/>
                  </a:ext>
                </a:extLst>
              </a:tr>
              <a:tr h="539253">
                <a:tc>
                  <a:txBody>
                    <a:bodyPr/>
                    <a:lstStyle/>
                    <a:p>
                      <a:pPr algn="l" fontAlgn="ctr"/>
                      <a:r>
                        <a:rPr lang="ru-RU" sz="1050" b="1" u="none" strike="noStrike" dirty="0">
                          <a:effectLst/>
                          <a:latin typeface="+mn-lt"/>
                        </a:rPr>
                        <a:t>Численность официально зарегистрированных безработных, на конец года</a:t>
                      </a:r>
                      <a:endParaRPr lang="ru-RU" sz="1050" b="1" i="0" u="none" strike="noStrike" dirty="0">
                        <a:effectLst/>
                        <a:latin typeface="+mn-lt"/>
                      </a:endParaRPr>
                    </a:p>
                  </a:txBody>
                  <a:tcPr marL="133541" marR="5564" marT="5564" marB="0" anchor="ctr"/>
                </a:tc>
                <a:tc>
                  <a:txBody>
                    <a:bodyPr/>
                    <a:lstStyle/>
                    <a:p>
                      <a:pPr algn="ctr" fontAlgn="ctr"/>
                      <a:r>
                        <a:rPr lang="ru-RU" sz="1050" u="none" strike="noStrike">
                          <a:effectLst/>
                          <a:latin typeface="+mn-lt"/>
                        </a:rPr>
                        <a:t>человек</a:t>
                      </a:r>
                      <a:endParaRPr lang="ru-RU" sz="1050" b="0" i="0" u="none" strike="noStrike">
                        <a:effectLst/>
                        <a:latin typeface="+mn-lt"/>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250</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131</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240</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220</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230</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210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220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200</a:t>
                      </a:r>
                    </a:p>
                  </a:txBody>
                  <a:tcPr marL="9525" marR="9525" marT="9525" marB="0" anchor="ctr"/>
                </a:tc>
                <a:extLst>
                  <a:ext uri="{0D108BD9-81ED-4DB2-BD59-A6C34878D82A}">
                    <a16:rowId xmlns:a16="http://schemas.microsoft.com/office/drawing/2014/main" val="3815124970"/>
                  </a:ext>
                </a:extLst>
              </a:tr>
            </a:tbl>
          </a:graphicData>
        </a:graphic>
      </p:graphicFrame>
    </p:spTree>
    <p:extLst>
      <p:ext uri="{BB962C8B-B14F-4D97-AF65-F5344CB8AC3E}">
        <p14:creationId xmlns:p14="http://schemas.microsoft.com/office/powerpoint/2010/main" val="2332019137"/>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51156C46-1652-4ECD-BB9D-9958746BAC74}"/>
              </a:ext>
            </a:extLst>
          </p:cNvPr>
          <p:cNvSpPr>
            <a:spLocks noGrp="1"/>
          </p:cNvSpPr>
          <p:nvPr>
            <p:ph type="title"/>
          </p:nvPr>
        </p:nvSpPr>
        <p:spPr>
          <a:xfrm>
            <a:off x="1019354" y="185558"/>
            <a:ext cx="10515600" cy="384738"/>
          </a:xfrm>
        </p:spPr>
        <p:txBody>
          <a:bodyPr>
            <a:noAutofit/>
          </a:bodyPr>
          <a:lstStyle/>
          <a:p>
            <a:pPr algn="ctr"/>
            <a:r>
              <a:rPr lang="ru-RU" sz="2400" dirty="0"/>
              <a:t>Расходы бюджета </a:t>
            </a:r>
            <a:r>
              <a:rPr lang="ru-RU" sz="2400" dirty="0" smtClean="0"/>
              <a:t>по </a:t>
            </a:r>
            <a:r>
              <a:rPr lang="ru-RU" sz="2400" dirty="0"/>
              <a:t>разделам, подразделам классификации расходов бюджетов </a:t>
            </a:r>
          </a:p>
        </p:txBody>
      </p:sp>
      <p:graphicFrame>
        <p:nvGraphicFramePr>
          <p:cNvPr id="8" name="Объект 7">
            <a:extLst>
              <a:ext uri="{FF2B5EF4-FFF2-40B4-BE49-F238E27FC236}">
                <a16:creationId xmlns:a16="http://schemas.microsoft.com/office/drawing/2014/main" id="{A4661FC3-99BD-4A51-A128-86CE10B5CFB5}"/>
              </a:ext>
            </a:extLst>
          </p:cNvPr>
          <p:cNvGraphicFramePr>
            <a:graphicFrameLocks noGrp="1"/>
          </p:cNvGraphicFramePr>
          <p:nvPr>
            <p:ph idx="1"/>
            <p:extLst>
              <p:ext uri="{D42A27DB-BD31-4B8C-83A1-F6EECF244321}">
                <p14:modId xmlns:p14="http://schemas.microsoft.com/office/powerpoint/2010/main" val="1670854432"/>
              </p:ext>
            </p:extLst>
          </p:nvPr>
        </p:nvGraphicFramePr>
        <p:xfrm>
          <a:off x="153912" y="905767"/>
          <a:ext cx="11687279" cy="5247801"/>
        </p:xfrm>
        <a:graphic>
          <a:graphicData uri="http://schemas.openxmlformats.org/drawingml/2006/table">
            <a:tbl>
              <a:tblPr>
                <a:tableStyleId>{5C22544A-7EE6-4342-B048-85BDC9FD1C3A}</a:tableStyleId>
              </a:tblPr>
              <a:tblGrid>
                <a:gridCol w="6975985">
                  <a:extLst>
                    <a:ext uri="{9D8B030D-6E8A-4147-A177-3AD203B41FA5}">
                      <a16:colId xmlns:a16="http://schemas.microsoft.com/office/drawing/2014/main" val="1960297965"/>
                    </a:ext>
                  </a:extLst>
                </a:gridCol>
                <a:gridCol w="926250">
                  <a:extLst>
                    <a:ext uri="{9D8B030D-6E8A-4147-A177-3AD203B41FA5}">
                      <a16:colId xmlns:a16="http://schemas.microsoft.com/office/drawing/2014/main" val="3139758215"/>
                    </a:ext>
                  </a:extLst>
                </a:gridCol>
                <a:gridCol w="1129417">
                  <a:extLst>
                    <a:ext uri="{9D8B030D-6E8A-4147-A177-3AD203B41FA5}">
                      <a16:colId xmlns:a16="http://schemas.microsoft.com/office/drawing/2014/main" val="2676949354"/>
                    </a:ext>
                  </a:extLst>
                </a:gridCol>
                <a:gridCol w="1390720">
                  <a:extLst>
                    <a:ext uri="{9D8B030D-6E8A-4147-A177-3AD203B41FA5}">
                      <a16:colId xmlns:a16="http://schemas.microsoft.com/office/drawing/2014/main" val="1761874480"/>
                    </a:ext>
                  </a:extLst>
                </a:gridCol>
                <a:gridCol w="1264907">
                  <a:extLst>
                    <a:ext uri="{9D8B030D-6E8A-4147-A177-3AD203B41FA5}">
                      <a16:colId xmlns:a16="http://schemas.microsoft.com/office/drawing/2014/main" val="337575133"/>
                    </a:ext>
                  </a:extLst>
                </a:gridCol>
              </a:tblGrid>
              <a:tr h="372657">
                <a:tc>
                  <a:txBody>
                    <a:bodyPr/>
                    <a:lstStyle/>
                    <a:p>
                      <a:pPr algn="ctr" fontAlgn="ctr"/>
                      <a:r>
                        <a:rPr lang="ru-RU" sz="1100" b="1" u="none" strike="noStrike" dirty="0">
                          <a:effectLst/>
                          <a:latin typeface="+mn-lt"/>
                        </a:rPr>
                        <a:t>Наименование</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err="1" smtClean="0">
                          <a:effectLst/>
                          <a:latin typeface="+mn-lt"/>
                        </a:rPr>
                        <a:t>РзПр</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a:effectLst/>
                          <a:latin typeface="+mn-lt"/>
                        </a:rPr>
                        <a:t>План </a:t>
                      </a:r>
                      <a:r>
                        <a:rPr lang="ru-RU" sz="1100" b="1" u="none" strike="noStrike" dirty="0" smtClean="0">
                          <a:effectLst/>
                          <a:latin typeface="+mn-lt"/>
                        </a:rPr>
                        <a:t>2023 </a:t>
                      </a:r>
                      <a:r>
                        <a:rPr lang="ru-RU" sz="1100" b="1" u="none" strike="noStrike" dirty="0">
                          <a:effectLst/>
                          <a:latin typeface="+mn-lt"/>
                        </a:rPr>
                        <a:t>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Исполнено за 2023 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 исполнения</a:t>
                      </a:r>
                      <a:endParaRPr lang="ru-RU" sz="1100" b="1" i="0" u="none" strike="noStrike" dirty="0">
                        <a:effectLst/>
                        <a:latin typeface="+mn-lt"/>
                      </a:endParaRPr>
                    </a:p>
                  </a:txBody>
                  <a:tcPr marL="5820" marR="5820" marT="5820" marB="0" anchor="ctr">
                    <a:solidFill>
                      <a:schemeClr val="accent1">
                        <a:lumMod val="60000"/>
                        <a:lumOff val="40000"/>
                      </a:schemeClr>
                    </a:solidFill>
                  </a:tcPr>
                </a:tc>
                <a:extLst>
                  <a:ext uri="{0D108BD9-81ED-4DB2-BD59-A6C34878D82A}">
                    <a16:rowId xmlns:a16="http://schemas.microsoft.com/office/drawing/2014/main" val="3341635826"/>
                  </a:ext>
                </a:extLst>
              </a:tr>
              <a:tr h="191586">
                <a:tc>
                  <a:txBody>
                    <a:bodyPr/>
                    <a:lstStyle/>
                    <a:p>
                      <a:pPr algn="l" fontAlgn="ctr"/>
                      <a:r>
                        <a:rPr lang="ru-RU" sz="800" b="0" i="0" u="none" strike="noStrike" dirty="0">
                          <a:solidFill>
                            <a:srgbClr val="000000"/>
                          </a:solidFill>
                          <a:effectLst/>
                          <a:latin typeface="Arial" panose="020B0604020202020204" pitchFamily="34" charset="0"/>
                        </a:rPr>
                        <a:t>Другие вопросы в области культуры, кинематографии</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0804</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59 360,8</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58 842,4</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99,13</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979765031"/>
                  </a:ext>
                </a:extLst>
              </a:tr>
              <a:tr h="36710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0804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58 716,5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58 198,2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99,12</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1242474"/>
                  </a:ext>
                </a:extLst>
              </a:tr>
              <a:tr h="282592">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Дотации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0804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194,9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194,9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11626947"/>
                  </a:ext>
                </a:extLst>
              </a:tr>
              <a:tr h="316442">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0804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210,6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210,6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49328668"/>
                  </a:ext>
                </a:extLst>
              </a:tr>
              <a:tr h="265489">
                <a:tc>
                  <a:txBody>
                    <a:bodyPr/>
                    <a:lstStyle/>
                    <a:p>
                      <a:pPr marL="0" algn="l"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Дотации по результатам мониторинга и оценки качества управления муниципальными финансами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0804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238,7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238,7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695550406"/>
                  </a:ext>
                </a:extLst>
              </a:tr>
              <a:tr h="262088">
                <a:tc>
                  <a:txBody>
                    <a:bodyPr/>
                    <a:lstStyle/>
                    <a:p>
                      <a:pPr algn="l" fontAlgn="ctr"/>
                      <a:r>
                        <a:rPr lang="ru-RU" sz="800" b="1" i="0" u="none" strike="noStrike" dirty="0">
                          <a:solidFill>
                            <a:srgbClr val="000000"/>
                          </a:solidFill>
                          <a:effectLst/>
                          <a:latin typeface="Arial" panose="020B0604020202020204" pitchFamily="34" charset="0"/>
                        </a:rPr>
                        <a:t>Здравоохранение</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0900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5 376,0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4 913,9</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91,40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148956296"/>
                  </a:ext>
                </a:extLst>
              </a:tr>
              <a:tr h="182223">
                <a:tc>
                  <a:txBody>
                    <a:bodyPr/>
                    <a:lstStyle/>
                    <a:p>
                      <a:pPr algn="l" fontAlgn="ctr"/>
                      <a:r>
                        <a:rPr lang="ru-RU" sz="800" b="0" i="0" u="none" strike="noStrike">
                          <a:solidFill>
                            <a:srgbClr val="000000"/>
                          </a:solidFill>
                          <a:effectLst/>
                          <a:latin typeface="Arial" panose="020B0604020202020204" pitchFamily="34" charset="0"/>
                        </a:rPr>
                        <a:t>Другие вопросы в области здравоохранения</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0909</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5 376,0</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4 913,9</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91,40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29910523"/>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0909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5 376,0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4 913,9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91,40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687456152"/>
                  </a:ext>
                </a:extLst>
              </a:tr>
              <a:tr h="260673">
                <a:tc>
                  <a:txBody>
                    <a:bodyPr/>
                    <a:lstStyle/>
                    <a:p>
                      <a:pPr algn="l" fontAlgn="ctr"/>
                      <a:r>
                        <a:rPr lang="ru-RU" sz="800" b="1" i="0" u="none" strike="noStrike" dirty="0">
                          <a:solidFill>
                            <a:srgbClr val="000000"/>
                          </a:solidFill>
                          <a:effectLst/>
                          <a:latin typeface="Arial" panose="020B0604020202020204" pitchFamily="34" charset="0"/>
                        </a:rPr>
                        <a:t>Социальная политика</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1000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120 710,2</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102 223,1</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84,68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007046591"/>
                  </a:ext>
                </a:extLst>
              </a:tr>
              <a:tr h="337031">
                <a:tc>
                  <a:txBody>
                    <a:bodyPr/>
                    <a:lstStyle/>
                    <a:p>
                      <a:pPr algn="l" fontAlgn="ctr"/>
                      <a:r>
                        <a:rPr lang="ru-RU" sz="800" b="0" i="0" u="none" strike="noStrike">
                          <a:solidFill>
                            <a:srgbClr val="000000"/>
                          </a:solidFill>
                          <a:effectLst/>
                          <a:latin typeface="Arial" panose="020B0604020202020204" pitchFamily="34" charset="0"/>
                        </a:rPr>
                        <a:t>Пенсионное обеспечение</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1001</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7 200,0</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7 199,9</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736919360"/>
                  </a:ext>
                </a:extLst>
              </a:tr>
              <a:tr h="288980">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7 200,0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7 199,9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04908570"/>
                  </a:ext>
                </a:extLst>
              </a:tr>
              <a:tr h="350837">
                <a:tc>
                  <a:txBody>
                    <a:bodyPr/>
                    <a:lstStyle/>
                    <a:p>
                      <a:pPr algn="l" fontAlgn="ctr"/>
                      <a:r>
                        <a:rPr lang="ru-RU" sz="800" b="0" i="0" u="none" strike="noStrike">
                          <a:solidFill>
                            <a:srgbClr val="000000"/>
                          </a:solidFill>
                          <a:effectLst/>
                          <a:latin typeface="Arial" panose="020B0604020202020204" pitchFamily="34" charset="0"/>
                        </a:rPr>
                        <a:t>Социальное обеспечение населения</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1003</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4 952,0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4 604,7</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92,99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219717970"/>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4 952,0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4 604,7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92,99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004351571"/>
                  </a:ext>
                </a:extLst>
              </a:tr>
              <a:tr h="312316">
                <a:tc>
                  <a:txBody>
                    <a:bodyPr/>
                    <a:lstStyle/>
                    <a:p>
                      <a:pPr algn="l" fontAlgn="ctr"/>
                      <a:r>
                        <a:rPr lang="ru-RU" sz="800" b="0" i="0" u="none" strike="noStrike" dirty="0">
                          <a:solidFill>
                            <a:srgbClr val="000000"/>
                          </a:solidFill>
                          <a:effectLst/>
                          <a:latin typeface="Arial" panose="020B0604020202020204" pitchFamily="34" charset="0"/>
                        </a:rPr>
                        <a:t>Охрана семьи и детства</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1004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104 658,4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86 565,4</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82,71</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20667601"/>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22 316,8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21 399,0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95,89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7093679"/>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федерального бюджета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2 449,8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2 449,8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498469219"/>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Субсидии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6 342,8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6 342,7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288479486"/>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Субвенции</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73 549,0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56 374,0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76,65</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02666935"/>
                  </a:ext>
                </a:extLst>
              </a:tr>
              <a:tr h="182223">
                <a:tc>
                  <a:txBody>
                    <a:bodyPr/>
                    <a:lstStyle/>
                    <a:p>
                      <a:pPr algn="l" fontAlgn="ctr"/>
                      <a:r>
                        <a:rPr lang="ru-RU" sz="800" b="0" i="0" u="none" strike="noStrike" dirty="0">
                          <a:solidFill>
                            <a:srgbClr val="000000"/>
                          </a:solidFill>
                          <a:effectLst/>
                          <a:latin typeface="Arial" panose="020B0604020202020204" pitchFamily="34" charset="0"/>
                        </a:rPr>
                        <a:t>Другие вопросы в области социальной политики</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1006</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3 899,8</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3 853,0</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98,80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792502427"/>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3 899,8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3 853,0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98,80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97759651"/>
                  </a:ext>
                </a:extLst>
              </a:tr>
            </a:tbl>
          </a:graphicData>
        </a:graphic>
      </p:graphicFrame>
      <p:sp>
        <p:nvSpPr>
          <p:cNvPr id="4" name="Номер слайда 3">
            <a:extLst>
              <a:ext uri="{FF2B5EF4-FFF2-40B4-BE49-F238E27FC236}">
                <a16:creationId xmlns:a16="http://schemas.microsoft.com/office/drawing/2014/main" id="{BF199F7B-3CC6-4CF3-9F23-A1FFA4D41180}"/>
              </a:ext>
            </a:extLst>
          </p:cNvPr>
          <p:cNvSpPr>
            <a:spLocks noGrp="1"/>
          </p:cNvSpPr>
          <p:nvPr>
            <p:ph type="sldNum" sz="quarter" idx="12"/>
          </p:nvPr>
        </p:nvSpPr>
        <p:spPr>
          <a:xfrm>
            <a:off x="9448800" y="6492875"/>
            <a:ext cx="2743200" cy="365125"/>
          </a:xfrm>
        </p:spPr>
        <p:txBody>
          <a:bodyPr/>
          <a:lstStyle/>
          <a:p>
            <a:fld id="{F203300F-B5E5-4D9E-9381-383162CC59FB}" type="slidenum">
              <a:rPr lang="ru-RU" smtClean="0"/>
              <a:pPr/>
              <a:t>50</a:t>
            </a:fld>
            <a:endParaRPr lang="ru-RU"/>
          </a:p>
        </p:txBody>
      </p:sp>
      <p:sp>
        <p:nvSpPr>
          <p:cNvPr id="10" name="Прямоугольник 7">
            <a:extLst>
              <a:ext uri="{FF2B5EF4-FFF2-40B4-BE49-F238E27FC236}">
                <a16:creationId xmlns:a16="http://schemas.microsoft.com/office/drawing/2014/main" id="{FA127F59-1E17-4379-A19E-543F7F7B8DBC}"/>
              </a:ext>
            </a:extLst>
          </p:cNvPr>
          <p:cNvSpPr>
            <a:spLocks noChangeArrowheads="1"/>
          </p:cNvSpPr>
          <p:nvPr/>
        </p:nvSpPr>
        <p:spPr bwMode="auto">
          <a:xfrm>
            <a:off x="6388330" y="644162"/>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Данные в таблице представлены в </a:t>
            </a:r>
            <a:r>
              <a:rPr lang="ru-RU" sz="1100" b="1" dirty="0">
                <a:cs typeface="Times New Roman" pitchFamily="18" charset="0"/>
              </a:rPr>
              <a:t>тыс. рублей</a:t>
            </a:r>
            <a:endParaRPr lang="ru-RU" sz="1100" b="1" dirty="0">
              <a:latin typeface="Calibri" pitchFamily="34" charset="0"/>
            </a:endParaRPr>
          </a:p>
        </p:txBody>
      </p:sp>
      <p:pic>
        <p:nvPicPr>
          <p:cNvPr id="13" name="Объект 6">
            <a:extLst>
              <a:ext uri="{FF2B5EF4-FFF2-40B4-BE49-F238E27FC236}">
                <a16:creationId xmlns:a16="http://schemas.microsoft.com/office/drawing/2014/main" id="{7D5D857E-B305-481F-9EDA-2A98F975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
        <p:nvSpPr>
          <p:cNvPr id="7" name="Прямоугольник 7">
            <a:extLst>
              <a:ext uri="{FF2B5EF4-FFF2-40B4-BE49-F238E27FC236}">
                <a16:creationId xmlns:a16="http://schemas.microsoft.com/office/drawing/2014/main" id="{FF2D5614-5D40-4504-9CE1-906C0E713BFF}"/>
              </a:ext>
            </a:extLst>
          </p:cNvPr>
          <p:cNvSpPr>
            <a:spLocks noChangeArrowheads="1"/>
          </p:cNvSpPr>
          <p:nvPr/>
        </p:nvSpPr>
        <p:spPr bwMode="auto">
          <a:xfrm>
            <a:off x="6388328" y="6419009"/>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Продолжение таблицы на следующем слайде</a:t>
            </a:r>
            <a:endParaRPr lang="ru-RU" sz="1100" b="1" dirty="0">
              <a:latin typeface="Calibri" pitchFamily="34" charset="0"/>
            </a:endParaRPr>
          </a:p>
        </p:txBody>
      </p:sp>
    </p:spTree>
    <p:extLst>
      <p:ext uri="{BB962C8B-B14F-4D97-AF65-F5344CB8AC3E}">
        <p14:creationId xmlns:p14="http://schemas.microsoft.com/office/powerpoint/2010/main" val="3139313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51156C46-1652-4ECD-BB9D-9958746BAC74}"/>
              </a:ext>
            </a:extLst>
          </p:cNvPr>
          <p:cNvSpPr>
            <a:spLocks noGrp="1"/>
          </p:cNvSpPr>
          <p:nvPr>
            <p:ph type="title"/>
          </p:nvPr>
        </p:nvSpPr>
        <p:spPr>
          <a:xfrm>
            <a:off x="1019354" y="185558"/>
            <a:ext cx="10515600" cy="384738"/>
          </a:xfrm>
        </p:spPr>
        <p:txBody>
          <a:bodyPr>
            <a:noAutofit/>
          </a:bodyPr>
          <a:lstStyle/>
          <a:p>
            <a:pPr algn="ctr"/>
            <a:r>
              <a:rPr lang="ru-RU" sz="2400" dirty="0"/>
              <a:t>Расходы бюджета </a:t>
            </a:r>
            <a:r>
              <a:rPr lang="ru-RU" sz="2400" dirty="0" smtClean="0"/>
              <a:t>по </a:t>
            </a:r>
            <a:r>
              <a:rPr lang="ru-RU" sz="2400" dirty="0"/>
              <a:t>разделам, подразделам классификации расходов бюджетов </a:t>
            </a:r>
          </a:p>
        </p:txBody>
      </p:sp>
      <p:graphicFrame>
        <p:nvGraphicFramePr>
          <p:cNvPr id="8" name="Объект 7">
            <a:extLst>
              <a:ext uri="{FF2B5EF4-FFF2-40B4-BE49-F238E27FC236}">
                <a16:creationId xmlns:a16="http://schemas.microsoft.com/office/drawing/2014/main" id="{A4661FC3-99BD-4A51-A128-86CE10B5CFB5}"/>
              </a:ext>
            </a:extLst>
          </p:cNvPr>
          <p:cNvGraphicFramePr>
            <a:graphicFrameLocks noGrp="1"/>
          </p:cNvGraphicFramePr>
          <p:nvPr>
            <p:ph idx="1"/>
            <p:extLst>
              <p:ext uri="{D42A27DB-BD31-4B8C-83A1-F6EECF244321}">
                <p14:modId xmlns:p14="http://schemas.microsoft.com/office/powerpoint/2010/main" val="3378104022"/>
              </p:ext>
            </p:extLst>
          </p:nvPr>
        </p:nvGraphicFramePr>
        <p:xfrm>
          <a:off x="153912" y="905767"/>
          <a:ext cx="11687279" cy="4336686"/>
        </p:xfrm>
        <a:graphic>
          <a:graphicData uri="http://schemas.openxmlformats.org/drawingml/2006/table">
            <a:tbl>
              <a:tblPr>
                <a:tableStyleId>{5C22544A-7EE6-4342-B048-85BDC9FD1C3A}</a:tableStyleId>
              </a:tblPr>
              <a:tblGrid>
                <a:gridCol w="6975985">
                  <a:extLst>
                    <a:ext uri="{9D8B030D-6E8A-4147-A177-3AD203B41FA5}">
                      <a16:colId xmlns:a16="http://schemas.microsoft.com/office/drawing/2014/main" val="1960297965"/>
                    </a:ext>
                  </a:extLst>
                </a:gridCol>
                <a:gridCol w="926250">
                  <a:extLst>
                    <a:ext uri="{9D8B030D-6E8A-4147-A177-3AD203B41FA5}">
                      <a16:colId xmlns:a16="http://schemas.microsoft.com/office/drawing/2014/main" val="3139758215"/>
                    </a:ext>
                  </a:extLst>
                </a:gridCol>
                <a:gridCol w="1129417">
                  <a:extLst>
                    <a:ext uri="{9D8B030D-6E8A-4147-A177-3AD203B41FA5}">
                      <a16:colId xmlns:a16="http://schemas.microsoft.com/office/drawing/2014/main" val="2676949354"/>
                    </a:ext>
                  </a:extLst>
                </a:gridCol>
                <a:gridCol w="1390720">
                  <a:extLst>
                    <a:ext uri="{9D8B030D-6E8A-4147-A177-3AD203B41FA5}">
                      <a16:colId xmlns:a16="http://schemas.microsoft.com/office/drawing/2014/main" val="1761874480"/>
                    </a:ext>
                  </a:extLst>
                </a:gridCol>
                <a:gridCol w="1264907">
                  <a:extLst>
                    <a:ext uri="{9D8B030D-6E8A-4147-A177-3AD203B41FA5}">
                      <a16:colId xmlns:a16="http://schemas.microsoft.com/office/drawing/2014/main" val="337575133"/>
                    </a:ext>
                  </a:extLst>
                </a:gridCol>
              </a:tblGrid>
              <a:tr h="372657">
                <a:tc>
                  <a:txBody>
                    <a:bodyPr/>
                    <a:lstStyle/>
                    <a:p>
                      <a:pPr algn="ctr" fontAlgn="ctr"/>
                      <a:r>
                        <a:rPr lang="ru-RU" sz="1100" b="1" u="none" strike="noStrike" dirty="0">
                          <a:effectLst/>
                          <a:latin typeface="+mn-lt"/>
                        </a:rPr>
                        <a:t>Наименование</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err="1" smtClean="0">
                          <a:effectLst/>
                          <a:latin typeface="+mn-lt"/>
                        </a:rPr>
                        <a:t>РзПр</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a:effectLst/>
                          <a:latin typeface="+mn-lt"/>
                        </a:rPr>
                        <a:t>План </a:t>
                      </a:r>
                      <a:r>
                        <a:rPr lang="ru-RU" sz="1100" b="1" u="none" strike="noStrike" dirty="0" smtClean="0">
                          <a:effectLst/>
                          <a:latin typeface="+mn-lt"/>
                        </a:rPr>
                        <a:t>2023 </a:t>
                      </a:r>
                      <a:r>
                        <a:rPr lang="ru-RU" sz="1100" b="1" u="none" strike="noStrike" dirty="0">
                          <a:effectLst/>
                          <a:latin typeface="+mn-lt"/>
                        </a:rPr>
                        <a:t>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Исполнено за 2023 год</a:t>
                      </a:r>
                      <a:endParaRPr lang="ru-RU" sz="1100" b="1" i="0" u="none" strike="noStrike" dirty="0">
                        <a:effectLst/>
                        <a:latin typeface="+mn-lt"/>
                      </a:endParaRPr>
                    </a:p>
                  </a:txBody>
                  <a:tcPr marL="5820" marR="5820" marT="5820" marB="0" anchor="ctr">
                    <a:solidFill>
                      <a:schemeClr val="accent1">
                        <a:lumMod val="60000"/>
                        <a:lumOff val="40000"/>
                      </a:schemeClr>
                    </a:solidFill>
                  </a:tcPr>
                </a:tc>
                <a:tc>
                  <a:txBody>
                    <a:bodyPr/>
                    <a:lstStyle/>
                    <a:p>
                      <a:pPr algn="ctr" fontAlgn="ctr"/>
                      <a:r>
                        <a:rPr lang="ru-RU" sz="1100" b="1" u="none" strike="noStrike" dirty="0" smtClean="0">
                          <a:effectLst/>
                          <a:latin typeface="+mn-lt"/>
                        </a:rPr>
                        <a:t>% исполнения</a:t>
                      </a:r>
                      <a:endParaRPr lang="ru-RU" sz="1100" b="1" i="0" u="none" strike="noStrike" dirty="0">
                        <a:effectLst/>
                        <a:latin typeface="+mn-lt"/>
                      </a:endParaRPr>
                    </a:p>
                  </a:txBody>
                  <a:tcPr marL="5820" marR="5820" marT="5820" marB="0" anchor="ctr">
                    <a:solidFill>
                      <a:schemeClr val="accent1">
                        <a:lumMod val="60000"/>
                        <a:lumOff val="40000"/>
                      </a:schemeClr>
                    </a:solidFill>
                  </a:tcPr>
                </a:tc>
                <a:extLst>
                  <a:ext uri="{0D108BD9-81ED-4DB2-BD59-A6C34878D82A}">
                    <a16:rowId xmlns:a16="http://schemas.microsoft.com/office/drawing/2014/main" val="3341635826"/>
                  </a:ext>
                </a:extLst>
              </a:tr>
              <a:tr h="191586">
                <a:tc>
                  <a:txBody>
                    <a:bodyPr/>
                    <a:lstStyle/>
                    <a:p>
                      <a:pPr algn="l" fontAlgn="ctr"/>
                      <a:r>
                        <a:rPr lang="ru-RU" sz="800" b="1" i="0" u="none" strike="noStrike" dirty="0">
                          <a:solidFill>
                            <a:srgbClr val="000000"/>
                          </a:solidFill>
                          <a:effectLst/>
                          <a:latin typeface="Arial" panose="020B0604020202020204" pitchFamily="34" charset="0"/>
                        </a:rPr>
                        <a:t>Физическая культура и спорт</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1100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141 937,1</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141 762,8</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99,88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979765031"/>
                  </a:ext>
                </a:extLst>
              </a:tr>
              <a:tr h="367103">
                <a:tc>
                  <a:txBody>
                    <a:bodyPr/>
                    <a:lstStyle/>
                    <a:p>
                      <a:pPr algn="l" fontAlgn="ctr"/>
                      <a:r>
                        <a:rPr lang="ru-RU" sz="800" b="0" i="0" u="none" strike="noStrike" dirty="0">
                          <a:solidFill>
                            <a:srgbClr val="000000"/>
                          </a:solidFill>
                          <a:effectLst/>
                          <a:latin typeface="Arial" panose="020B0604020202020204" pitchFamily="34" charset="0"/>
                        </a:rPr>
                        <a:t>Физическая культура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1101</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131 992,8</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131 858,1</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99,90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651242474"/>
                  </a:ext>
                </a:extLst>
              </a:tr>
              <a:tr h="282592">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1101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131 992,8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131 858,1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99,90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11626947"/>
                  </a:ext>
                </a:extLst>
              </a:tr>
              <a:tr h="316442">
                <a:tc>
                  <a:txBody>
                    <a:bodyPr/>
                    <a:lstStyle/>
                    <a:p>
                      <a:pPr algn="l" fontAlgn="ctr"/>
                      <a:r>
                        <a:rPr lang="ru-RU" sz="800" b="0" i="0" u="none" strike="noStrike" dirty="0">
                          <a:solidFill>
                            <a:srgbClr val="000000"/>
                          </a:solidFill>
                          <a:effectLst/>
                          <a:latin typeface="Arial" panose="020B0604020202020204" pitchFamily="34" charset="0"/>
                        </a:rPr>
                        <a:t>Массовый спорт</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1102</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900,0</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860,3</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95,59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49328668"/>
                  </a:ext>
                </a:extLst>
              </a:tr>
              <a:tr h="265489">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1102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900,0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860,3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95,59</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695550406"/>
                  </a:ext>
                </a:extLst>
              </a:tr>
              <a:tr h="262088">
                <a:tc>
                  <a:txBody>
                    <a:bodyPr/>
                    <a:lstStyle/>
                    <a:p>
                      <a:pPr algn="l" fontAlgn="ctr"/>
                      <a:r>
                        <a:rPr lang="ru-RU" sz="800" b="0" i="0" u="none" strike="noStrike" dirty="0">
                          <a:solidFill>
                            <a:srgbClr val="000000"/>
                          </a:solidFill>
                          <a:effectLst/>
                          <a:latin typeface="Arial" panose="020B0604020202020204" pitchFamily="34" charset="0"/>
                        </a:rPr>
                        <a:t>Спорт высших достижений</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1103</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9 044,3</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9 044,3</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148956296"/>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1103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8 804,3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8 804,3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829910523"/>
                  </a:ext>
                </a:extLst>
              </a:tr>
              <a:tr h="182223">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Средства бюджета Московской области – Иные межбюджетные трансферты</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1103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240,0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240,0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687456152"/>
                  </a:ext>
                </a:extLst>
              </a:tr>
              <a:tr h="260673">
                <a:tc>
                  <a:txBody>
                    <a:bodyPr/>
                    <a:lstStyle/>
                    <a:p>
                      <a:pPr algn="l" fontAlgn="ctr"/>
                      <a:r>
                        <a:rPr lang="ru-RU" sz="800" b="1" i="0" u="none" strike="noStrike" dirty="0">
                          <a:solidFill>
                            <a:srgbClr val="000000"/>
                          </a:solidFill>
                          <a:effectLst/>
                          <a:latin typeface="Arial" panose="020B0604020202020204" pitchFamily="34" charset="0"/>
                        </a:rPr>
                        <a:t>Средства массовой информации</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1200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25 630,8</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25 630,8</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007046591"/>
                  </a:ext>
                </a:extLst>
              </a:tr>
              <a:tr h="337031">
                <a:tc>
                  <a:txBody>
                    <a:bodyPr/>
                    <a:lstStyle/>
                    <a:p>
                      <a:pPr algn="l" fontAlgn="ctr"/>
                      <a:r>
                        <a:rPr lang="ru-RU" sz="800" b="0" i="0" u="none" strike="noStrike">
                          <a:solidFill>
                            <a:srgbClr val="000000"/>
                          </a:solidFill>
                          <a:effectLst/>
                          <a:latin typeface="Arial" panose="020B0604020202020204" pitchFamily="34" charset="0"/>
                        </a:rPr>
                        <a:t>Другие вопросы в области средств массовой информации</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1204</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25 630,8</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25 630,8</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736919360"/>
                  </a:ext>
                </a:extLst>
              </a:tr>
              <a:tr h="288980">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a:solidFill>
                            <a:schemeClr val="tx1">
                              <a:lumMod val="65000"/>
                              <a:lumOff val="35000"/>
                            </a:schemeClr>
                          </a:solidFill>
                          <a:effectLst/>
                          <a:latin typeface="Arial" panose="020B0604020202020204" pitchFamily="34" charset="0"/>
                          <a:ea typeface="+mn-ea"/>
                          <a:cs typeface="+mn-cs"/>
                        </a:rPr>
                        <a:t>1204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25 630,8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25 630,8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100,00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404908570"/>
                  </a:ext>
                </a:extLst>
              </a:tr>
              <a:tr h="350837">
                <a:tc>
                  <a:txBody>
                    <a:bodyPr/>
                    <a:lstStyle/>
                    <a:p>
                      <a:pPr algn="l" fontAlgn="ctr"/>
                      <a:r>
                        <a:rPr lang="ru-RU" sz="800" b="1" i="0" u="none" strike="noStrike" dirty="0">
                          <a:solidFill>
                            <a:srgbClr val="000000"/>
                          </a:solidFill>
                          <a:effectLst/>
                          <a:latin typeface="Arial" panose="020B0604020202020204" pitchFamily="34" charset="0"/>
                        </a:rPr>
                        <a:t>Обслуживание государственного (муниципального) долга</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1300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3 865,0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3 580,6</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92,64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219717970"/>
                  </a:ext>
                </a:extLst>
              </a:tr>
              <a:tr h="182223">
                <a:tc>
                  <a:txBody>
                    <a:bodyPr/>
                    <a:lstStyle/>
                    <a:p>
                      <a:pPr algn="l" fontAlgn="ctr"/>
                      <a:r>
                        <a:rPr lang="ru-RU" sz="800" b="0" i="0" u="none" strike="noStrike">
                          <a:solidFill>
                            <a:srgbClr val="000000"/>
                          </a:solidFill>
                          <a:effectLst/>
                          <a:latin typeface="Arial" panose="020B0604020202020204" pitchFamily="34" charset="0"/>
                        </a:rPr>
                        <a:t>Обслуживание государственного (муниципального) внутреннего долга</a:t>
                      </a:r>
                    </a:p>
                  </a:txBody>
                  <a:tcPr marL="9525" marR="9525" marT="9525" marB="0" anchor="ctr">
                    <a:solidFill>
                      <a:schemeClr val="accent1">
                        <a:lumMod val="40000"/>
                        <a:lumOff val="60000"/>
                      </a:schemeClr>
                    </a:solidFill>
                  </a:tcPr>
                </a:tc>
                <a:tc>
                  <a:txBody>
                    <a:bodyPr/>
                    <a:lstStyle/>
                    <a:p>
                      <a:pPr algn="ctr" fontAlgn="ctr"/>
                      <a:r>
                        <a:rPr lang="ru-RU" sz="800" b="0" i="0" u="none" strike="noStrike">
                          <a:solidFill>
                            <a:srgbClr val="000000"/>
                          </a:solidFill>
                          <a:effectLst/>
                          <a:latin typeface="Arial" panose="020B0604020202020204" pitchFamily="34" charset="0"/>
                        </a:rPr>
                        <a:t>1301</a:t>
                      </a:r>
                    </a:p>
                  </a:txBody>
                  <a:tcPr marL="9525" marR="9525" marT="9525" marB="0" anchor="ctr">
                    <a:solidFill>
                      <a:schemeClr val="accent1">
                        <a:lumMod val="40000"/>
                        <a:lumOff val="60000"/>
                      </a:schemeClr>
                    </a:solidFill>
                  </a:tcPr>
                </a:tc>
                <a:tc>
                  <a:txBody>
                    <a:bodyPr/>
                    <a:lstStyle/>
                    <a:p>
                      <a:pPr algn="ctr" fontAlgn="ctr"/>
                      <a:r>
                        <a:rPr lang="ru-RU" sz="800" b="1" i="0" u="none" strike="noStrike">
                          <a:solidFill>
                            <a:srgbClr val="000000"/>
                          </a:solidFill>
                          <a:effectLst/>
                          <a:latin typeface="Arial" panose="020B0604020202020204" pitchFamily="34" charset="0"/>
                        </a:rPr>
                        <a:t>3 865,0</a:t>
                      </a:r>
                    </a:p>
                  </a:txBody>
                  <a:tcPr marL="9525" marR="9525" marT="9525" marB="0" anchor="ctr">
                    <a:solidFill>
                      <a:schemeClr val="accent1">
                        <a:lumMod val="40000"/>
                        <a:lumOff val="6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3 580,6</a:t>
                      </a:r>
                    </a:p>
                  </a:txBody>
                  <a:tcPr marL="9525" marR="9525" marT="9525" marB="0" anchor="ctr">
                    <a:solidFill>
                      <a:schemeClr val="accent1">
                        <a:lumMod val="40000"/>
                        <a:lumOff val="60000"/>
                      </a:schemeClr>
                    </a:solidFill>
                  </a:tcPr>
                </a:tc>
                <a:tc>
                  <a:txBody>
                    <a:bodyPr/>
                    <a:lstStyle/>
                    <a:p>
                      <a:pPr algn="ctr" fontAlgn="ctr"/>
                      <a:r>
                        <a:rPr lang="ru-RU" sz="800" b="0" i="0" u="none" strike="noStrike" dirty="0">
                          <a:solidFill>
                            <a:srgbClr val="000000"/>
                          </a:solidFill>
                          <a:effectLst/>
                          <a:latin typeface="Arial" panose="020B0604020202020204" pitchFamily="34" charset="0"/>
                        </a:rPr>
                        <a:t>92,64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004351571"/>
                  </a:ext>
                </a:extLst>
              </a:tr>
              <a:tr h="312316">
                <a:tc>
                  <a:txBody>
                    <a:bodyPr/>
                    <a:lstStyle/>
                    <a:p>
                      <a:pPr marL="0" algn="l"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Собственные средства</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1301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3 865,0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3 580,6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r>
                        <a:rPr lang="ru-RU" sz="800" b="0" i="1" u="none" strike="noStrike" kern="1200" dirty="0">
                          <a:solidFill>
                            <a:schemeClr val="tx1">
                              <a:lumMod val="65000"/>
                              <a:lumOff val="35000"/>
                            </a:schemeClr>
                          </a:solidFill>
                          <a:effectLst/>
                          <a:latin typeface="Arial" panose="020B0604020202020204" pitchFamily="34" charset="0"/>
                          <a:ea typeface="+mn-ea"/>
                          <a:cs typeface="+mn-cs"/>
                        </a:rPr>
                        <a:t>92,64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20667601"/>
                  </a:ext>
                </a:extLst>
              </a:tr>
              <a:tr h="182223">
                <a:tc>
                  <a:txBody>
                    <a:bodyPr/>
                    <a:lstStyle/>
                    <a:p>
                      <a:pPr algn="l" fontAlgn="ctr"/>
                      <a:r>
                        <a:rPr lang="ru-RU" sz="800" b="1" i="0" u="none" strike="noStrike" dirty="0" smtClean="0">
                          <a:solidFill>
                            <a:srgbClr val="000000"/>
                          </a:solidFill>
                          <a:effectLst/>
                          <a:latin typeface="Arial" panose="020B0604020202020204" pitchFamily="34" charset="0"/>
                        </a:rPr>
                        <a:t>ВСЕГО РАСХОДОВ:</a:t>
                      </a:r>
                      <a:endParaRPr lang="ru-RU" sz="800" b="1" i="0" u="none" strike="noStrike" dirty="0">
                        <a:solidFill>
                          <a:srgbClr val="000000"/>
                        </a:solidFill>
                        <a:effectLst/>
                        <a:latin typeface="Arial" panose="020B0604020202020204" pitchFamily="34" charset="0"/>
                      </a:endParaRPr>
                    </a:p>
                  </a:txBody>
                  <a:tcPr marL="9525" marR="9525" marT="9525" marB="0" anchor="ctr">
                    <a:solidFill>
                      <a:schemeClr val="accent1">
                        <a:lumMod val="60000"/>
                        <a:lumOff val="4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 </a:t>
                      </a:r>
                    </a:p>
                  </a:txBody>
                  <a:tcPr marL="9525" marR="9525" marT="9525" marB="0" anchor="ctr">
                    <a:solidFill>
                      <a:schemeClr val="accent1">
                        <a:lumMod val="60000"/>
                        <a:lumOff val="4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7 081 088,8</a:t>
                      </a:r>
                    </a:p>
                  </a:txBody>
                  <a:tcPr marL="9525" marR="9525" marT="9525" marB="0" anchor="ctr">
                    <a:solidFill>
                      <a:schemeClr val="accent1">
                        <a:lumMod val="60000"/>
                        <a:lumOff val="4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6 778 915,6</a:t>
                      </a:r>
                    </a:p>
                  </a:txBody>
                  <a:tcPr marL="9525" marR="9525" marT="9525" marB="0" anchor="ctr">
                    <a:solidFill>
                      <a:schemeClr val="accent1">
                        <a:lumMod val="60000"/>
                        <a:lumOff val="40000"/>
                      </a:schemeClr>
                    </a:solidFill>
                  </a:tcPr>
                </a:tc>
                <a:tc>
                  <a:txBody>
                    <a:bodyPr/>
                    <a:lstStyle/>
                    <a:p>
                      <a:pPr algn="ctr" fontAlgn="ctr"/>
                      <a:r>
                        <a:rPr lang="ru-RU" sz="800" b="1" i="0" u="none" strike="noStrike" dirty="0">
                          <a:solidFill>
                            <a:srgbClr val="000000"/>
                          </a:solidFill>
                          <a:effectLst/>
                          <a:latin typeface="Arial" panose="020B0604020202020204" pitchFamily="34" charset="0"/>
                        </a:rPr>
                        <a:t>95,73</a:t>
                      </a:r>
                    </a:p>
                  </a:txBody>
                  <a:tcPr marL="9525" marR="9525" marT="9525" marB="0" anchor="ctr">
                    <a:solidFill>
                      <a:schemeClr val="accent1">
                        <a:lumMod val="60000"/>
                        <a:lumOff val="40000"/>
                      </a:schemeClr>
                    </a:solidFill>
                  </a:tcPr>
                </a:tc>
                <a:extLst>
                  <a:ext uri="{0D108BD9-81ED-4DB2-BD59-A6C34878D82A}">
                    <a16:rowId xmlns:a16="http://schemas.microsoft.com/office/drawing/2014/main" val="2657093679"/>
                  </a:ext>
                </a:extLst>
              </a:tr>
            </a:tbl>
          </a:graphicData>
        </a:graphic>
      </p:graphicFrame>
      <p:sp>
        <p:nvSpPr>
          <p:cNvPr id="4" name="Номер слайда 3">
            <a:extLst>
              <a:ext uri="{FF2B5EF4-FFF2-40B4-BE49-F238E27FC236}">
                <a16:creationId xmlns:a16="http://schemas.microsoft.com/office/drawing/2014/main" id="{BF199F7B-3CC6-4CF3-9F23-A1FFA4D41180}"/>
              </a:ext>
            </a:extLst>
          </p:cNvPr>
          <p:cNvSpPr>
            <a:spLocks noGrp="1"/>
          </p:cNvSpPr>
          <p:nvPr>
            <p:ph type="sldNum" sz="quarter" idx="12"/>
          </p:nvPr>
        </p:nvSpPr>
        <p:spPr>
          <a:xfrm>
            <a:off x="9448800" y="6492875"/>
            <a:ext cx="2743200" cy="365125"/>
          </a:xfrm>
        </p:spPr>
        <p:txBody>
          <a:bodyPr/>
          <a:lstStyle/>
          <a:p>
            <a:fld id="{F203300F-B5E5-4D9E-9381-383162CC59FB}" type="slidenum">
              <a:rPr lang="ru-RU" smtClean="0"/>
              <a:pPr/>
              <a:t>51</a:t>
            </a:fld>
            <a:endParaRPr lang="ru-RU"/>
          </a:p>
        </p:txBody>
      </p:sp>
      <p:sp>
        <p:nvSpPr>
          <p:cNvPr id="10" name="Прямоугольник 7">
            <a:extLst>
              <a:ext uri="{FF2B5EF4-FFF2-40B4-BE49-F238E27FC236}">
                <a16:creationId xmlns:a16="http://schemas.microsoft.com/office/drawing/2014/main" id="{FA127F59-1E17-4379-A19E-543F7F7B8DBC}"/>
              </a:ext>
            </a:extLst>
          </p:cNvPr>
          <p:cNvSpPr>
            <a:spLocks noChangeArrowheads="1"/>
          </p:cNvSpPr>
          <p:nvPr/>
        </p:nvSpPr>
        <p:spPr bwMode="auto">
          <a:xfrm>
            <a:off x="6388330" y="644162"/>
            <a:ext cx="5452861" cy="261610"/>
          </a:xfrm>
          <a:prstGeom prst="rect">
            <a:avLst/>
          </a:prstGeom>
          <a:noFill/>
          <a:ln w="9525">
            <a:noFill/>
            <a:miter lim="800000"/>
            <a:headEnd/>
            <a:tailEnd/>
          </a:ln>
        </p:spPr>
        <p:txBody>
          <a:bodyPr wrap="square">
            <a:spAutoFit/>
          </a:bodyPr>
          <a:lstStyle/>
          <a:p>
            <a:pPr algn="r"/>
            <a:r>
              <a:rPr lang="ru-RU" sz="1100" dirty="0">
                <a:cs typeface="Times New Roman" pitchFamily="18" charset="0"/>
              </a:rPr>
              <a:t>Данные в таблице представлены в </a:t>
            </a:r>
            <a:r>
              <a:rPr lang="ru-RU" sz="1100" b="1" dirty="0">
                <a:cs typeface="Times New Roman" pitchFamily="18" charset="0"/>
              </a:rPr>
              <a:t>тыс. рублей</a:t>
            </a:r>
            <a:endParaRPr lang="ru-RU" sz="1100" b="1" dirty="0">
              <a:latin typeface="Calibri" pitchFamily="34" charset="0"/>
            </a:endParaRPr>
          </a:p>
        </p:txBody>
      </p:sp>
      <p:pic>
        <p:nvPicPr>
          <p:cNvPr id="13" name="Объект 6">
            <a:extLst>
              <a:ext uri="{FF2B5EF4-FFF2-40B4-BE49-F238E27FC236}">
                <a16:creationId xmlns:a16="http://schemas.microsoft.com/office/drawing/2014/main" id="{7D5D857E-B305-481F-9EDA-2A98F975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1905030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1C3EAB-6A21-4E1B-9CFE-53580E209EC4}"/>
              </a:ext>
            </a:extLst>
          </p:cNvPr>
          <p:cNvSpPr>
            <a:spLocks noGrp="1"/>
          </p:cNvSpPr>
          <p:nvPr>
            <p:ph type="title"/>
          </p:nvPr>
        </p:nvSpPr>
        <p:spPr>
          <a:xfrm>
            <a:off x="1179871" y="147509"/>
            <a:ext cx="10404376" cy="463967"/>
          </a:xfrm>
        </p:spPr>
        <p:txBody>
          <a:bodyPr>
            <a:noAutofit/>
          </a:bodyPr>
          <a:lstStyle/>
          <a:p>
            <a:pPr algn="ctr"/>
            <a:r>
              <a:rPr lang="ru-RU" sz="3200" dirty="0"/>
              <a:t>Финансирование муниципальных </a:t>
            </a:r>
            <a:r>
              <a:rPr lang="ru-RU" sz="3200" dirty="0" smtClean="0"/>
              <a:t>программ</a:t>
            </a:r>
            <a:endParaRPr lang="ru-RU" sz="3200" dirty="0"/>
          </a:p>
        </p:txBody>
      </p:sp>
      <p:sp>
        <p:nvSpPr>
          <p:cNvPr id="8" name="Номер слайда 7">
            <a:extLst>
              <a:ext uri="{FF2B5EF4-FFF2-40B4-BE49-F238E27FC236}">
                <a16:creationId xmlns:a16="http://schemas.microsoft.com/office/drawing/2014/main" id="{B2031D7E-CC26-47C2-9A4E-4A7BECB86814}"/>
              </a:ext>
            </a:extLst>
          </p:cNvPr>
          <p:cNvSpPr>
            <a:spLocks noGrp="1"/>
          </p:cNvSpPr>
          <p:nvPr>
            <p:ph type="sldNum" sz="quarter" idx="12"/>
          </p:nvPr>
        </p:nvSpPr>
        <p:spPr>
          <a:xfrm>
            <a:off x="9448800" y="6464302"/>
            <a:ext cx="2743200" cy="365125"/>
          </a:xfrm>
        </p:spPr>
        <p:txBody>
          <a:bodyPr/>
          <a:lstStyle/>
          <a:p>
            <a:fld id="{F203300F-B5E5-4D9E-9381-383162CC59FB}" type="slidenum">
              <a:rPr lang="ru-RU" smtClean="0"/>
              <a:pPr/>
              <a:t>52</a:t>
            </a:fld>
            <a:endParaRPr lang="ru-RU" dirty="0"/>
          </a:p>
        </p:txBody>
      </p:sp>
      <p:sp>
        <p:nvSpPr>
          <p:cNvPr id="6" name="Прямоугольник 7">
            <a:extLst>
              <a:ext uri="{FF2B5EF4-FFF2-40B4-BE49-F238E27FC236}">
                <a16:creationId xmlns:a16="http://schemas.microsoft.com/office/drawing/2014/main" id="{91B3EF9A-2599-46DD-82A8-E0E8E1D765B1}"/>
              </a:ext>
            </a:extLst>
          </p:cNvPr>
          <p:cNvSpPr>
            <a:spLocks noChangeArrowheads="1"/>
          </p:cNvSpPr>
          <p:nvPr/>
        </p:nvSpPr>
        <p:spPr bwMode="auto">
          <a:xfrm>
            <a:off x="5997909" y="664514"/>
            <a:ext cx="5899355" cy="307777"/>
          </a:xfrm>
          <a:prstGeom prst="rect">
            <a:avLst/>
          </a:prstGeom>
          <a:noFill/>
          <a:ln w="9525">
            <a:noFill/>
            <a:miter lim="800000"/>
            <a:headEnd/>
            <a:tailEnd/>
          </a:ln>
        </p:spPr>
        <p:txBody>
          <a:bodyPr wrap="square">
            <a:spAutoFit/>
          </a:bodyPr>
          <a:lstStyle/>
          <a:p>
            <a:pPr algn="r"/>
            <a:r>
              <a:rPr lang="ru-RU" sz="1400" dirty="0">
                <a:cs typeface="Times New Roman" pitchFamily="18" charset="0"/>
              </a:rPr>
              <a:t>Данные в таблице представлены в </a:t>
            </a:r>
            <a:r>
              <a:rPr lang="ru-RU" sz="1400" b="1" dirty="0">
                <a:cs typeface="Times New Roman" pitchFamily="18" charset="0"/>
              </a:rPr>
              <a:t>тыс. рублей</a:t>
            </a:r>
            <a:endParaRPr lang="ru-RU" sz="1400" b="1" dirty="0">
              <a:latin typeface="Calibri" pitchFamily="34" charset="0"/>
            </a:endParaRPr>
          </a:p>
        </p:txBody>
      </p:sp>
      <p:graphicFrame>
        <p:nvGraphicFramePr>
          <p:cNvPr id="7" name="Таблица 6">
            <a:extLst>
              <a:ext uri="{FF2B5EF4-FFF2-40B4-BE49-F238E27FC236}">
                <a16:creationId xmlns:a16="http://schemas.microsoft.com/office/drawing/2014/main" id="{FEE8D1B7-D208-491A-BD7B-199A6A611AAB}"/>
              </a:ext>
            </a:extLst>
          </p:cNvPr>
          <p:cNvGraphicFramePr>
            <a:graphicFrameLocks noGrp="1"/>
          </p:cNvGraphicFramePr>
          <p:nvPr>
            <p:extLst>
              <p:ext uri="{D42A27DB-BD31-4B8C-83A1-F6EECF244321}">
                <p14:modId xmlns:p14="http://schemas.microsoft.com/office/powerpoint/2010/main" val="973037647"/>
              </p:ext>
            </p:extLst>
          </p:nvPr>
        </p:nvGraphicFramePr>
        <p:xfrm>
          <a:off x="244443" y="956471"/>
          <a:ext cx="11652821" cy="5848638"/>
        </p:xfrm>
        <a:graphic>
          <a:graphicData uri="http://schemas.openxmlformats.org/drawingml/2006/table">
            <a:tbl>
              <a:tblPr>
                <a:tableStyleId>{93296810-A885-4BE3-A3E7-6D5BEEA58F35}</a:tableStyleId>
              </a:tblPr>
              <a:tblGrid>
                <a:gridCol w="495521">
                  <a:extLst>
                    <a:ext uri="{9D8B030D-6E8A-4147-A177-3AD203B41FA5}">
                      <a16:colId xmlns:a16="http://schemas.microsoft.com/office/drawing/2014/main" val="545505490"/>
                    </a:ext>
                  </a:extLst>
                </a:gridCol>
                <a:gridCol w="5425049">
                  <a:extLst>
                    <a:ext uri="{9D8B030D-6E8A-4147-A177-3AD203B41FA5}">
                      <a16:colId xmlns:a16="http://schemas.microsoft.com/office/drawing/2014/main" val="2298003161"/>
                    </a:ext>
                  </a:extLst>
                </a:gridCol>
                <a:gridCol w="2082899">
                  <a:extLst>
                    <a:ext uri="{9D8B030D-6E8A-4147-A177-3AD203B41FA5}">
                      <a16:colId xmlns:a16="http://schemas.microsoft.com/office/drawing/2014/main" val="4260154944"/>
                    </a:ext>
                  </a:extLst>
                </a:gridCol>
                <a:gridCol w="1804001">
                  <a:extLst>
                    <a:ext uri="{9D8B030D-6E8A-4147-A177-3AD203B41FA5}">
                      <a16:colId xmlns:a16="http://schemas.microsoft.com/office/drawing/2014/main" val="1416304530"/>
                    </a:ext>
                  </a:extLst>
                </a:gridCol>
                <a:gridCol w="1845351">
                  <a:extLst>
                    <a:ext uri="{9D8B030D-6E8A-4147-A177-3AD203B41FA5}">
                      <a16:colId xmlns:a16="http://schemas.microsoft.com/office/drawing/2014/main" val="1691386196"/>
                    </a:ext>
                  </a:extLst>
                </a:gridCol>
              </a:tblGrid>
              <a:tr h="625935">
                <a:tc>
                  <a:txBody>
                    <a:bodyPr/>
                    <a:lstStyle/>
                    <a:p>
                      <a:pPr marL="179705" algn="ctr">
                        <a:spcAft>
                          <a:spcPts val="600"/>
                        </a:spcAft>
                      </a:pPr>
                      <a:r>
                        <a:rPr lang="ru-RU" sz="1200" dirty="0">
                          <a:effectLst/>
                          <a:latin typeface="+mj-lt"/>
                          <a:cs typeface="Arial" panose="020B0604020202020204" pitchFamily="34" charset="0"/>
                        </a:rPr>
                        <a:t> </a:t>
                      </a:r>
                      <a:r>
                        <a:rPr lang="ru-RU" sz="1200" b="1" dirty="0">
                          <a:effectLst/>
                          <a:latin typeface="+mj-lt"/>
                          <a:cs typeface="Arial" panose="020B0604020202020204" pitchFamily="34" charset="0"/>
                        </a:rPr>
                        <a:t>№</a:t>
                      </a:r>
                      <a:endParaRPr lang="ru-RU" sz="1200" b="1" dirty="0">
                        <a:effectLst/>
                        <a:latin typeface="+mj-lt"/>
                        <a:ea typeface="Times New Roman" panose="02020603050405020304" pitchFamily="18" charset="0"/>
                        <a:cs typeface="Arial" panose="020B0604020202020204" pitchFamily="34" charset="0"/>
                      </a:endParaRPr>
                    </a:p>
                  </a:txBody>
                  <a:tcPr marL="26713" marR="26713" marT="0" marB="0" anchor="ctr">
                    <a:solidFill>
                      <a:schemeClr val="accent1">
                        <a:lumMod val="60000"/>
                        <a:lumOff val="40000"/>
                      </a:schemeClr>
                    </a:solidFill>
                  </a:tcPr>
                </a:tc>
                <a:tc>
                  <a:txBody>
                    <a:bodyPr/>
                    <a:lstStyle/>
                    <a:p>
                      <a:pPr marL="179705" algn="ctr">
                        <a:spcAft>
                          <a:spcPts val="600"/>
                        </a:spcAft>
                      </a:pPr>
                      <a:r>
                        <a:rPr lang="ru-RU" sz="1800" b="1" dirty="0">
                          <a:effectLst/>
                          <a:latin typeface="+mj-lt"/>
                          <a:cs typeface="Arial" panose="020B0604020202020204" pitchFamily="34" charset="0"/>
                        </a:rPr>
                        <a:t>Наименование муниципальных программ</a:t>
                      </a:r>
                      <a:endParaRPr lang="ru-RU" sz="1800" b="1" dirty="0">
                        <a:effectLst/>
                        <a:latin typeface="+mj-lt"/>
                        <a:ea typeface="Times New Roman" panose="02020603050405020304" pitchFamily="18" charset="0"/>
                        <a:cs typeface="Arial" panose="020B0604020202020204" pitchFamily="34" charset="0"/>
                      </a:endParaRPr>
                    </a:p>
                  </a:txBody>
                  <a:tcPr marL="26713" marR="26713" marT="0" marB="0" anchor="ctr">
                    <a:solidFill>
                      <a:schemeClr val="accent1">
                        <a:lumMod val="60000"/>
                        <a:lumOff val="40000"/>
                      </a:schemeClr>
                    </a:solidFill>
                  </a:tcPr>
                </a:tc>
                <a:tc>
                  <a:txBody>
                    <a:bodyPr/>
                    <a:lstStyle/>
                    <a:p>
                      <a:pPr algn="ctr">
                        <a:spcAft>
                          <a:spcPts val="0"/>
                        </a:spcAft>
                      </a:pPr>
                      <a:r>
                        <a:rPr lang="ru-RU" sz="1400" b="1" dirty="0">
                          <a:effectLst/>
                          <a:latin typeface="+mj-lt"/>
                          <a:cs typeface="Arial" panose="020B0604020202020204" pitchFamily="34" charset="0"/>
                        </a:rPr>
                        <a:t>Уточненный план </a:t>
                      </a:r>
                    </a:p>
                    <a:p>
                      <a:pPr algn="ctr">
                        <a:spcAft>
                          <a:spcPts val="0"/>
                        </a:spcAft>
                      </a:pPr>
                      <a:r>
                        <a:rPr lang="ru-RU" sz="1400" b="1" dirty="0">
                          <a:effectLst/>
                          <a:latin typeface="+mj-lt"/>
                          <a:cs typeface="Arial" panose="020B0604020202020204" pitchFamily="34" charset="0"/>
                        </a:rPr>
                        <a:t>на </a:t>
                      </a:r>
                      <a:r>
                        <a:rPr lang="ru-RU" sz="1400" b="1" dirty="0" smtClean="0">
                          <a:effectLst/>
                          <a:latin typeface="+mj-lt"/>
                          <a:cs typeface="Arial" panose="020B0604020202020204" pitchFamily="34" charset="0"/>
                        </a:rPr>
                        <a:t>2023 </a:t>
                      </a:r>
                      <a:r>
                        <a:rPr lang="ru-RU" sz="1400" b="1" dirty="0">
                          <a:effectLst/>
                          <a:latin typeface="+mj-lt"/>
                          <a:cs typeface="Arial" panose="020B0604020202020204" pitchFamily="34" charset="0"/>
                        </a:rPr>
                        <a:t>год, </a:t>
                      </a:r>
                    </a:p>
                    <a:p>
                      <a:pPr algn="ctr">
                        <a:spcAft>
                          <a:spcPts val="0"/>
                        </a:spcAft>
                      </a:pPr>
                      <a:r>
                        <a:rPr lang="ru-RU" sz="1400" b="1" dirty="0">
                          <a:effectLst/>
                          <a:latin typeface="+mj-lt"/>
                          <a:cs typeface="Arial" panose="020B0604020202020204" pitchFamily="34" charset="0"/>
                        </a:rPr>
                        <a:t>тыс. рублей</a:t>
                      </a:r>
                      <a:endParaRPr lang="ru-RU" sz="1400" b="1" dirty="0">
                        <a:effectLst/>
                        <a:latin typeface="+mj-lt"/>
                        <a:ea typeface="Times New Roman" panose="02020603050405020304" pitchFamily="18" charset="0"/>
                        <a:cs typeface="Arial" panose="020B0604020202020204" pitchFamily="34" charset="0"/>
                      </a:endParaRPr>
                    </a:p>
                  </a:txBody>
                  <a:tcPr marL="26713" marR="26713" marT="0" marB="0" anchor="ctr">
                    <a:solidFill>
                      <a:schemeClr val="accent1">
                        <a:lumMod val="60000"/>
                        <a:lumOff val="40000"/>
                      </a:schemeClr>
                    </a:solidFill>
                  </a:tcPr>
                </a:tc>
                <a:tc>
                  <a:txBody>
                    <a:bodyPr/>
                    <a:lstStyle/>
                    <a:p>
                      <a:pPr marL="21590" indent="-21590" algn="ctr">
                        <a:spcAft>
                          <a:spcPts val="0"/>
                        </a:spcAft>
                      </a:pPr>
                      <a:r>
                        <a:rPr lang="ru-RU" sz="1400" b="1" dirty="0">
                          <a:effectLst/>
                          <a:latin typeface="+mj-lt"/>
                          <a:cs typeface="Arial" panose="020B0604020202020204" pitchFamily="34" charset="0"/>
                        </a:rPr>
                        <a:t>Исполнение</a:t>
                      </a:r>
                    </a:p>
                    <a:p>
                      <a:pPr marL="21590" indent="-21590" algn="ctr">
                        <a:spcAft>
                          <a:spcPts val="0"/>
                        </a:spcAft>
                      </a:pPr>
                      <a:r>
                        <a:rPr lang="ru-RU" sz="1400" b="1" dirty="0">
                          <a:effectLst/>
                          <a:latin typeface="+mj-lt"/>
                          <a:cs typeface="Arial" panose="020B0604020202020204" pitchFamily="34" charset="0"/>
                        </a:rPr>
                        <a:t>за </a:t>
                      </a:r>
                      <a:r>
                        <a:rPr lang="ru-RU" sz="1400" b="1" dirty="0" smtClean="0">
                          <a:effectLst/>
                          <a:latin typeface="+mj-lt"/>
                          <a:cs typeface="Arial" panose="020B0604020202020204" pitchFamily="34" charset="0"/>
                        </a:rPr>
                        <a:t>2023 </a:t>
                      </a:r>
                      <a:r>
                        <a:rPr lang="ru-RU" sz="1400" b="1" dirty="0">
                          <a:effectLst/>
                          <a:latin typeface="+mj-lt"/>
                          <a:cs typeface="Arial" panose="020B0604020202020204" pitchFamily="34" charset="0"/>
                        </a:rPr>
                        <a:t>год, </a:t>
                      </a:r>
                    </a:p>
                    <a:p>
                      <a:pPr marL="21590" indent="-21590" algn="ctr">
                        <a:spcAft>
                          <a:spcPts val="0"/>
                        </a:spcAft>
                      </a:pPr>
                      <a:r>
                        <a:rPr lang="ru-RU" sz="1400" b="1" dirty="0">
                          <a:effectLst/>
                          <a:latin typeface="+mj-lt"/>
                          <a:cs typeface="Arial" panose="020B0604020202020204" pitchFamily="34" charset="0"/>
                        </a:rPr>
                        <a:t>тыс. рублей</a:t>
                      </a:r>
                      <a:endParaRPr lang="ru-RU" sz="1400" b="1" dirty="0">
                        <a:effectLst/>
                        <a:latin typeface="+mj-lt"/>
                        <a:ea typeface="Times New Roman" panose="02020603050405020304" pitchFamily="18" charset="0"/>
                        <a:cs typeface="Arial" panose="020B0604020202020204" pitchFamily="34" charset="0"/>
                      </a:endParaRPr>
                    </a:p>
                  </a:txBody>
                  <a:tcPr marL="26713" marR="26713" marT="0" marB="0" anchor="ctr">
                    <a:solidFill>
                      <a:schemeClr val="accent1">
                        <a:lumMod val="60000"/>
                        <a:lumOff val="40000"/>
                      </a:schemeClr>
                    </a:solidFill>
                  </a:tcPr>
                </a:tc>
                <a:tc>
                  <a:txBody>
                    <a:bodyPr/>
                    <a:lstStyle/>
                    <a:p>
                      <a:pPr marL="21590" indent="-21590" algn="ctr">
                        <a:spcAft>
                          <a:spcPts val="0"/>
                        </a:spcAft>
                      </a:pPr>
                      <a:r>
                        <a:rPr lang="ru-RU" sz="1400" b="1" dirty="0">
                          <a:effectLst/>
                          <a:latin typeface="+mj-lt"/>
                          <a:cs typeface="Arial" panose="020B0604020202020204" pitchFamily="34" charset="0"/>
                        </a:rPr>
                        <a:t>Исполнение к уточненному</a:t>
                      </a:r>
                    </a:p>
                    <a:p>
                      <a:pPr marL="201295" indent="-201295" algn="ctr">
                        <a:spcAft>
                          <a:spcPts val="0"/>
                        </a:spcAft>
                      </a:pPr>
                      <a:r>
                        <a:rPr lang="ru-RU" sz="1400" b="1" dirty="0">
                          <a:effectLst/>
                          <a:latin typeface="+mj-lt"/>
                          <a:cs typeface="Arial" panose="020B0604020202020204" pitchFamily="34" charset="0"/>
                        </a:rPr>
                        <a:t>  плану, %</a:t>
                      </a:r>
                      <a:endParaRPr lang="ru-RU" sz="1400" b="1" dirty="0">
                        <a:effectLst/>
                        <a:latin typeface="+mj-lt"/>
                        <a:ea typeface="Times New Roman" panose="02020603050405020304" pitchFamily="18" charset="0"/>
                        <a:cs typeface="Arial" panose="020B0604020202020204" pitchFamily="34" charset="0"/>
                      </a:endParaRPr>
                    </a:p>
                  </a:txBody>
                  <a:tcPr marL="26713" marR="26713" marT="0" marB="0" anchor="ctr">
                    <a:solidFill>
                      <a:schemeClr val="accent1">
                        <a:lumMod val="60000"/>
                        <a:lumOff val="40000"/>
                      </a:schemeClr>
                    </a:solidFill>
                  </a:tcPr>
                </a:tc>
                <a:extLst>
                  <a:ext uri="{0D108BD9-81ED-4DB2-BD59-A6C34878D82A}">
                    <a16:rowId xmlns:a16="http://schemas.microsoft.com/office/drawing/2014/main" val="4152238313"/>
                  </a:ext>
                </a:extLst>
              </a:tr>
              <a:tr h="222803">
                <a:tc>
                  <a:txBody>
                    <a:bodyPr/>
                    <a:lstStyle/>
                    <a:p>
                      <a:pPr marL="179705" algn="ctr">
                        <a:spcAft>
                          <a:spcPts val="600"/>
                        </a:spcAft>
                      </a:pPr>
                      <a:r>
                        <a:rPr lang="ru-RU" sz="1400" b="0" dirty="0">
                          <a:effectLst/>
                          <a:latin typeface="+mn-lt"/>
                          <a:cs typeface="Arial" panose="020B0604020202020204" pitchFamily="34" charset="0"/>
                        </a:rPr>
                        <a:t>1</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«Здравоохранение»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5 620,8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5 040,3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89,7</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763846369"/>
                  </a:ext>
                </a:extLst>
              </a:tr>
              <a:tr h="222803">
                <a:tc>
                  <a:txBody>
                    <a:bodyPr/>
                    <a:lstStyle/>
                    <a:p>
                      <a:pPr marL="179705" algn="ctr">
                        <a:spcAft>
                          <a:spcPts val="600"/>
                        </a:spcAft>
                      </a:pPr>
                      <a:r>
                        <a:rPr lang="ru-RU" sz="1400" b="0" dirty="0">
                          <a:effectLst/>
                          <a:latin typeface="+mn-lt"/>
                          <a:cs typeface="Arial" panose="020B0604020202020204" pitchFamily="34" charset="0"/>
                        </a:rPr>
                        <a:t>2</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«Культура»</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283 355,0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282 835,2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99,8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744786695"/>
                  </a:ext>
                </a:extLst>
              </a:tr>
              <a:tr h="222803">
                <a:tc>
                  <a:txBody>
                    <a:bodyPr/>
                    <a:lstStyle/>
                    <a:p>
                      <a:pPr marL="179705" algn="ctr">
                        <a:spcAft>
                          <a:spcPts val="600"/>
                        </a:spcAft>
                      </a:pPr>
                      <a:r>
                        <a:rPr lang="ru-RU" sz="1400" b="0" dirty="0">
                          <a:effectLst/>
                          <a:latin typeface="+mn-lt"/>
                          <a:cs typeface="Arial" panose="020B0604020202020204" pitchFamily="34" charset="0"/>
                        </a:rPr>
                        <a:t>3</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«Образование»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3 277 264,6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3 244 518,6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99,0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556783534"/>
                  </a:ext>
                </a:extLst>
              </a:tr>
              <a:tr h="222803">
                <a:tc>
                  <a:txBody>
                    <a:bodyPr/>
                    <a:lstStyle/>
                    <a:p>
                      <a:pPr marL="179705" algn="ctr">
                        <a:spcAft>
                          <a:spcPts val="600"/>
                        </a:spcAft>
                      </a:pPr>
                      <a:r>
                        <a:rPr lang="ru-RU" sz="1400" b="0" dirty="0">
                          <a:effectLst/>
                          <a:latin typeface="+mn-lt"/>
                          <a:cs typeface="Arial" panose="020B0604020202020204" pitchFamily="34" charset="0"/>
                        </a:rPr>
                        <a:t>4</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«Социальная защита населения»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42 079,6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41 739,0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99,2</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23724203"/>
                  </a:ext>
                </a:extLst>
              </a:tr>
              <a:tr h="222803">
                <a:tc>
                  <a:txBody>
                    <a:bodyPr/>
                    <a:lstStyle/>
                    <a:p>
                      <a:pPr marL="179705" algn="ctr">
                        <a:spcAft>
                          <a:spcPts val="600"/>
                        </a:spcAft>
                        <a:tabLst>
                          <a:tab pos="457200" algn="l"/>
                        </a:tabLst>
                      </a:pPr>
                      <a:r>
                        <a:rPr lang="ru-RU" sz="1400" b="0" dirty="0">
                          <a:effectLst/>
                          <a:latin typeface="+mn-lt"/>
                          <a:cs typeface="Arial" panose="020B0604020202020204" pitchFamily="34" charset="0"/>
                        </a:rPr>
                        <a:t>5</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«Спорт»</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113 572,1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113 397,8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99,8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867812130"/>
                  </a:ext>
                </a:extLst>
              </a:tr>
              <a:tr h="222803">
                <a:tc>
                  <a:txBody>
                    <a:bodyPr/>
                    <a:lstStyle/>
                    <a:p>
                      <a:pPr marL="179705" algn="ctr">
                        <a:spcAft>
                          <a:spcPts val="600"/>
                        </a:spcAft>
                      </a:pPr>
                      <a:r>
                        <a:rPr lang="ru-RU" sz="1400" b="0" dirty="0">
                          <a:effectLst/>
                          <a:latin typeface="+mn-lt"/>
                          <a:cs typeface="Arial" panose="020B0604020202020204" pitchFamily="34" charset="0"/>
                        </a:rPr>
                        <a:t>6</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«Развитие сельского хозяйства»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1 633,0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1 626,2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99,6</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190870179"/>
                  </a:ext>
                </a:extLst>
              </a:tr>
              <a:tr h="222803">
                <a:tc>
                  <a:txBody>
                    <a:bodyPr/>
                    <a:lstStyle/>
                    <a:p>
                      <a:pPr marL="179705" algn="ctr">
                        <a:spcAft>
                          <a:spcPts val="600"/>
                        </a:spcAft>
                      </a:pPr>
                      <a:r>
                        <a:rPr lang="ru-RU" sz="1400" b="0" dirty="0">
                          <a:effectLst/>
                          <a:latin typeface="+mn-lt"/>
                          <a:cs typeface="Arial" panose="020B0604020202020204" pitchFamily="34" charset="0"/>
                        </a:rPr>
                        <a:t>7</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«Экология и окружающая среда»</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9 923,0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8 983,9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90,5</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772758864"/>
                  </a:ext>
                </a:extLst>
              </a:tr>
              <a:tr h="445606">
                <a:tc>
                  <a:txBody>
                    <a:bodyPr/>
                    <a:lstStyle/>
                    <a:p>
                      <a:pPr marL="179705" algn="ctr">
                        <a:spcAft>
                          <a:spcPts val="600"/>
                        </a:spcAft>
                      </a:pPr>
                      <a:r>
                        <a:rPr lang="ru-RU" sz="1400" b="0" dirty="0">
                          <a:effectLst/>
                          <a:latin typeface="+mn-lt"/>
                          <a:cs typeface="Arial" panose="020B0604020202020204" pitchFamily="34" charset="0"/>
                        </a:rPr>
                        <a:t>8</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«Безопасность и обеспечение безопасности жизнедеятельности населения»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61 569,2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58 522,7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95,1</a:t>
                      </a:r>
                    </a:p>
                  </a:txBody>
                  <a:tcPr marL="9525" marR="9525" marT="9525" marB="0" anchor="ctr">
                    <a:solidFill>
                      <a:schemeClr val="accent1">
                        <a:lumMod val="40000"/>
                        <a:lumOff val="60000"/>
                      </a:schemeClr>
                    </a:solidFill>
                  </a:tcPr>
                </a:tc>
                <a:extLst>
                  <a:ext uri="{0D108BD9-81ED-4DB2-BD59-A6C34878D82A}">
                    <a16:rowId xmlns:a16="http://schemas.microsoft.com/office/drawing/2014/main" val="907116216"/>
                  </a:ext>
                </a:extLst>
              </a:tr>
              <a:tr h="222803">
                <a:tc>
                  <a:txBody>
                    <a:bodyPr/>
                    <a:lstStyle/>
                    <a:p>
                      <a:pPr marL="179705" algn="ctr">
                        <a:spcAft>
                          <a:spcPts val="600"/>
                        </a:spcAft>
                      </a:pPr>
                      <a:r>
                        <a:rPr lang="ru-RU" sz="1400" b="0" dirty="0">
                          <a:effectLst/>
                          <a:latin typeface="+mn-lt"/>
                          <a:cs typeface="Arial" panose="020B0604020202020204" pitchFamily="34" charset="0"/>
                        </a:rPr>
                        <a:t>9</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«Жилище»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44 524,6</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44 438,4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99,8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266301941"/>
                  </a:ext>
                </a:extLst>
              </a:tr>
              <a:tr h="222803">
                <a:tc>
                  <a:txBody>
                    <a:bodyPr/>
                    <a:lstStyle/>
                    <a:p>
                      <a:pPr marL="179705" algn="ctr">
                        <a:spcAft>
                          <a:spcPts val="600"/>
                        </a:spcAft>
                      </a:pPr>
                      <a:r>
                        <a:rPr lang="ru-RU" sz="1400" b="0" dirty="0">
                          <a:effectLst/>
                          <a:latin typeface="+mn-lt"/>
                          <a:cs typeface="Arial" panose="020B0604020202020204" pitchFamily="34" charset="0"/>
                        </a:rPr>
                        <a:t>10</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«Развитие инженерной инфраструктуры и энергоэффективности»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442 606,1</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431 650,4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97,5</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887713472"/>
                  </a:ext>
                </a:extLst>
              </a:tr>
              <a:tr h="222803">
                <a:tc>
                  <a:txBody>
                    <a:bodyPr/>
                    <a:lstStyle/>
                    <a:p>
                      <a:pPr marL="179705" algn="ctr">
                        <a:spcAft>
                          <a:spcPts val="600"/>
                        </a:spcAft>
                      </a:pPr>
                      <a:r>
                        <a:rPr lang="ru-RU" sz="1400" b="0" dirty="0">
                          <a:effectLst/>
                          <a:latin typeface="+mn-lt"/>
                          <a:cs typeface="Arial" panose="020B0604020202020204" pitchFamily="34" charset="0"/>
                        </a:rPr>
                        <a:t>11</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«Предпринимательство»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6 472,5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6 472,5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100,0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073921469"/>
                  </a:ext>
                </a:extLst>
              </a:tr>
              <a:tr h="222803">
                <a:tc>
                  <a:txBody>
                    <a:bodyPr/>
                    <a:lstStyle/>
                    <a:p>
                      <a:pPr marL="179705" algn="ctr">
                        <a:spcAft>
                          <a:spcPts val="600"/>
                        </a:spcAft>
                      </a:pPr>
                      <a:r>
                        <a:rPr lang="ru-RU" sz="1400" b="0" dirty="0">
                          <a:effectLst/>
                          <a:latin typeface="+mn-lt"/>
                          <a:cs typeface="Arial" panose="020B0604020202020204" pitchFamily="34" charset="0"/>
                        </a:rPr>
                        <a:t>12</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«Управление имуществом и муниципальными финансами»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669 478,3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654 945,8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97,8</a:t>
                      </a:r>
                    </a:p>
                  </a:txBody>
                  <a:tcPr marL="9525" marR="9525" marT="9525" marB="0" anchor="ctr">
                    <a:solidFill>
                      <a:schemeClr val="accent1">
                        <a:lumMod val="40000"/>
                        <a:lumOff val="60000"/>
                      </a:schemeClr>
                    </a:solidFill>
                  </a:tcPr>
                </a:tc>
                <a:extLst>
                  <a:ext uri="{0D108BD9-81ED-4DB2-BD59-A6C34878D82A}">
                    <a16:rowId xmlns:a16="http://schemas.microsoft.com/office/drawing/2014/main" val="805129316"/>
                  </a:ext>
                </a:extLst>
              </a:tr>
              <a:tr h="654202">
                <a:tc>
                  <a:txBody>
                    <a:bodyPr/>
                    <a:lstStyle/>
                    <a:p>
                      <a:pPr marL="179705" algn="ctr">
                        <a:spcAft>
                          <a:spcPts val="600"/>
                        </a:spcAft>
                      </a:pPr>
                      <a:r>
                        <a:rPr lang="ru-RU" sz="1400" b="0" dirty="0">
                          <a:effectLst/>
                          <a:latin typeface="+mn-lt"/>
                          <a:cs typeface="Arial" panose="020B0604020202020204" pitchFamily="34" charset="0"/>
                        </a:rPr>
                        <a:t>13</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«Развитие институтов гражданского общества, повышение эффективности местного самоуправления и реализации молодежной политики»</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77 091,7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76 405,7</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99,1</a:t>
                      </a:r>
                    </a:p>
                  </a:txBody>
                  <a:tcPr marL="9525" marR="9525" marT="9525" marB="0" anchor="ctr">
                    <a:solidFill>
                      <a:schemeClr val="accent1">
                        <a:lumMod val="40000"/>
                        <a:lumOff val="60000"/>
                      </a:schemeClr>
                    </a:solidFill>
                  </a:tcPr>
                </a:tc>
                <a:extLst>
                  <a:ext uri="{0D108BD9-81ED-4DB2-BD59-A6C34878D82A}">
                    <a16:rowId xmlns:a16="http://schemas.microsoft.com/office/drawing/2014/main" val="904819997"/>
                  </a:ext>
                </a:extLst>
              </a:tr>
              <a:tr h="222803">
                <a:tc>
                  <a:txBody>
                    <a:bodyPr/>
                    <a:lstStyle/>
                    <a:p>
                      <a:pPr marL="179705" algn="ctr">
                        <a:spcAft>
                          <a:spcPts val="600"/>
                        </a:spcAft>
                      </a:pPr>
                      <a:r>
                        <a:rPr lang="ru-RU" sz="1400" b="0" dirty="0">
                          <a:effectLst/>
                          <a:latin typeface="+mn-lt"/>
                          <a:cs typeface="Arial" panose="020B0604020202020204" pitchFamily="34" charset="0"/>
                        </a:rPr>
                        <a:t>14</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«Развитие и функционирование дорожно-транспортного комплекса»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263 492,4</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254 059,2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96,4</a:t>
                      </a:r>
                    </a:p>
                  </a:txBody>
                  <a:tcPr marL="9525" marR="9525" marT="9525" marB="0" anchor="ctr">
                    <a:solidFill>
                      <a:schemeClr val="accent1">
                        <a:lumMod val="40000"/>
                        <a:lumOff val="60000"/>
                      </a:schemeClr>
                    </a:solidFill>
                  </a:tcPr>
                </a:tc>
                <a:extLst>
                  <a:ext uri="{0D108BD9-81ED-4DB2-BD59-A6C34878D82A}">
                    <a16:rowId xmlns:a16="http://schemas.microsoft.com/office/drawing/2014/main" val="2523597541"/>
                  </a:ext>
                </a:extLst>
              </a:tr>
              <a:tr h="222803">
                <a:tc>
                  <a:txBody>
                    <a:bodyPr/>
                    <a:lstStyle/>
                    <a:p>
                      <a:pPr marL="179705" algn="ctr">
                        <a:spcAft>
                          <a:spcPts val="600"/>
                        </a:spcAft>
                      </a:pPr>
                      <a:r>
                        <a:rPr lang="ru-RU" sz="1400" b="0" dirty="0">
                          <a:effectLst/>
                          <a:latin typeface="+mn-lt"/>
                          <a:cs typeface="Arial" panose="020B0604020202020204" pitchFamily="34" charset="0"/>
                        </a:rPr>
                        <a:t>15</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«Цифровое муниципальное образование»     </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a:solidFill>
                            <a:schemeClr val="dk1"/>
                          </a:solidFill>
                          <a:effectLst/>
                          <a:latin typeface="+mn-lt"/>
                          <a:ea typeface="Times New Roman" panose="02020603050405020304" pitchFamily="18" charset="0"/>
                          <a:cs typeface="+mn-cs"/>
                        </a:rPr>
                        <a:t>130 227,0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119 747,2</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92,0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3620925906"/>
                  </a:ext>
                </a:extLst>
              </a:tr>
              <a:tr h="222803">
                <a:tc>
                  <a:txBody>
                    <a:bodyPr/>
                    <a:lstStyle/>
                    <a:p>
                      <a:pPr marL="179705" algn="ctr">
                        <a:spcAft>
                          <a:spcPts val="600"/>
                        </a:spcAft>
                      </a:pPr>
                      <a:r>
                        <a:rPr lang="ru-RU" sz="1400" b="0" dirty="0">
                          <a:effectLst/>
                          <a:latin typeface="+mn-lt"/>
                          <a:cs typeface="Arial" panose="020B0604020202020204" pitchFamily="34" charset="0"/>
                        </a:rPr>
                        <a:t>16</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«Архитектура и градостроительство»</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1 495,0</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1 420,9</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95,0</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286180599"/>
                  </a:ext>
                </a:extLst>
              </a:tr>
              <a:tr h="222803">
                <a:tc>
                  <a:txBody>
                    <a:bodyPr/>
                    <a:lstStyle/>
                    <a:p>
                      <a:pPr marL="179705" algn="ctr">
                        <a:spcAft>
                          <a:spcPts val="600"/>
                        </a:spcAft>
                      </a:pPr>
                      <a:r>
                        <a:rPr lang="ru-RU" sz="1400" b="0" dirty="0">
                          <a:effectLst/>
                          <a:latin typeface="+mn-lt"/>
                          <a:cs typeface="Arial" panose="020B0604020202020204" pitchFamily="34" charset="0"/>
                        </a:rPr>
                        <a:t>17</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«Формирование современной комфортной городской среды»</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743 833,8</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673 727,5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90,6</a:t>
                      </a:r>
                    </a:p>
                  </a:txBody>
                  <a:tcPr marL="9525" marR="9525" marT="9525" marB="0" anchor="ctr">
                    <a:solidFill>
                      <a:schemeClr val="accent1">
                        <a:lumMod val="40000"/>
                        <a:lumOff val="60000"/>
                      </a:schemeClr>
                    </a:solidFill>
                  </a:tcPr>
                </a:tc>
                <a:extLst>
                  <a:ext uri="{0D108BD9-81ED-4DB2-BD59-A6C34878D82A}">
                    <a16:rowId xmlns:a16="http://schemas.microsoft.com/office/drawing/2014/main" val="1560682639"/>
                  </a:ext>
                </a:extLst>
              </a:tr>
              <a:tr h="222803">
                <a:tc>
                  <a:txBody>
                    <a:bodyPr/>
                    <a:lstStyle/>
                    <a:p>
                      <a:pPr marL="179705" algn="ctr">
                        <a:spcAft>
                          <a:spcPts val="600"/>
                        </a:spcAft>
                      </a:pPr>
                      <a:r>
                        <a:rPr lang="ru-RU" sz="1400" b="0" dirty="0">
                          <a:effectLst/>
                          <a:latin typeface="+mn-lt"/>
                          <a:cs typeface="Arial" panose="020B0604020202020204" pitchFamily="34" charset="0"/>
                        </a:rPr>
                        <a:t>18</a:t>
                      </a:r>
                      <a:endParaRPr lang="ru-RU" sz="1400" b="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algn="l">
                        <a:lnSpc>
                          <a:spcPct val="115000"/>
                        </a:lnSpc>
                        <a:spcAft>
                          <a:spcPts val="0"/>
                        </a:spcAft>
                      </a:pPr>
                      <a:r>
                        <a:rPr lang="ru-RU" sz="1300" dirty="0">
                          <a:effectLst/>
                          <a:latin typeface="+mn-lt"/>
                          <a:cs typeface="Arial" panose="020B0604020202020204" pitchFamily="34" charset="0"/>
                        </a:rPr>
                        <a:t>«Строительство объектов социальной инфраструктуры»</a:t>
                      </a:r>
                      <a:endParaRPr lang="ru-RU" sz="1300"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859 659,5</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719 557,3</a:t>
                      </a:r>
                    </a:p>
                  </a:txBody>
                  <a:tcPr marL="9525" marR="9525" marT="9525" marB="0" anchor="ctr">
                    <a:solidFill>
                      <a:schemeClr val="accent1">
                        <a:lumMod val="40000"/>
                        <a:lumOff val="60000"/>
                      </a:schemeClr>
                    </a:solidFill>
                  </a:tcPr>
                </a:tc>
                <a:tc>
                  <a:txBody>
                    <a:bodyPr/>
                    <a:lstStyle/>
                    <a:p>
                      <a:pPr marL="0" algn="ctr" defTabSz="914400" rtl="0" eaLnBrk="1" fontAlgn="ctr" latinLnBrk="0" hangingPunct="1">
                        <a:spcAft>
                          <a:spcPts val="0"/>
                        </a:spcAft>
                      </a:pPr>
                      <a:r>
                        <a:rPr lang="ru-RU" sz="1300" kern="1200" dirty="0">
                          <a:solidFill>
                            <a:schemeClr val="dk1"/>
                          </a:solidFill>
                          <a:effectLst/>
                          <a:latin typeface="+mn-lt"/>
                          <a:ea typeface="Times New Roman" panose="02020603050405020304" pitchFamily="18" charset="0"/>
                          <a:cs typeface="+mn-cs"/>
                        </a:rPr>
                        <a:t>83,7</a:t>
                      </a:r>
                    </a:p>
                  </a:txBody>
                  <a:tcPr marL="9525" marR="9525" marT="9525" marB="0" anchor="ctr">
                    <a:solidFill>
                      <a:schemeClr val="accent1">
                        <a:lumMod val="40000"/>
                        <a:lumOff val="60000"/>
                      </a:schemeClr>
                    </a:solidFill>
                  </a:tcPr>
                </a:tc>
                <a:extLst>
                  <a:ext uri="{0D108BD9-81ED-4DB2-BD59-A6C34878D82A}">
                    <a16:rowId xmlns:a16="http://schemas.microsoft.com/office/drawing/2014/main" val="748788104"/>
                  </a:ext>
                </a:extLst>
              </a:tr>
              <a:tr h="453272">
                <a:tc gridSpan="2">
                  <a:txBody>
                    <a:bodyPr/>
                    <a:lstStyle/>
                    <a:p>
                      <a:pPr marL="179705" algn="ctr">
                        <a:spcAft>
                          <a:spcPts val="600"/>
                        </a:spcAft>
                      </a:pPr>
                      <a:r>
                        <a:rPr lang="ru-RU" sz="1400" b="1" dirty="0">
                          <a:effectLst/>
                          <a:latin typeface="+mn-lt"/>
                          <a:cs typeface="Arial" panose="020B0604020202020204" pitchFamily="34" charset="0"/>
                        </a:rPr>
                        <a:t> ВСЕГО</a:t>
                      </a:r>
                      <a:endParaRPr lang="ru-RU" sz="1400" b="1" dirty="0">
                        <a:effectLst/>
                        <a:latin typeface="+mn-lt"/>
                        <a:ea typeface="Times New Roman" panose="02020603050405020304" pitchFamily="18" charset="0"/>
                        <a:cs typeface="Arial" panose="020B0604020202020204" pitchFamily="34" charset="0"/>
                      </a:endParaRPr>
                    </a:p>
                  </a:txBody>
                  <a:tcPr marL="26713" marR="26713" marT="0" marB="0" anchor="ctr">
                    <a:solidFill>
                      <a:schemeClr val="accent1">
                        <a:lumMod val="60000"/>
                        <a:lumOff val="40000"/>
                      </a:schemeClr>
                    </a:solidFill>
                  </a:tcPr>
                </a:tc>
                <a:tc hMerge="1">
                  <a:txBody>
                    <a:bodyPr/>
                    <a:lstStyle/>
                    <a:p>
                      <a:endParaRPr lang="ru-RU"/>
                    </a:p>
                  </a:txBody>
                  <a:tcPr/>
                </a:tc>
                <a:tc>
                  <a:txBody>
                    <a:bodyPr/>
                    <a:lstStyle/>
                    <a:p>
                      <a:pPr marL="179705" algn="ctr">
                        <a:spcAft>
                          <a:spcPts val="600"/>
                        </a:spcAft>
                      </a:pPr>
                      <a:r>
                        <a:rPr lang="ru-RU" sz="1400" b="1" dirty="0" smtClean="0">
                          <a:effectLst/>
                          <a:latin typeface="+mn-lt"/>
                          <a:ea typeface="Times New Roman" panose="02020603050405020304" pitchFamily="18" charset="0"/>
                        </a:rPr>
                        <a:t>7 033 898,2</a:t>
                      </a:r>
                      <a:endParaRPr lang="ru-RU" sz="1400" dirty="0">
                        <a:effectLst/>
                        <a:latin typeface="+mn-lt"/>
                        <a:ea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179705" algn="ctr">
                        <a:spcAft>
                          <a:spcPts val="600"/>
                        </a:spcAft>
                      </a:pPr>
                      <a:r>
                        <a:rPr lang="ru-RU" sz="1400" b="1" dirty="0" smtClean="0">
                          <a:effectLst/>
                          <a:latin typeface="+mn-lt"/>
                          <a:ea typeface="Times New Roman" panose="02020603050405020304" pitchFamily="18" charset="0"/>
                        </a:rPr>
                        <a:t>6 739 088,6</a:t>
                      </a:r>
                      <a:endParaRPr lang="ru-RU" sz="1400" dirty="0">
                        <a:effectLst/>
                        <a:latin typeface="+mn-lt"/>
                        <a:ea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179705" algn="ctr">
                        <a:spcAft>
                          <a:spcPts val="600"/>
                        </a:spcAft>
                      </a:pPr>
                      <a:r>
                        <a:rPr lang="ru-RU" sz="1400" b="1" dirty="0" smtClean="0">
                          <a:effectLst/>
                          <a:latin typeface="+mn-lt"/>
                          <a:ea typeface="Times New Roman" panose="02020603050405020304" pitchFamily="18" charset="0"/>
                        </a:rPr>
                        <a:t>95,8</a:t>
                      </a:r>
                      <a:endParaRPr lang="ru-RU" sz="1400" dirty="0">
                        <a:effectLst/>
                        <a:latin typeface="+mn-lt"/>
                        <a:ea typeface="Times New Roman" panose="02020603050405020304"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039934097"/>
                  </a:ext>
                </a:extLst>
              </a:tr>
            </a:tbl>
          </a:graphicData>
        </a:graphic>
      </p:graphicFrame>
      <p:pic>
        <p:nvPicPr>
          <p:cNvPr id="10" name="Объект 6">
            <a:extLst>
              <a:ext uri="{FF2B5EF4-FFF2-40B4-BE49-F238E27FC236}">
                <a16:creationId xmlns:a16="http://schemas.microsoft.com/office/drawing/2014/main" id="{982ECB5C-6AA9-4688-850F-9AEE645060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2876470325"/>
      </p:ext>
    </p:extLst>
  </p:cSld>
  <p:clrMapOvr>
    <a:masterClrMapping/>
  </p:clrMapOvr>
  <p:transition spd="slow">
    <p:diamon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088250-0F19-4338-B86B-F3BF7CE459AC}"/>
              </a:ext>
            </a:extLst>
          </p:cNvPr>
          <p:cNvSpPr>
            <a:spLocks noGrp="1"/>
          </p:cNvSpPr>
          <p:nvPr>
            <p:ph type="title"/>
          </p:nvPr>
        </p:nvSpPr>
        <p:spPr>
          <a:xfrm>
            <a:off x="1227238" y="188913"/>
            <a:ext cx="10189182" cy="863600"/>
          </a:xfrm>
        </p:spPr>
        <p:txBody>
          <a:bodyPr>
            <a:normAutofit fontScale="90000"/>
          </a:bodyPr>
          <a:lstStyle/>
          <a:p>
            <a:pPr algn="ctr"/>
            <a:r>
              <a:rPr lang="ru-RU" dirty="0"/>
              <a:t>Непрограммные расходы бюджета городского округа </a:t>
            </a:r>
            <a:r>
              <a:rPr lang="ru-RU" dirty="0" smtClean="0"/>
              <a:t>Долгопрудный</a:t>
            </a:r>
            <a:endParaRPr lang="ru-RU" dirty="0"/>
          </a:p>
        </p:txBody>
      </p:sp>
      <p:sp>
        <p:nvSpPr>
          <p:cNvPr id="39" name="Номер слайда 38">
            <a:extLst>
              <a:ext uri="{FF2B5EF4-FFF2-40B4-BE49-F238E27FC236}">
                <a16:creationId xmlns:a16="http://schemas.microsoft.com/office/drawing/2014/main" id="{2F6F0058-305B-4026-8C2B-28BBAE433B9B}"/>
              </a:ext>
            </a:extLst>
          </p:cNvPr>
          <p:cNvSpPr>
            <a:spLocks noGrp="1"/>
          </p:cNvSpPr>
          <p:nvPr>
            <p:ph type="sldNum" sz="quarter" idx="12"/>
          </p:nvPr>
        </p:nvSpPr>
        <p:spPr>
          <a:xfrm>
            <a:off x="9448800" y="6494432"/>
            <a:ext cx="2743200" cy="365125"/>
          </a:xfrm>
        </p:spPr>
        <p:txBody>
          <a:bodyPr/>
          <a:lstStyle/>
          <a:p>
            <a:fld id="{F203300F-B5E5-4D9E-9381-383162CC59FB}" type="slidenum">
              <a:rPr lang="ru-RU" smtClean="0"/>
              <a:pPr/>
              <a:t>53</a:t>
            </a:fld>
            <a:endParaRPr lang="ru-RU" dirty="0"/>
          </a:p>
        </p:txBody>
      </p:sp>
      <p:sp>
        <p:nvSpPr>
          <p:cNvPr id="8" name="Rectangle 9">
            <a:extLst>
              <a:ext uri="{FF2B5EF4-FFF2-40B4-BE49-F238E27FC236}">
                <a16:creationId xmlns:a16="http://schemas.microsoft.com/office/drawing/2014/main" id="{16981294-556C-4D09-B9BE-C12949814B06}"/>
              </a:ext>
            </a:extLst>
          </p:cNvPr>
          <p:cNvSpPr>
            <a:spLocks noChangeArrowheads="1"/>
          </p:cNvSpPr>
          <p:nvPr/>
        </p:nvSpPr>
        <p:spPr bwMode="auto">
          <a:xfrm>
            <a:off x="250825" y="2183308"/>
            <a:ext cx="3540354" cy="1477328"/>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smtClean="0">
                <a:ln w="0"/>
                <a:solidFill>
                  <a:srgbClr val="002060"/>
                </a:solidFill>
                <a:effectLst>
                  <a:outerShdw blurRad="38100" dist="25400" dir="5400000" algn="ctr" rotWithShape="0">
                    <a:srgbClr val="6E747A">
                      <a:alpha val="43000"/>
                    </a:srgbClr>
                  </a:outerShdw>
                </a:effectLst>
              </a:rPr>
              <a:t>Руководство </a:t>
            </a:r>
            <a:r>
              <a:rPr lang="ru-RU" dirty="0">
                <a:ln w="0"/>
                <a:solidFill>
                  <a:srgbClr val="002060"/>
                </a:solidFill>
                <a:effectLst>
                  <a:outerShdw blurRad="38100" dist="25400" dir="5400000" algn="ctr" rotWithShape="0">
                    <a:srgbClr val="6E747A">
                      <a:alpha val="43000"/>
                    </a:srgbClr>
                  </a:outerShdw>
                </a:effectLst>
              </a:rPr>
              <a:t>и управление в сфере установленных функций органов местного самоуправления</a:t>
            </a:r>
          </a:p>
          <a:p>
            <a:pPr algn="ctr"/>
            <a:r>
              <a:rPr lang="ru-RU" dirty="0" smtClean="0">
                <a:ln w="0"/>
                <a:solidFill>
                  <a:srgbClr val="002060"/>
                </a:solidFill>
                <a:effectLst>
                  <a:outerShdw blurRad="38100" dist="25400" dir="5400000" algn="ctr" rotWithShape="0">
                    <a:srgbClr val="6E747A">
                      <a:alpha val="43000"/>
                    </a:srgbClr>
                  </a:outerShdw>
                </a:effectLst>
              </a:rPr>
              <a:t>(17 051,0 тыс</a:t>
            </a:r>
            <a:r>
              <a:rPr lang="ru-RU" dirty="0">
                <a:ln w="0"/>
                <a:solidFill>
                  <a:srgbClr val="002060"/>
                </a:solidFill>
                <a:effectLst>
                  <a:outerShdw blurRad="38100" dist="25400" dir="5400000" algn="ctr" rotWithShape="0">
                    <a:srgbClr val="6E747A">
                      <a:alpha val="43000"/>
                    </a:srgbClr>
                  </a:outerShdw>
                </a:effectLst>
              </a:rPr>
              <a:t>. рублей)</a:t>
            </a:r>
          </a:p>
        </p:txBody>
      </p:sp>
      <p:sp>
        <p:nvSpPr>
          <p:cNvPr id="10" name="Rectangle 12">
            <a:extLst>
              <a:ext uri="{FF2B5EF4-FFF2-40B4-BE49-F238E27FC236}">
                <a16:creationId xmlns:a16="http://schemas.microsoft.com/office/drawing/2014/main" id="{991513C5-7DC5-41FE-A515-B1B9CB4F7484}"/>
              </a:ext>
            </a:extLst>
          </p:cNvPr>
          <p:cNvSpPr>
            <a:spLocks noChangeArrowheads="1"/>
          </p:cNvSpPr>
          <p:nvPr/>
        </p:nvSpPr>
        <p:spPr bwMode="auto">
          <a:xfrm>
            <a:off x="613583" y="4060176"/>
            <a:ext cx="3177596" cy="584775"/>
          </a:xfrm>
          <a:prstGeom prst="rect">
            <a:avLst/>
          </a:prstGeom>
          <a:gradFill rotWithShape="1">
            <a:gsLst>
              <a:gs pos="0">
                <a:srgbClr val="DAF7FE">
                  <a:alpha val="64000"/>
                </a:srgbClr>
              </a:gs>
              <a:gs pos="100000">
                <a:srgbClr val="D1D1D1"/>
              </a:gs>
            </a:gsLst>
            <a:lin ang="5400000" scaled="1"/>
          </a:gradFill>
          <a:ln w="12700" algn="ctr">
            <a:solidFill>
              <a:srgbClr val="0000CC"/>
            </a:solidFill>
            <a:miter lim="800000"/>
          </a:ln>
          <a:effectLst/>
        </p:spPr>
        <p:txBody>
          <a:bodyPr wrap="square" anchor="ctr">
            <a:spAutoFit/>
          </a:bodyPr>
          <a:lstStyle/>
          <a:p>
            <a:pPr algn="ctr" fontAlgn="base">
              <a:spcBef>
                <a:spcPct val="0"/>
              </a:spcBef>
              <a:spcAft>
                <a:spcPct val="0"/>
              </a:spcAft>
              <a:defRPr/>
            </a:pPr>
            <a:r>
              <a:rPr lang="ru-RU" sz="1600" i="1" dirty="0">
                <a:solidFill>
                  <a:srgbClr val="000000"/>
                </a:solidFill>
                <a:effectLst>
                  <a:outerShdw blurRad="38100" dist="38100" dir="2700000" algn="tl">
                    <a:srgbClr val="FFFFFF"/>
                  </a:outerShdw>
                </a:effectLst>
                <a:cs typeface="Arial" charset="0"/>
              </a:rPr>
              <a:t>Обеспечение деятельности Совета депутатов</a:t>
            </a:r>
            <a:endParaRPr lang="ru-RU" sz="1600" dirty="0">
              <a:solidFill>
                <a:srgbClr val="000000"/>
              </a:solidFill>
              <a:cs typeface="Arial" charset="0"/>
            </a:endParaRPr>
          </a:p>
        </p:txBody>
      </p:sp>
      <p:sp>
        <p:nvSpPr>
          <p:cNvPr id="11" name="Rectangle 12">
            <a:extLst>
              <a:ext uri="{FF2B5EF4-FFF2-40B4-BE49-F238E27FC236}">
                <a16:creationId xmlns:a16="http://schemas.microsoft.com/office/drawing/2014/main" id="{9163FFFD-BD13-493D-872D-63462E953659}"/>
              </a:ext>
            </a:extLst>
          </p:cNvPr>
          <p:cNvSpPr>
            <a:spLocks noChangeArrowheads="1"/>
          </p:cNvSpPr>
          <p:nvPr/>
        </p:nvSpPr>
        <p:spPr bwMode="auto">
          <a:xfrm>
            <a:off x="613583" y="5043667"/>
            <a:ext cx="3177596" cy="584775"/>
          </a:xfrm>
          <a:prstGeom prst="rect">
            <a:avLst/>
          </a:prstGeom>
          <a:gradFill rotWithShape="1">
            <a:gsLst>
              <a:gs pos="0">
                <a:srgbClr val="DAF7FE">
                  <a:alpha val="64000"/>
                </a:srgbClr>
              </a:gs>
              <a:gs pos="100000">
                <a:srgbClr val="D1D1D1"/>
              </a:gs>
            </a:gsLst>
            <a:lin ang="5400000" scaled="1"/>
          </a:gradFill>
          <a:ln w="12700" algn="ctr">
            <a:solidFill>
              <a:srgbClr val="0000CC"/>
            </a:solidFill>
            <a:miter lim="800000"/>
          </a:ln>
          <a:effectLst/>
        </p:spPr>
        <p:txBody>
          <a:bodyPr wrap="square" anchor="ctr">
            <a:spAutoFit/>
          </a:bodyPr>
          <a:lstStyle/>
          <a:p>
            <a:pPr algn="ctr" fontAlgn="base">
              <a:spcBef>
                <a:spcPct val="0"/>
              </a:spcBef>
              <a:spcAft>
                <a:spcPct val="0"/>
              </a:spcAft>
              <a:defRPr/>
            </a:pPr>
            <a:r>
              <a:rPr lang="ru-RU" sz="1600" i="1" dirty="0">
                <a:solidFill>
                  <a:srgbClr val="000000"/>
                </a:solidFill>
                <a:effectLst>
                  <a:outerShdw blurRad="38100" dist="38100" dir="2700000" algn="tl">
                    <a:srgbClr val="FFFFFF"/>
                  </a:outerShdw>
                </a:effectLst>
                <a:cs typeface="Arial" charset="0"/>
              </a:rPr>
              <a:t>Обеспечение деятельности </a:t>
            </a:r>
            <a:r>
              <a:rPr lang="ru-RU" sz="1600" i="1" dirty="0" smtClean="0">
                <a:solidFill>
                  <a:srgbClr val="000000"/>
                </a:solidFill>
                <a:effectLst>
                  <a:outerShdw blurRad="38100" dist="38100" dir="2700000" algn="tl">
                    <a:srgbClr val="FFFFFF"/>
                  </a:outerShdw>
                </a:effectLst>
                <a:cs typeface="Arial" charset="0"/>
              </a:rPr>
              <a:t>Контрольно-счетной </a:t>
            </a:r>
            <a:r>
              <a:rPr lang="ru-RU" sz="1600" i="1" dirty="0">
                <a:solidFill>
                  <a:srgbClr val="000000"/>
                </a:solidFill>
                <a:effectLst>
                  <a:outerShdw blurRad="38100" dist="38100" dir="2700000" algn="tl">
                    <a:srgbClr val="FFFFFF"/>
                  </a:outerShdw>
                </a:effectLst>
                <a:cs typeface="Arial" charset="0"/>
              </a:rPr>
              <a:t>палаты</a:t>
            </a:r>
            <a:endParaRPr lang="ru-RU" sz="1600" dirty="0">
              <a:solidFill>
                <a:srgbClr val="000000"/>
              </a:solidFill>
              <a:cs typeface="Arial" charset="0"/>
            </a:endParaRPr>
          </a:p>
        </p:txBody>
      </p:sp>
      <p:sp>
        <p:nvSpPr>
          <p:cNvPr id="15" name="Прямоугольник 14">
            <a:extLst>
              <a:ext uri="{FF2B5EF4-FFF2-40B4-BE49-F238E27FC236}">
                <a16:creationId xmlns:a16="http://schemas.microsoft.com/office/drawing/2014/main" id="{0C9188E0-13BD-4EBF-81AC-BD855AF281FD}"/>
              </a:ext>
            </a:extLst>
          </p:cNvPr>
          <p:cNvSpPr/>
          <p:nvPr/>
        </p:nvSpPr>
        <p:spPr>
          <a:xfrm>
            <a:off x="4039367" y="2183308"/>
            <a:ext cx="3808053" cy="92333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dirty="0" smtClean="0">
                <a:ln w="0"/>
                <a:solidFill>
                  <a:srgbClr val="002060"/>
                </a:solidFill>
                <a:effectLst>
                  <a:outerShdw blurRad="38100" dist="25400" dir="5400000" algn="ctr" rotWithShape="0">
                    <a:srgbClr val="6E747A">
                      <a:alpha val="43000"/>
                    </a:srgbClr>
                  </a:outerShdw>
                </a:effectLst>
              </a:rPr>
              <a:t>Денежные </a:t>
            </a:r>
            <a:r>
              <a:rPr lang="ru-RU" dirty="0">
                <a:ln w="0"/>
                <a:solidFill>
                  <a:srgbClr val="002060"/>
                </a:solidFill>
                <a:effectLst>
                  <a:outerShdw blurRad="38100" dist="25400" dir="5400000" algn="ctr" rotWithShape="0">
                    <a:srgbClr val="6E747A">
                      <a:alpha val="43000"/>
                    </a:srgbClr>
                  </a:outerShdw>
                </a:effectLst>
              </a:rPr>
              <a:t>выплаты </a:t>
            </a:r>
            <a:r>
              <a:rPr lang="ru-RU" dirty="0" smtClean="0">
                <a:ln w="0"/>
                <a:solidFill>
                  <a:srgbClr val="002060"/>
                </a:solidFill>
                <a:effectLst>
                  <a:outerShdw blurRad="38100" dist="25400" dir="5400000" algn="ctr" rotWithShape="0">
                    <a:srgbClr val="6E747A">
                      <a:alpha val="43000"/>
                    </a:srgbClr>
                  </a:outerShdw>
                </a:effectLst>
              </a:rPr>
              <a:t>почетным </a:t>
            </a:r>
            <a:r>
              <a:rPr lang="ru-RU" dirty="0">
                <a:ln w="0"/>
                <a:solidFill>
                  <a:srgbClr val="002060"/>
                </a:solidFill>
                <a:effectLst>
                  <a:outerShdw blurRad="38100" dist="25400" dir="5400000" algn="ctr" rotWithShape="0">
                    <a:srgbClr val="6E747A">
                      <a:alpha val="43000"/>
                    </a:srgbClr>
                  </a:outerShdw>
                </a:effectLst>
              </a:rPr>
              <a:t>гражданам</a:t>
            </a:r>
          </a:p>
          <a:p>
            <a:pPr algn="ctr"/>
            <a:r>
              <a:rPr lang="ru-RU" dirty="0">
                <a:ln w="0"/>
                <a:solidFill>
                  <a:srgbClr val="002060"/>
                </a:solidFill>
                <a:effectLst>
                  <a:outerShdw blurRad="38100" dist="25400" dir="5400000" algn="ctr" rotWithShape="0">
                    <a:srgbClr val="6E747A">
                      <a:alpha val="43000"/>
                    </a:srgbClr>
                  </a:outerShdw>
                </a:effectLst>
              </a:rPr>
              <a:t> </a:t>
            </a:r>
            <a:r>
              <a:rPr lang="ru-RU" dirty="0" smtClean="0">
                <a:ln w="0"/>
                <a:solidFill>
                  <a:srgbClr val="002060"/>
                </a:solidFill>
                <a:effectLst>
                  <a:outerShdw blurRad="38100" dist="25400" dir="5400000" algn="ctr" rotWithShape="0">
                    <a:srgbClr val="6E747A">
                      <a:alpha val="43000"/>
                    </a:srgbClr>
                  </a:outerShdw>
                </a:effectLst>
              </a:rPr>
              <a:t>(1 711,2 тыс</a:t>
            </a:r>
            <a:r>
              <a:rPr lang="ru-RU" dirty="0">
                <a:ln w="0"/>
                <a:solidFill>
                  <a:srgbClr val="002060"/>
                </a:solidFill>
                <a:effectLst>
                  <a:outerShdw blurRad="38100" dist="25400" dir="5400000" algn="ctr" rotWithShape="0">
                    <a:srgbClr val="6E747A">
                      <a:alpha val="43000"/>
                    </a:srgbClr>
                  </a:outerShdw>
                </a:effectLst>
              </a:rPr>
              <a:t>. руб.)</a:t>
            </a:r>
          </a:p>
        </p:txBody>
      </p:sp>
      <p:sp>
        <p:nvSpPr>
          <p:cNvPr id="17" name="Прямоугольник 16">
            <a:extLst>
              <a:ext uri="{FF2B5EF4-FFF2-40B4-BE49-F238E27FC236}">
                <a16:creationId xmlns:a16="http://schemas.microsoft.com/office/drawing/2014/main" id="{52B0897A-DE33-4B77-9B5F-481D2458AA89}"/>
              </a:ext>
            </a:extLst>
          </p:cNvPr>
          <p:cNvSpPr/>
          <p:nvPr/>
        </p:nvSpPr>
        <p:spPr>
          <a:xfrm>
            <a:off x="0" y="1294745"/>
            <a:ext cx="12191999" cy="83099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2400" b="1" dirty="0">
                <a:ln w="6600">
                  <a:solidFill>
                    <a:schemeClr val="accent2"/>
                  </a:solidFill>
                  <a:prstDash val="solid"/>
                </a:ln>
                <a:solidFill>
                  <a:srgbClr val="FFFFFF"/>
                </a:solidFill>
                <a:effectLst>
                  <a:outerShdw dist="38100" dir="2700000" algn="tl" rotWithShape="0">
                    <a:schemeClr val="accent2"/>
                  </a:outerShdw>
                </a:effectLst>
              </a:rPr>
              <a:t>Расходы на непрограммную часть бюджета городского округа Долгопрудный составили </a:t>
            </a:r>
            <a:r>
              <a:rPr lang="ru-RU" sz="2400" b="1" dirty="0" smtClean="0">
                <a:ln w="6600">
                  <a:solidFill>
                    <a:schemeClr val="accent2"/>
                  </a:solidFill>
                  <a:prstDash val="solid"/>
                </a:ln>
                <a:solidFill>
                  <a:srgbClr val="FFFFFF"/>
                </a:solidFill>
                <a:effectLst>
                  <a:outerShdw dist="38100" dir="2700000" algn="tl" rotWithShape="0">
                    <a:schemeClr val="accent2"/>
                  </a:outerShdw>
                </a:effectLst>
              </a:rPr>
              <a:t> 39 827,0 тыс</a:t>
            </a:r>
            <a:r>
              <a:rPr lang="ru-RU" sz="2400" b="1" dirty="0">
                <a:ln w="6600">
                  <a:solidFill>
                    <a:schemeClr val="accent2"/>
                  </a:solidFill>
                  <a:prstDash val="solid"/>
                </a:ln>
                <a:solidFill>
                  <a:srgbClr val="FFFFFF"/>
                </a:solidFill>
                <a:effectLst>
                  <a:outerShdw dist="38100" dir="2700000" algn="tl" rotWithShape="0">
                    <a:schemeClr val="accent2"/>
                  </a:outerShdw>
                </a:effectLst>
              </a:rPr>
              <a:t>. руб. и включают следующие направления:</a:t>
            </a:r>
          </a:p>
        </p:txBody>
      </p:sp>
      <p:cxnSp>
        <p:nvCxnSpPr>
          <p:cNvPr id="23" name="Прямая соединительная линия 22">
            <a:extLst>
              <a:ext uri="{FF2B5EF4-FFF2-40B4-BE49-F238E27FC236}">
                <a16:creationId xmlns:a16="http://schemas.microsoft.com/office/drawing/2014/main" id="{E6B1FB36-5E20-4F95-898A-176D61612BBE}"/>
              </a:ext>
            </a:extLst>
          </p:cNvPr>
          <p:cNvCxnSpPr>
            <a:cxnSpLocks/>
          </p:cNvCxnSpPr>
          <p:nvPr/>
        </p:nvCxnSpPr>
        <p:spPr>
          <a:xfrm>
            <a:off x="335280" y="3660636"/>
            <a:ext cx="0" cy="15882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918B3335-3C55-4FA7-AE1D-B5890A5B57A4}"/>
              </a:ext>
            </a:extLst>
          </p:cNvPr>
          <p:cNvCxnSpPr>
            <a:cxnSpLocks/>
          </p:cNvCxnSpPr>
          <p:nvPr/>
        </p:nvCxnSpPr>
        <p:spPr>
          <a:xfrm>
            <a:off x="335280" y="5248879"/>
            <a:ext cx="2687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A999DACD-65F8-49B3-8245-D5731B19DE4A}"/>
              </a:ext>
            </a:extLst>
          </p:cNvPr>
          <p:cNvCxnSpPr>
            <a:cxnSpLocks/>
          </p:cNvCxnSpPr>
          <p:nvPr/>
        </p:nvCxnSpPr>
        <p:spPr>
          <a:xfrm>
            <a:off x="335280" y="4352564"/>
            <a:ext cx="2687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a16="http://schemas.microsoft.com/office/drawing/2014/main" id="{BDB30BCB-D1C5-4442-A16A-B8DDEEBE64F3}"/>
              </a:ext>
            </a:extLst>
          </p:cNvPr>
          <p:cNvSpPr/>
          <p:nvPr/>
        </p:nvSpPr>
        <p:spPr>
          <a:xfrm>
            <a:off x="8037576" y="2185591"/>
            <a:ext cx="3721886" cy="203132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dirty="0" smtClean="0">
                <a:ln w="0"/>
                <a:solidFill>
                  <a:srgbClr val="002060"/>
                </a:solidFill>
                <a:effectLst>
                  <a:outerShdw blurRad="38100" dist="25400" dir="5400000" algn="ctr" rotWithShape="0">
                    <a:srgbClr val="6E747A">
                      <a:alpha val="43000"/>
                    </a:srgbClr>
                  </a:outerShdw>
                </a:effectLst>
              </a:rPr>
              <a:t>Достижение </a:t>
            </a:r>
            <a:r>
              <a:rPr lang="ru-RU" dirty="0">
                <a:ln w="0"/>
                <a:solidFill>
                  <a:srgbClr val="002060"/>
                </a:solidFill>
                <a:effectLst>
                  <a:outerShdw blurRad="38100" dist="25400" dir="5400000" algn="ctr" rotWithShape="0">
                    <a:srgbClr val="6E747A">
                      <a:alpha val="43000"/>
                    </a:srgbClr>
                  </a:outerShdw>
                </a:effectLst>
              </a:rPr>
              <a:t>показателей деятельности органов исполнительной власти субъектов Российской Федерации (поощрение муниципальных управленческих команд)</a:t>
            </a:r>
          </a:p>
          <a:p>
            <a:pPr algn="ctr"/>
            <a:r>
              <a:rPr lang="ru-RU" dirty="0" smtClean="0">
                <a:ln w="0"/>
                <a:solidFill>
                  <a:srgbClr val="002060"/>
                </a:solidFill>
                <a:effectLst>
                  <a:outerShdw blurRad="38100" dist="25400" dir="5400000" algn="ctr" rotWithShape="0">
                    <a:srgbClr val="6E747A">
                      <a:alpha val="43000"/>
                    </a:srgbClr>
                  </a:outerShdw>
                </a:effectLst>
              </a:rPr>
              <a:t>(4 852,3 тыс</a:t>
            </a:r>
            <a:r>
              <a:rPr lang="ru-RU" dirty="0">
                <a:ln w="0"/>
                <a:solidFill>
                  <a:srgbClr val="002060"/>
                </a:solidFill>
                <a:effectLst>
                  <a:outerShdw blurRad="38100" dist="25400" dir="5400000" algn="ctr" rotWithShape="0">
                    <a:srgbClr val="6E747A">
                      <a:alpha val="43000"/>
                    </a:srgbClr>
                  </a:outerShdw>
                </a:effectLst>
              </a:rPr>
              <a:t>. рублей)</a:t>
            </a:r>
          </a:p>
        </p:txBody>
      </p:sp>
      <p:pic>
        <p:nvPicPr>
          <p:cNvPr id="22" name="Рисунок 21">
            <a:extLst>
              <a:ext uri="{FF2B5EF4-FFF2-40B4-BE49-F238E27FC236}">
                <a16:creationId xmlns:a16="http://schemas.microsoft.com/office/drawing/2014/main" id="{A51845ED-E008-4AAA-9202-478EBDCBD7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8333" y="158436"/>
            <a:ext cx="930124" cy="418296"/>
          </a:xfrm>
          <a:prstGeom prst="rect">
            <a:avLst/>
          </a:prstGeom>
        </p:spPr>
      </p:pic>
      <p:pic>
        <p:nvPicPr>
          <p:cNvPr id="7" name="Рисунок 6">
            <a:extLst>
              <a:ext uri="{FF2B5EF4-FFF2-40B4-BE49-F238E27FC236}">
                <a16:creationId xmlns:a16="http://schemas.microsoft.com/office/drawing/2014/main" id="{7674B06A-D2B7-4250-8FA6-74556196416D}"/>
              </a:ext>
            </a:extLst>
          </p:cNvPr>
          <p:cNvPicPr>
            <a:picLocks noChangeAspect="1"/>
          </p:cNvPicPr>
          <p:nvPr/>
        </p:nvPicPr>
        <p:blipFill>
          <a:blip r:embed="rId4"/>
          <a:stretch>
            <a:fillRect/>
          </a:stretch>
        </p:blipFill>
        <p:spPr>
          <a:xfrm>
            <a:off x="8309721" y="4375325"/>
            <a:ext cx="3177596" cy="2383196"/>
          </a:xfrm>
          <a:prstGeom prst="rect">
            <a:avLst/>
          </a:prstGeom>
          <a:ln>
            <a:noFill/>
          </a:ln>
          <a:effectLst>
            <a:softEdge rad="317500"/>
          </a:effectLst>
        </p:spPr>
      </p:pic>
      <p:sp>
        <p:nvSpPr>
          <p:cNvPr id="16" name="Прямоугольник 15">
            <a:extLst>
              <a:ext uri="{FF2B5EF4-FFF2-40B4-BE49-F238E27FC236}">
                <a16:creationId xmlns:a16="http://schemas.microsoft.com/office/drawing/2014/main" id="{0C9188E0-13BD-4EBF-81AC-BD855AF281FD}"/>
              </a:ext>
            </a:extLst>
          </p:cNvPr>
          <p:cNvSpPr/>
          <p:nvPr/>
        </p:nvSpPr>
        <p:spPr>
          <a:xfrm>
            <a:off x="4039366" y="3280859"/>
            <a:ext cx="3808053" cy="92333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dirty="0" smtClean="0">
                <a:ln w="0"/>
                <a:solidFill>
                  <a:srgbClr val="002060"/>
                </a:solidFill>
                <a:effectLst>
                  <a:outerShdw blurRad="38100" dist="25400" dir="5400000" algn="ctr" rotWithShape="0">
                    <a:srgbClr val="6E747A">
                      <a:alpha val="43000"/>
                    </a:srgbClr>
                  </a:outerShdw>
                </a:effectLst>
              </a:rPr>
              <a:t>Оплата исполнительных листов, судебных издержек (15 459,3 </a:t>
            </a:r>
            <a:r>
              <a:rPr lang="ru-RU" dirty="0">
                <a:ln w="0"/>
                <a:solidFill>
                  <a:srgbClr val="002060"/>
                </a:solidFill>
                <a:effectLst>
                  <a:outerShdw blurRad="38100" dist="25400" dir="5400000" algn="ctr" rotWithShape="0">
                    <a:srgbClr val="6E747A">
                      <a:alpha val="43000"/>
                    </a:srgbClr>
                  </a:outerShdw>
                </a:effectLst>
              </a:rPr>
              <a:t>тыс. руб.)</a:t>
            </a:r>
          </a:p>
        </p:txBody>
      </p:sp>
      <p:sp>
        <p:nvSpPr>
          <p:cNvPr id="18" name="Прямоугольник 17">
            <a:extLst>
              <a:ext uri="{FF2B5EF4-FFF2-40B4-BE49-F238E27FC236}">
                <a16:creationId xmlns:a16="http://schemas.microsoft.com/office/drawing/2014/main" id="{0C9188E0-13BD-4EBF-81AC-BD855AF281FD}"/>
              </a:ext>
            </a:extLst>
          </p:cNvPr>
          <p:cNvSpPr/>
          <p:nvPr/>
        </p:nvSpPr>
        <p:spPr>
          <a:xfrm>
            <a:off x="4039366" y="4375325"/>
            <a:ext cx="3808053" cy="92333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dirty="0">
                <a:ln w="0"/>
                <a:solidFill>
                  <a:srgbClr val="002060"/>
                </a:solidFill>
                <a:effectLst>
                  <a:outerShdw blurRad="38100" dist="25400" dir="5400000" algn="ctr" rotWithShape="0">
                    <a:srgbClr val="6E747A">
                      <a:alpha val="43000"/>
                    </a:srgbClr>
                  </a:outerShdw>
                </a:effectLst>
              </a:rPr>
              <a:t>Проведение судебных строительно-технических экспертиз в рамках судебных дел </a:t>
            </a:r>
            <a:r>
              <a:rPr lang="ru-RU" dirty="0" smtClean="0">
                <a:ln w="0"/>
                <a:solidFill>
                  <a:srgbClr val="002060"/>
                </a:solidFill>
                <a:effectLst>
                  <a:outerShdw blurRad="38100" dist="25400" dir="5400000" algn="ctr" rotWithShape="0">
                    <a:srgbClr val="6E747A">
                      <a:alpha val="43000"/>
                    </a:srgbClr>
                  </a:outerShdw>
                </a:effectLst>
              </a:rPr>
              <a:t>(753,2 </a:t>
            </a:r>
            <a:r>
              <a:rPr lang="ru-RU" dirty="0">
                <a:ln w="0"/>
                <a:solidFill>
                  <a:srgbClr val="002060"/>
                </a:solidFill>
                <a:effectLst>
                  <a:outerShdw blurRad="38100" dist="25400" dir="5400000" algn="ctr" rotWithShape="0">
                    <a:srgbClr val="6E747A">
                      <a:alpha val="43000"/>
                    </a:srgbClr>
                  </a:outerShdw>
                </a:effectLst>
              </a:rPr>
              <a:t>тыс. руб.)</a:t>
            </a:r>
          </a:p>
        </p:txBody>
      </p:sp>
    </p:spTree>
    <p:extLst>
      <p:ext uri="{BB962C8B-B14F-4D97-AF65-F5344CB8AC3E}">
        <p14:creationId xmlns:p14="http://schemas.microsoft.com/office/powerpoint/2010/main" val="3168368597"/>
      </p:ext>
    </p:extLst>
  </p:cSld>
  <p:clrMapOvr>
    <a:overrideClrMapping bg1="lt1" tx1="dk1" bg2="lt2" tx2="dk2" accent1="accent1" accent2="accent2" accent3="accent3" accent4="accent4" accent5="accent5" accent6="accent6" hlink="hlink" folHlink="folHlink"/>
  </p:clrMapOvr>
  <p:transition spd="slow">
    <p:newsfla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5127" y="365760"/>
            <a:ext cx="10515600" cy="576349"/>
          </a:xfrm>
        </p:spPr>
        <p:txBody>
          <a:bodyPr>
            <a:normAutofit fontScale="90000"/>
          </a:bodyPr>
          <a:lstStyle/>
          <a:p>
            <a:pPr algn="ctr"/>
            <a:r>
              <a:rPr lang="ru-RU" sz="3200" dirty="0"/>
              <a:t>Реализация национальных проектов в рамках муниципальных </a:t>
            </a:r>
            <a:r>
              <a:rPr lang="ru-RU" sz="3200" dirty="0" smtClean="0"/>
              <a:t>программ</a:t>
            </a:r>
            <a:endParaRPr lang="ru-RU" sz="3200" dirty="0"/>
          </a:p>
        </p:txBody>
      </p:sp>
      <p:graphicFrame>
        <p:nvGraphicFramePr>
          <p:cNvPr id="6" name="Содержимое 5"/>
          <p:cNvGraphicFramePr>
            <a:graphicFrameLocks noGrp="1"/>
          </p:cNvGraphicFramePr>
          <p:nvPr>
            <p:ph idx="1"/>
            <p:extLst>
              <p:ext uri="{D42A27DB-BD31-4B8C-83A1-F6EECF244321}">
                <p14:modId xmlns:p14="http://schemas.microsoft.com/office/powerpoint/2010/main" val="606212052"/>
              </p:ext>
            </p:extLst>
          </p:nvPr>
        </p:nvGraphicFramePr>
        <p:xfrm>
          <a:off x="327514" y="1686611"/>
          <a:ext cx="11457710" cy="3078480"/>
        </p:xfrm>
        <a:graphic>
          <a:graphicData uri="http://schemas.openxmlformats.org/drawingml/2006/table">
            <a:tbl>
              <a:tblPr firstRow="1" bandRow="1">
                <a:tableStyleId>{BC89EF96-8CEA-46FF-86C4-4CE0E7609802}</a:tableStyleId>
              </a:tblPr>
              <a:tblGrid>
                <a:gridCol w="3796147">
                  <a:extLst>
                    <a:ext uri="{9D8B030D-6E8A-4147-A177-3AD203B41FA5}">
                      <a16:colId xmlns:a16="http://schemas.microsoft.com/office/drawing/2014/main" val="20000"/>
                    </a:ext>
                  </a:extLst>
                </a:gridCol>
                <a:gridCol w="1638969">
                  <a:extLst>
                    <a:ext uri="{9D8B030D-6E8A-4147-A177-3AD203B41FA5}">
                      <a16:colId xmlns:a16="http://schemas.microsoft.com/office/drawing/2014/main" val="20001"/>
                    </a:ext>
                  </a:extLst>
                </a:gridCol>
                <a:gridCol w="1871878">
                  <a:extLst>
                    <a:ext uri="{9D8B030D-6E8A-4147-A177-3AD203B41FA5}">
                      <a16:colId xmlns:a16="http://schemas.microsoft.com/office/drawing/2014/main" val="20002"/>
                    </a:ext>
                  </a:extLst>
                </a:gridCol>
                <a:gridCol w="1859174">
                  <a:extLst>
                    <a:ext uri="{9D8B030D-6E8A-4147-A177-3AD203B41FA5}">
                      <a16:colId xmlns:a16="http://schemas.microsoft.com/office/drawing/2014/main" val="20003"/>
                    </a:ext>
                  </a:extLst>
                </a:gridCol>
                <a:gridCol w="2291542">
                  <a:extLst>
                    <a:ext uri="{9D8B030D-6E8A-4147-A177-3AD203B41FA5}">
                      <a16:colId xmlns:a16="http://schemas.microsoft.com/office/drawing/2014/main" val="20004"/>
                    </a:ext>
                  </a:extLst>
                </a:gridCol>
              </a:tblGrid>
              <a:tr h="457057">
                <a:tc>
                  <a:txBody>
                    <a:bodyPr/>
                    <a:lstStyle/>
                    <a:p>
                      <a:pPr algn="ctr"/>
                      <a:r>
                        <a:rPr lang="ru-RU" sz="2400" dirty="0">
                          <a:latin typeface="+mn-lt"/>
                          <a:cs typeface="Arial" pitchFamily="34" charset="0"/>
                        </a:rPr>
                        <a:t>Наименование проекта</a:t>
                      </a:r>
                    </a:p>
                  </a:txBody>
                  <a:tcPr anchor="ctr">
                    <a:solidFill>
                      <a:schemeClr val="accent1">
                        <a:lumMod val="40000"/>
                        <a:lumOff val="60000"/>
                      </a:schemeClr>
                    </a:solidFill>
                  </a:tcPr>
                </a:tc>
                <a:tc>
                  <a:txBody>
                    <a:bodyPr/>
                    <a:lstStyle/>
                    <a:p>
                      <a:pPr algn="ctr"/>
                      <a:r>
                        <a:rPr lang="ru-RU" sz="2400" dirty="0">
                          <a:latin typeface="+mn-lt"/>
                          <a:cs typeface="Arial" pitchFamily="34" charset="0"/>
                        </a:rPr>
                        <a:t>Код проекта</a:t>
                      </a:r>
                    </a:p>
                  </a:txBody>
                  <a:tcPr anchor="ctr">
                    <a:solidFill>
                      <a:schemeClr val="accent1">
                        <a:lumMod val="40000"/>
                        <a:lumOff val="60000"/>
                      </a:schemeClr>
                    </a:solidFill>
                  </a:tcPr>
                </a:tc>
                <a:tc>
                  <a:txBody>
                    <a:bodyPr/>
                    <a:lstStyle/>
                    <a:p>
                      <a:pPr algn="ctr">
                        <a:lnSpc>
                          <a:spcPct val="107000"/>
                        </a:lnSpc>
                        <a:spcAft>
                          <a:spcPts val="0"/>
                        </a:spcAft>
                      </a:pPr>
                      <a:r>
                        <a:rPr lang="ru-RU" sz="2400" dirty="0">
                          <a:effectLst/>
                          <a:latin typeface="+mn-lt"/>
                          <a:cs typeface="Arial" pitchFamily="34" charset="0"/>
                        </a:rPr>
                        <a:t> План на </a:t>
                      </a:r>
                      <a:r>
                        <a:rPr lang="ru-RU" sz="2400" dirty="0" smtClean="0">
                          <a:effectLst/>
                          <a:latin typeface="+mn-lt"/>
                          <a:cs typeface="Arial" pitchFamily="34" charset="0"/>
                        </a:rPr>
                        <a:t>2023 </a:t>
                      </a:r>
                      <a:r>
                        <a:rPr lang="ru-RU" sz="2400" dirty="0">
                          <a:effectLst/>
                          <a:latin typeface="+mn-lt"/>
                          <a:cs typeface="Arial" pitchFamily="34" charset="0"/>
                        </a:rPr>
                        <a:t>г. </a:t>
                      </a:r>
                      <a:endParaRPr lang="ru-RU" sz="2400" dirty="0">
                        <a:effectLst/>
                        <a:latin typeface="+mn-lt"/>
                        <a:ea typeface="Calibri" panose="020F0502020204030204" pitchFamily="34" charset="0"/>
                        <a:cs typeface="Arial" pitchFamily="34"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ru-RU" sz="2400" dirty="0">
                          <a:effectLst/>
                          <a:latin typeface="+mn-lt"/>
                          <a:cs typeface="Arial" pitchFamily="34" charset="0"/>
                        </a:rPr>
                        <a:t> Исполнено</a:t>
                      </a:r>
                    </a:p>
                    <a:p>
                      <a:pPr algn="ctr">
                        <a:lnSpc>
                          <a:spcPct val="107000"/>
                        </a:lnSpc>
                        <a:spcAft>
                          <a:spcPts val="0"/>
                        </a:spcAft>
                      </a:pPr>
                      <a:r>
                        <a:rPr lang="ru-RU" sz="2400" dirty="0">
                          <a:effectLst/>
                          <a:latin typeface="+mn-lt"/>
                          <a:cs typeface="Arial" pitchFamily="34" charset="0"/>
                        </a:rPr>
                        <a:t> за </a:t>
                      </a:r>
                      <a:r>
                        <a:rPr lang="ru-RU" sz="2400" dirty="0" smtClean="0">
                          <a:effectLst/>
                          <a:latin typeface="+mn-lt"/>
                          <a:cs typeface="Arial" pitchFamily="34" charset="0"/>
                        </a:rPr>
                        <a:t>2023 </a:t>
                      </a:r>
                      <a:r>
                        <a:rPr lang="ru-RU" sz="2400" dirty="0">
                          <a:effectLst/>
                          <a:latin typeface="+mn-lt"/>
                          <a:cs typeface="Arial" pitchFamily="34" charset="0"/>
                        </a:rPr>
                        <a:t>год </a:t>
                      </a:r>
                      <a:endParaRPr lang="ru-RU" sz="2400" dirty="0">
                        <a:effectLst/>
                        <a:latin typeface="+mn-lt"/>
                        <a:ea typeface="Calibri" panose="020F0502020204030204" pitchFamily="34" charset="0"/>
                        <a:cs typeface="Arial" pitchFamily="34" charset="0"/>
                      </a:endParaRPr>
                    </a:p>
                  </a:txBody>
                  <a:tcPr marL="68580" marR="68580" marT="0" marB="0" anchor="ctr">
                    <a:solidFill>
                      <a:schemeClr val="accent1">
                        <a:lumMod val="40000"/>
                        <a:lumOff val="60000"/>
                      </a:schemeClr>
                    </a:solidFill>
                  </a:tcPr>
                </a:tc>
                <a:tc>
                  <a:txBody>
                    <a:bodyPr/>
                    <a:lstStyle/>
                    <a:p>
                      <a:pPr algn="ctr">
                        <a:lnSpc>
                          <a:spcPct val="107000"/>
                        </a:lnSpc>
                        <a:spcAft>
                          <a:spcPts val="0"/>
                        </a:spcAft>
                      </a:pPr>
                      <a:r>
                        <a:rPr lang="ru-RU" sz="2400" dirty="0">
                          <a:effectLst/>
                          <a:latin typeface="+mn-lt"/>
                          <a:cs typeface="Arial" pitchFamily="34" charset="0"/>
                        </a:rPr>
                        <a:t> % исполнения </a:t>
                      </a:r>
                      <a:endParaRPr lang="ru-RU" sz="2400" dirty="0">
                        <a:effectLst/>
                        <a:latin typeface="+mn-lt"/>
                        <a:ea typeface="Calibri" panose="020F0502020204030204" pitchFamily="34" charset="0"/>
                        <a:cs typeface="Arial" pitchFamily="34"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599440">
                <a:tc>
                  <a:txBody>
                    <a:bodyPr/>
                    <a:lstStyle/>
                    <a:p>
                      <a:pPr algn="l" rtl="0" fontAlgn="t"/>
                      <a:r>
                        <a:rPr lang="ru-RU" sz="1800" b="1" i="0" u="none" strike="noStrike" dirty="0">
                          <a:solidFill>
                            <a:srgbClr val="000000"/>
                          </a:solidFill>
                          <a:effectLst>
                            <a:outerShdw blurRad="38100" dist="38100" dir="2700000" algn="tl">
                              <a:srgbClr val="000000">
                                <a:alpha val="43137"/>
                              </a:srgbClr>
                            </a:outerShdw>
                          </a:effectLst>
                          <a:latin typeface="+mn-lt"/>
                          <a:cs typeface="Arial" pitchFamily="34" charset="0"/>
                        </a:rPr>
                        <a:t>Национальный проект «Демография»</a:t>
                      </a:r>
                    </a:p>
                  </a:txBody>
                  <a:tcPr marL="9525" marR="9525" marT="9525" marB="0" anchor="ctr">
                    <a:solidFill>
                      <a:schemeClr val="accent1">
                        <a:lumMod val="40000"/>
                        <a:lumOff val="60000"/>
                      </a:schemeClr>
                    </a:solidFill>
                  </a:tcPr>
                </a:tc>
                <a:tc>
                  <a:txBody>
                    <a:bodyPr/>
                    <a:lstStyle/>
                    <a:p>
                      <a:pPr algn="ctr" rtl="0" fontAlgn="t"/>
                      <a:r>
                        <a:rPr lang="ru-RU" sz="1800" b="1" i="0" u="none" strike="noStrike" dirty="0">
                          <a:solidFill>
                            <a:srgbClr val="000000"/>
                          </a:solidFill>
                          <a:effectLst>
                            <a:outerShdw blurRad="38100" dist="38100" dir="2700000" algn="tl">
                              <a:srgbClr val="000000">
                                <a:alpha val="43137"/>
                              </a:srgbClr>
                            </a:outerShdw>
                          </a:effectLst>
                          <a:latin typeface="+mn-lt"/>
                          <a:cs typeface="Arial" pitchFamily="34" charset="0"/>
                        </a:rPr>
                        <a:t>Р</a:t>
                      </a:r>
                      <a:r>
                        <a:rPr lang="en-US" sz="1800" b="1" i="0" u="none" strike="noStrike" dirty="0">
                          <a:solidFill>
                            <a:srgbClr val="000000"/>
                          </a:solidFill>
                          <a:effectLst>
                            <a:outerShdw blurRad="38100" dist="38100" dir="2700000" algn="tl">
                              <a:srgbClr val="000000">
                                <a:alpha val="43137"/>
                              </a:srgbClr>
                            </a:outerShdw>
                          </a:effectLst>
                          <a:latin typeface="+mn-lt"/>
                          <a:cs typeface="Arial" pitchFamily="34" charset="0"/>
                        </a:rPr>
                        <a:t> </a:t>
                      </a:r>
                    </a:p>
                  </a:txBody>
                  <a:tcPr marL="9525" marR="9525" marT="9525" marB="0" anchor="ctr">
                    <a:solidFill>
                      <a:schemeClr val="accent1">
                        <a:lumMod val="40000"/>
                        <a:lumOff val="60000"/>
                      </a:schemeClr>
                    </a:solidFill>
                  </a:tcPr>
                </a:tc>
                <a:tc>
                  <a:txBody>
                    <a:bodyPr/>
                    <a:lstStyle/>
                    <a:p>
                      <a:pPr algn="ctr">
                        <a:spcAft>
                          <a:spcPts val="0"/>
                        </a:spcAft>
                      </a:pPr>
                      <a:r>
                        <a:rPr lang="ru-RU" sz="18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54 574,1</a:t>
                      </a:r>
                      <a:endParaRPr lang="ru-RU" sz="1800" b="1"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spcAft>
                          <a:spcPts val="0"/>
                        </a:spcAft>
                      </a:pPr>
                      <a:r>
                        <a:rPr lang="ru-RU" sz="18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54 554,6</a:t>
                      </a:r>
                      <a:endParaRPr lang="ru-RU" sz="1800" b="1"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spcAft>
                          <a:spcPts val="0"/>
                        </a:spcAft>
                      </a:pPr>
                      <a:r>
                        <a:rPr lang="ru-RU" sz="18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99,9</a:t>
                      </a:r>
                      <a:endParaRPr lang="ru-RU" sz="1800" b="1"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4"/>
                  </a:ext>
                </a:extLst>
              </a:tr>
              <a:tr h="599440">
                <a:tc>
                  <a:txBody>
                    <a:bodyPr/>
                    <a:lstStyle/>
                    <a:p>
                      <a:pPr algn="l" rtl="0" fontAlgn="t"/>
                      <a:r>
                        <a:rPr lang="ru-RU" sz="1800" b="1" i="0" u="none" strike="noStrike" dirty="0">
                          <a:solidFill>
                            <a:srgbClr val="000000"/>
                          </a:solidFill>
                          <a:effectLst>
                            <a:outerShdw blurRad="38100" dist="38100" dir="2700000" algn="tl">
                              <a:srgbClr val="000000">
                                <a:alpha val="43137"/>
                              </a:srgbClr>
                            </a:outerShdw>
                          </a:effectLst>
                          <a:latin typeface="+mn-lt"/>
                          <a:cs typeface="Arial" pitchFamily="34" charset="0"/>
                        </a:rPr>
                        <a:t>Национальный проект «Образование»</a:t>
                      </a:r>
                    </a:p>
                  </a:txBody>
                  <a:tcPr marL="9525" marR="9525" marT="9525" marB="0" anchor="ctr">
                    <a:solidFill>
                      <a:schemeClr val="accent1">
                        <a:lumMod val="40000"/>
                        <a:lumOff val="60000"/>
                      </a:schemeClr>
                    </a:solidFill>
                  </a:tcPr>
                </a:tc>
                <a:tc>
                  <a:txBody>
                    <a:bodyPr/>
                    <a:lstStyle/>
                    <a:p>
                      <a:pPr algn="ctr" rtl="0" fontAlgn="t"/>
                      <a:r>
                        <a:rPr lang="ru-RU" sz="1800" b="1" i="0" u="none" strike="noStrike" dirty="0">
                          <a:solidFill>
                            <a:srgbClr val="000000"/>
                          </a:solidFill>
                          <a:effectLst>
                            <a:outerShdw blurRad="38100" dist="38100" dir="2700000" algn="tl">
                              <a:srgbClr val="000000">
                                <a:alpha val="43137"/>
                              </a:srgbClr>
                            </a:outerShdw>
                          </a:effectLst>
                          <a:latin typeface="+mn-lt"/>
                          <a:cs typeface="Arial" pitchFamily="34" charset="0"/>
                        </a:rPr>
                        <a:t>Е</a:t>
                      </a:r>
                      <a:r>
                        <a:rPr lang="en-US" sz="1800" b="1" i="0" u="none" strike="noStrike" dirty="0">
                          <a:solidFill>
                            <a:srgbClr val="000000"/>
                          </a:solidFill>
                          <a:effectLst>
                            <a:outerShdw blurRad="38100" dist="38100" dir="2700000" algn="tl">
                              <a:srgbClr val="000000">
                                <a:alpha val="43137"/>
                              </a:srgbClr>
                            </a:outerShdw>
                          </a:effectLst>
                          <a:latin typeface="+mn-lt"/>
                          <a:cs typeface="Arial" pitchFamily="34" charset="0"/>
                        </a:rPr>
                        <a:t> </a:t>
                      </a:r>
                    </a:p>
                  </a:txBody>
                  <a:tcPr marL="9525" marR="9525" marT="9525" marB="0" anchor="ctr">
                    <a:solidFill>
                      <a:schemeClr val="accent1">
                        <a:lumMod val="40000"/>
                        <a:lumOff val="60000"/>
                      </a:schemeClr>
                    </a:solidFill>
                  </a:tcPr>
                </a:tc>
                <a:tc>
                  <a:txBody>
                    <a:bodyPr/>
                    <a:lstStyle/>
                    <a:p>
                      <a:pPr algn="ctr">
                        <a:spcAft>
                          <a:spcPts val="0"/>
                        </a:spcAft>
                      </a:pPr>
                      <a:r>
                        <a:rPr lang="ru-RU" sz="18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4</a:t>
                      </a:r>
                      <a:r>
                        <a:rPr lang="ru-RU" sz="1800" b="1" u="none" baseline="0"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 673,3</a:t>
                      </a:r>
                      <a:endParaRPr lang="ru-RU" sz="1800" b="1"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spcAft>
                          <a:spcPts val="0"/>
                        </a:spcAft>
                      </a:pPr>
                      <a:r>
                        <a:rPr lang="ru-RU" sz="18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4</a:t>
                      </a:r>
                      <a:r>
                        <a:rPr lang="ru-RU" sz="1800" b="1" u="none" baseline="0"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 673,3</a:t>
                      </a:r>
                      <a:endParaRPr lang="ru-RU" sz="1800" b="1"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spcAft>
                          <a:spcPts val="0"/>
                        </a:spcAft>
                      </a:pPr>
                      <a:r>
                        <a:rPr lang="ru-RU" sz="18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100,0</a:t>
                      </a:r>
                      <a:endParaRPr lang="ru-RU" sz="1800" b="1"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3240125977"/>
                  </a:ext>
                </a:extLst>
              </a:tr>
              <a:tr h="599440">
                <a:tc>
                  <a:txBody>
                    <a:bodyPr/>
                    <a:lstStyle/>
                    <a:p>
                      <a:pPr algn="l" rtl="0" fontAlgn="t"/>
                      <a:r>
                        <a:rPr lang="ru-RU" sz="1800" b="1" i="0" u="none" strike="noStrike" dirty="0">
                          <a:solidFill>
                            <a:srgbClr val="000000"/>
                          </a:solidFill>
                          <a:effectLst>
                            <a:outerShdw blurRad="38100" dist="38100" dir="2700000" algn="tl">
                              <a:srgbClr val="000000">
                                <a:alpha val="43137"/>
                              </a:srgbClr>
                            </a:outerShdw>
                          </a:effectLst>
                          <a:latin typeface="+mn-lt"/>
                          <a:cs typeface="Arial" pitchFamily="34" charset="0"/>
                        </a:rPr>
                        <a:t>Национальный проект</a:t>
                      </a:r>
                    </a:p>
                    <a:p>
                      <a:pPr algn="l" rtl="0" fontAlgn="t"/>
                      <a:r>
                        <a:rPr lang="ru-RU" sz="1800" b="1" i="0" u="none" strike="noStrike" dirty="0">
                          <a:solidFill>
                            <a:srgbClr val="000000"/>
                          </a:solidFill>
                          <a:effectLst>
                            <a:outerShdw blurRad="38100" dist="38100" dir="2700000" algn="tl">
                              <a:srgbClr val="000000">
                                <a:alpha val="43137"/>
                              </a:srgbClr>
                            </a:outerShdw>
                          </a:effectLst>
                          <a:latin typeface="+mn-lt"/>
                          <a:cs typeface="Arial" pitchFamily="34" charset="0"/>
                        </a:rPr>
                        <a:t>«Жилье и городская среда»</a:t>
                      </a:r>
                    </a:p>
                  </a:txBody>
                  <a:tcPr marL="9525" marR="9525" marT="9525" marB="0" anchor="ctr">
                    <a:solidFill>
                      <a:schemeClr val="accent1">
                        <a:lumMod val="40000"/>
                        <a:lumOff val="60000"/>
                      </a:schemeClr>
                    </a:solidFill>
                  </a:tcPr>
                </a:tc>
                <a:tc>
                  <a:txBody>
                    <a:bodyPr/>
                    <a:lstStyle/>
                    <a:p>
                      <a:pPr algn="ctr" rtl="0" fontAlgn="t"/>
                      <a:r>
                        <a:rPr lang="en-US" sz="1800" b="1" i="0" u="none" strike="noStrike" dirty="0">
                          <a:solidFill>
                            <a:srgbClr val="000000"/>
                          </a:solidFill>
                          <a:effectLst>
                            <a:outerShdw blurRad="38100" dist="38100" dir="2700000" algn="tl">
                              <a:srgbClr val="000000">
                                <a:alpha val="43137"/>
                              </a:srgbClr>
                            </a:outerShdw>
                          </a:effectLst>
                          <a:latin typeface="+mn-lt"/>
                          <a:cs typeface="Arial" pitchFamily="34" charset="0"/>
                        </a:rPr>
                        <a:t>F</a:t>
                      </a:r>
                    </a:p>
                  </a:txBody>
                  <a:tcPr marL="9525" marR="9525" marT="9525" marB="0" anchor="ctr">
                    <a:solidFill>
                      <a:schemeClr val="accent1">
                        <a:lumMod val="40000"/>
                        <a:lumOff val="60000"/>
                      </a:schemeClr>
                    </a:solidFill>
                  </a:tcPr>
                </a:tc>
                <a:tc>
                  <a:txBody>
                    <a:bodyPr/>
                    <a:lstStyle/>
                    <a:p>
                      <a:pPr algn="ctr">
                        <a:spcAft>
                          <a:spcPts val="0"/>
                        </a:spcAft>
                      </a:pPr>
                      <a:r>
                        <a:rPr lang="ru-RU" sz="18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359 683,6</a:t>
                      </a:r>
                      <a:endParaRPr lang="ru-RU" sz="1800" b="1"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spcAft>
                          <a:spcPts val="0"/>
                        </a:spcAft>
                      </a:pPr>
                      <a:r>
                        <a:rPr lang="ru-RU" sz="18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357 557,7</a:t>
                      </a:r>
                      <a:endParaRPr lang="ru-RU" sz="1800" b="1"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spcAft>
                          <a:spcPts val="0"/>
                        </a:spcAft>
                      </a:pPr>
                      <a:r>
                        <a:rPr lang="ru-RU" sz="18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99,4</a:t>
                      </a:r>
                      <a:endParaRPr lang="ru-RU" sz="1800" b="1"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604058752"/>
                  </a:ext>
                </a:extLst>
              </a:tr>
              <a:tr h="322445">
                <a:tc gridSpan="2">
                  <a:txBody>
                    <a:bodyPr/>
                    <a:lstStyle/>
                    <a:p>
                      <a:r>
                        <a:rPr lang="ru-RU" sz="2400" b="1" u="none" dirty="0">
                          <a:effectLst>
                            <a:outerShdw blurRad="38100" dist="38100" dir="2700000" algn="tl">
                              <a:srgbClr val="000000">
                                <a:alpha val="43137"/>
                              </a:srgbClr>
                            </a:outerShdw>
                          </a:effectLst>
                          <a:latin typeface="+mn-lt"/>
                          <a:cs typeface="Arial" pitchFamily="34" charset="0"/>
                        </a:rPr>
                        <a:t>Всего расходов</a:t>
                      </a:r>
                    </a:p>
                  </a:txBody>
                  <a:tcPr>
                    <a:solidFill>
                      <a:schemeClr val="accent1">
                        <a:lumMod val="40000"/>
                        <a:lumOff val="60000"/>
                      </a:schemeClr>
                    </a:solidFill>
                  </a:tcPr>
                </a:tc>
                <a:tc hMerge="1">
                  <a:txBody>
                    <a:bodyPr/>
                    <a:lstStyle/>
                    <a:p>
                      <a:endParaRPr lang="ru-RU" dirty="0"/>
                    </a:p>
                  </a:txBody>
                  <a:tcPr/>
                </a:tc>
                <a:tc>
                  <a:txBody>
                    <a:bodyPr/>
                    <a:lstStyle/>
                    <a:p>
                      <a:pPr algn="ctr">
                        <a:spcAft>
                          <a:spcPts val="0"/>
                        </a:spcAft>
                      </a:pPr>
                      <a:r>
                        <a:rPr lang="ru-RU" sz="24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418 931,0</a:t>
                      </a:r>
                      <a:endParaRPr lang="ru-RU" sz="2400"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spcAft>
                          <a:spcPts val="0"/>
                        </a:spcAft>
                      </a:pPr>
                      <a:r>
                        <a:rPr lang="ru-RU" sz="24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416 785,6</a:t>
                      </a:r>
                      <a:endParaRPr lang="ru-RU" sz="2400"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gn="ctr">
                        <a:spcAft>
                          <a:spcPts val="0"/>
                        </a:spcAft>
                      </a:pPr>
                      <a:r>
                        <a:rPr lang="ru-RU" sz="2400" b="1" u="none" dirty="0" smtClean="0">
                          <a:solidFill>
                            <a:srgbClr val="000000"/>
                          </a:solidFill>
                          <a:effectLst>
                            <a:outerShdw blurRad="38100" dist="38100" dir="2700000" algn="tl">
                              <a:srgbClr val="000000">
                                <a:alpha val="43137"/>
                              </a:srgbClr>
                            </a:outerShdw>
                          </a:effectLst>
                          <a:latin typeface="+mn-lt"/>
                          <a:ea typeface="Times New Roman" panose="02020603050405020304" pitchFamily="18" charset="0"/>
                        </a:rPr>
                        <a:t>99,5</a:t>
                      </a:r>
                      <a:endParaRPr lang="ru-RU" sz="2400" u="none" dirty="0">
                        <a:effectLst>
                          <a:outerShdw blurRad="38100" dist="38100" dir="2700000" algn="tl">
                            <a:srgbClr val="000000">
                              <a:alpha val="43137"/>
                            </a:srgbClr>
                          </a:outerShdw>
                        </a:effectLst>
                        <a:latin typeface="+mn-lt"/>
                        <a:ea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
        <p:nvSpPr>
          <p:cNvPr id="4" name="Номер слайда 3"/>
          <p:cNvSpPr>
            <a:spLocks noGrp="1"/>
          </p:cNvSpPr>
          <p:nvPr>
            <p:ph type="sldNum" sz="quarter" idx="12"/>
          </p:nvPr>
        </p:nvSpPr>
        <p:spPr>
          <a:xfrm>
            <a:off x="9448800" y="6492875"/>
            <a:ext cx="2743200" cy="365125"/>
          </a:xfrm>
        </p:spPr>
        <p:txBody>
          <a:bodyPr/>
          <a:lstStyle/>
          <a:p>
            <a:fld id="{F203300F-B5E5-4D9E-9381-383162CC59FB}" type="slidenum">
              <a:rPr lang="ru-RU" smtClean="0"/>
              <a:pPr/>
              <a:t>54</a:t>
            </a:fld>
            <a:endParaRPr lang="ru-RU" dirty="0"/>
          </a:p>
        </p:txBody>
      </p:sp>
      <p:sp>
        <p:nvSpPr>
          <p:cNvPr id="7" name="Прямоугольник 7">
            <a:extLst>
              <a:ext uri="{FF2B5EF4-FFF2-40B4-BE49-F238E27FC236}">
                <a16:creationId xmlns:a16="http://schemas.microsoft.com/office/drawing/2014/main" id="{91B3EF9A-2599-46DD-82A8-E0E8E1D765B1}"/>
              </a:ext>
            </a:extLst>
          </p:cNvPr>
          <p:cNvSpPr>
            <a:spLocks noChangeArrowheads="1"/>
          </p:cNvSpPr>
          <p:nvPr/>
        </p:nvSpPr>
        <p:spPr bwMode="auto">
          <a:xfrm>
            <a:off x="6332363" y="1292523"/>
            <a:ext cx="5452861" cy="307975"/>
          </a:xfrm>
          <a:prstGeom prst="rect">
            <a:avLst/>
          </a:prstGeom>
          <a:noFill/>
          <a:ln w="9525">
            <a:noFill/>
            <a:miter lim="800000"/>
            <a:headEnd/>
            <a:tailEnd/>
          </a:ln>
        </p:spPr>
        <p:txBody>
          <a:bodyPr wrap="square">
            <a:spAutoFit/>
          </a:bodyPr>
          <a:lstStyle/>
          <a:p>
            <a:pPr algn="r"/>
            <a:r>
              <a:rPr lang="ru-RU" sz="1400" dirty="0">
                <a:cs typeface="Times New Roman" pitchFamily="18" charset="0"/>
              </a:rPr>
              <a:t>Данные в таблице представлены в </a:t>
            </a:r>
            <a:r>
              <a:rPr lang="ru-RU" sz="1400" b="1" dirty="0">
                <a:cs typeface="Times New Roman" pitchFamily="18" charset="0"/>
              </a:rPr>
              <a:t>тыс. рублей</a:t>
            </a:r>
            <a:endParaRPr lang="ru-RU" sz="1400" b="1" dirty="0">
              <a:latin typeface="Calibri" pitchFamily="34" charset="0"/>
            </a:endParaRPr>
          </a:p>
        </p:txBody>
      </p:sp>
      <p:pic>
        <p:nvPicPr>
          <p:cNvPr id="9" name="Объект 6">
            <a:extLst>
              <a:ext uri="{FF2B5EF4-FFF2-40B4-BE49-F238E27FC236}">
                <a16:creationId xmlns:a16="http://schemas.microsoft.com/office/drawing/2014/main" id="{C973B25A-E5FE-4B5F-9C15-FE782FD44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3533138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55</a:t>
            </a:fld>
            <a:endParaRPr lang="ru-RU"/>
          </a:p>
        </p:txBody>
      </p:sp>
      <p:pic>
        <p:nvPicPr>
          <p:cNvPr id="6"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3681899864"/>
              </p:ext>
            </p:extLst>
          </p:nvPr>
        </p:nvGraphicFramePr>
        <p:xfrm>
          <a:off x="404076" y="1304919"/>
          <a:ext cx="11483123" cy="5070944"/>
        </p:xfrm>
        <a:graphic>
          <a:graphicData uri="http://schemas.openxmlformats.org/drawingml/2006/table">
            <a:tbl>
              <a:tblPr>
                <a:tableStyleId>{69CF1AB2-1976-4502-BF36-3FF5EA218861}</a:tableStyleId>
              </a:tblPr>
              <a:tblGrid>
                <a:gridCol w="597982">
                  <a:extLst>
                    <a:ext uri="{9D8B030D-6E8A-4147-A177-3AD203B41FA5}">
                      <a16:colId xmlns:a16="http://schemas.microsoft.com/office/drawing/2014/main" val="2468056321"/>
                    </a:ext>
                  </a:extLst>
                </a:gridCol>
                <a:gridCol w="699412">
                  <a:extLst>
                    <a:ext uri="{9D8B030D-6E8A-4147-A177-3AD203B41FA5}">
                      <a16:colId xmlns:a16="http://schemas.microsoft.com/office/drawing/2014/main" val="3425003663"/>
                    </a:ext>
                  </a:extLst>
                </a:gridCol>
                <a:gridCol w="844744">
                  <a:extLst>
                    <a:ext uri="{9D8B030D-6E8A-4147-A177-3AD203B41FA5}">
                      <a16:colId xmlns:a16="http://schemas.microsoft.com/office/drawing/2014/main" val="2778123939"/>
                    </a:ext>
                  </a:extLst>
                </a:gridCol>
                <a:gridCol w="4287304">
                  <a:extLst>
                    <a:ext uri="{9D8B030D-6E8A-4147-A177-3AD203B41FA5}">
                      <a16:colId xmlns:a16="http://schemas.microsoft.com/office/drawing/2014/main" val="3431867921"/>
                    </a:ext>
                  </a:extLst>
                </a:gridCol>
                <a:gridCol w="898027">
                  <a:extLst>
                    <a:ext uri="{9D8B030D-6E8A-4147-A177-3AD203B41FA5}">
                      <a16:colId xmlns:a16="http://schemas.microsoft.com/office/drawing/2014/main" val="1802882698"/>
                    </a:ext>
                  </a:extLst>
                </a:gridCol>
                <a:gridCol w="575106">
                  <a:extLst>
                    <a:ext uri="{9D8B030D-6E8A-4147-A177-3AD203B41FA5}">
                      <a16:colId xmlns:a16="http://schemas.microsoft.com/office/drawing/2014/main" val="912894775"/>
                    </a:ext>
                  </a:extLst>
                </a:gridCol>
                <a:gridCol w="458715">
                  <a:extLst>
                    <a:ext uri="{9D8B030D-6E8A-4147-A177-3AD203B41FA5}">
                      <a16:colId xmlns:a16="http://schemas.microsoft.com/office/drawing/2014/main" val="2849603200"/>
                    </a:ext>
                  </a:extLst>
                </a:gridCol>
                <a:gridCol w="1355607">
                  <a:extLst>
                    <a:ext uri="{9D8B030D-6E8A-4147-A177-3AD203B41FA5}">
                      <a16:colId xmlns:a16="http://schemas.microsoft.com/office/drawing/2014/main" val="15341482"/>
                    </a:ext>
                  </a:extLst>
                </a:gridCol>
                <a:gridCol w="1766226">
                  <a:extLst>
                    <a:ext uri="{9D8B030D-6E8A-4147-A177-3AD203B41FA5}">
                      <a16:colId xmlns:a16="http://schemas.microsoft.com/office/drawing/2014/main" val="1536933726"/>
                    </a:ext>
                  </a:extLst>
                </a:gridCol>
              </a:tblGrid>
              <a:tr h="938525">
                <a:tc>
                  <a:txBody>
                    <a:bodyPr/>
                    <a:lstStyle/>
                    <a:p>
                      <a:pPr algn="ctr" fontAlgn="t"/>
                      <a:r>
                        <a:rPr lang="ru-RU" sz="1000" u="none" strike="noStrike" dirty="0">
                          <a:effectLst/>
                        </a:rPr>
                        <a:t>МП</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ctr" fontAlgn="t"/>
                      <a:r>
                        <a:rPr lang="ru-RU" sz="1000" u="none" strike="noStrike" dirty="0">
                          <a:effectLst/>
                        </a:rPr>
                        <a:t>ПП</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ctr" fontAlgn="t"/>
                      <a:r>
                        <a:rPr lang="ru-RU" sz="1000" u="none" strike="noStrike" dirty="0">
                          <a:effectLst/>
                        </a:rPr>
                        <a:t>Мероприятие</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ctr" fontAlgn="t"/>
                      <a:r>
                        <a:rPr lang="ru-RU" sz="1000" u="none" strike="noStrike" dirty="0">
                          <a:effectLst/>
                        </a:rPr>
                        <a:t>Единица измерения результата</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Базовое значение</a:t>
                      </a:r>
                      <a:endParaRPr lang="ru-RU" sz="1000" b="0" i="0" u="none" strike="noStrike">
                        <a:solidFill>
                          <a:srgbClr val="7030A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План 2023 год</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Факт 2023 год</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7030A0"/>
                        </a:solidFill>
                        <a:effectLst/>
                        <a:latin typeface="Calibri" panose="020F0502020204030204" pitchFamily="34" charset="0"/>
                      </a:endParaRPr>
                    </a:p>
                  </a:txBody>
                  <a:tcPr marL="8319" marR="8319" marT="8319" marB="0"/>
                </a:tc>
                <a:extLst>
                  <a:ext uri="{0D108BD9-81ED-4DB2-BD59-A6C34878D82A}">
                    <a16:rowId xmlns:a16="http://schemas.microsoft.com/office/drawing/2014/main" val="894287453"/>
                  </a:ext>
                </a:extLst>
              </a:tr>
              <a:tr h="210905">
                <a:tc>
                  <a:txBody>
                    <a:bodyPr/>
                    <a:lstStyle/>
                    <a:p>
                      <a:pPr algn="ctr" fontAlgn="ctr"/>
                      <a:r>
                        <a:rPr lang="ru-RU" sz="1000" u="none" strike="noStrike">
                          <a:effectLst/>
                        </a:rPr>
                        <a:t>1</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2</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3</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4</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5</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6</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7</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8</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9</a:t>
                      </a:r>
                      <a:endParaRPr lang="ru-RU" sz="1000" b="0" i="0" u="none" strike="noStrike">
                        <a:solidFill>
                          <a:srgbClr val="7030A0"/>
                        </a:solidFill>
                        <a:effectLst/>
                        <a:latin typeface="Calibri" panose="020F0502020204030204" pitchFamily="34" charset="0"/>
                      </a:endParaRPr>
                    </a:p>
                  </a:txBody>
                  <a:tcPr marL="8319" marR="8319" marT="8319" marB="0" anchor="ctr"/>
                </a:tc>
                <a:extLst>
                  <a:ext uri="{0D108BD9-81ED-4DB2-BD59-A6C34878D82A}">
                    <a16:rowId xmlns:a16="http://schemas.microsoft.com/office/drawing/2014/main" val="1085192213"/>
                  </a:ext>
                </a:extLst>
              </a:tr>
              <a:tr h="210905">
                <a:tc gridSpan="9">
                  <a:txBody>
                    <a:bodyPr/>
                    <a:lstStyle/>
                    <a:p>
                      <a:pPr algn="l" fontAlgn="ctr"/>
                      <a:r>
                        <a:rPr lang="ru-RU" sz="1000" u="none" strike="noStrike">
                          <a:effectLst/>
                        </a:rPr>
                        <a:t>01. Здравоохранение </a:t>
                      </a:r>
                      <a:endParaRPr lang="ru-RU" sz="1000" b="1" i="0" u="none" strike="noStrike">
                        <a:solidFill>
                          <a:srgbClr val="7030A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95744112"/>
                  </a:ext>
                </a:extLst>
              </a:tr>
              <a:tr h="567333">
                <a:tc rowSpan="2" gridSpan="3">
                  <a:txBody>
                    <a:bodyPr/>
                    <a:lstStyle/>
                    <a:p>
                      <a:pPr algn="ctr" fontAlgn="t"/>
                      <a:r>
                        <a:rPr lang="ru-RU" sz="1000" u="none" strike="noStrike" dirty="0">
                          <a:effectLst/>
                        </a:rPr>
                        <a:t> </a:t>
                      </a:r>
                      <a:endParaRPr lang="ru-RU" sz="1000" b="0" i="0" u="none" strike="noStrike" dirty="0">
                        <a:solidFill>
                          <a:srgbClr val="7030A0"/>
                        </a:solidFill>
                        <a:effectLst/>
                        <a:latin typeface="Calibri" panose="020F0502020204030204" pitchFamily="34" charset="0"/>
                      </a:endParaRPr>
                    </a:p>
                  </a:txBody>
                  <a:tcPr marL="8319" marR="8319" marT="8319" marB="0"/>
                </a:tc>
                <a:tc rowSpan="2" hMerge="1">
                  <a:txBody>
                    <a:bodyPr/>
                    <a:lstStyle/>
                    <a:p>
                      <a:endParaRPr lang="ru-RU"/>
                    </a:p>
                  </a:txBody>
                  <a:tcPr/>
                </a:tc>
                <a:tc rowSpan="2" hMerge="1">
                  <a:txBody>
                    <a:bodyPr/>
                    <a:lstStyle/>
                    <a:p>
                      <a:endParaRPr lang="ru-RU"/>
                    </a:p>
                  </a:txBody>
                  <a:tcPr/>
                </a:tc>
                <a:tc>
                  <a:txBody>
                    <a:bodyPr/>
                    <a:lstStyle/>
                    <a:p>
                      <a:pPr algn="l" fontAlgn="ctr"/>
                      <a:r>
                        <a:rPr lang="ru-RU" sz="1000" u="none" strike="noStrike" dirty="0">
                          <a:effectLst/>
                        </a:rPr>
                        <a:t>Диспансеризация определенных групп взрослого населения Московской области</a:t>
                      </a:r>
                      <a:endParaRPr lang="ru-RU" sz="1000" b="0" i="0" u="none" strike="noStrike" dirty="0">
                        <a:solidFill>
                          <a:srgbClr val="7030A0"/>
                        </a:solidFill>
                        <a:effectLst/>
                        <a:latin typeface="Calibri" panose="020F0502020204030204" pitchFamily="34" charset="0"/>
                      </a:endParaRPr>
                    </a:p>
                  </a:txBody>
                  <a:tcPr marL="8319" marR="8319" marT="8319" marB="0" anchor="ctr"/>
                </a:tc>
                <a:tc>
                  <a:txBody>
                    <a:bodyPr/>
                    <a:lstStyle/>
                    <a:p>
                      <a:pPr algn="l" fontAlgn="ctr"/>
                      <a:r>
                        <a:rPr lang="ru-RU" sz="1000" u="none" strike="noStrike" dirty="0">
                          <a:effectLst/>
                        </a:rPr>
                        <a:t>Процент</a:t>
                      </a:r>
                      <a:endParaRPr lang="ru-RU" sz="1000" b="0" i="0" u="none" strike="noStrike" dirty="0">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101,44</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достигнуто</a:t>
                      </a:r>
                      <a:endParaRPr lang="ru-RU" sz="1000" b="0" i="0" u="none" strike="noStrike">
                        <a:solidFill>
                          <a:srgbClr val="7030A0"/>
                        </a:solidFill>
                        <a:effectLst/>
                        <a:latin typeface="Calibri" panose="020F0502020204030204" pitchFamily="34" charset="0"/>
                      </a:endParaRPr>
                    </a:p>
                  </a:txBody>
                  <a:tcPr marL="8319" marR="8319" marT="8319" marB="0"/>
                </a:tc>
                <a:extLst>
                  <a:ext uri="{0D108BD9-81ED-4DB2-BD59-A6C34878D82A}">
                    <a16:rowId xmlns:a16="http://schemas.microsoft.com/office/drawing/2014/main" val="2537880481"/>
                  </a:ext>
                </a:extLst>
              </a:tr>
              <a:tr h="396899">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Жилье – медикам, нуждающихся в обеспечении жильем</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l" fontAlgn="ctr"/>
                      <a:r>
                        <a:rPr lang="ru-RU" sz="1000" u="none" strike="noStrike">
                          <a:effectLst/>
                        </a:rPr>
                        <a:t>Процент</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достигнуто</a:t>
                      </a:r>
                      <a:endParaRPr lang="ru-RU" sz="1000" b="0" i="0" u="none" strike="noStrike">
                        <a:solidFill>
                          <a:srgbClr val="7030A0"/>
                        </a:solidFill>
                        <a:effectLst/>
                        <a:latin typeface="Calibri" panose="020F0502020204030204" pitchFamily="34" charset="0"/>
                      </a:endParaRPr>
                    </a:p>
                  </a:txBody>
                  <a:tcPr marL="8319" marR="8319" marT="8319" marB="0"/>
                </a:tc>
                <a:extLst>
                  <a:ext uri="{0D108BD9-81ED-4DB2-BD59-A6C34878D82A}">
                    <a16:rowId xmlns:a16="http://schemas.microsoft.com/office/drawing/2014/main" val="2614590"/>
                  </a:ext>
                </a:extLst>
              </a:tr>
              <a:tr h="210905">
                <a:tc rowSpan="7">
                  <a:txBody>
                    <a:bodyPr/>
                    <a:lstStyle/>
                    <a:p>
                      <a:pPr algn="l" fontAlgn="ctr"/>
                      <a:r>
                        <a:rPr lang="ru-RU" sz="1000" u="none" strike="noStrike" dirty="0">
                          <a:effectLst/>
                        </a:rPr>
                        <a:t> </a:t>
                      </a:r>
                      <a:endParaRPr lang="ru-RU" sz="1000" b="0" i="0" u="none" strike="noStrike" dirty="0">
                        <a:solidFill>
                          <a:srgbClr val="7030A0"/>
                        </a:solidFill>
                        <a:effectLst/>
                        <a:latin typeface="Calibri" panose="020F0502020204030204" pitchFamily="34" charset="0"/>
                      </a:endParaRPr>
                    </a:p>
                  </a:txBody>
                  <a:tcPr marL="8319" marR="8319" marT="8319" marB="0" anchor="ctr"/>
                </a:tc>
                <a:tc gridSpan="8">
                  <a:txBody>
                    <a:bodyPr/>
                    <a:lstStyle/>
                    <a:p>
                      <a:pPr algn="l" fontAlgn="ctr"/>
                      <a:r>
                        <a:rPr lang="ru-RU" sz="1000" u="none" strike="noStrike" dirty="0">
                          <a:effectLst/>
                        </a:rPr>
                        <a:t>Подпрограмма 1. Профилактика заболеваний и формирование здорового образа жизни. Развитие первичной медико-санитарной помощи </a:t>
                      </a:r>
                      <a:endParaRPr lang="ru-RU" sz="1000" b="0" i="0" u="none" strike="noStrike" dirty="0">
                        <a:solidFill>
                          <a:srgbClr val="7030A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61472220"/>
                  </a:ext>
                </a:extLst>
              </a:tr>
              <a:tr h="210905">
                <a:tc vMerge="1">
                  <a:txBody>
                    <a:bodyPr/>
                    <a:lstStyle/>
                    <a:p>
                      <a:endParaRPr lang="ru-RU"/>
                    </a:p>
                  </a:txBody>
                  <a:tcPr/>
                </a:tc>
                <a:tc rowSpan="3">
                  <a:txBody>
                    <a:bodyPr/>
                    <a:lstStyle/>
                    <a:p>
                      <a:pPr algn="ctr" fontAlgn="t"/>
                      <a:r>
                        <a:rPr lang="ru-RU" sz="1000" u="none" strike="noStrike">
                          <a:effectLst/>
                        </a:rPr>
                        <a:t> </a:t>
                      </a:r>
                      <a:endParaRPr lang="ru-RU" sz="1000" b="0" i="0" u="none" strike="noStrike">
                        <a:solidFill>
                          <a:srgbClr val="7030A0"/>
                        </a:solidFill>
                        <a:effectLst/>
                        <a:latin typeface="Calibri" panose="020F0502020204030204" pitchFamily="34" charset="0"/>
                      </a:endParaRPr>
                    </a:p>
                  </a:txBody>
                  <a:tcPr marL="8319" marR="8319" marT="8319" marB="0"/>
                </a:tc>
                <a:tc gridSpan="7">
                  <a:txBody>
                    <a:bodyPr/>
                    <a:lstStyle/>
                    <a:p>
                      <a:pPr algn="l" fontAlgn="t"/>
                      <a:r>
                        <a:rPr lang="ru-RU" sz="1000" u="none" strike="noStrike" dirty="0">
                          <a:effectLst/>
                        </a:rPr>
                        <a:t>Мероприятие 2.1 «Проведение профилактических медицинских осмотров и диспансеризации населения» </a:t>
                      </a:r>
                      <a:endParaRPr lang="ru-RU" sz="1000" b="0" i="0" u="none" strike="noStrike" dirty="0">
                        <a:solidFill>
                          <a:srgbClr val="7030A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78406442"/>
                  </a:ext>
                </a:extLst>
              </a:tr>
              <a:tr h="567333">
                <a:tc vMerge="1">
                  <a:txBody>
                    <a:bodyPr/>
                    <a:lstStyle/>
                    <a:p>
                      <a:endParaRPr lang="ru-RU"/>
                    </a:p>
                  </a:txBody>
                  <a:tcP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l" fontAlgn="t"/>
                      <a:r>
                        <a:rPr lang="ru-RU" sz="1000" u="none" strike="noStrike" dirty="0">
                          <a:effectLst/>
                        </a:rPr>
                        <a:t>Количество застрахованного населения трудоспособного возраста на территории Московской области</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l" fontAlgn="t"/>
                      <a:r>
                        <a:rPr lang="ru-RU" sz="1000" u="none" strike="noStrike" dirty="0">
                          <a:effectLst/>
                        </a:rPr>
                        <a:t>Процент</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ctr" fontAlgn="ctr"/>
                      <a:r>
                        <a:rPr lang="ru-RU" sz="1000" u="none" strike="noStrike" dirty="0" smtClean="0">
                          <a:effectLst/>
                        </a:rPr>
                        <a:t>-</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ctr" fontAlgn="ctr"/>
                      <a:r>
                        <a:rPr lang="ru-RU" sz="1000" u="none" strike="noStrike" dirty="0">
                          <a:effectLst/>
                        </a:rPr>
                        <a:t>-</a:t>
                      </a:r>
                      <a:endParaRPr lang="ru-RU" sz="1000" b="0" i="0" u="none" strike="noStrike" dirty="0">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dirty="0">
                          <a:effectLst/>
                        </a:rPr>
                        <a:t>-</a:t>
                      </a:r>
                      <a:endParaRPr lang="ru-RU" sz="1000" b="0" i="0" u="none" strike="noStrike" dirty="0">
                        <a:solidFill>
                          <a:srgbClr val="7030A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в 2023 году показатель не реализовывался</a:t>
                      </a:r>
                      <a:endParaRPr lang="ru-RU" sz="1000" b="0" i="0" u="none" strike="noStrike">
                        <a:solidFill>
                          <a:srgbClr val="7030A0"/>
                        </a:solidFill>
                        <a:effectLst/>
                        <a:latin typeface="Calibri" panose="020F0502020204030204" pitchFamily="34" charset="0"/>
                      </a:endParaRPr>
                    </a:p>
                  </a:txBody>
                  <a:tcPr marL="8319" marR="8319" marT="8319" marB="0"/>
                </a:tc>
                <a:extLst>
                  <a:ext uri="{0D108BD9-81ED-4DB2-BD59-A6C34878D82A}">
                    <a16:rowId xmlns:a16="http://schemas.microsoft.com/office/drawing/2014/main" val="3720496759"/>
                  </a:ext>
                </a:extLst>
              </a:tr>
              <a:tr h="93852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Диспансеризация взрослого населения Московской области (Доля взрослого населения, прошедшего диспансеризацию, от общего числа взрослого населения)</a:t>
                      </a:r>
                      <a:endParaRPr lang="ru-RU" sz="1000" b="0" i="0" u="none" strike="noStrike">
                        <a:solidFill>
                          <a:srgbClr val="7030A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Процент</a:t>
                      </a:r>
                      <a:endParaRPr lang="ru-RU" sz="1000" b="0" i="0" u="none" strike="noStrike">
                        <a:solidFill>
                          <a:srgbClr val="7030A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100</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dirty="0">
                          <a:effectLst/>
                        </a:rPr>
                        <a:t>101,44</a:t>
                      </a:r>
                      <a:endParaRPr lang="ru-RU" sz="1000" b="0" i="0" u="none" strike="noStrike" dirty="0">
                        <a:solidFill>
                          <a:srgbClr val="7030A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достигнуто</a:t>
                      </a:r>
                      <a:endParaRPr lang="ru-RU" sz="1000" b="0" i="0" u="none" strike="noStrike">
                        <a:solidFill>
                          <a:srgbClr val="7030A0"/>
                        </a:solidFill>
                        <a:effectLst/>
                        <a:latin typeface="Calibri" panose="020F0502020204030204" pitchFamily="34" charset="0"/>
                      </a:endParaRPr>
                    </a:p>
                  </a:txBody>
                  <a:tcPr marL="8319" marR="8319" marT="8319" marB="0"/>
                </a:tc>
                <a:extLst>
                  <a:ext uri="{0D108BD9-81ED-4DB2-BD59-A6C34878D82A}">
                    <a16:rowId xmlns:a16="http://schemas.microsoft.com/office/drawing/2014/main" val="2159377795"/>
                  </a:ext>
                </a:extLst>
              </a:tr>
              <a:tr h="210905">
                <a:tc vMerge="1">
                  <a:txBody>
                    <a:bodyPr/>
                    <a:lstStyle/>
                    <a:p>
                      <a:endParaRPr lang="ru-RU"/>
                    </a:p>
                  </a:txBody>
                  <a:tcPr/>
                </a:tc>
                <a:tc gridSpan="8">
                  <a:txBody>
                    <a:bodyPr/>
                    <a:lstStyle/>
                    <a:p>
                      <a:pPr algn="l" fontAlgn="ctr"/>
                      <a:r>
                        <a:rPr lang="ru-RU" sz="1000" u="none" strike="noStrike">
                          <a:effectLst/>
                        </a:rPr>
                        <a:t>Подпрограмма 5. Финансовое обеспечение системы организации медицинской помощи </a:t>
                      </a:r>
                      <a:endParaRPr lang="ru-RU" sz="1000" b="0" i="0" u="none" strike="noStrike">
                        <a:solidFill>
                          <a:srgbClr val="7030A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33686071"/>
                  </a:ext>
                </a:extLst>
              </a:tr>
              <a:tr h="210905">
                <a:tc vMerge="1">
                  <a:txBody>
                    <a:bodyPr/>
                    <a:lstStyle/>
                    <a:p>
                      <a:endParaRPr lang="ru-RU"/>
                    </a:p>
                  </a:txBody>
                  <a:tcPr/>
                </a:tc>
                <a:tc rowSpan="2">
                  <a:txBody>
                    <a:bodyPr/>
                    <a:lstStyle/>
                    <a:p>
                      <a:pPr algn="ctr" fontAlgn="t"/>
                      <a:r>
                        <a:rPr lang="ru-RU" sz="1000" u="none" strike="noStrike" dirty="0">
                          <a:effectLst/>
                        </a:rPr>
                        <a:t> </a:t>
                      </a:r>
                      <a:endParaRPr lang="ru-RU" sz="1000" b="0" i="0" u="none" strike="noStrike" dirty="0">
                        <a:solidFill>
                          <a:srgbClr val="7030A0"/>
                        </a:solidFill>
                        <a:effectLst/>
                        <a:latin typeface="Calibri" panose="020F0502020204030204" pitchFamily="34" charset="0"/>
                      </a:endParaRPr>
                    </a:p>
                  </a:txBody>
                  <a:tcPr marL="8319" marR="8319" marT="8319" marB="0"/>
                </a:tc>
                <a:tc gridSpan="7">
                  <a:txBody>
                    <a:bodyPr/>
                    <a:lstStyle/>
                    <a:p>
                      <a:pPr algn="l" fontAlgn="t"/>
                      <a:r>
                        <a:rPr lang="ru-RU" sz="1000" u="none" strike="noStrike" dirty="0">
                          <a:effectLst/>
                        </a:rPr>
                        <a:t>Мероприятие 2.5 «Обеспечение жильем нуждающихся из числа привлеченных медицинских работников» </a:t>
                      </a:r>
                      <a:endParaRPr lang="ru-RU" sz="1000" b="0" i="0" u="none" strike="noStrike" dirty="0">
                        <a:solidFill>
                          <a:srgbClr val="7030A0"/>
                        </a:solidFill>
                        <a:effectLst/>
                        <a:latin typeface="Calibri" panose="020F0502020204030204" pitchFamily="34" charset="0"/>
                      </a:endParaRPr>
                    </a:p>
                  </a:txBody>
                  <a:tcPr marL="8319" marR="8319" marT="8319" marB="0"/>
                </a:tc>
                <a:tc hMerge="1">
                  <a:txBody>
                    <a:bodyPr/>
                    <a:lstStyle/>
                    <a:p>
                      <a:pPr algn="l" fontAlgn="t"/>
                      <a:endParaRPr lang="ru-RU" sz="1000" b="0" i="0" u="none" strike="noStrike" dirty="0">
                        <a:solidFill>
                          <a:srgbClr val="7030A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81730495"/>
                  </a:ext>
                </a:extLst>
              </a:tr>
              <a:tr h="396899">
                <a:tc vMerge="1">
                  <a:txBody>
                    <a:bodyPr/>
                    <a:lstStyle/>
                    <a:p>
                      <a:endParaRPr lang="ru-RU"/>
                    </a:p>
                  </a:txBody>
                  <a:tcPr/>
                </a:tc>
                <a:tc vMerge="1">
                  <a:txBody>
                    <a:bodyPr/>
                    <a:lstStyle/>
                    <a:p>
                      <a:endParaRPr lang="ru-RU"/>
                    </a:p>
                  </a:txBody>
                  <a:tcPr/>
                </a:tc>
                <a:tc>
                  <a:txBody>
                    <a:bodyPr/>
                    <a:lstStyle/>
                    <a:p>
                      <a:pPr algn="l" fontAlgn="t"/>
                      <a:r>
                        <a:rPr lang="ru-RU" sz="1000" u="none" strike="noStrike" dirty="0">
                          <a:effectLst/>
                        </a:rPr>
                        <a:t> </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l" fontAlgn="t"/>
                      <a:r>
                        <a:rPr lang="ru-RU" sz="1000" u="none" strike="noStrike" dirty="0">
                          <a:effectLst/>
                        </a:rPr>
                        <a:t>Жилье - медикам, нуждающихся в обеспечении жильем</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l" fontAlgn="t"/>
                      <a:r>
                        <a:rPr lang="ru-RU" sz="1000" u="none" strike="noStrike" dirty="0">
                          <a:effectLst/>
                        </a:rPr>
                        <a:t>Процент</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ctr" fontAlgn="ctr"/>
                      <a:r>
                        <a:rPr lang="ru-RU" sz="1000" u="none" strike="noStrike" dirty="0" smtClean="0">
                          <a:effectLst/>
                        </a:rPr>
                        <a:t>-</a:t>
                      </a:r>
                      <a:endParaRPr lang="ru-RU" sz="1000" b="0" i="0" u="none" strike="noStrike" dirty="0">
                        <a:solidFill>
                          <a:srgbClr val="7030A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25</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100</a:t>
                      </a:r>
                      <a:endParaRPr lang="ru-RU" sz="1000" b="0" i="0" u="none" strike="noStrike">
                        <a:solidFill>
                          <a:srgbClr val="7030A0"/>
                        </a:solidFill>
                        <a:effectLst/>
                        <a:latin typeface="Calibri" panose="020F0502020204030204" pitchFamily="34" charset="0"/>
                      </a:endParaRPr>
                    </a:p>
                  </a:txBody>
                  <a:tcPr marL="8319" marR="8319" marT="8319"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7030A0"/>
                        </a:solidFill>
                        <a:effectLst/>
                        <a:latin typeface="Calibri" panose="020F0502020204030204" pitchFamily="34" charset="0"/>
                      </a:endParaRPr>
                    </a:p>
                  </a:txBody>
                  <a:tcPr marL="8319" marR="8319" marT="8319" marB="0"/>
                </a:tc>
                <a:extLst>
                  <a:ext uri="{0D108BD9-81ED-4DB2-BD59-A6C34878D82A}">
                    <a16:rowId xmlns:a16="http://schemas.microsoft.com/office/drawing/2014/main" val="3325752960"/>
                  </a:ext>
                </a:extLst>
              </a:tr>
            </a:tbl>
          </a:graphicData>
        </a:graphic>
      </p:graphicFrame>
    </p:spTree>
    <p:extLst>
      <p:ext uri="{BB962C8B-B14F-4D97-AF65-F5344CB8AC3E}">
        <p14:creationId xmlns:p14="http://schemas.microsoft.com/office/powerpoint/2010/main" val="1854663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56</a:t>
            </a:fld>
            <a:endParaRPr lang="ru-RU"/>
          </a:p>
        </p:txBody>
      </p:sp>
      <p:pic>
        <p:nvPicPr>
          <p:cNvPr id="8"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sp>
        <p:nvSpPr>
          <p:cNvPr id="9" name="Заголовок 1">
            <a:extLst>
              <a:ext uri="{FF2B5EF4-FFF2-40B4-BE49-F238E27FC236}">
                <a16:creationId xmlns:a16="http://schemas.microsoft.com/office/drawing/2014/main" id="{4A903D62-4006-43D4-A0B5-AA6DD19ED797}"/>
              </a:ext>
            </a:extLst>
          </p:cNvPr>
          <p:cNvSpPr txBox="1">
            <a:spLocks/>
          </p:cNvSpPr>
          <p:nvPr/>
        </p:nvSpPr>
        <p:spPr>
          <a:xfrm>
            <a:off x="694236" y="523224"/>
            <a:ext cx="11192963" cy="539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smtClean="0"/>
              <a:t>Результаты реализации муниципальных программ</a:t>
            </a:r>
            <a:br>
              <a:rPr lang="ru-RU" sz="2400" smtClean="0"/>
            </a:br>
            <a:endParaRPr lang="ru-RU" sz="2400" dirty="0"/>
          </a:p>
        </p:txBody>
      </p:sp>
      <p:graphicFrame>
        <p:nvGraphicFramePr>
          <p:cNvPr id="10" name="Таблица 9"/>
          <p:cNvGraphicFramePr>
            <a:graphicFrameLocks noGrp="1"/>
          </p:cNvGraphicFramePr>
          <p:nvPr>
            <p:extLst>
              <p:ext uri="{D42A27DB-BD31-4B8C-83A1-F6EECF244321}">
                <p14:modId xmlns:p14="http://schemas.microsoft.com/office/powerpoint/2010/main" val="2620373481"/>
              </p:ext>
            </p:extLst>
          </p:nvPr>
        </p:nvGraphicFramePr>
        <p:xfrm>
          <a:off x="404077" y="1054100"/>
          <a:ext cx="11483123" cy="4851521"/>
        </p:xfrm>
        <a:graphic>
          <a:graphicData uri="http://schemas.openxmlformats.org/drawingml/2006/table">
            <a:tbl>
              <a:tblPr>
                <a:tableStyleId>{69CF1AB2-1976-4502-BF36-3FF5EA218861}</a:tableStyleId>
              </a:tblPr>
              <a:tblGrid>
                <a:gridCol w="563945">
                  <a:extLst>
                    <a:ext uri="{9D8B030D-6E8A-4147-A177-3AD203B41FA5}">
                      <a16:colId xmlns:a16="http://schemas.microsoft.com/office/drawing/2014/main" val="912863181"/>
                    </a:ext>
                  </a:extLst>
                </a:gridCol>
                <a:gridCol w="447268">
                  <a:extLst>
                    <a:ext uri="{9D8B030D-6E8A-4147-A177-3AD203B41FA5}">
                      <a16:colId xmlns:a16="http://schemas.microsoft.com/office/drawing/2014/main" val="758683853"/>
                    </a:ext>
                  </a:extLst>
                </a:gridCol>
                <a:gridCol w="476438">
                  <a:extLst>
                    <a:ext uri="{9D8B030D-6E8A-4147-A177-3AD203B41FA5}">
                      <a16:colId xmlns:a16="http://schemas.microsoft.com/office/drawing/2014/main" val="2664932009"/>
                    </a:ext>
                  </a:extLst>
                </a:gridCol>
                <a:gridCol w="4616648">
                  <a:extLst>
                    <a:ext uri="{9D8B030D-6E8A-4147-A177-3AD203B41FA5}">
                      <a16:colId xmlns:a16="http://schemas.microsoft.com/office/drawing/2014/main" val="263723568"/>
                    </a:ext>
                  </a:extLst>
                </a:gridCol>
                <a:gridCol w="1197839">
                  <a:extLst>
                    <a:ext uri="{9D8B030D-6E8A-4147-A177-3AD203B41FA5}">
                      <a16:colId xmlns:a16="http://schemas.microsoft.com/office/drawing/2014/main" val="3949274195"/>
                    </a:ext>
                  </a:extLst>
                </a:gridCol>
                <a:gridCol w="719518">
                  <a:extLst>
                    <a:ext uri="{9D8B030D-6E8A-4147-A177-3AD203B41FA5}">
                      <a16:colId xmlns:a16="http://schemas.microsoft.com/office/drawing/2014/main" val="655078179"/>
                    </a:ext>
                  </a:extLst>
                </a:gridCol>
                <a:gridCol w="894536">
                  <a:extLst>
                    <a:ext uri="{9D8B030D-6E8A-4147-A177-3AD203B41FA5}">
                      <a16:colId xmlns:a16="http://schemas.microsoft.com/office/drawing/2014/main" val="2773207848"/>
                    </a:ext>
                  </a:extLst>
                </a:gridCol>
                <a:gridCol w="892971">
                  <a:extLst>
                    <a:ext uri="{9D8B030D-6E8A-4147-A177-3AD203B41FA5}">
                      <a16:colId xmlns:a16="http://schemas.microsoft.com/office/drawing/2014/main" val="889476537"/>
                    </a:ext>
                  </a:extLst>
                </a:gridCol>
                <a:gridCol w="1673960">
                  <a:extLst>
                    <a:ext uri="{9D8B030D-6E8A-4147-A177-3AD203B41FA5}">
                      <a16:colId xmlns:a16="http://schemas.microsoft.com/office/drawing/2014/main" val="309699679"/>
                    </a:ext>
                  </a:extLst>
                </a:gridCol>
              </a:tblGrid>
              <a:tr h="295328">
                <a:tc>
                  <a:txBody>
                    <a:bodyPr/>
                    <a:lstStyle/>
                    <a:p>
                      <a:pPr algn="ctr" fontAlgn="t"/>
                      <a:r>
                        <a:rPr lang="ru-RU" sz="900" u="none" strike="noStrike" dirty="0">
                          <a:effectLst/>
                        </a:rPr>
                        <a:t>МП</a:t>
                      </a:r>
                      <a:endParaRPr lang="ru-RU" sz="900" b="0" i="0" u="none" strike="noStrike" dirty="0">
                        <a:solidFill>
                          <a:srgbClr val="7030A0"/>
                        </a:solidFill>
                        <a:effectLst/>
                        <a:latin typeface="Calibri" panose="020F0502020204030204" pitchFamily="34" charset="0"/>
                      </a:endParaRPr>
                    </a:p>
                  </a:txBody>
                  <a:tcPr marL="4136" marR="4136" marT="4136" marB="0"/>
                </a:tc>
                <a:tc>
                  <a:txBody>
                    <a:bodyPr/>
                    <a:lstStyle/>
                    <a:p>
                      <a:pPr algn="ctr" fontAlgn="t"/>
                      <a:r>
                        <a:rPr lang="ru-RU" sz="900" u="none" strike="noStrike" dirty="0">
                          <a:effectLst/>
                        </a:rPr>
                        <a:t>ПП</a:t>
                      </a:r>
                      <a:endParaRPr lang="ru-RU" sz="900" b="0" i="0" u="none" strike="noStrike" dirty="0">
                        <a:solidFill>
                          <a:srgbClr val="7030A0"/>
                        </a:solidFill>
                        <a:effectLst/>
                        <a:latin typeface="Calibri" panose="020F0502020204030204" pitchFamily="34" charset="0"/>
                      </a:endParaRPr>
                    </a:p>
                  </a:txBody>
                  <a:tcPr marL="4136" marR="4136" marT="4136" marB="0"/>
                </a:tc>
                <a:tc>
                  <a:txBody>
                    <a:bodyPr/>
                    <a:lstStyle/>
                    <a:p>
                      <a:pPr algn="ctr" fontAlgn="t"/>
                      <a:r>
                        <a:rPr lang="ru-RU" sz="900" u="none" strike="noStrike" dirty="0">
                          <a:effectLst/>
                        </a:rPr>
                        <a:t>Мероприятие</a:t>
                      </a:r>
                      <a:endParaRPr lang="ru-RU" sz="900" b="0" i="0" u="none" strike="noStrike" dirty="0">
                        <a:solidFill>
                          <a:srgbClr val="7030A0"/>
                        </a:solidFill>
                        <a:effectLst/>
                        <a:latin typeface="Calibri" panose="020F0502020204030204" pitchFamily="34" charset="0"/>
                      </a:endParaRPr>
                    </a:p>
                  </a:txBody>
                  <a:tcPr marL="4136" marR="4136" marT="4136" marB="0"/>
                </a:tc>
                <a:tc>
                  <a:txBody>
                    <a:bodyPr/>
                    <a:lstStyle/>
                    <a:p>
                      <a:pPr algn="ctr" fontAlgn="t"/>
                      <a:r>
                        <a:rPr lang="ru-RU" sz="900" u="none" strike="noStrike" dirty="0">
                          <a:effectLst/>
                        </a:rPr>
                        <a:t>Наименование целевого показателя (уровень МП) /</a:t>
                      </a:r>
                      <a:br>
                        <a:rPr lang="ru-RU" sz="900" u="none" strike="noStrike" dirty="0">
                          <a:effectLst/>
                        </a:rPr>
                      </a:br>
                      <a:r>
                        <a:rPr lang="ru-RU" sz="900" u="none" strike="noStrike" dirty="0">
                          <a:effectLst/>
                        </a:rPr>
                        <a:t>Наименование результата выполнения мероприятия </a:t>
                      </a:r>
                      <a:endParaRPr lang="ru-RU" sz="900" b="0" i="0" u="none" strike="noStrike" dirty="0">
                        <a:solidFill>
                          <a:srgbClr val="7030A0"/>
                        </a:solidFill>
                        <a:effectLst/>
                        <a:latin typeface="Calibri" panose="020F0502020204030204" pitchFamily="34" charset="0"/>
                      </a:endParaRPr>
                    </a:p>
                  </a:txBody>
                  <a:tcPr marL="4136" marR="4136" marT="4136" marB="0"/>
                </a:tc>
                <a:tc>
                  <a:txBody>
                    <a:bodyPr/>
                    <a:lstStyle/>
                    <a:p>
                      <a:pPr algn="ctr" fontAlgn="t"/>
                      <a:r>
                        <a:rPr lang="ru-RU" sz="900" u="none" strike="noStrike" dirty="0">
                          <a:effectLst/>
                        </a:rPr>
                        <a:t>Единица измерения результата</a:t>
                      </a:r>
                      <a:endParaRPr lang="ru-RU" sz="900" b="0" i="0" u="none" strike="noStrike" dirty="0">
                        <a:solidFill>
                          <a:srgbClr val="7030A0"/>
                        </a:solidFill>
                        <a:effectLst/>
                        <a:latin typeface="Calibri" panose="020F0502020204030204" pitchFamily="34" charset="0"/>
                      </a:endParaRPr>
                    </a:p>
                  </a:txBody>
                  <a:tcPr marL="4136" marR="4136" marT="4136" marB="0"/>
                </a:tc>
                <a:tc>
                  <a:txBody>
                    <a:bodyPr/>
                    <a:lstStyle/>
                    <a:p>
                      <a:pPr algn="ctr" fontAlgn="t"/>
                      <a:r>
                        <a:rPr lang="ru-RU" sz="900" u="none" strike="noStrike" dirty="0">
                          <a:effectLst/>
                        </a:rPr>
                        <a:t>Базовое значение</a:t>
                      </a:r>
                      <a:endParaRPr lang="ru-RU" sz="900" b="0" i="0" u="none" strike="noStrike" dirty="0">
                        <a:solidFill>
                          <a:srgbClr val="7030A0"/>
                        </a:solidFill>
                        <a:effectLst/>
                        <a:latin typeface="Calibri" panose="020F0502020204030204" pitchFamily="34" charset="0"/>
                      </a:endParaRPr>
                    </a:p>
                  </a:txBody>
                  <a:tcPr marL="4136" marR="4136" marT="4136" marB="0"/>
                </a:tc>
                <a:tc>
                  <a:txBody>
                    <a:bodyPr/>
                    <a:lstStyle/>
                    <a:p>
                      <a:pPr algn="ctr" fontAlgn="ctr"/>
                      <a:r>
                        <a:rPr lang="ru-RU" sz="900" u="none" strike="noStrike" dirty="0">
                          <a:effectLst/>
                        </a:rPr>
                        <a:t>План 2023 год</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Факт 2023 год</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1093002144"/>
                  </a:ext>
                </a:extLst>
              </a:tr>
              <a:tr h="82725">
                <a:tc>
                  <a:txBody>
                    <a:bodyPr/>
                    <a:lstStyle/>
                    <a:p>
                      <a:pPr algn="ctr" fontAlgn="ctr"/>
                      <a:r>
                        <a:rPr lang="ru-RU" sz="900" u="none" strike="noStrike">
                          <a:effectLst/>
                        </a:rPr>
                        <a:t>1</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2</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3</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4</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5</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6</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7</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8</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9</a:t>
                      </a:r>
                      <a:endParaRPr lang="ru-RU" sz="900" b="0" i="0" u="none" strike="noStrike">
                        <a:solidFill>
                          <a:srgbClr val="7030A0"/>
                        </a:solidFill>
                        <a:effectLst/>
                        <a:latin typeface="Calibri" panose="020F0502020204030204" pitchFamily="34" charset="0"/>
                      </a:endParaRPr>
                    </a:p>
                  </a:txBody>
                  <a:tcPr marL="4136" marR="4136" marT="4136" marB="0" anchor="ctr"/>
                </a:tc>
                <a:extLst>
                  <a:ext uri="{0D108BD9-81ED-4DB2-BD59-A6C34878D82A}">
                    <a16:rowId xmlns:a16="http://schemas.microsoft.com/office/drawing/2014/main" val="875533620"/>
                  </a:ext>
                </a:extLst>
              </a:tr>
              <a:tr h="82725">
                <a:tc gridSpan="9">
                  <a:txBody>
                    <a:bodyPr/>
                    <a:lstStyle/>
                    <a:p>
                      <a:pPr algn="l" fontAlgn="ctr"/>
                      <a:r>
                        <a:rPr lang="ru-RU" sz="900" u="none" strike="noStrike" dirty="0">
                          <a:effectLst/>
                        </a:rPr>
                        <a:t>02. Культура </a:t>
                      </a:r>
                      <a:endParaRPr lang="ru-RU" sz="900" b="1" i="0" u="none" strike="noStrike" dirty="0">
                        <a:solidFill>
                          <a:srgbClr val="7030A0"/>
                        </a:solidFill>
                        <a:effectLst/>
                        <a:latin typeface="Calibri" panose="020F0502020204030204" pitchFamily="34" charset="0"/>
                      </a:endParaRPr>
                    </a:p>
                  </a:txBody>
                  <a:tcPr marL="4136" marR="4136" marT="413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62182895"/>
                  </a:ext>
                </a:extLst>
              </a:tr>
              <a:tr h="222530">
                <a:tc rowSpan="14" gridSpan="3">
                  <a:txBody>
                    <a:bodyPr/>
                    <a:lstStyle/>
                    <a:p>
                      <a:pPr algn="ctr" fontAlgn="t"/>
                      <a:r>
                        <a:rPr lang="ru-RU" sz="900" u="none" strike="noStrike">
                          <a:effectLst/>
                        </a:rPr>
                        <a:t> </a:t>
                      </a:r>
                      <a:endParaRPr lang="ru-RU" sz="900" b="0" i="0" u="none" strike="noStrike">
                        <a:solidFill>
                          <a:srgbClr val="7030A0"/>
                        </a:solidFill>
                        <a:effectLst/>
                        <a:latin typeface="Calibri" panose="020F0502020204030204" pitchFamily="34" charset="0"/>
                      </a:endParaRPr>
                    </a:p>
                  </a:txBody>
                  <a:tcPr marL="4136" marR="4136" marT="4136" marB="0"/>
                </a:tc>
                <a:tc rowSpan="14" hMerge="1">
                  <a:txBody>
                    <a:bodyPr/>
                    <a:lstStyle/>
                    <a:p>
                      <a:endParaRPr lang="ru-RU"/>
                    </a:p>
                  </a:txBody>
                  <a:tcPr/>
                </a:tc>
                <a:tc rowSpan="14" hMerge="1">
                  <a:txBody>
                    <a:bodyPr/>
                    <a:lstStyle/>
                    <a:p>
                      <a:endParaRPr lang="ru-RU"/>
                    </a:p>
                  </a:txBody>
                  <a:tcPr/>
                </a:tc>
                <a:tc>
                  <a:txBody>
                    <a:bodyPr/>
                    <a:lstStyle/>
                    <a:p>
                      <a:pPr algn="l" fontAlgn="ctr"/>
                      <a:r>
                        <a:rPr lang="ru-RU" sz="900" u="none" strike="noStrike" dirty="0">
                          <a:effectLst/>
                        </a:rPr>
                        <a:t>Доля детей в возрасте от 5 до 18 лет, охваченных дополнительным образованием сферы культуры</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dirty="0">
                          <a:effectLst/>
                        </a:rPr>
                        <a:t>Процент</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9</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9</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9</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a:effectLst/>
                        </a:rPr>
                        <a:t>Плановое значение достигнуто</a:t>
                      </a:r>
                      <a:endParaRPr lang="ru-RU" sz="900" b="0" i="0" u="none" strike="noStrike">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2668024734"/>
                  </a:ext>
                </a:extLst>
              </a:tr>
              <a:tr h="368126">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Доля детей,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Процент</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43</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46</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46</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a:effectLst/>
                        </a:rPr>
                        <a:t>Плановое значение достигнуто</a:t>
                      </a:r>
                      <a:endParaRPr lang="ru-RU" sz="900" b="0" i="0" u="none" strike="noStrike">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3750445956"/>
                  </a:ext>
                </a:extLst>
              </a:tr>
              <a:tr h="586521">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Доля приоритетных объектов, доступных для инвалидов и других маломобильных групп населения в сфере культуры и дополнительного образования сферы культуры, в общем количестве приоритетных объектов в сфере культуры и дополнительного образования сферы культуры в Московской области</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Процент</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100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100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100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a:effectLst/>
                        </a:rPr>
                        <a:t>Плановое значение достигнуто</a:t>
                      </a:r>
                      <a:endParaRPr lang="ru-RU" sz="900" b="0" i="0" u="none" strike="noStrike">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938519949"/>
                  </a:ext>
                </a:extLst>
              </a:tr>
              <a:tr h="16545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Количество граждан, принимающих участие в добровольческой деятельности</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dirty="0">
                          <a:effectLst/>
                        </a:rPr>
                        <a:t>Единица</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47</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63</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70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a:effectLst/>
                        </a:rPr>
                        <a:t>Плановое значение достигнуто</a:t>
                      </a:r>
                      <a:endParaRPr lang="ru-RU" sz="900" b="0" i="0" u="none" strike="noStrike">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3796671671"/>
                  </a:ext>
                </a:extLst>
              </a:tr>
              <a:tr h="29532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Количество объектов культурного наследия, находящихся в собственности муниципальных образований, по которым в текущем году разработана проектная документация</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dirty="0">
                          <a:effectLst/>
                        </a:rPr>
                        <a:t>Единица</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a:effectLst/>
                        </a:rPr>
                        <a:t>Плановое значение достигнуто</a:t>
                      </a:r>
                      <a:endParaRPr lang="ru-RU" sz="900" b="0" i="0" u="none" strike="noStrike">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1136067529"/>
                  </a:ext>
                </a:extLst>
              </a:tr>
              <a:tr h="29532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Количество оснащенных образовательных организаций в сфере культуры (детские школы искусств по видам искусств и училищ) музыкальными инструментами</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Единица</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0</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0</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a:effectLst/>
                        </a:rPr>
                        <a:t>показатель в 2023 году не реализовывался</a:t>
                      </a:r>
                      <a:endParaRPr lang="ru-RU" sz="900" b="0" i="0" u="none" strike="noStrike">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4227292927"/>
                  </a:ext>
                </a:extLst>
              </a:tr>
              <a:tr h="22253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Количество посещений организаций культуры по отношению к уровню 2017 года (в части посещений библиотек)</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Процент</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100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117,45</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117,46</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a:effectLst/>
                        </a:rPr>
                        <a:t>Плановое значение достигнуто</a:t>
                      </a:r>
                      <a:endParaRPr lang="ru-RU" sz="900" b="0" i="0" u="none" strike="noStrike">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1909058931"/>
                  </a:ext>
                </a:extLst>
              </a:tr>
              <a:tr h="22253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Обеспечение роста числа пользователей муниципальных библиотек Московской области</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Человек</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156543</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164371</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164372</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a:effectLst/>
                        </a:rPr>
                        <a:t>Плановое значение достигнуто</a:t>
                      </a:r>
                      <a:endParaRPr lang="ru-RU" sz="900" b="0" i="0" u="none" strike="noStrike">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3168046519"/>
                  </a:ext>
                </a:extLst>
              </a:tr>
              <a:tr h="586521">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Увеличение доли объектов культурного наследия, находящихся в собственности муниципального образования, по которым проведены работы по сохранению, в общем количестве объектов культурного наследия, находящихся в собственности муниципальных образований, нуждающихся в указанных работах</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Процент</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100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100</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0</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b"/>
                      <a:r>
                        <a:rPr lang="ru-RU" sz="900" u="none" strike="noStrike" dirty="0">
                          <a:effectLst/>
                        </a:rPr>
                        <a:t>Подрядчик не прошел экспертизу, документы не согласованы Главным управлением культурного наследия Московской области</a:t>
                      </a:r>
                      <a:endParaRPr lang="ru-RU" sz="900" b="0" i="0" u="none" strike="noStrike" dirty="0">
                        <a:solidFill>
                          <a:srgbClr val="7030A0"/>
                        </a:solidFill>
                        <a:effectLst/>
                        <a:latin typeface="Calibri" panose="020F0502020204030204" pitchFamily="34" charset="0"/>
                      </a:endParaRPr>
                    </a:p>
                  </a:txBody>
                  <a:tcPr marL="4136" marR="4136" marT="4136" marB="0" anchor="b"/>
                </a:tc>
                <a:extLst>
                  <a:ext uri="{0D108BD9-81ED-4DB2-BD59-A6C34878D82A}">
                    <a16:rowId xmlns:a16="http://schemas.microsoft.com/office/drawing/2014/main" val="509577018"/>
                  </a:ext>
                </a:extLst>
              </a:tr>
              <a:tr h="16545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Увеличение туристского и экскурсионного потока в Московскую область</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Миллион человек</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0,00433</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0,00455</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0,00456</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540569992"/>
                  </a:ext>
                </a:extLst>
              </a:tr>
              <a:tr h="29532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Уровень численности участников культурно-досуговых мероприятий</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Процент по отношению к базовому году</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103</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103</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dirty="0">
                          <a:effectLst/>
                        </a:rPr>
                        <a:t>103</a:t>
                      </a:r>
                      <a:endParaRPr lang="ru-RU" sz="900" b="0" i="0" u="none" strike="noStrike" dirty="0">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2159132218"/>
                  </a:ext>
                </a:extLst>
              </a:tr>
              <a:tr h="14973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Цифровизация музейных фондов</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Единица</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323</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250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250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57856936"/>
                  </a:ext>
                </a:extLst>
              </a:tr>
              <a:tr h="16545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Численность лиц, размещенных в коллективных средствах размещения</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Тысяча человек</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8,64</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9,68</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9,69</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2617497622"/>
                  </a:ext>
                </a:extLst>
              </a:tr>
              <a:tr h="14973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Число посещений культурных мероприятий </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ctr"/>
                      <a:r>
                        <a:rPr lang="ru-RU" sz="900" u="none" strike="noStrike">
                          <a:effectLst/>
                        </a:rPr>
                        <a:t>Тысяча единиц</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652,595</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659,121</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ctr" fontAlgn="ctr"/>
                      <a:r>
                        <a:rPr lang="ru-RU" sz="900" u="none" strike="noStrike">
                          <a:effectLst/>
                        </a:rPr>
                        <a:t>660</a:t>
                      </a:r>
                      <a:endParaRPr lang="ru-RU" sz="900" b="0" i="0" u="none" strike="noStrike">
                        <a:solidFill>
                          <a:srgbClr val="7030A0"/>
                        </a:solidFill>
                        <a:effectLst/>
                        <a:latin typeface="Calibri" panose="020F0502020204030204" pitchFamily="34" charset="0"/>
                      </a:endParaRPr>
                    </a:p>
                  </a:txBody>
                  <a:tcPr marL="4136" marR="4136" marT="4136"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7030A0"/>
                        </a:solidFill>
                        <a:effectLst/>
                        <a:latin typeface="Calibri" panose="020F0502020204030204" pitchFamily="34" charset="0"/>
                      </a:endParaRPr>
                    </a:p>
                  </a:txBody>
                  <a:tcPr marL="4136" marR="4136" marT="4136" marB="0"/>
                </a:tc>
                <a:extLst>
                  <a:ext uri="{0D108BD9-81ED-4DB2-BD59-A6C34878D82A}">
                    <a16:rowId xmlns:a16="http://schemas.microsoft.com/office/drawing/2014/main" val="3414981580"/>
                  </a:ext>
                </a:extLst>
              </a:tr>
            </a:tbl>
          </a:graphicData>
        </a:graphic>
      </p:graphicFrame>
    </p:spTree>
    <p:extLst>
      <p:ext uri="{BB962C8B-B14F-4D97-AF65-F5344CB8AC3E}">
        <p14:creationId xmlns:p14="http://schemas.microsoft.com/office/powerpoint/2010/main" val="2218030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57</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10" name="Таблица 9"/>
          <p:cNvGraphicFramePr>
            <a:graphicFrameLocks noGrp="1"/>
          </p:cNvGraphicFramePr>
          <p:nvPr>
            <p:extLst>
              <p:ext uri="{D42A27DB-BD31-4B8C-83A1-F6EECF244321}">
                <p14:modId xmlns:p14="http://schemas.microsoft.com/office/powerpoint/2010/main" val="1115917219"/>
              </p:ext>
            </p:extLst>
          </p:nvPr>
        </p:nvGraphicFramePr>
        <p:xfrm>
          <a:off x="404076" y="1254125"/>
          <a:ext cx="11483123" cy="4747666"/>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1868983352"/>
                    </a:ext>
                  </a:extLst>
                </a:gridCol>
                <a:gridCol w="463200">
                  <a:extLst>
                    <a:ext uri="{9D8B030D-6E8A-4147-A177-3AD203B41FA5}">
                      <a16:colId xmlns:a16="http://schemas.microsoft.com/office/drawing/2014/main" val="1478958908"/>
                    </a:ext>
                  </a:extLst>
                </a:gridCol>
                <a:gridCol w="690259">
                  <a:extLst>
                    <a:ext uri="{9D8B030D-6E8A-4147-A177-3AD203B41FA5}">
                      <a16:colId xmlns:a16="http://schemas.microsoft.com/office/drawing/2014/main" val="2208065620"/>
                    </a:ext>
                  </a:extLst>
                </a:gridCol>
                <a:gridCol w="3826699">
                  <a:extLst>
                    <a:ext uri="{9D8B030D-6E8A-4147-A177-3AD203B41FA5}">
                      <a16:colId xmlns:a16="http://schemas.microsoft.com/office/drawing/2014/main" val="2417642225"/>
                    </a:ext>
                  </a:extLst>
                </a:gridCol>
                <a:gridCol w="1017223">
                  <a:extLst>
                    <a:ext uri="{9D8B030D-6E8A-4147-A177-3AD203B41FA5}">
                      <a16:colId xmlns:a16="http://schemas.microsoft.com/office/drawing/2014/main" val="2325613182"/>
                    </a:ext>
                  </a:extLst>
                </a:gridCol>
                <a:gridCol w="1017223">
                  <a:extLst>
                    <a:ext uri="{9D8B030D-6E8A-4147-A177-3AD203B41FA5}">
                      <a16:colId xmlns:a16="http://schemas.microsoft.com/office/drawing/2014/main" val="2886397391"/>
                    </a:ext>
                  </a:extLst>
                </a:gridCol>
                <a:gridCol w="811357">
                  <a:extLst>
                    <a:ext uri="{9D8B030D-6E8A-4147-A177-3AD203B41FA5}">
                      <a16:colId xmlns:a16="http://schemas.microsoft.com/office/drawing/2014/main" val="664682524"/>
                    </a:ext>
                  </a:extLst>
                </a:gridCol>
                <a:gridCol w="775028">
                  <a:extLst>
                    <a:ext uri="{9D8B030D-6E8A-4147-A177-3AD203B41FA5}">
                      <a16:colId xmlns:a16="http://schemas.microsoft.com/office/drawing/2014/main" val="3456073301"/>
                    </a:ext>
                  </a:extLst>
                </a:gridCol>
                <a:gridCol w="2397741">
                  <a:extLst>
                    <a:ext uri="{9D8B030D-6E8A-4147-A177-3AD203B41FA5}">
                      <a16:colId xmlns:a16="http://schemas.microsoft.com/office/drawing/2014/main" val="3666800442"/>
                    </a:ext>
                  </a:extLst>
                </a:gridCol>
              </a:tblGrid>
              <a:tr h="486102">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7871" marR="7871" marT="7871"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7871" marR="7871" marT="7871"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7871" marR="7871" marT="7871" marB="0"/>
                </a:tc>
                <a:extLst>
                  <a:ext uri="{0D108BD9-81ED-4DB2-BD59-A6C34878D82A}">
                    <a16:rowId xmlns:a16="http://schemas.microsoft.com/office/drawing/2014/main" val="412056046"/>
                  </a:ext>
                </a:extLst>
              </a:tr>
              <a:tr h="167519">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7871" marR="7871" marT="7871" marB="0" anchor="ctr"/>
                </a:tc>
                <a:extLst>
                  <a:ext uri="{0D108BD9-81ED-4DB2-BD59-A6C34878D82A}">
                    <a16:rowId xmlns:a16="http://schemas.microsoft.com/office/drawing/2014/main" val="3357058730"/>
                  </a:ext>
                </a:extLst>
              </a:tr>
              <a:tr h="167519">
                <a:tc gridSpan="9">
                  <a:txBody>
                    <a:bodyPr/>
                    <a:lstStyle/>
                    <a:p>
                      <a:pPr algn="l" fontAlgn="ctr"/>
                      <a:r>
                        <a:rPr lang="ru-RU" sz="1000" u="none" strike="noStrike">
                          <a:effectLst/>
                        </a:rPr>
                        <a:t>02. Культура </a:t>
                      </a:r>
                      <a:endParaRPr lang="ru-RU" sz="1000" b="1" i="0" u="none" strike="noStrike">
                        <a:solidFill>
                          <a:srgbClr val="000000"/>
                        </a:solidFill>
                        <a:effectLst/>
                        <a:latin typeface="Calibri" panose="020F0502020204030204" pitchFamily="34" charset="0"/>
                      </a:endParaRPr>
                    </a:p>
                  </a:txBody>
                  <a:tcPr marL="7871" marR="7871" marT="787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88313642"/>
                  </a:ext>
                </a:extLst>
              </a:tr>
              <a:tr h="42782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nchor="ctr"/>
                </a:tc>
                <a:tc gridSpan="8">
                  <a:txBody>
                    <a:bodyPr/>
                    <a:lstStyle/>
                    <a:p>
                      <a:pPr algn="l" fontAlgn="ctr"/>
                      <a:r>
                        <a:rPr lang="ru-RU" sz="1000" u="none" strike="noStrike">
                          <a:effectLst/>
                        </a:rPr>
                        <a:t>Подпрограмма 1. Сохранение, использование, популяризация и государственная охрана объектов культурного наследия (памятников истории и культуры) народов Российской Федерации </a:t>
                      </a:r>
                      <a:endParaRPr lang="ru-RU" sz="1000" b="0" i="0" u="none" strike="noStrike">
                        <a:solidFill>
                          <a:srgbClr val="000000"/>
                        </a:solidFill>
                        <a:effectLst/>
                        <a:latin typeface="Calibri" panose="020F0502020204030204" pitchFamily="34" charset="0"/>
                      </a:endParaRPr>
                    </a:p>
                  </a:txBody>
                  <a:tcPr marL="7871" marR="7871" marT="787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10305469"/>
                  </a:ext>
                </a:extLst>
              </a:tr>
              <a:tr h="22214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nchor="ctr"/>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tc>
                <a:tc gridSpan="7">
                  <a:txBody>
                    <a:bodyPr/>
                    <a:lstStyle/>
                    <a:p>
                      <a:pPr algn="l" fontAlgn="t"/>
                      <a:r>
                        <a:rPr lang="ru-RU" sz="1000" u="none" strike="noStrike">
                          <a:effectLst/>
                        </a:rPr>
                        <a:t>Мероприятие 2.2 «Сохранение объектов культурного наследия (памятников истории и культуры), находящихся в собственности муниципальных образований» </a:t>
                      </a:r>
                      <a:endParaRPr lang="ru-RU" sz="1000" b="0" i="0" u="none" strike="noStrike">
                        <a:solidFill>
                          <a:srgbClr val="000000"/>
                        </a:solidFill>
                        <a:effectLst/>
                        <a:latin typeface="Calibri" panose="020F0502020204030204" pitchFamily="34" charset="0"/>
                      </a:endParaRPr>
                    </a:p>
                  </a:txBody>
                  <a:tcPr marL="7871" marR="7871" marT="787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89483288"/>
                  </a:ext>
                </a:extLst>
              </a:tr>
              <a:tr h="96397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l" fontAlgn="t"/>
                      <a:r>
                        <a:rPr lang="ru-RU" sz="1000" u="none" strike="noStrike">
                          <a:effectLst/>
                        </a:rPr>
                        <a:t>Разработка проектной документации по сохранению объектов культурного наследия находящихся в собственности муниципальных образований</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l" fontAlgn="b"/>
                      <a:r>
                        <a:rPr lang="ru-RU" sz="1000" u="none" strike="noStrike">
                          <a:effectLst/>
                        </a:rPr>
                        <a:t>проектная документация разработана, подрядчик не прошел экспертизу, документы не согласованы Главным управлением культурного наследия Московской области</a:t>
                      </a:r>
                      <a:endParaRPr lang="ru-RU" sz="1000" b="0" i="0" u="none" strike="noStrike">
                        <a:solidFill>
                          <a:srgbClr val="000000"/>
                        </a:solidFill>
                        <a:effectLst/>
                        <a:latin typeface="Calibri" panose="020F0502020204030204" pitchFamily="34" charset="0"/>
                      </a:endParaRPr>
                    </a:p>
                  </a:txBody>
                  <a:tcPr marL="7871" marR="7871" marT="7871" marB="0" anchor="b"/>
                </a:tc>
                <a:extLst>
                  <a:ext uri="{0D108BD9-81ED-4DB2-BD59-A6C34878D82A}">
                    <a16:rowId xmlns:a16="http://schemas.microsoft.com/office/drawing/2014/main" val="4032341178"/>
                  </a:ext>
                </a:extLst>
              </a:tr>
              <a:tr h="16751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nchor="ctr"/>
                </a:tc>
                <a:tc gridSpan="8">
                  <a:txBody>
                    <a:bodyPr/>
                    <a:lstStyle/>
                    <a:p>
                      <a:pPr algn="l" fontAlgn="ctr"/>
                      <a:r>
                        <a:rPr lang="ru-RU" sz="1000" u="none" strike="noStrike">
                          <a:effectLst/>
                        </a:rPr>
                        <a:t>Подпрограмма 2. Развитие музейного дела </a:t>
                      </a:r>
                      <a:endParaRPr lang="ru-RU" sz="1000" b="0" i="0" u="none" strike="noStrike">
                        <a:solidFill>
                          <a:srgbClr val="000000"/>
                        </a:solidFill>
                        <a:effectLst/>
                        <a:latin typeface="Calibri" panose="020F0502020204030204" pitchFamily="34" charset="0"/>
                      </a:endParaRPr>
                    </a:p>
                  </a:txBody>
                  <a:tcPr marL="7871" marR="7871" marT="787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79723930"/>
                  </a:ext>
                </a:extLst>
              </a:tr>
              <a:tr h="16751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nchor="ctr"/>
                </a:tc>
                <a:tc rowSpan="4">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tc>
                <a:tc gridSpan="7">
                  <a:txBody>
                    <a:bodyPr/>
                    <a:lstStyle/>
                    <a:p>
                      <a:pPr algn="l" fontAlgn="t"/>
                      <a:r>
                        <a:rPr lang="ru-RU" sz="1000" u="none" strike="noStrike">
                          <a:effectLst/>
                        </a:rPr>
                        <a:t>Мероприятие 1.1 «Расходы на обеспечение деятельности (оказание услуг) муниципальных учреждений - музеи, галереи» </a:t>
                      </a:r>
                      <a:endParaRPr lang="ru-RU" sz="1000" b="0" i="0" u="none" strike="noStrike">
                        <a:solidFill>
                          <a:srgbClr val="000000"/>
                        </a:solidFill>
                        <a:effectLst/>
                        <a:latin typeface="Calibri" panose="020F0502020204030204" pitchFamily="34" charset="0"/>
                      </a:endParaRPr>
                    </a:p>
                  </a:txBody>
                  <a:tcPr marL="7871" marR="7871" marT="787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15476764"/>
                  </a:ext>
                </a:extLst>
              </a:tr>
              <a:tr h="82274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l" fontAlgn="t"/>
                      <a:r>
                        <a:rPr lang="ru-RU" sz="1000" u="none" strike="noStrike">
                          <a:effectLst/>
                        </a:rPr>
                        <a:t>Доля достижения показателей муниципального задания, характеризующих объем оказываемых муниципальных услуг (работ) от установленных показателей муниципального задания, характеризующих объем муниципальных услуг (работ)</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100,00</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7871" marR="7871" marT="7871" marB="0"/>
                </a:tc>
                <a:extLst>
                  <a:ext uri="{0D108BD9-81ED-4DB2-BD59-A6C34878D82A}">
                    <a16:rowId xmlns:a16="http://schemas.microsoft.com/office/drawing/2014/main" val="2199754375"/>
                  </a:ext>
                </a:extLst>
              </a:tr>
              <a:tr h="16751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nchor="ctr"/>
                </a:tc>
                <a:tc vMerge="1">
                  <a:txBody>
                    <a:bodyPr/>
                    <a:lstStyle/>
                    <a:p>
                      <a:endParaRPr lang="ru-RU"/>
                    </a:p>
                  </a:txBody>
                  <a:tcPr/>
                </a:tc>
                <a:tc gridSpan="7">
                  <a:txBody>
                    <a:bodyPr/>
                    <a:lstStyle/>
                    <a:p>
                      <a:pPr algn="l" fontAlgn="t"/>
                      <a:r>
                        <a:rPr lang="ru-RU" sz="1000" u="none" strike="noStrike">
                          <a:effectLst/>
                        </a:rPr>
                        <a:t>Мероприятие 1.4 «Сохранение достигнутого уровня заработной платы работников муниципальных учреждений культуры» </a:t>
                      </a:r>
                      <a:endParaRPr lang="ru-RU" sz="1000" b="0" i="0" u="none" strike="noStrike">
                        <a:solidFill>
                          <a:srgbClr val="000000"/>
                        </a:solidFill>
                        <a:effectLst/>
                        <a:latin typeface="Calibri" panose="020F0502020204030204" pitchFamily="34" charset="0"/>
                      </a:endParaRPr>
                    </a:p>
                  </a:txBody>
                  <a:tcPr marL="7871" marR="7871" marT="787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46782693"/>
                  </a:ext>
                </a:extLst>
              </a:tr>
              <a:tr h="987288">
                <a:tc>
                  <a:txBody>
                    <a:bodyPr/>
                    <a:lstStyle/>
                    <a:p>
                      <a:pPr algn="l"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7871" marR="7871" marT="7871"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l" fontAlgn="t"/>
                      <a:r>
                        <a:rPr lang="ru-RU" sz="1000" u="none" strike="noStrike">
                          <a:effectLst/>
                        </a:rPr>
                        <a:t>Достижение соотношения средней заработной платы работников учреждений культуры без учёта внешних совместителей и среднемесячной начисленной заработной платы наемных работников в организациях, у индивидуальных предпринимателей и физических лиц (Среднемесячного дохода от трудовой деятельности)</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7871" marR="7871" marT="787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105,48</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ctr" fontAlgn="ctr"/>
                      <a:r>
                        <a:rPr lang="ru-RU" sz="1000" u="none" strike="noStrike">
                          <a:effectLst/>
                        </a:rPr>
                        <a:t>107,21</a:t>
                      </a:r>
                      <a:endParaRPr lang="ru-RU" sz="1000" b="0" i="0" u="none" strike="noStrike">
                        <a:solidFill>
                          <a:srgbClr val="000000"/>
                        </a:solidFill>
                        <a:effectLst/>
                        <a:latin typeface="Calibri" panose="020F0502020204030204" pitchFamily="34" charset="0"/>
                      </a:endParaRPr>
                    </a:p>
                  </a:txBody>
                  <a:tcPr marL="7871" marR="7871" marT="7871"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7871" marR="7871" marT="7871" marB="0"/>
                </a:tc>
                <a:extLst>
                  <a:ext uri="{0D108BD9-81ED-4DB2-BD59-A6C34878D82A}">
                    <a16:rowId xmlns:a16="http://schemas.microsoft.com/office/drawing/2014/main" val="4234591778"/>
                  </a:ext>
                </a:extLst>
              </a:tr>
            </a:tbl>
          </a:graphicData>
        </a:graphic>
      </p:graphicFrame>
    </p:spTree>
    <p:extLst>
      <p:ext uri="{BB962C8B-B14F-4D97-AF65-F5344CB8AC3E}">
        <p14:creationId xmlns:p14="http://schemas.microsoft.com/office/powerpoint/2010/main" val="2345350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58</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439211559"/>
              </p:ext>
            </p:extLst>
          </p:nvPr>
        </p:nvGraphicFramePr>
        <p:xfrm>
          <a:off x="404077" y="1254125"/>
          <a:ext cx="11483121" cy="4689476"/>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709841006"/>
                    </a:ext>
                  </a:extLst>
                </a:gridCol>
                <a:gridCol w="463200">
                  <a:extLst>
                    <a:ext uri="{9D8B030D-6E8A-4147-A177-3AD203B41FA5}">
                      <a16:colId xmlns:a16="http://schemas.microsoft.com/office/drawing/2014/main" val="329377475"/>
                    </a:ext>
                  </a:extLst>
                </a:gridCol>
                <a:gridCol w="690259">
                  <a:extLst>
                    <a:ext uri="{9D8B030D-6E8A-4147-A177-3AD203B41FA5}">
                      <a16:colId xmlns:a16="http://schemas.microsoft.com/office/drawing/2014/main" val="925817677"/>
                    </a:ext>
                  </a:extLst>
                </a:gridCol>
                <a:gridCol w="3826698">
                  <a:extLst>
                    <a:ext uri="{9D8B030D-6E8A-4147-A177-3AD203B41FA5}">
                      <a16:colId xmlns:a16="http://schemas.microsoft.com/office/drawing/2014/main" val="3797302339"/>
                    </a:ext>
                  </a:extLst>
                </a:gridCol>
                <a:gridCol w="1017224">
                  <a:extLst>
                    <a:ext uri="{9D8B030D-6E8A-4147-A177-3AD203B41FA5}">
                      <a16:colId xmlns:a16="http://schemas.microsoft.com/office/drawing/2014/main" val="3350183096"/>
                    </a:ext>
                  </a:extLst>
                </a:gridCol>
                <a:gridCol w="1017224">
                  <a:extLst>
                    <a:ext uri="{9D8B030D-6E8A-4147-A177-3AD203B41FA5}">
                      <a16:colId xmlns:a16="http://schemas.microsoft.com/office/drawing/2014/main" val="839238192"/>
                    </a:ext>
                  </a:extLst>
                </a:gridCol>
                <a:gridCol w="811357">
                  <a:extLst>
                    <a:ext uri="{9D8B030D-6E8A-4147-A177-3AD203B41FA5}">
                      <a16:colId xmlns:a16="http://schemas.microsoft.com/office/drawing/2014/main" val="2962957770"/>
                    </a:ext>
                  </a:extLst>
                </a:gridCol>
                <a:gridCol w="775027">
                  <a:extLst>
                    <a:ext uri="{9D8B030D-6E8A-4147-A177-3AD203B41FA5}">
                      <a16:colId xmlns:a16="http://schemas.microsoft.com/office/drawing/2014/main" val="13973752"/>
                    </a:ext>
                  </a:extLst>
                </a:gridCol>
                <a:gridCol w="2397740">
                  <a:extLst>
                    <a:ext uri="{9D8B030D-6E8A-4147-A177-3AD203B41FA5}">
                      <a16:colId xmlns:a16="http://schemas.microsoft.com/office/drawing/2014/main" val="902985065"/>
                    </a:ext>
                  </a:extLst>
                </a:gridCol>
              </a:tblGrid>
              <a:tr h="176961">
                <a:tc gridSpan="9">
                  <a:txBody>
                    <a:bodyPr/>
                    <a:lstStyle/>
                    <a:p>
                      <a:pPr algn="l" fontAlgn="ctr"/>
                      <a:r>
                        <a:rPr lang="ru-RU" sz="1000" u="none" strike="noStrike" dirty="0">
                          <a:effectLst/>
                        </a:rPr>
                        <a:t>02. Культура </a:t>
                      </a:r>
                      <a:endParaRPr lang="ru-RU" sz="1000" b="1" i="0" u="none" strike="noStrike" dirty="0">
                        <a:solidFill>
                          <a:srgbClr val="000000"/>
                        </a:solidFill>
                        <a:effectLst/>
                        <a:latin typeface="Calibri" panose="020F0502020204030204" pitchFamily="34" charset="0"/>
                      </a:endParaRPr>
                    </a:p>
                  </a:txBody>
                  <a:tcPr marL="8210" marR="8210" marT="821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59181938"/>
                  </a:ext>
                </a:extLst>
              </a:tr>
              <a:tr h="17696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gridSpan="8">
                  <a:txBody>
                    <a:bodyPr/>
                    <a:lstStyle/>
                    <a:p>
                      <a:pPr algn="l" fontAlgn="ctr"/>
                      <a:r>
                        <a:rPr lang="ru-RU" sz="1000" u="none" strike="noStrike">
                          <a:effectLst/>
                        </a:rPr>
                        <a:t>Подпрограмма 3. Развитие библиотечного дела </a:t>
                      </a:r>
                      <a:endParaRPr lang="ru-RU" sz="1000" b="0" i="0" u="none" strike="noStrike">
                        <a:solidFill>
                          <a:srgbClr val="000000"/>
                        </a:solidFill>
                        <a:effectLst/>
                        <a:latin typeface="Calibri" panose="020F0502020204030204" pitchFamily="34" charset="0"/>
                      </a:endParaRPr>
                    </a:p>
                  </a:txBody>
                  <a:tcPr marL="8210" marR="8210" marT="821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90857903"/>
                  </a:ext>
                </a:extLst>
              </a:tr>
              <a:tr h="17696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rowSpan="11">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tc>
                <a:tc gridSpan="7">
                  <a:txBody>
                    <a:bodyPr/>
                    <a:lstStyle/>
                    <a:p>
                      <a:pPr algn="l" fontAlgn="t"/>
                      <a:r>
                        <a:rPr lang="ru-RU" sz="1000" u="none" strike="noStrike">
                          <a:effectLst/>
                        </a:rPr>
                        <a:t>Мероприятие 1.1 «Расходы на обеспечение деятельности (оказание услуг) муниципальных учреждений - библиотеки» </a:t>
                      </a:r>
                      <a:endParaRPr lang="ru-RU" sz="1000" b="0" i="0" u="none" strike="noStrike">
                        <a:solidFill>
                          <a:srgbClr val="000000"/>
                        </a:solidFill>
                        <a:effectLst/>
                        <a:latin typeface="Calibri" panose="020F0502020204030204" pitchFamily="34" charset="0"/>
                      </a:endParaRPr>
                    </a:p>
                  </a:txBody>
                  <a:tcPr marL="8210" marR="8210" marT="821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83783719"/>
                  </a:ext>
                </a:extLst>
              </a:tr>
              <a:tr h="35392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dirty="0">
                          <a:effectLst/>
                        </a:rPr>
                        <a:t>Обеспечение роста числа пользователей муниципальных библиотек Московской области</a:t>
                      </a:r>
                      <a:endParaRPr lang="ru-RU" sz="1000" b="0" i="0" u="none" strike="noStrike" dirty="0">
                        <a:solidFill>
                          <a:srgbClr val="000000"/>
                        </a:solidFill>
                        <a:effectLst/>
                        <a:latin typeface="Calibri" panose="020F0502020204030204" pitchFamily="34" charset="0"/>
                      </a:endParaRPr>
                    </a:p>
                  </a:txBody>
                  <a:tcPr marL="8210" marR="8210" marT="8210"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164371</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164372</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8210" marR="8210" marT="8210" marB="0"/>
                </a:tc>
                <a:extLst>
                  <a:ext uri="{0D108BD9-81ED-4DB2-BD59-A6C34878D82A}">
                    <a16:rowId xmlns:a16="http://schemas.microsoft.com/office/drawing/2014/main" val="3281712612"/>
                  </a:ext>
                </a:extLst>
              </a:tr>
              <a:tr h="35392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Количество посещений организаций культуры по отношению к уровню 2017 года (в части посещений библиотек)</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117,45</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117,46</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8210" marR="8210" marT="8210" marB="0"/>
                </a:tc>
                <a:extLst>
                  <a:ext uri="{0D108BD9-81ED-4DB2-BD59-A6C34878D82A}">
                    <a16:rowId xmlns:a16="http://schemas.microsoft.com/office/drawing/2014/main" val="3295320921"/>
                  </a:ext>
                </a:extLst>
              </a:tr>
              <a:tr h="36277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gridSpan="7">
                  <a:txBody>
                    <a:bodyPr/>
                    <a:lstStyle/>
                    <a:p>
                      <a:pPr algn="l" fontAlgn="t"/>
                      <a:r>
                        <a:rPr lang="ru-RU" sz="1000" u="none" strike="noStrike">
                          <a:effectLst/>
                        </a:rPr>
                        <a:t>Мероприятие 1.2 «Организация библиотечного обслуживания населения, комплектование и обеспечение сохранности библиотечных фондов библиотек городского округа» </a:t>
                      </a:r>
                      <a:endParaRPr lang="ru-RU" sz="1000" b="0" i="0" u="none" strike="noStrike">
                        <a:solidFill>
                          <a:srgbClr val="000000"/>
                        </a:solidFill>
                        <a:effectLst/>
                        <a:latin typeface="Calibri" panose="020F0502020204030204" pitchFamily="34" charset="0"/>
                      </a:endParaRPr>
                    </a:p>
                  </a:txBody>
                  <a:tcPr marL="8210" marR="8210" marT="821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2874771"/>
                  </a:ext>
                </a:extLst>
              </a:tr>
              <a:tr h="35392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a:effectLst/>
                        </a:rPr>
                        <a:t>Количество посещений организаций культуры по отношению к уровню 2017 года (в части посещений библиотек)</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117,45</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117,46</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8210" marR="8210" marT="8210" marB="0"/>
                </a:tc>
                <a:extLst>
                  <a:ext uri="{0D108BD9-81ED-4DB2-BD59-A6C34878D82A}">
                    <a16:rowId xmlns:a16="http://schemas.microsoft.com/office/drawing/2014/main" val="6401622"/>
                  </a:ext>
                </a:extLst>
              </a:tr>
              <a:tr h="35392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dirty="0">
                          <a:effectLst/>
                        </a:rPr>
                        <a:t>Обеспечение роста числа пользователей муниципальных библиотек Московской области</a:t>
                      </a:r>
                      <a:endParaRPr lang="ru-RU" sz="1000" b="0" i="0" u="none" strike="noStrike" dirty="0">
                        <a:solidFill>
                          <a:srgbClr val="000000"/>
                        </a:solidFill>
                        <a:effectLst/>
                        <a:latin typeface="Calibri" panose="020F0502020204030204" pitchFamily="34" charset="0"/>
                      </a:endParaRPr>
                    </a:p>
                  </a:txBody>
                  <a:tcPr marL="8210" marR="8210" marT="8210"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164371</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164372</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8210" marR="8210" marT="8210" marB="0"/>
                </a:tc>
                <a:extLst>
                  <a:ext uri="{0D108BD9-81ED-4DB2-BD59-A6C34878D82A}">
                    <a16:rowId xmlns:a16="http://schemas.microsoft.com/office/drawing/2014/main" val="3350765732"/>
                  </a:ext>
                </a:extLst>
              </a:tr>
              <a:tr h="433555">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gridSpan="7">
                  <a:txBody>
                    <a:bodyPr/>
                    <a:lstStyle/>
                    <a:p>
                      <a:pPr algn="l" fontAlgn="t"/>
                      <a:r>
                        <a:rPr lang="ru-RU" sz="1000" u="none" strike="noStrike">
                          <a:effectLst/>
                        </a:rPr>
                        <a:t>Мероприятие 1.3 «Государственная поддержка отрасли культуры (модернизация библиотек в части комплектования книжных фондов муниципальных общедоступных библиотек)» </a:t>
                      </a:r>
                      <a:endParaRPr lang="ru-RU" sz="1000" b="0" i="0" u="none" strike="noStrike">
                        <a:solidFill>
                          <a:srgbClr val="000000"/>
                        </a:solidFill>
                        <a:effectLst/>
                        <a:latin typeface="Calibri" panose="020F0502020204030204" pitchFamily="34" charset="0"/>
                      </a:endParaRPr>
                    </a:p>
                  </a:txBody>
                  <a:tcPr marL="8210" marR="8210" marT="821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16284347"/>
                  </a:ext>
                </a:extLst>
              </a:tr>
              <a:tr h="35392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a:effectLst/>
                        </a:rPr>
                        <a:t>Обеспечение роста числа пользователей муниципальных библиотек Московской области</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164371</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164372</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8210" marR="8210" marT="8210" marB="0"/>
                </a:tc>
                <a:extLst>
                  <a:ext uri="{0D108BD9-81ED-4DB2-BD59-A6C34878D82A}">
                    <a16:rowId xmlns:a16="http://schemas.microsoft.com/office/drawing/2014/main" val="1251030245"/>
                  </a:ext>
                </a:extLst>
              </a:tr>
              <a:tr h="35392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Количество посещений организаций культуры по отношению к уровню 2017 года (в части посещений библиотек)</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117,45</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a:effectLst/>
                        </a:rPr>
                        <a:t>117,46</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8210" marR="8210" marT="8210" marB="0"/>
                </a:tc>
                <a:extLst>
                  <a:ext uri="{0D108BD9-81ED-4DB2-BD59-A6C34878D82A}">
                    <a16:rowId xmlns:a16="http://schemas.microsoft.com/office/drawing/2014/main" val="1957218364"/>
                  </a:ext>
                </a:extLst>
              </a:tr>
              <a:tr h="17696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gridSpan="7">
                  <a:txBody>
                    <a:bodyPr/>
                    <a:lstStyle/>
                    <a:p>
                      <a:pPr algn="l" fontAlgn="t"/>
                      <a:r>
                        <a:rPr lang="ru-RU" sz="1000" u="none" strike="noStrike">
                          <a:effectLst/>
                        </a:rPr>
                        <a:t>Мероприятие 1.4 «Сохранение достигнутого уровня заработной платы работников муниципальных учреждений культуры» </a:t>
                      </a:r>
                      <a:endParaRPr lang="ru-RU" sz="1000" b="0" i="0" u="none" strike="noStrike">
                        <a:solidFill>
                          <a:srgbClr val="000000"/>
                        </a:solidFill>
                        <a:effectLst/>
                        <a:latin typeface="Calibri" panose="020F0502020204030204" pitchFamily="34" charset="0"/>
                      </a:endParaRPr>
                    </a:p>
                  </a:txBody>
                  <a:tcPr marL="8210" marR="8210" marT="821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99107529"/>
                  </a:ext>
                </a:extLst>
              </a:tr>
              <a:tr h="1061769">
                <a:tc>
                  <a:txBody>
                    <a:bodyPr/>
                    <a:lstStyle/>
                    <a:p>
                      <a:pPr algn="l"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8210" marR="8210" marT="8210"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l" fontAlgn="t"/>
                      <a:r>
                        <a:rPr lang="ru-RU" sz="1000" u="none" strike="noStrike">
                          <a:effectLst/>
                        </a:rPr>
                        <a:t>Достижение соотношения средней заработной платы работников учреждений культуры без учёта внешних совместителей и среднемесячной начисленной заработной платы наемных работников в организациях, у индивидуальных предпринимателей и физических лиц (среднемесячного дохода от трудовой деятельности)</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8210" marR="8210" marT="821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dirty="0">
                          <a:effectLst/>
                        </a:rPr>
                        <a:t>105,48</a:t>
                      </a:r>
                      <a:endParaRPr lang="ru-RU" sz="1000" b="0" i="0" u="none" strike="noStrike" dirty="0">
                        <a:solidFill>
                          <a:srgbClr val="000000"/>
                        </a:solidFill>
                        <a:effectLst/>
                        <a:latin typeface="Calibri" panose="020F0502020204030204" pitchFamily="34" charset="0"/>
                      </a:endParaRPr>
                    </a:p>
                  </a:txBody>
                  <a:tcPr marL="8210" marR="8210" marT="8210" marB="0" anchor="ctr"/>
                </a:tc>
                <a:tc>
                  <a:txBody>
                    <a:bodyPr/>
                    <a:lstStyle/>
                    <a:p>
                      <a:pPr algn="ctr" fontAlgn="ctr"/>
                      <a:r>
                        <a:rPr lang="ru-RU" sz="1000" u="none" strike="noStrike" dirty="0">
                          <a:effectLst/>
                        </a:rPr>
                        <a:t>107,21</a:t>
                      </a:r>
                      <a:endParaRPr lang="ru-RU" sz="1000" b="0" i="0" u="none" strike="noStrike" dirty="0">
                        <a:solidFill>
                          <a:srgbClr val="000000"/>
                        </a:solidFill>
                        <a:effectLst/>
                        <a:latin typeface="Calibri" panose="020F0502020204030204" pitchFamily="34" charset="0"/>
                      </a:endParaRPr>
                    </a:p>
                  </a:txBody>
                  <a:tcPr marL="8210" marR="8210" marT="8210"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8210" marR="8210" marT="8210" marB="0"/>
                </a:tc>
                <a:extLst>
                  <a:ext uri="{0D108BD9-81ED-4DB2-BD59-A6C34878D82A}">
                    <a16:rowId xmlns:a16="http://schemas.microsoft.com/office/drawing/2014/main" val="173031242"/>
                  </a:ext>
                </a:extLst>
              </a:tr>
            </a:tbl>
          </a:graphicData>
        </a:graphic>
      </p:graphicFrame>
    </p:spTree>
    <p:extLst>
      <p:ext uri="{BB962C8B-B14F-4D97-AF65-F5344CB8AC3E}">
        <p14:creationId xmlns:p14="http://schemas.microsoft.com/office/powerpoint/2010/main" val="4210372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59</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416198355"/>
              </p:ext>
            </p:extLst>
          </p:nvPr>
        </p:nvGraphicFramePr>
        <p:xfrm>
          <a:off x="404076" y="1062811"/>
          <a:ext cx="11483121" cy="5549702"/>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495509707"/>
                    </a:ext>
                  </a:extLst>
                </a:gridCol>
                <a:gridCol w="463199">
                  <a:extLst>
                    <a:ext uri="{9D8B030D-6E8A-4147-A177-3AD203B41FA5}">
                      <a16:colId xmlns:a16="http://schemas.microsoft.com/office/drawing/2014/main" val="1085324309"/>
                    </a:ext>
                  </a:extLst>
                </a:gridCol>
                <a:gridCol w="690259">
                  <a:extLst>
                    <a:ext uri="{9D8B030D-6E8A-4147-A177-3AD203B41FA5}">
                      <a16:colId xmlns:a16="http://schemas.microsoft.com/office/drawing/2014/main" val="3918426999"/>
                    </a:ext>
                  </a:extLst>
                </a:gridCol>
                <a:gridCol w="3826695">
                  <a:extLst>
                    <a:ext uri="{9D8B030D-6E8A-4147-A177-3AD203B41FA5}">
                      <a16:colId xmlns:a16="http://schemas.microsoft.com/office/drawing/2014/main" val="1159939385"/>
                    </a:ext>
                  </a:extLst>
                </a:gridCol>
                <a:gridCol w="1017224">
                  <a:extLst>
                    <a:ext uri="{9D8B030D-6E8A-4147-A177-3AD203B41FA5}">
                      <a16:colId xmlns:a16="http://schemas.microsoft.com/office/drawing/2014/main" val="281812733"/>
                    </a:ext>
                  </a:extLst>
                </a:gridCol>
                <a:gridCol w="1017224">
                  <a:extLst>
                    <a:ext uri="{9D8B030D-6E8A-4147-A177-3AD203B41FA5}">
                      <a16:colId xmlns:a16="http://schemas.microsoft.com/office/drawing/2014/main" val="578629599"/>
                    </a:ext>
                  </a:extLst>
                </a:gridCol>
                <a:gridCol w="811358">
                  <a:extLst>
                    <a:ext uri="{9D8B030D-6E8A-4147-A177-3AD203B41FA5}">
                      <a16:colId xmlns:a16="http://schemas.microsoft.com/office/drawing/2014/main" val="1028615769"/>
                    </a:ext>
                  </a:extLst>
                </a:gridCol>
                <a:gridCol w="775028">
                  <a:extLst>
                    <a:ext uri="{9D8B030D-6E8A-4147-A177-3AD203B41FA5}">
                      <a16:colId xmlns:a16="http://schemas.microsoft.com/office/drawing/2014/main" val="732778533"/>
                    </a:ext>
                  </a:extLst>
                </a:gridCol>
                <a:gridCol w="2397741">
                  <a:extLst>
                    <a:ext uri="{9D8B030D-6E8A-4147-A177-3AD203B41FA5}">
                      <a16:colId xmlns:a16="http://schemas.microsoft.com/office/drawing/2014/main" val="579918400"/>
                    </a:ext>
                  </a:extLst>
                </a:gridCol>
              </a:tblGrid>
              <a:tr h="446535">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559" marR="5559" marT="5559"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559" marR="5559" marT="5559"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1798752599"/>
                  </a:ext>
                </a:extLst>
              </a:tr>
              <a:tr h="152421">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559" marR="5559" marT="5559" marB="0" anchor="ctr"/>
                </a:tc>
                <a:extLst>
                  <a:ext uri="{0D108BD9-81ED-4DB2-BD59-A6C34878D82A}">
                    <a16:rowId xmlns:a16="http://schemas.microsoft.com/office/drawing/2014/main" val="550333320"/>
                  </a:ext>
                </a:extLst>
              </a:tr>
              <a:tr h="152421">
                <a:tc gridSpan="9">
                  <a:txBody>
                    <a:bodyPr/>
                    <a:lstStyle/>
                    <a:p>
                      <a:pPr algn="l" fontAlgn="ctr"/>
                      <a:r>
                        <a:rPr lang="ru-RU" sz="1000" u="none" strike="noStrike">
                          <a:effectLst/>
                        </a:rPr>
                        <a:t>02. Культура </a:t>
                      </a:r>
                      <a:endParaRPr lang="ru-RU" sz="1000" b="1" i="0" u="none" strike="noStrike">
                        <a:solidFill>
                          <a:srgbClr val="000000"/>
                        </a:solidFill>
                        <a:effectLst/>
                        <a:latin typeface="Calibri" panose="020F0502020204030204" pitchFamily="34" charset="0"/>
                      </a:endParaRPr>
                    </a:p>
                  </a:txBody>
                  <a:tcPr marL="5559" marR="5559" marT="555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31196919"/>
                  </a:ext>
                </a:extLst>
              </a:tr>
              <a:tr h="15242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gridSpan="8">
                  <a:txBody>
                    <a:bodyPr/>
                    <a:lstStyle/>
                    <a:p>
                      <a:pPr algn="l" fontAlgn="ctr"/>
                      <a:r>
                        <a:rPr lang="ru-RU" sz="1000" u="none" strike="noStrike" dirty="0">
                          <a:effectLst/>
                        </a:rPr>
                        <a:t>Подпрограмма 4. Развитие профессионального искусства, гастрольно-концертной и культурно-досуговой деятельности, кинематографии </a:t>
                      </a:r>
                      <a:endParaRPr lang="ru-RU" sz="1000" b="0" i="0" u="none" strike="noStrike" dirty="0">
                        <a:solidFill>
                          <a:srgbClr val="000000"/>
                        </a:solidFill>
                        <a:effectLst/>
                        <a:latin typeface="Calibri" panose="020F0502020204030204" pitchFamily="34" charset="0"/>
                      </a:endParaRPr>
                    </a:p>
                  </a:txBody>
                  <a:tcPr marL="5559" marR="5559" marT="555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33983774"/>
                  </a:ext>
                </a:extLst>
              </a:tr>
              <a:tr h="15242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rowSpan="17">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tc>
                <a:tc gridSpan="7">
                  <a:txBody>
                    <a:bodyPr/>
                    <a:lstStyle/>
                    <a:p>
                      <a:pPr algn="l" fontAlgn="t"/>
                      <a:r>
                        <a:rPr lang="ru-RU" sz="1000" u="none" strike="noStrike">
                          <a:effectLst/>
                        </a:rPr>
                        <a:t>Мероприятие 1.1 «Расходы на обеспечение деятельности (оказание услуг) муниципальных учреждений - театрально-концертные организации» </a:t>
                      </a:r>
                      <a:endParaRPr lang="ru-RU" sz="1000" b="0" i="0" u="none" strike="noStrike">
                        <a:solidFill>
                          <a:srgbClr val="000000"/>
                        </a:solidFill>
                        <a:effectLst/>
                        <a:latin typeface="Calibri" panose="020F0502020204030204" pitchFamily="34" charset="0"/>
                      </a:endParaRPr>
                    </a:p>
                  </a:txBody>
                  <a:tcPr marL="5559" marR="5559" marT="555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68209835"/>
                  </a:ext>
                </a:extLst>
              </a:tr>
              <a:tr h="19841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Число посещений культурных мероприятий </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Тысяча единиц</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652,595</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659,121</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660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43765467"/>
                  </a:ext>
                </a:extLst>
              </a:tr>
              <a:tr h="29947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Количество граждан, принимающих участие в добровольческой деятельности</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47</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63</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70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1461973171"/>
                  </a:ext>
                </a:extLst>
              </a:tr>
              <a:tr h="29947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gridSpan="7">
                  <a:txBody>
                    <a:bodyPr/>
                    <a:lstStyle/>
                    <a:p>
                      <a:pPr algn="l" fontAlgn="t"/>
                      <a:r>
                        <a:rPr lang="ru-RU" sz="1000" u="none" strike="noStrike">
                          <a:effectLst/>
                        </a:rPr>
                        <a:t>Мероприятие 1.4 «Поддержка творческой деятельности и укрепление материально-технической базы муниципальных театров в населенных пунктах с численностью населения до 300 тысяч человек» </a:t>
                      </a:r>
                      <a:endParaRPr lang="ru-RU" sz="1000" b="0" i="0" u="none" strike="noStrike">
                        <a:solidFill>
                          <a:srgbClr val="000000"/>
                        </a:solidFill>
                        <a:effectLst/>
                        <a:latin typeface="Calibri" panose="020F0502020204030204" pitchFamily="34" charset="0"/>
                      </a:endParaRPr>
                    </a:p>
                  </a:txBody>
                  <a:tcPr marL="5559" marR="5559" marT="555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39872330"/>
                  </a:ext>
                </a:extLst>
              </a:tr>
              <a:tr h="19841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Число посещений культурных мероприятий </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Тысяча единиц</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652,595</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659,121</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660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4211469333"/>
                  </a:ext>
                </a:extLst>
              </a:tr>
              <a:tr h="29947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Количество граждан, принимающих участие в добровольческой деятельности</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47</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63</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70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2515272166"/>
                  </a:ext>
                </a:extLst>
              </a:tr>
              <a:tr h="15242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gridSpan="7">
                  <a:txBody>
                    <a:bodyPr/>
                    <a:lstStyle/>
                    <a:p>
                      <a:pPr algn="l" fontAlgn="t"/>
                      <a:r>
                        <a:rPr lang="ru-RU" sz="1000" u="none" strike="noStrike">
                          <a:effectLst/>
                        </a:rPr>
                        <a:t>Мероприятие 4.1 «Расходы на обеспечение деятельности (оказание услуг) муниципальных учреждений - культурно-досуговые учреждения» </a:t>
                      </a:r>
                      <a:endParaRPr lang="ru-RU" sz="1000" b="0" i="0" u="none" strike="noStrike">
                        <a:solidFill>
                          <a:srgbClr val="000000"/>
                        </a:solidFill>
                        <a:effectLst/>
                        <a:latin typeface="Calibri" panose="020F0502020204030204" pitchFamily="34" charset="0"/>
                      </a:endParaRPr>
                    </a:p>
                  </a:txBody>
                  <a:tcPr marL="5559" marR="5559" marT="555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17525455"/>
                  </a:ext>
                </a:extLst>
              </a:tr>
              <a:tr h="29947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Количество граждан, принимающих участие в добровольческой деятельности</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47</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63</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70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2893666968"/>
                  </a:ext>
                </a:extLst>
              </a:tr>
              <a:tr h="2042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Число посещений культурных мероприятий </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Тысяча единиц</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652,595</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659,121</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660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1363251715"/>
                  </a:ext>
                </a:extLst>
              </a:tr>
              <a:tr h="2042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gridSpan="7">
                  <a:txBody>
                    <a:bodyPr/>
                    <a:lstStyle/>
                    <a:p>
                      <a:pPr algn="l" fontAlgn="t"/>
                      <a:r>
                        <a:rPr lang="ru-RU" sz="1000" u="none" strike="noStrike">
                          <a:effectLst/>
                        </a:rPr>
                        <a:t>Мероприятие 5.3 «Проведение капитального ремонта, текущего ремонта и благоустройство территорий театрально-концертных учреждений культуры» </a:t>
                      </a:r>
                      <a:endParaRPr lang="ru-RU" sz="1000" b="0" i="0" u="none" strike="noStrike">
                        <a:solidFill>
                          <a:srgbClr val="000000"/>
                        </a:solidFill>
                        <a:effectLst/>
                        <a:latin typeface="Calibri" panose="020F0502020204030204" pitchFamily="34" charset="0"/>
                      </a:endParaRPr>
                    </a:p>
                  </a:txBody>
                  <a:tcPr marL="5559" marR="5559" marT="555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62204522"/>
                  </a:ext>
                </a:extLst>
              </a:tr>
              <a:tr h="29947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Количество граждан, принимающих участие в добровольческой деятельности</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47</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63</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70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2098975036"/>
                  </a:ext>
                </a:extLst>
              </a:tr>
              <a:tr h="221763">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Число посещений культурных мероприятий</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Тысяча человек</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652,595</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659,121</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660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3053226922"/>
                  </a:ext>
                </a:extLst>
              </a:tr>
              <a:tr h="15242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gridSpan="7">
                  <a:txBody>
                    <a:bodyPr/>
                    <a:lstStyle/>
                    <a:p>
                      <a:pPr algn="l" fontAlgn="t"/>
                      <a:r>
                        <a:rPr lang="ru-RU" sz="1000" u="none" strike="noStrike">
                          <a:effectLst/>
                        </a:rPr>
                        <a:t>Мероприятие 6.1 «Расходы на обеспечение деятельности (оказание услуг) муниципальных учреждений - парк культуры и отдыха» </a:t>
                      </a:r>
                      <a:endParaRPr lang="ru-RU" sz="1000" b="0" i="0" u="none" strike="noStrike">
                        <a:solidFill>
                          <a:srgbClr val="000000"/>
                        </a:solidFill>
                        <a:effectLst/>
                        <a:latin typeface="Calibri" panose="020F0502020204030204" pitchFamily="34" charset="0"/>
                      </a:endParaRPr>
                    </a:p>
                  </a:txBody>
                  <a:tcPr marL="5559" marR="5559" marT="555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92307939"/>
                  </a:ext>
                </a:extLst>
              </a:tr>
              <a:tr h="20425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a:effectLst/>
                        </a:rPr>
                        <a:t>Число посещений культурных мероприятий </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Тысяча единиц</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652,595</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659,121</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660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270453613"/>
                  </a:ext>
                </a:extLst>
              </a:tr>
              <a:tr h="29947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Количество граждан, принимающих участие в добровольческой деятельности</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47</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63</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70</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4080084943"/>
                  </a:ext>
                </a:extLst>
              </a:tr>
              <a:tr h="15242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gridSpan="7">
                  <a:txBody>
                    <a:bodyPr/>
                    <a:lstStyle/>
                    <a:p>
                      <a:pPr algn="l" fontAlgn="t"/>
                      <a:r>
                        <a:rPr lang="ru-RU" sz="1000" u="none" strike="noStrike" dirty="0">
                          <a:effectLst/>
                        </a:rPr>
                        <a:t>Мероприятие 7.1 «Сохранение достигнутого уровня заработной платы работников муниципальных учреждений культуры» </a:t>
                      </a:r>
                      <a:endParaRPr lang="ru-RU" sz="1000" b="0" i="0" u="none" strike="noStrike" dirty="0">
                        <a:solidFill>
                          <a:srgbClr val="000000"/>
                        </a:solidFill>
                        <a:effectLst/>
                        <a:latin typeface="Calibri" panose="020F0502020204030204" pitchFamily="34" charset="0"/>
                      </a:endParaRPr>
                    </a:p>
                  </a:txBody>
                  <a:tcPr marL="5559" marR="5559" marT="555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32515065"/>
                  </a:ext>
                </a:extLst>
              </a:tr>
              <a:tr h="887707">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Достижение соотношения средней заработной платы работников учреждений культуры без учёта внешних совместителей и среднемесячной начисленной заработной платы наемных работников в организациях, у индивидуальных предпринимателей и физических лиц (среднемесячного дохода от трудовой деятельности)</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59" marR="5559" marT="555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105,48</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ctr" fontAlgn="ctr"/>
                      <a:r>
                        <a:rPr lang="ru-RU" sz="1000" u="none" strike="noStrike">
                          <a:effectLst/>
                        </a:rPr>
                        <a:t>107,21</a:t>
                      </a:r>
                      <a:endParaRPr lang="ru-RU" sz="1000" b="0" i="0" u="none" strike="noStrike">
                        <a:solidFill>
                          <a:srgbClr val="000000"/>
                        </a:solidFill>
                        <a:effectLst/>
                        <a:latin typeface="Calibri" panose="020F0502020204030204" pitchFamily="34" charset="0"/>
                      </a:endParaRPr>
                    </a:p>
                  </a:txBody>
                  <a:tcPr marL="5559" marR="5559" marT="5559"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5559" marR="5559" marT="5559" marB="0"/>
                </a:tc>
                <a:extLst>
                  <a:ext uri="{0D108BD9-81ED-4DB2-BD59-A6C34878D82A}">
                    <a16:rowId xmlns:a16="http://schemas.microsoft.com/office/drawing/2014/main" val="2173058030"/>
                  </a:ext>
                </a:extLst>
              </a:tr>
            </a:tbl>
          </a:graphicData>
        </a:graphic>
      </p:graphicFrame>
    </p:spTree>
    <p:extLst>
      <p:ext uri="{BB962C8B-B14F-4D97-AF65-F5344CB8AC3E}">
        <p14:creationId xmlns:p14="http://schemas.microsoft.com/office/powerpoint/2010/main" val="3859713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59154B-BA2B-4232-A093-A36CC40B898D}"/>
              </a:ext>
            </a:extLst>
          </p:cNvPr>
          <p:cNvSpPr>
            <a:spLocks noGrp="1"/>
          </p:cNvSpPr>
          <p:nvPr>
            <p:ph type="title"/>
          </p:nvPr>
        </p:nvSpPr>
        <p:spPr>
          <a:xfrm>
            <a:off x="1066800" y="237241"/>
            <a:ext cx="10058400" cy="403781"/>
          </a:xfrm>
        </p:spPr>
        <p:txBody>
          <a:bodyPr vert="horz" lIns="91440" tIns="45720" rIns="91440" bIns="45720" rtlCol="0" anchor="ctr">
            <a:normAutofit fontScale="90000"/>
          </a:bodyPr>
          <a:lstStyle/>
          <a:p>
            <a:pPr lvl="0" algn="ctr">
              <a:defRPr/>
            </a:pPr>
            <a:r>
              <a:rPr lang="ru-RU" sz="2400" dirty="0">
                <a:solidFill>
                  <a:prstClr val="black"/>
                </a:solidFill>
              </a:rPr>
              <a:t>Выполнение основных показателей социально-экономического развития</a:t>
            </a:r>
          </a:p>
        </p:txBody>
      </p:sp>
      <p:pic>
        <p:nvPicPr>
          <p:cNvPr id="7" name="Объект 6">
            <a:extLst>
              <a:ext uri="{FF2B5EF4-FFF2-40B4-BE49-F238E27FC236}">
                <a16:creationId xmlns:a16="http://schemas.microsoft.com/office/drawing/2014/main" id="{7E753F43-9FFE-4B24-8629-01A7E40120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p:spPr>
      </p:pic>
      <p:sp>
        <p:nvSpPr>
          <p:cNvPr id="5" name="Номер слайда 4">
            <a:extLst>
              <a:ext uri="{FF2B5EF4-FFF2-40B4-BE49-F238E27FC236}">
                <a16:creationId xmlns:a16="http://schemas.microsoft.com/office/drawing/2014/main" id="{EEDDC82F-EA33-48FF-85E8-C21A7F0EFC77}"/>
              </a:ext>
            </a:extLst>
          </p:cNvPr>
          <p:cNvSpPr>
            <a:spLocks noGrp="1"/>
          </p:cNvSpPr>
          <p:nvPr>
            <p:ph type="sldNum" sz="quarter" idx="12"/>
          </p:nvPr>
        </p:nvSpPr>
        <p:spPr>
          <a:xfrm>
            <a:off x="10728960" y="6529319"/>
            <a:ext cx="1463040" cy="274320"/>
          </a:xfrm>
        </p:spPr>
        <p:txBody>
          <a:bodyPr/>
          <a:lstStyle/>
          <a:p>
            <a:fld id="{5C57661F-B2B1-4F5C-A5BA-3FA02C8F7456}" type="slidenum">
              <a:rPr lang="ru-RU" smtClean="0"/>
              <a:t>6</a:t>
            </a:fld>
            <a:endParaRPr lang="ru-RU" dirty="0"/>
          </a:p>
        </p:txBody>
      </p:sp>
      <p:graphicFrame>
        <p:nvGraphicFramePr>
          <p:cNvPr id="8" name="Таблица 7">
            <a:extLst>
              <a:ext uri="{FF2B5EF4-FFF2-40B4-BE49-F238E27FC236}">
                <a16:creationId xmlns:a16="http://schemas.microsoft.com/office/drawing/2014/main" id="{AA357BD4-04DD-4D89-93B3-3CE498E6CF78}"/>
              </a:ext>
            </a:extLst>
          </p:cNvPr>
          <p:cNvGraphicFramePr>
            <a:graphicFrameLocks noGrp="1"/>
          </p:cNvGraphicFramePr>
          <p:nvPr>
            <p:extLst>
              <p:ext uri="{D42A27DB-BD31-4B8C-83A1-F6EECF244321}">
                <p14:modId xmlns:p14="http://schemas.microsoft.com/office/powerpoint/2010/main" val="1270375674"/>
              </p:ext>
            </p:extLst>
          </p:nvPr>
        </p:nvGraphicFramePr>
        <p:xfrm>
          <a:off x="203200" y="894079"/>
          <a:ext cx="11421450" cy="2618666"/>
        </p:xfrm>
        <a:graphic>
          <a:graphicData uri="http://schemas.openxmlformats.org/drawingml/2006/table">
            <a:tbl>
              <a:tblPr>
                <a:tableStyleId>{5C22544A-7EE6-4342-B048-85BDC9FD1C3A}</a:tableStyleId>
              </a:tblPr>
              <a:tblGrid>
                <a:gridCol w="2377619">
                  <a:extLst>
                    <a:ext uri="{9D8B030D-6E8A-4147-A177-3AD203B41FA5}">
                      <a16:colId xmlns:a16="http://schemas.microsoft.com/office/drawing/2014/main" val="444094345"/>
                    </a:ext>
                  </a:extLst>
                </a:gridCol>
                <a:gridCol w="770793">
                  <a:extLst>
                    <a:ext uri="{9D8B030D-6E8A-4147-A177-3AD203B41FA5}">
                      <a16:colId xmlns:a16="http://schemas.microsoft.com/office/drawing/2014/main" val="259913780"/>
                    </a:ext>
                  </a:extLst>
                </a:gridCol>
                <a:gridCol w="867303">
                  <a:extLst>
                    <a:ext uri="{9D8B030D-6E8A-4147-A177-3AD203B41FA5}">
                      <a16:colId xmlns:a16="http://schemas.microsoft.com/office/drawing/2014/main" val="4088317492"/>
                    </a:ext>
                  </a:extLst>
                </a:gridCol>
                <a:gridCol w="842098">
                  <a:extLst>
                    <a:ext uri="{9D8B030D-6E8A-4147-A177-3AD203B41FA5}">
                      <a16:colId xmlns:a16="http://schemas.microsoft.com/office/drawing/2014/main" val="587384664"/>
                    </a:ext>
                  </a:extLst>
                </a:gridCol>
                <a:gridCol w="1215658">
                  <a:extLst>
                    <a:ext uri="{9D8B030D-6E8A-4147-A177-3AD203B41FA5}">
                      <a16:colId xmlns:a16="http://schemas.microsoft.com/office/drawing/2014/main" val="1818014747"/>
                    </a:ext>
                  </a:extLst>
                </a:gridCol>
                <a:gridCol w="1097972">
                  <a:extLst>
                    <a:ext uri="{9D8B030D-6E8A-4147-A177-3AD203B41FA5}">
                      <a16:colId xmlns:a16="http://schemas.microsoft.com/office/drawing/2014/main" val="1275821649"/>
                    </a:ext>
                  </a:extLst>
                </a:gridCol>
                <a:gridCol w="1240339">
                  <a:extLst>
                    <a:ext uri="{9D8B030D-6E8A-4147-A177-3AD203B41FA5}">
                      <a16:colId xmlns:a16="http://schemas.microsoft.com/office/drawing/2014/main" val="3753148827"/>
                    </a:ext>
                  </a:extLst>
                </a:gridCol>
                <a:gridCol w="955606">
                  <a:extLst>
                    <a:ext uri="{9D8B030D-6E8A-4147-A177-3AD203B41FA5}">
                      <a16:colId xmlns:a16="http://schemas.microsoft.com/office/drawing/2014/main" val="3028726362"/>
                    </a:ext>
                  </a:extLst>
                </a:gridCol>
                <a:gridCol w="1232273">
                  <a:extLst>
                    <a:ext uri="{9D8B030D-6E8A-4147-A177-3AD203B41FA5}">
                      <a16:colId xmlns:a16="http://schemas.microsoft.com/office/drawing/2014/main" val="905252796"/>
                    </a:ext>
                  </a:extLst>
                </a:gridCol>
                <a:gridCol w="821789">
                  <a:extLst>
                    <a:ext uri="{9D8B030D-6E8A-4147-A177-3AD203B41FA5}">
                      <a16:colId xmlns:a16="http://schemas.microsoft.com/office/drawing/2014/main" val="252195373"/>
                    </a:ext>
                  </a:extLst>
                </a:gridCol>
              </a:tblGrid>
              <a:tr h="249253">
                <a:tc rowSpan="2">
                  <a:txBody>
                    <a:bodyPr/>
                    <a:lstStyle/>
                    <a:p>
                      <a:pPr algn="ctr" fontAlgn="ctr"/>
                      <a:r>
                        <a:rPr lang="ru-RU" sz="1050" b="1" u="none" strike="noStrike" dirty="0">
                          <a:effectLst/>
                          <a:latin typeface="+mn-lt"/>
                        </a:rPr>
                        <a:t>Показатели</a:t>
                      </a:r>
                      <a:endParaRPr lang="ru-RU" sz="1050" b="1" i="0" u="none" strike="noStrike" dirty="0">
                        <a:effectLst/>
                        <a:latin typeface="+mn-lt"/>
                      </a:endParaRPr>
                    </a:p>
                  </a:txBody>
                  <a:tcPr marL="5564" marR="5564" marT="5564" marB="0" anchor="ctr">
                    <a:solidFill>
                      <a:schemeClr val="accent1">
                        <a:lumMod val="60000"/>
                        <a:lumOff val="40000"/>
                      </a:schemeClr>
                    </a:solidFill>
                  </a:tcPr>
                </a:tc>
                <a:tc rowSpan="2">
                  <a:txBody>
                    <a:bodyPr/>
                    <a:lstStyle/>
                    <a:p>
                      <a:pPr algn="ctr" fontAlgn="ctr"/>
                      <a:r>
                        <a:rPr lang="ru-RU" sz="1050" b="1" u="none" strike="noStrike" dirty="0">
                          <a:effectLst/>
                          <a:latin typeface="+mn-lt"/>
                        </a:rPr>
                        <a:t>Единицы измерения</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План</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Факт</a:t>
                      </a:r>
                      <a:endParaRPr lang="ru-RU" sz="1050" b="1" i="0" u="none" strike="noStrike" dirty="0">
                        <a:effectLst/>
                        <a:latin typeface="+mn-lt"/>
                      </a:endParaRPr>
                    </a:p>
                  </a:txBody>
                  <a:tcPr marL="5564" marR="5564" marT="5564" marB="0" anchor="ctr">
                    <a:solidFill>
                      <a:schemeClr val="accent1">
                        <a:lumMod val="60000"/>
                        <a:lumOff val="40000"/>
                      </a:schemeClr>
                    </a:solidFill>
                  </a:tcPr>
                </a:tc>
                <a:tc gridSpan="2">
                  <a:txBody>
                    <a:bodyPr/>
                    <a:lstStyle/>
                    <a:p>
                      <a:pPr algn="ctr" fontAlgn="ctr"/>
                      <a:r>
                        <a:rPr lang="ru-RU" sz="1050" b="1" u="none" strike="noStrike" dirty="0" smtClean="0">
                          <a:effectLst/>
                          <a:latin typeface="+mn-lt"/>
                        </a:rPr>
                        <a:t>2024</a:t>
                      </a:r>
                      <a:endParaRPr lang="ru-RU" sz="1050" b="1" i="0" u="none" strike="noStrike" dirty="0">
                        <a:effectLst/>
                        <a:latin typeface="+mn-lt"/>
                      </a:endParaRPr>
                    </a:p>
                  </a:txBody>
                  <a:tcPr marL="5564" marR="5564" marT="5564" marB="0" anchor="ctr">
                    <a:solidFill>
                      <a:schemeClr val="accent1">
                        <a:lumMod val="60000"/>
                        <a:lumOff val="40000"/>
                      </a:schemeClr>
                    </a:solidFill>
                  </a:tcPr>
                </a:tc>
                <a:tc hMerge="1">
                  <a:txBody>
                    <a:bodyPr/>
                    <a:lstStyle/>
                    <a:p>
                      <a:endParaRPr lang="ru-RU"/>
                    </a:p>
                  </a:txBody>
                  <a:tcPr/>
                </a:tc>
                <a:tc gridSpan="2">
                  <a:txBody>
                    <a:bodyPr/>
                    <a:lstStyle/>
                    <a:p>
                      <a:pPr algn="ctr" fontAlgn="ctr"/>
                      <a:r>
                        <a:rPr lang="ru-RU" sz="1050" b="1" u="none" strike="noStrike" dirty="0" smtClean="0">
                          <a:effectLst/>
                          <a:latin typeface="+mn-lt"/>
                        </a:rPr>
                        <a:t>2025</a:t>
                      </a:r>
                      <a:endParaRPr lang="ru-RU" sz="1050" b="1" i="0" u="none" strike="noStrike" dirty="0">
                        <a:effectLst/>
                        <a:latin typeface="+mn-lt"/>
                      </a:endParaRPr>
                    </a:p>
                  </a:txBody>
                  <a:tcPr marL="5564" marR="5564" marT="5564" marB="0" anchor="ctr">
                    <a:solidFill>
                      <a:schemeClr val="accent1">
                        <a:lumMod val="60000"/>
                        <a:lumOff val="40000"/>
                      </a:schemeClr>
                    </a:solidFill>
                  </a:tcPr>
                </a:tc>
                <a:tc hMerge="1">
                  <a:txBody>
                    <a:bodyPr/>
                    <a:lstStyle/>
                    <a:p>
                      <a:endParaRPr lang="ru-RU"/>
                    </a:p>
                  </a:txBody>
                  <a:tcPr/>
                </a:tc>
                <a:tc gridSpan="2">
                  <a:txBody>
                    <a:bodyPr/>
                    <a:lstStyle/>
                    <a:p>
                      <a:pPr algn="ctr" fontAlgn="ctr"/>
                      <a:r>
                        <a:rPr lang="ru-RU" sz="1050" b="1" u="none" strike="noStrike" dirty="0" smtClean="0">
                          <a:effectLst/>
                          <a:latin typeface="+mn-lt"/>
                        </a:rPr>
                        <a:t>2026</a:t>
                      </a:r>
                      <a:endParaRPr lang="ru-RU" sz="1050" b="1" i="0" u="none" strike="noStrike" dirty="0">
                        <a:effectLst/>
                        <a:latin typeface="+mn-lt"/>
                      </a:endParaRPr>
                    </a:p>
                  </a:txBody>
                  <a:tcPr marL="5564" marR="5564" marT="5564" marB="0" anchor="ctr">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val="774159088"/>
                  </a:ext>
                </a:extLst>
              </a:tr>
              <a:tr h="548722">
                <a:tc vMerge="1">
                  <a:txBody>
                    <a:bodyPr/>
                    <a:lstStyle/>
                    <a:p>
                      <a:endParaRPr lang="ru-RU"/>
                    </a:p>
                  </a:txBody>
                  <a:tcPr/>
                </a:tc>
                <a:tc vMerge="1">
                  <a:txBody>
                    <a:bodyPr/>
                    <a:lstStyle/>
                    <a:p>
                      <a:endParaRPr lang="ru-RU"/>
                    </a:p>
                  </a:txBody>
                  <a:tcPr/>
                </a:tc>
                <a:tc>
                  <a:txBody>
                    <a:bodyPr/>
                    <a:lstStyle/>
                    <a:p>
                      <a:pPr algn="ctr" fontAlgn="ctr"/>
                      <a:r>
                        <a:rPr lang="ru-RU" sz="1050" b="1" u="none" strike="noStrike" dirty="0" smtClean="0">
                          <a:effectLst/>
                          <a:latin typeface="+mn-lt"/>
                        </a:rPr>
                        <a:t>2023</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i="0" u="none" strike="noStrike" dirty="0" smtClean="0">
                          <a:effectLst/>
                          <a:latin typeface="+mn-lt"/>
                        </a:rPr>
                        <a:t>2023</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1 (консервативный)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2 (базовый)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1 (консервативный)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2 (базовый)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1 (консервативный)</a:t>
                      </a:r>
                      <a:endParaRPr lang="ru-RU" sz="1050" b="1" i="0" u="none" strike="noStrike" dirty="0">
                        <a:effectLst/>
                        <a:latin typeface="+mn-lt"/>
                      </a:endParaRPr>
                    </a:p>
                  </a:txBody>
                  <a:tcPr marL="5564" marR="5564" marT="5564" marB="0" anchor="ctr">
                    <a:solidFill>
                      <a:schemeClr val="accent1">
                        <a:lumMod val="60000"/>
                        <a:lumOff val="40000"/>
                      </a:schemeClr>
                    </a:solidFill>
                  </a:tcPr>
                </a:tc>
                <a:tc>
                  <a:txBody>
                    <a:bodyPr/>
                    <a:lstStyle/>
                    <a:p>
                      <a:pPr algn="ctr" fontAlgn="ctr"/>
                      <a:r>
                        <a:rPr lang="ru-RU" sz="1050" b="1" u="none" strike="noStrike" dirty="0">
                          <a:effectLst/>
                          <a:latin typeface="+mn-lt"/>
                        </a:rPr>
                        <a:t>Прогноз вариант 2 (базовый)</a:t>
                      </a:r>
                      <a:endParaRPr lang="ru-RU" sz="1050" b="1" i="0" u="none" strike="noStrike" dirty="0">
                        <a:effectLst/>
                        <a:latin typeface="+mn-lt"/>
                      </a:endParaRPr>
                    </a:p>
                  </a:txBody>
                  <a:tcPr marL="5564" marR="5564" marT="5564" marB="0" anchor="ctr">
                    <a:solidFill>
                      <a:schemeClr val="accent1">
                        <a:lumMod val="60000"/>
                        <a:lumOff val="40000"/>
                      </a:schemeClr>
                    </a:solidFill>
                  </a:tcPr>
                </a:tc>
                <a:extLst>
                  <a:ext uri="{0D108BD9-81ED-4DB2-BD59-A6C34878D82A}">
                    <a16:rowId xmlns:a16="http://schemas.microsoft.com/office/drawing/2014/main" val="2863942336"/>
                  </a:ext>
                </a:extLst>
              </a:tr>
              <a:tr h="729534">
                <a:tc>
                  <a:txBody>
                    <a:bodyPr/>
                    <a:lstStyle/>
                    <a:p>
                      <a:pPr algn="l" fontAlgn="ctr"/>
                      <a:r>
                        <a:rPr lang="ru-RU" sz="1050" b="1" u="none" strike="noStrike" dirty="0">
                          <a:effectLst/>
                          <a:latin typeface="+mn-lt"/>
                        </a:rPr>
                        <a:t>Среднемесячная номинальная начисленная заработная плата работников (по полному кругу организаций)</a:t>
                      </a:r>
                      <a:endParaRPr lang="ru-RU" sz="1050" b="1" i="0" u="none" strike="noStrike" dirty="0">
                        <a:effectLst/>
                        <a:latin typeface="+mn-lt"/>
                      </a:endParaRPr>
                    </a:p>
                  </a:txBody>
                  <a:tcPr marL="133541" marR="5564" marT="5564" marB="0" anchor="ctr"/>
                </a:tc>
                <a:tc>
                  <a:txBody>
                    <a:bodyPr/>
                    <a:lstStyle/>
                    <a:p>
                      <a:pPr algn="ctr" fontAlgn="ctr"/>
                      <a:r>
                        <a:rPr lang="ru-RU" sz="1050" u="none" strike="noStrike" dirty="0">
                          <a:effectLst/>
                          <a:latin typeface="+mn-lt"/>
                        </a:rPr>
                        <a:t>рубль</a:t>
                      </a:r>
                      <a:endParaRPr lang="ru-RU" sz="1050" b="0" i="0" u="none" strike="noStrike" dirty="0">
                        <a:effectLst/>
                        <a:latin typeface="+mn-lt"/>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96 944,6</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97 741,7</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103 693,6</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104 249,6</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110 918,7</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112 139,0</a:t>
                      </a:r>
                    </a:p>
                  </a:txBody>
                  <a:tcPr marL="9525" marR="9525" marT="9525" marB="0" anchor="ctr"/>
                </a:tc>
                <a:tc>
                  <a:txBody>
                    <a:bodyPr/>
                    <a:lstStyle/>
                    <a:p>
                      <a:pPr marL="0" algn="ctr" defTabSz="914400" rtl="0" eaLnBrk="1" fontAlgn="ctr" latinLnBrk="0" hangingPunct="1"/>
                      <a:r>
                        <a:rPr lang="ru-RU" sz="1050" b="0" i="0" u="none" strike="noStrike" kern="1200">
                          <a:solidFill>
                            <a:schemeClr val="dk1"/>
                          </a:solidFill>
                          <a:effectLst/>
                          <a:latin typeface="+mn-lt"/>
                          <a:ea typeface="+mn-ea"/>
                          <a:cs typeface="+mn-cs"/>
                        </a:rPr>
                        <a:t>118 419,2</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120 701,0</a:t>
                      </a:r>
                    </a:p>
                  </a:txBody>
                  <a:tcPr marL="9525" marR="9525" marT="9525" marB="0" anchor="ctr"/>
                </a:tc>
                <a:extLst>
                  <a:ext uri="{0D108BD9-81ED-4DB2-BD59-A6C34878D82A}">
                    <a16:rowId xmlns:a16="http://schemas.microsoft.com/office/drawing/2014/main" val="813169446"/>
                  </a:ext>
                </a:extLst>
              </a:tr>
              <a:tr h="1091157">
                <a:tc>
                  <a:txBody>
                    <a:bodyPr/>
                    <a:lstStyle/>
                    <a:p>
                      <a:pPr marL="0" algn="l" defTabSz="914400" rtl="0" eaLnBrk="1" fontAlgn="ctr" latinLnBrk="0" hangingPunct="1"/>
                      <a:r>
                        <a:rPr lang="ru-RU" sz="1050" b="1" u="none" strike="noStrike" kern="1200" dirty="0" err="1">
                          <a:solidFill>
                            <a:schemeClr val="dk1"/>
                          </a:solidFill>
                          <a:effectLst/>
                          <a:latin typeface="+mn-lt"/>
                          <a:ea typeface="+mn-ea"/>
                          <a:cs typeface="+mn-cs"/>
                        </a:rPr>
                        <a:t>Справочно</a:t>
                      </a:r>
                      <a:r>
                        <a:rPr lang="ru-RU" sz="1050" b="1" u="none" strike="noStrike" kern="1200" dirty="0">
                          <a:solidFill>
                            <a:schemeClr val="dk1"/>
                          </a:solidFill>
                          <a:effectLst/>
                          <a:latin typeface="+mn-lt"/>
                          <a:ea typeface="+mn-ea"/>
                          <a:cs typeface="+mn-cs"/>
                        </a:rPr>
                        <a:t>: Среднемесячная заработная плата работников по крупным и средним организациям (включая организации с численностью до 15 человек)</a:t>
                      </a:r>
                    </a:p>
                  </a:txBody>
                  <a:tcPr marL="267083" marR="5564" marT="5564" marB="0" anchor="ctr"/>
                </a:tc>
                <a:tc>
                  <a:txBody>
                    <a:bodyPr/>
                    <a:lstStyle/>
                    <a:p>
                      <a:pPr algn="ctr" fontAlgn="ctr"/>
                      <a:r>
                        <a:rPr lang="ru-RU" sz="1050" u="none" strike="noStrike">
                          <a:effectLst/>
                          <a:latin typeface="+mn-lt"/>
                        </a:rPr>
                        <a:t>рублей</a:t>
                      </a:r>
                      <a:endParaRPr lang="ru-RU" sz="1050" b="0" i="0" u="none" strike="noStrike">
                        <a:effectLst/>
                        <a:latin typeface="+mn-lt"/>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112 220,3</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dirty="0" smtClean="0">
                          <a:solidFill>
                            <a:schemeClr val="dk1"/>
                          </a:solidFill>
                          <a:effectLst/>
                          <a:latin typeface="+mn-lt"/>
                          <a:ea typeface="+mn-ea"/>
                          <a:cs typeface="+mn-cs"/>
                        </a:rPr>
                        <a:t>117 128,7</a:t>
                      </a:r>
                      <a:endParaRPr lang="ru-RU" sz="1050" b="0" i="0" u="none" strike="noStrike" kern="1200" dirty="0">
                        <a:solidFill>
                          <a:schemeClr val="dk1"/>
                        </a:solidFill>
                        <a:effectLst/>
                        <a:latin typeface="+mn-lt"/>
                        <a:ea typeface="+mn-ea"/>
                        <a:cs typeface="+mn-cs"/>
                      </a:endParaRPr>
                    </a:p>
                  </a:txBody>
                  <a:tcPr marL="5564" marR="5564" marT="5564"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120 412,4</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121 199,5</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128 840,2</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130 527,7</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137 088,0</a:t>
                      </a:r>
                    </a:p>
                  </a:txBody>
                  <a:tcPr marL="9525" marR="9525" marT="9525" marB="0" anchor="ctr"/>
                </a:tc>
                <a:tc>
                  <a:txBody>
                    <a:bodyPr/>
                    <a:lstStyle/>
                    <a:p>
                      <a:pPr marL="0" algn="ctr" defTabSz="914400" rtl="0" eaLnBrk="1" fontAlgn="ctr" latinLnBrk="0" hangingPunct="1"/>
                      <a:r>
                        <a:rPr lang="ru-RU" sz="1050" b="0" i="0" u="none" strike="noStrike" kern="1200" dirty="0">
                          <a:solidFill>
                            <a:schemeClr val="dk1"/>
                          </a:solidFill>
                          <a:effectLst/>
                          <a:latin typeface="+mn-lt"/>
                          <a:ea typeface="+mn-ea"/>
                          <a:cs typeface="+mn-cs"/>
                        </a:rPr>
                        <a:t>140 188,1</a:t>
                      </a:r>
                    </a:p>
                  </a:txBody>
                  <a:tcPr marL="9525" marR="9525" marT="9525" marB="0" anchor="ctr"/>
                </a:tc>
                <a:extLst>
                  <a:ext uri="{0D108BD9-81ED-4DB2-BD59-A6C34878D82A}">
                    <a16:rowId xmlns:a16="http://schemas.microsoft.com/office/drawing/2014/main" val="907627657"/>
                  </a:ext>
                </a:extLst>
              </a:tr>
            </a:tbl>
          </a:graphicData>
        </a:graphic>
      </p:graphicFrame>
    </p:spTree>
    <p:extLst>
      <p:ext uri="{BB962C8B-B14F-4D97-AF65-F5344CB8AC3E}">
        <p14:creationId xmlns:p14="http://schemas.microsoft.com/office/powerpoint/2010/main" val="4277778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60</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838011941"/>
              </p:ext>
            </p:extLst>
          </p:nvPr>
        </p:nvGraphicFramePr>
        <p:xfrm>
          <a:off x="404077" y="937347"/>
          <a:ext cx="11483122" cy="5677934"/>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98178259"/>
                    </a:ext>
                  </a:extLst>
                </a:gridCol>
                <a:gridCol w="463200">
                  <a:extLst>
                    <a:ext uri="{9D8B030D-6E8A-4147-A177-3AD203B41FA5}">
                      <a16:colId xmlns:a16="http://schemas.microsoft.com/office/drawing/2014/main" val="836759607"/>
                    </a:ext>
                  </a:extLst>
                </a:gridCol>
                <a:gridCol w="690259">
                  <a:extLst>
                    <a:ext uri="{9D8B030D-6E8A-4147-A177-3AD203B41FA5}">
                      <a16:colId xmlns:a16="http://schemas.microsoft.com/office/drawing/2014/main" val="1842992966"/>
                    </a:ext>
                  </a:extLst>
                </a:gridCol>
                <a:gridCol w="4224096">
                  <a:extLst>
                    <a:ext uri="{9D8B030D-6E8A-4147-A177-3AD203B41FA5}">
                      <a16:colId xmlns:a16="http://schemas.microsoft.com/office/drawing/2014/main" val="2091586040"/>
                    </a:ext>
                  </a:extLst>
                </a:gridCol>
                <a:gridCol w="805671">
                  <a:extLst>
                    <a:ext uri="{9D8B030D-6E8A-4147-A177-3AD203B41FA5}">
                      <a16:colId xmlns:a16="http://schemas.microsoft.com/office/drawing/2014/main" val="690234732"/>
                    </a:ext>
                  </a:extLst>
                </a:gridCol>
                <a:gridCol w="831379">
                  <a:extLst>
                    <a:ext uri="{9D8B030D-6E8A-4147-A177-3AD203B41FA5}">
                      <a16:colId xmlns:a16="http://schemas.microsoft.com/office/drawing/2014/main" val="1328746868"/>
                    </a:ext>
                  </a:extLst>
                </a:gridCol>
                <a:gridCol w="811357">
                  <a:extLst>
                    <a:ext uri="{9D8B030D-6E8A-4147-A177-3AD203B41FA5}">
                      <a16:colId xmlns:a16="http://schemas.microsoft.com/office/drawing/2014/main" val="2348325142"/>
                    </a:ext>
                  </a:extLst>
                </a:gridCol>
                <a:gridCol w="775026">
                  <a:extLst>
                    <a:ext uri="{9D8B030D-6E8A-4147-A177-3AD203B41FA5}">
                      <a16:colId xmlns:a16="http://schemas.microsoft.com/office/drawing/2014/main" val="436422137"/>
                    </a:ext>
                  </a:extLst>
                </a:gridCol>
                <a:gridCol w="2397742">
                  <a:extLst>
                    <a:ext uri="{9D8B030D-6E8A-4147-A177-3AD203B41FA5}">
                      <a16:colId xmlns:a16="http://schemas.microsoft.com/office/drawing/2014/main" val="2240185439"/>
                    </a:ext>
                  </a:extLst>
                </a:gridCol>
              </a:tblGrid>
              <a:tr h="458170">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773" marR="5773" marT="5773"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5773" marR="5773" marT="5773"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5773" marR="5773" marT="5773"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773" marR="5773" marT="5773"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773" marR="5773" marT="5773" marB="0"/>
                </a:tc>
                <a:extLst>
                  <a:ext uri="{0D108BD9-81ED-4DB2-BD59-A6C34878D82A}">
                    <a16:rowId xmlns:a16="http://schemas.microsoft.com/office/drawing/2014/main" val="3816654525"/>
                  </a:ext>
                </a:extLst>
              </a:tr>
              <a:tr h="156532">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773" marR="5773" marT="5773" marB="0" anchor="ctr"/>
                </a:tc>
                <a:extLst>
                  <a:ext uri="{0D108BD9-81ED-4DB2-BD59-A6C34878D82A}">
                    <a16:rowId xmlns:a16="http://schemas.microsoft.com/office/drawing/2014/main" val="2223025088"/>
                  </a:ext>
                </a:extLst>
              </a:tr>
              <a:tr h="156532">
                <a:tc gridSpan="9">
                  <a:txBody>
                    <a:bodyPr/>
                    <a:lstStyle/>
                    <a:p>
                      <a:pPr algn="l" fontAlgn="ctr"/>
                      <a:r>
                        <a:rPr lang="ru-RU" sz="1000" u="none" strike="noStrike" dirty="0">
                          <a:effectLst/>
                        </a:rPr>
                        <a:t>02. Культура </a:t>
                      </a:r>
                      <a:endParaRPr lang="ru-RU" sz="1000" b="1" i="0" u="none" strike="noStrike" dirty="0">
                        <a:solidFill>
                          <a:srgbClr val="000000"/>
                        </a:solidFill>
                        <a:effectLst/>
                        <a:latin typeface="Calibri" panose="020F0502020204030204" pitchFamily="34" charset="0"/>
                      </a:endParaRPr>
                    </a:p>
                  </a:txBody>
                  <a:tcPr marL="5773" marR="5773" marT="577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41361736"/>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gridSpan="8">
                  <a:txBody>
                    <a:bodyPr/>
                    <a:lstStyle/>
                    <a:p>
                      <a:pPr algn="l" fontAlgn="ctr"/>
                      <a:r>
                        <a:rPr lang="ru-RU" sz="1000" u="none" strike="noStrike" dirty="0">
                          <a:effectLst/>
                        </a:rPr>
                        <a:t>Подпрограмма 5. Укрепление материально-технической базы муниципальных учреждений культуры </a:t>
                      </a:r>
                      <a:endParaRPr lang="ru-RU" sz="1000" b="0" i="0" u="none" strike="noStrike" dirty="0">
                        <a:solidFill>
                          <a:srgbClr val="000000"/>
                        </a:solidFill>
                        <a:effectLst/>
                        <a:latin typeface="Calibri" panose="020F0502020204030204" pitchFamily="34" charset="0"/>
                      </a:endParaRPr>
                    </a:p>
                  </a:txBody>
                  <a:tcPr marL="5773" marR="5773" marT="577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41158961"/>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tc>
                <a:tc gridSpan="7">
                  <a:txBody>
                    <a:bodyPr/>
                    <a:lstStyle/>
                    <a:p>
                      <a:pPr algn="l" fontAlgn="t"/>
                      <a:r>
                        <a:rPr lang="ru-RU" sz="1000" u="none" strike="noStrike" dirty="0">
                          <a:effectLst/>
                        </a:rPr>
                        <a:t>Мероприятие 1.1 «Создание доступной среды в муниципальных учреждениях культуры» </a:t>
                      </a:r>
                      <a:endParaRPr lang="ru-RU" sz="1000" b="0" i="0" u="none" strike="noStrike" dirty="0">
                        <a:solidFill>
                          <a:srgbClr val="000000"/>
                        </a:solidFill>
                        <a:effectLst/>
                        <a:latin typeface="Calibri" panose="020F0502020204030204" pitchFamily="34" charset="0"/>
                      </a:endParaRPr>
                    </a:p>
                  </a:txBody>
                  <a:tcPr marL="5773" marR="5773" marT="57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92428953"/>
                  </a:ext>
                </a:extLst>
              </a:tr>
              <a:tr h="759807">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dirty="0">
                          <a:effectLst/>
                        </a:rPr>
                        <a:t>Доля приоритетных объектов, доступных для инвалидов и других маломобильных групп населения в сфере культуры и дополнительного образования сферы культуры, в общем количестве приоритетных объектов в сфере культуры и дополнительного образования сферы культуры в Московской области</a:t>
                      </a:r>
                      <a:endParaRPr lang="ru-RU" sz="1000" b="0" i="0" u="none" strike="noStrike" dirty="0">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dirty="0">
                          <a:effectLst/>
                        </a:rPr>
                        <a:t>Процент</a:t>
                      </a:r>
                      <a:endParaRPr lang="ru-RU" sz="1000" b="0" i="0" u="none" strike="noStrike" dirty="0">
                        <a:solidFill>
                          <a:srgbClr val="000000"/>
                        </a:solidFill>
                        <a:effectLst/>
                        <a:latin typeface="Calibri" panose="020F0502020204030204" pitchFamily="34" charset="0"/>
                      </a:endParaRPr>
                    </a:p>
                  </a:txBody>
                  <a:tcPr marL="5773" marR="5773" marT="5773"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773" marR="5773" marT="5773" marB="0"/>
                </a:tc>
                <a:extLst>
                  <a:ext uri="{0D108BD9-81ED-4DB2-BD59-A6C34878D82A}">
                    <a16:rowId xmlns:a16="http://schemas.microsoft.com/office/drawing/2014/main" val="2859464364"/>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gridSpan="8">
                  <a:txBody>
                    <a:bodyPr/>
                    <a:lstStyle/>
                    <a:p>
                      <a:pPr algn="l" fontAlgn="ctr"/>
                      <a:r>
                        <a:rPr lang="ru-RU" sz="1000" u="none" strike="noStrike" dirty="0">
                          <a:effectLst/>
                        </a:rPr>
                        <a:t>Подпрограмма 6. Развитие образования в сфере культуры </a:t>
                      </a:r>
                      <a:endParaRPr lang="ru-RU" sz="1000" b="0" i="0" u="none" strike="noStrike" dirty="0">
                        <a:solidFill>
                          <a:srgbClr val="000000"/>
                        </a:solidFill>
                        <a:effectLst/>
                        <a:latin typeface="Calibri" panose="020F0502020204030204" pitchFamily="34" charset="0"/>
                      </a:endParaRPr>
                    </a:p>
                  </a:txBody>
                  <a:tcPr marL="5773" marR="5773" marT="577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85009026"/>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rowSpan="7">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tc>
                <a:tc gridSpan="7">
                  <a:txBody>
                    <a:bodyPr/>
                    <a:lstStyle/>
                    <a:p>
                      <a:pPr algn="l" fontAlgn="t"/>
                      <a:r>
                        <a:rPr lang="ru-RU" sz="1000" u="none" strike="noStrike" dirty="0">
                          <a:effectLst/>
                        </a:rPr>
                        <a:t>Мероприятие 1.1 «Расходы на обеспечение деятельности (оказание услуг) муниципальных организаций дополнительного образования сферы культуры» </a:t>
                      </a:r>
                      <a:endParaRPr lang="ru-RU" sz="1000" b="0" i="0" u="none" strike="noStrike" dirty="0">
                        <a:solidFill>
                          <a:srgbClr val="000000"/>
                        </a:solidFill>
                        <a:effectLst/>
                        <a:latin typeface="Calibri" panose="020F0502020204030204" pitchFamily="34" charset="0"/>
                      </a:endParaRPr>
                    </a:p>
                  </a:txBody>
                  <a:tcPr marL="5773" marR="5773" marT="57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76022204"/>
                  </a:ext>
                </a:extLst>
              </a:tr>
              <a:tr h="608989">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dirty="0">
                          <a:effectLst/>
                        </a:rPr>
                        <a:t>Доля детей,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a:t>
                      </a:r>
                      <a:endParaRPr lang="ru-RU" sz="1000" b="0" i="0" u="none" strike="noStrike" dirty="0">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dirty="0">
                          <a:effectLst/>
                        </a:rPr>
                        <a:t>46</a:t>
                      </a:r>
                      <a:endParaRPr lang="ru-RU" sz="1000" b="0" i="0" u="none" strike="noStrike" dirty="0">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dirty="0">
                          <a:effectLst/>
                        </a:rPr>
                        <a:t>46</a:t>
                      </a:r>
                      <a:endParaRPr lang="ru-RU" sz="1000" b="0" i="0" u="none" strike="noStrike" dirty="0">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a:effectLst/>
                        </a:rPr>
                        <a:t>Плановое значение достигнуто</a:t>
                      </a:r>
                      <a:endParaRPr lang="ru-RU" sz="1000" b="0" i="0" u="none" strike="noStrike">
                        <a:solidFill>
                          <a:srgbClr val="000000"/>
                        </a:solidFill>
                        <a:effectLst/>
                        <a:latin typeface="Calibri" panose="020F0502020204030204" pitchFamily="34" charset="0"/>
                      </a:endParaRPr>
                    </a:p>
                  </a:txBody>
                  <a:tcPr marL="5773" marR="5773" marT="5773" marB="0"/>
                </a:tc>
                <a:extLst>
                  <a:ext uri="{0D108BD9-81ED-4DB2-BD59-A6C34878D82A}">
                    <a16:rowId xmlns:a16="http://schemas.microsoft.com/office/drawing/2014/main" val="1735370185"/>
                  </a:ext>
                </a:extLst>
              </a:tr>
              <a:tr h="30735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Доля детей в возрасте от 5 до 18 лет, охваченных дополнительным образованием сферы культуры </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dirty="0">
                          <a:effectLst/>
                        </a:rPr>
                        <a:t>9</a:t>
                      </a:r>
                      <a:endParaRPr lang="ru-RU" sz="1000" b="0" i="0" u="none" strike="noStrike" dirty="0">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5773" marR="5773" marT="5773" marB="0"/>
                </a:tc>
                <a:extLst>
                  <a:ext uri="{0D108BD9-81ED-4DB2-BD59-A6C34878D82A}">
                    <a16:rowId xmlns:a16="http://schemas.microsoft.com/office/drawing/2014/main" val="2776704324"/>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gridSpan="7">
                  <a:txBody>
                    <a:bodyPr/>
                    <a:lstStyle/>
                    <a:p>
                      <a:pPr algn="l" fontAlgn="t"/>
                      <a:r>
                        <a:rPr lang="ru-RU" sz="1000" u="none" strike="noStrike" dirty="0">
                          <a:effectLst/>
                        </a:rPr>
                        <a:t>Мероприятие 3.2 «Проведение капитального ремонта, текущего ремонта организаций дополнительного образования сферы культуры» </a:t>
                      </a:r>
                      <a:endParaRPr lang="ru-RU" sz="1000" b="0" i="0" u="none" strike="noStrike" dirty="0">
                        <a:solidFill>
                          <a:srgbClr val="000000"/>
                        </a:solidFill>
                        <a:effectLst/>
                        <a:latin typeface="Calibri" panose="020F0502020204030204" pitchFamily="34" charset="0"/>
                      </a:endParaRPr>
                    </a:p>
                  </a:txBody>
                  <a:tcPr marL="5773" marR="5773" marT="57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02040034"/>
                  </a:ext>
                </a:extLst>
              </a:tr>
              <a:tr h="30735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Доля детей в возрасте от 5 до 18 лет, охваченных дополнительным образованием сферы культуры</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5773" marR="5773" marT="5773" marB="0"/>
                </a:tc>
                <a:extLst>
                  <a:ext uri="{0D108BD9-81ED-4DB2-BD59-A6C34878D82A}">
                    <a16:rowId xmlns:a16="http://schemas.microsoft.com/office/drawing/2014/main" val="3208377172"/>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gridSpan="7">
                  <a:txBody>
                    <a:bodyPr/>
                    <a:lstStyle/>
                    <a:p>
                      <a:pPr algn="l" fontAlgn="t"/>
                      <a:r>
                        <a:rPr lang="ru-RU" sz="1000" u="none" strike="noStrike" dirty="0">
                          <a:effectLst/>
                        </a:rPr>
                        <a:t>Мероприятие A1.2 «Приобретение музыкальных инструментов для муниципальных организаций дополнительного образования в сфере культуры» </a:t>
                      </a:r>
                      <a:endParaRPr lang="ru-RU" sz="1000" b="0" i="0" u="none" strike="noStrike" dirty="0">
                        <a:solidFill>
                          <a:srgbClr val="000000"/>
                        </a:solidFill>
                        <a:effectLst/>
                        <a:latin typeface="Calibri" panose="020F0502020204030204" pitchFamily="34" charset="0"/>
                      </a:endParaRPr>
                    </a:p>
                  </a:txBody>
                  <a:tcPr marL="5773" marR="5773" marT="57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77495044"/>
                  </a:ext>
                </a:extLst>
              </a:tr>
              <a:tr h="45817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Количество оснащенных образовательных организаций в сфере культуры (детские школы искусств по видам искусств и училищ) музыкальными инструментами</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dirty="0">
                          <a:effectLst/>
                        </a:rPr>
                        <a:t>Не запланировано в отчетном периоде</a:t>
                      </a:r>
                      <a:endParaRPr lang="ru-RU" sz="1000" b="0" i="0" u="none" strike="noStrike" dirty="0">
                        <a:solidFill>
                          <a:srgbClr val="000000"/>
                        </a:solidFill>
                        <a:effectLst/>
                        <a:latin typeface="Calibri" panose="020F0502020204030204" pitchFamily="34" charset="0"/>
                      </a:endParaRPr>
                    </a:p>
                  </a:txBody>
                  <a:tcPr marL="5773" marR="5773" marT="5773" marB="0"/>
                </a:tc>
                <a:extLst>
                  <a:ext uri="{0D108BD9-81ED-4DB2-BD59-A6C34878D82A}">
                    <a16:rowId xmlns:a16="http://schemas.microsoft.com/office/drawing/2014/main" val="3239298150"/>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gridSpan="8">
                  <a:txBody>
                    <a:bodyPr/>
                    <a:lstStyle/>
                    <a:p>
                      <a:pPr algn="l" fontAlgn="ctr"/>
                      <a:r>
                        <a:rPr lang="ru-RU" sz="1000" u="none" strike="noStrike" dirty="0">
                          <a:effectLst/>
                        </a:rPr>
                        <a:t>Подпрограмма 7. Развитие туризма </a:t>
                      </a:r>
                      <a:endParaRPr lang="ru-RU" sz="1000" b="0" i="0" u="none" strike="noStrike" dirty="0">
                        <a:solidFill>
                          <a:srgbClr val="000000"/>
                        </a:solidFill>
                        <a:effectLst/>
                        <a:latin typeface="Calibri" panose="020F0502020204030204" pitchFamily="34" charset="0"/>
                      </a:endParaRPr>
                    </a:p>
                  </a:txBody>
                  <a:tcPr marL="5773" marR="5773" marT="577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19193811"/>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rowSpan="3">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tc>
                <a:tc gridSpan="7">
                  <a:txBody>
                    <a:bodyPr/>
                    <a:lstStyle/>
                    <a:p>
                      <a:pPr algn="l" fontAlgn="t"/>
                      <a:r>
                        <a:rPr lang="ru-RU" sz="1000" u="none" strike="noStrike" dirty="0">
                          <a:effectLst/>
                        </a:rPr>
                        <a:t>Мероприятие 1.1 «Организация и проведение ежегодных профильных конкурсов, фестивалей для организаций туристской индустрии» </a:t>
                      </a:r>
                      <a:endParaRPr lang="ru-RU" sz="1000" b="0" i="0" u="none" strike="noStrike" dirty="0">
                        <a:solidFill>
                          <a:srgbClr val="000000"/>
                        </a:solidFill>
                        <a:effectLst/>
                        <a:latin typeface="Calibri" panose="020F0502020204030204" pitchFamily="34" charset="0"/>
                      </a:endParaRPr>
                    </a:p>
                  </a:txBody>
                  <a:tcPr marL="5773" marR="5773" marT="57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33574973"/>
                  </a:ext>
                </a:extLst>
              </a:tr>
              <a:tr h="30735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a:effectLst/>
                        </a:rPr>
                        <a:t>Увеличение туристского и экскурсионного потока в Московскую область</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Миллион человек</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0,00455</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0,00455</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5773" marR="5773" marT="5773" marB="0"/>
                </a:tc>
                <a:extLst>
                  <a:ext uri="{0D108BD9-81ED-4DB2-BD59-A6C34878D82A}">
                    <a16:rowId xmlns:a16="http://schemas.microsoft.com/office/drawing/2014/main" val="1880315056"/>
                  </a:ext>
                </a:extLst>
              </a:tr>
              <a:tr h="30735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Численность лиц, размещенных в коллективных средствах размещения</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Тысяча человек</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9,68</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9,68</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5773" marR="5773" marT="5773" marB="0"/>
                </a:tc>
                <a:extLst>
                  <a:ext uri="{0D108BD9-81ED-4DB2-BD59-A6C34878D82A}">
                    <a16:rowId xmlns:a16="http://schemas.microsoft.com/office/drawing/2014/main" val="449214478"/>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gridSpan="8">
                  <a:txBody>
                    <a:bodyPr/>
                    <a:lstStyle/>
                    <a:p>
                      <a:pPr algn="l" fontAlgn="ctr"/>
                      <a:r>
                        <a:rPr lang="ru-RU" sz="1000" u="none" strike="noStrike" dirty="0">
                          <a:effectLst/>
                        </a:rPr>
                        <a:t>Подпрограмма 8. Обеспечивающая подпрограмма </a:t>
                      </a:r>
                      <a:endParaRPr lang="ru-RU" sz="1000" b="0" i="0" u="none" strike="noStrike" dirty="0">
                        <a:solidFill>
                          <a:srgbClr val="000000"/>
                        </a:solidFill>
                        <a:effectLst/>
                        <a:latin typeface="Calibri" panose="020F0502020204030204" pitchFamily="34" charset="0"/>
                      </a:endParaRPr>
                    </a:p>
                  </a:txBody>
                  <a:tcPr marL="5773" marR="5773" marT="577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05180808"/>
                  </a:ext>
                </a:extLst>
              </a:tr>
              <a:tr h="156532">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tc>
                <a:tc gridSpan="7">
                  <a:txBody>
                    <a:bodyPr/>
                    <a:lstStyle/>
                    <a:p>
                      <a:pPr algn="l" fontAlgn="t"/>
                      <a:r>
                        <a:rPr lang="ru-RU" sz="1000" u="none" strike="noStrike" dirty="0">
                          <a:effectLst/>
                        </a:rPr>
                        <a:t>Мероприятие 1.1 «Обеспечение деятельности муниципальных органов - учреждения в сфере культуры» </a:t>
                      </a:r>
                      <a:endParaRPr lang="ru-RU" sz="1000" b="0" i="0" u="none" strike="noStrike" dirty="0">
                        <a:solidFill>
                          <a:srgbClr val="000000"/>
                        </a:solidFill>
                        <a:effectLst/>
                        <a:latin typeface="Calibri" panose="020F0502020204030204" pitchFamily="34" charset="0"/>
                      </a:endParaRPr>
                    </a:p>
                  </a:txBody>
                  <a:tcPr marL="5773" marR="5773" marT="57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20826516"/>
                  </a:ext>
                </a:extLst>
              </a:tr>
              <a:tr h="228474">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Уровень численности участников культурно-досуговых мероприятий</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773" marR="5773" marT="577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104,0</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ctr" fontAlgn="ctr"/>
                      <a:r>
                        <a:rPr lang="ru-RU" sz="1000" u="none" strike="noStrike">
                          <a:effectLst/>
                        </a:rPr>
                        <a:t>104,0</a:t>
                      </a:r>
                      <a:endParaRPr lang="ru-RU" sz="1000" b="0" i="0" u="none" strike="noStrike">
                        <a:solidFill>
                          <a:srgbClr val="000000"/>
                        </a:solidFill>
                        <a:effectLst/>
                        <a:latin typeface="Calibri" panose="020F0502020204030204" pitchFamily="34" charset="0"/>
                      </a:endParaRPr>
                    </a:p>
                  </a:txBody>
                  <a:tcPr marL="5773" marR="5773" marT="5773" marB="0" anchor="ctr"/>
                </a:tc>
                <a:tc>
                  <a:txBody>
                    <a:bodyPr/>
                    <a:lstStyle/>
                    <a:p>
                      <a:pPr algn="l" fontAlgn="t"/>
                      <a:r>
                        <a:rPr lang="ru-RU" sz="1000" u="none" strike="noStrike" dirty="0">
                          <a:effectLst/>
                        </a:rPr>
                        <a:t>Плановое значение достигнуто</a:t>
                      </a:r>
                      <a:endParaRPr lang="ru-RU" sz="1000" b="0" i="0" u="none" strike="noStrike" dirty="0">
                        <a:solidFill>
                          <a:srgbClr val="000000"/>
                        </a:solidFill>
                        <a:effectLst/>
                        <a:latin typeface="Calibri" panose="020F0502020204030204" pitchFamily="34" charset="0"/>
                      </a:endParaRPr>
                    </a:p>
                  </a:txBody>
                  <a:tcPr marL="5773" marR="5773" marT="5773" marB="0"/>
                </a:tc>
                <a:extLst>
                  <a:ext uri="{0D108BD9-81ED-4DB2-BD59-A6C34878D82A}">
                    <a16:rowId xmlns:a16="http://schemas.microsoft.com/office/drawing/2014/main" val="3000635508"/>
                  </a:ext>
                </a:extLst>
              </a:tr>
            </a:tbl>
          </a:graphicData>
        </a:graphic>
      </p:graphicFrame>
    </p:spTree>
    <p:extLst>
      <p:ext uri="{BB962C8B-B14F-4D97-AF65-F5344CB8AC3E}">
        <p14:creationId xmlns:p14="http://schemas.microsoft.com/office/powerpoint/2010/main" val="1176899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61</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451574883"/>
              </p:ext>
            </p:extLst>
          </p:nvPr>
        </p:nvGraphicFramePr>
        <p:xfrm>
          <a:off x="404076" y="982409"/>
          <a:ext cx="11483124" cy="5691042"/>
        </p:xfrm>
        <a:graphic>
          <a:graphicData uri="http://schemas.openxmlformats.org/drawingml/2006/table">
            <a:tbl>
              <a:tblPr>
                <a:tableStyleId>{69CF1AB2-1976-4502-BF36-3FF5EA218861}</a:tableStyleId>
              </a:tblPr>
              <a:tblGrid>
                <a:gridCol w="304137">
                  <a:extLst>
                    <a:ext uri="{9D8B030D-6E8A-4147-A177-3AD203B41FA5}">
                      <a16:colId xmlns:a16="http://schemas.microsoft.com/office/drawing/2014/main" val="3056369465"/>
                    </a:ext>
                  </a:extLst>
                </a:gridCol>
                <a:gridCol w="358588">
                  <a:extLst>
                    <a:ext uri="{9D8B030D-6E8A-4147-A177-3AD203B41FA5}">
                      <a16:colId xmlns:a16="http://schemas.microsoft.com/office/drawing/2014/main" val="4071662088"/>
                    </a:ext>
                  </a:extLst>
                </a:gridCol>
                <a:gridCol w="259976">
                  <a:extLst>
                    <a:ext uri="{9D8B030D-6E8A-4147-A177-3AD203B41FA5}">
                      <a16:colId xmlns:a16="http://schemas.microsoft.com/office/drawing/2014/main" val="3332128078"/>
                    </a:ext>
                  </a:extLst>
                </a:gridCol>
                <a:gridCol w="4491317">
                  <a:extLst>
                    <a:ext uri="{9D8B030D-6E8A-4147-A177-3AD203B41FA5}">
                      <a16:colId xmlns:a16="http://schemas.microsoft.com/office/drawing/2014/main" val="3877481914"/>
                    </a:ext>
                  </a:extLst>
                </a:gridCol>
                <a:gridCol w="645459">
                  <a:extLst>
                    <a:ext uri="{9D8B030D-6E8A-4147-A177-3AD203B41FA5}">
                      <a16:colId xmlns:a16="http://schemas.microsoft.com/office/drawing/2014/main" val="3228045991"/>
                    </a:ext>
                  </a:extLst>
                </a:gridCol>
                <a:gridCol w="788894">
                  <a:extLst>
                    <a:ext uri="{9D8B030D-6E8A-4147-A177-3AD203B41FA5}">
                      <a16:colId xmlns:a16="http://schemas.microsoft.com/office/drawing/2014/main" val="1948420956"/>
                    </a:ext>
                  </a:extLst>
                </a:gridCol>
                <a:gridCol w="690282">
                  <a:extLst>
                    <a:ext uri="{9D8B030D-6E8A-4147-A177-3AD203B41FA5}">
                      <a16:colId xmlns:a16="http://schemas.microsoft.com/office/drawing/2014/main" val="3637907002"/>
                    </a:ext>
                  </a:extLst>
                </a:gridCol>
                <a:gridCol w="726142">
                  <a:extLst>
                    <a:ext uri="{9D8B030D-6E8A-4147-A177-3AD203B41FA5}">
                      <a16:colId xmlns:a16="http://schemas.microsoft.com/office/drawing/2014/main" val="3888491573"/>
                    </a:ext>
                  </a:extLst>
                </a:gridCol>
                <a:gridCol w="3218329">
                  <a:extLst>
                    <a:ext uri="{9D8B030D-6E8A-4147-A177-3AD203B41FA5}">
                      <a16:colId xmlns:a16="http://schemas.microsoft.com/office/drawing/2014/main" val="3049257734"/>
                    </a:ext>
                  </a:extLst>
                </a:gridCol>
              </a:tblGrid>
              <a:tr h="412688">
                <a:tc>
                  <a:txBody>
                    <a:bodyPr/>
                    <a:lstStyle/>
                    <a:p>
                      <a:pPr algn="ctr" fontAlgn="t"/>
                      <a:r>
                        <a:rPr lang="ru-RU" sz="900" u="none" strike="noStrike" dirty="0">
                          <a:effectLst/>
                        </a:rPr>
                        <a:t>МП</a:t>
                      </a:r>
                      <a:endParaRPr lang="ru-RU" sz="900" b="0" i="0" u="none" strike="noStrike" dirty="0">
                        <a:solidFill>
                          <a:srgbClr val="000000"/>
                        </a:solidFill>
                        <a:effectLst/>
                        <a:latin typeface="Calibri" panose="020F0502020204030204" pitchFamily="34" charset="0"/>
                      </a:endParaRPr>
                    </a:p>
                  </a:txBody>
                  <a:tcPr marL="2951" marR="2951" marT="2951" marB="0"/>
                </a:tc>
                <a:tc>
                  <a:txBody>
                    <a:bodyPr/>
                    <a:lstStyle/>
                    <a:p>
                      <a:pPr algn="ctr" fontAlgn="t"/>
                      <a:r>
                        <a:rPr lang="ru-RU" sz="900" u="none" strike="noStrike" dirty="0">
                          <a:effectLst/>
                        </a:rPr>
                        <a:t>ПП</a:t>
                      </a:r>
                      <a:endParaRPr lang="ru-RU" sz="900" b="0" i="0" u="none" strike="noStrike" dirty="0">
                        <a:solidFill>
                          <a:srgbClr val="000000"/>
                        </a:solidFill>
                        <a:effectLst/>
                        <a:latin typeface="Calibri" panose="020F0502020204030204" pitchFamily="34" charset="0"/>
                      </a:endParaRPr>
                    </a:p>
                  </a:txBody>
                  <a:tcPr marL="2951" marR="2951" marT="2951" marB="0"/>
                </a:tc>
                <a:tc>
                  <a:txBody>
                    <a:bodyPr/>
                    <a:lstStyle/>
                    <a:p>
                      <a:pPr algn="ctr" fontAlgn="t"/>
                      <a:r>
                        <a:rPr lang="ru-RU" sz="900" u="none" strike="noStrike" dirty="0">
                          <a:effectLst/>
                        </a:rPr>
                        <a:t>Мероприятие</a:t>
                      </a:r>
                      <a:endParaRPr lang="ru-RU" sz="900" b="0" i="0" u="none" strike="noStrike" dirty="0">
                        <a:solidFill>
                          <a:srgbClr val="000000"/>
                        </a:solidFill>
                        <a:effectLst/>
                        <a:latin typeface="Calibri" panose="020F0502020204030204" pitchFamily="34" charset="0"/>
                      </a:endParaRPr>
                    </a:p>
                  </a:txBody>
                  <a:tcPr marL="2951" marR="2951" marT="2951" marB="0"/>
                </a:tc>
                <a:tc>
                  <a:txBody>
                    <a:bodyPr/>
                    <a:lstStyle/>
                    <a:p>
                      <a:pPr algn="ctr" fontAlgn="t"/>
                      <a:r>
                        <a:rPr lang="ru-RU" sz="900" u="none" strike="noStrike" dirty="0">
                          <a:effectLst/>
                        </a:rPr>
                        <a:t>Наименование целевого показателя (уровень МП) /</a:t>
                      </a:r>
                      <a:br>
                        <a:rPr lang="ru-RU" sz="900" u="none" strike="noStrike" dirty="0">
                          <a:effectLst/>
                        </a:rPr>
                      </a:br>
                      <a:r>
                        <a:rPr lang="ru-RU" sz="900" u="none" strike="noStrike" dirty="0">
                          <a:effectLst/>
                        </a:rPr>
                        <a:t>Наименование результата выполнения мероприятия </a:t>
                      </a:r>
                      <a:endParaRPr lang="ru-RU" sz="900" b="0" i="0" u="none" strike="noStrike" dirty="0">
                        <a:solidFill>
                          <a:srgbClr val="000000"/>
                        </a:solidFill>
                        <a:effectLst/>
                        <a:latin typeface="Calibri" panose="020F0502020204030204" pitchFamily="34" charset="0"/>
                      </a:endParaRPr>
                    </a:p>
                  </a:txBody>
                  <a:tcPr marL="2951" marR="2951" marT="2951" marB="0"/>
                </a:tc>
                <a:tc>
                  <a:txBody>
                    <a:bodyPr/>
                    <a:lstStyle/>
                    <a:p>
                      <a:pPr algn="ctr" fontAlgn="t"/>
                      <a:r>
                        <a:rPr lang="ru-RU" sz="900" u="none" strike="noStrike" dirty="0">
                          <a:effectLst/>
                        </a:rPr>
                        <a:t>Единица измерения результата</a:t>
                      </a:r>
                      <a:endParaRPr lang="ru-RU" sz="900" b="0" i="0" u="none" strike="noStrike" dirty="0">
                        <a:solidFill>
                          <a:srgbClr val="000000"/>
                        </a:solidFill>
                        <a:effectLst/>
                        <a:latin typeface="Calibri" panose="020F0502020204030204" pitchFamily="34" charset="0"/>
                      </a:endParaRPr>
                    </a:p>
                  </a:txBody>
                  <a:tcPr marL="2951" marR="2951" marT="2951" marB="0"/>
                </a:tc>
                <a:tc>
                  <a:txBody>
                    <a:bodyPr/>
                    <a:lstStyle/>
                    <a:p>
                      <a:pPr algn="ctr" fontAlgn="t"/>
                      <a:r>
                        <a:rPr lang="ru-RU" sz="900" u="none" strike="noStrike" dirty="0">
                          <a:effectLst/>
                        </a:rPr>
                        <a:t>Базовое значение</a:t>
                      </a:r>
                      <a:endParaRPr lang="ru-RU" sz="900" b="0" i="0" u="none" strike="noStrike" dirty="0">
                        <a:solidFill>
                          <a:srgbClr val="000000"/>
                        </a:solidFill>
                        <a:effectLst/>
                        <a:latin typeface="Calibri" panose="020F0502020204030204" pitchFamily="34" charset="0"/>
                      </a:endParaRPr>
                    </a:p>
                  </a:txBody>
                  <a:tcPr marL="2951" marR="2951" marT="2951" marB="0"/>
                </a:tc>
                <a:tc>
                  <a:txBody>
                    <a:bodyPr/>
                    <a:lstStyle/>
                    <a:p>
                      <a:pPr algn="ctr" fontAlgn="ctr"/>
                      <a:r>
                        <a:rPr lang="ru-RU" sz="900" u="none" strike="noStrike" dirty="0">
                          <a:effectLst/>
                        </a:rPr>
                        <a:t>План 2023 год</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Факт 2023 год</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t"/>
                      <a:r>
                        <a:rPr lang="ru-RU" sz="900" u="none" strike="noStrike" dirty="0">
                          <a:effectLst/>
                        </a:rPr>
                        <a:t>Причины невыполнения/ несвоевременного выполнения результата за отчетный период</a:t>
                      </a:r>
                      <a:endParaRPr lang="ru-RU" sz="900" b="0" i="0" u="none" strike="noStrike" dirty="0">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1305267821"/>
                  </a:ext>
                </a:extLst>
              </a:tr>
              <a:tr h="139522">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3</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4</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5</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6</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8</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9</a:t>
                      </a:r>
                      <a:endParaRPr lang="ru-RU" sz="900" b="0" i="0" u="none" strike="noStrike">
                        <a:solidFill>
                          <a:srgbClr val="000000"/>
                        </a:solidFill>
                        <a:effectLst/>
                        <a:latin typeface="Calibri" panose="020F0502020204030204" pitchFamily="34" charset="0"/>
                      </a:endParaRPr>
                    </a:p>
                  </a:txBody>
                  <a:tcPr marL="2951" marR="2951" marT="2951" marB="0" anchor="ctr"/>
                </a:tc>
                <a:extLst>
                  <a:ext uri="{0D108BD9-81ED-4DB2-BD59-A6C34878D82A}">
                    <a16:rowId xmlns:a16="http://schemas.microsoft.com/office/drawing/2014/main" val="39323714"/>
                  </a:ext>
                </a:extLst>
              </a:tr>
              <a:tr h="139522">
                <a:tc gridSpan="9">
                  <a:txBody>
                    <a:bodyPr/>
                    <a:lstStyle/>
                    <a:p>
                      <a:pPr algn="l" fontAlgn="ctr"/>
                      <a:r>
                        <a:rPr lang="ru-RU" sz="900" u="none" strike="noStrike" dirty="0">
                          <a:effectLst/>
                        </a:rPr>
                        <a:t>03. Образование </a:t>
                      </a:r>
                      <a:endParaRPr lang="ru-RU" sz="900" b="1" i="0" u="none" strike="noStrike" dirty="0">
                        <a:solidFill>
                          <a:srgbClr val="000000"/>
                        </a:solidFill>
                        <a:effectLst/>
                        <a:latin typeface="Calibri" panose="020F0502020204030204" pitchFamily="34" charset="0"/>
                      </a:endParaRPr>
                    </a:p>
                  </a:txBody>
                  <a:tcPr marL="2951" marR="2951" marT="295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58760023"/>
                  </a:ext>
                </a:extLst>
              </a:tr>
              <a:tr h="276105">
                <a:tc rowSpan="14" gridSpan="3">
                  <a:txBody>
                    <a:bodyPr/>
                    <a:lstStyle/>
                    <a:p>
                      <a:pPr algn="ctr"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2951" marR="2951" marT="2951" marB="0"/>
                </a:tc>
                <a:tc rowSpan="14" hMerge="1">
                  <a:txBody>
                    <a:bodyPr/>
                    <a:lstStyle/>
                    <a:p>
                      <a:endParaRPr lang="ru-RU"/>
                    </a:p>
                  </a:txBody>
                  <a:tcPr/>
                </a:tc>
                <a:tc rowSpan="14" hMerge="1">
                  <a:txBody>
                    <a:bodyPr/>
                    <a:lstStyle/>
                    <a:p>
                      <a:endParaRPr lang="ru-RU"/>
                    </a:p>
                  </a:txBody>
                  <a:tcPr/>
                </a:tc>
                <a:tc>
                  <a:txBody>
                    <a:bodyPr/>
                    <a:lstStyle/>
                    <a:p>
                      <a:pPr algn="l" fontAlgn="ctr"/>
                      <a:r>
                        <a:rPr lang="ru-RU" sz="900" u="none" strike="noStrike" dirty="0">
                          <a:effectLst/>
                        </a:rPr>
                        <a:t>Доля выпускников текущего года, набравших 250 баллов и более по 3 предметам, к общему количеству выпускников текущего года, сдававших ЕГЭ по 3 и более предметам</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22,04</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29,68</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36,16</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4225342232"/>
                  </a:ext>
                </a:extLst>
              </a:tr>
              <a:tr h="13952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Доля детей в возрасте от 5 до 18 лет, охваченных дополнительным образованием</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75</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75,0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77,88</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a:effectLst/>
                        </a:rPr>
                        <a:t>Плановое значение достигнуто</a:t>
                      </a:r>
                      <a:endParaRPr lang="ru-RU" sz="900" b="0" i="0" u="none" strike="noStrike">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2623609611"/>
                  </a:ext>
                </a:extLst>
              </a:tr>
              <a:tr h="54927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Доля обучающихся, получающих начальное общее образование в государственных и муниципальных образовательных организациях, получающих бесплатное горячее питание, к общему количеству обучающихся, получающих начальное общее образование в государственных и муниципальных образовательных организациях</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a:effectLst/>
                        </a:rPr>
                        <a:t>Плановое значение достигнуто</a:t>
                      </a:r>
                      <a:endParaRPr lang="ru-RU" sz="900" b="0" i="0" u="none" strike="noStrike">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2849638475"/>
                  </a:ext>
                </a:extLst>
              </a:tr>
              <a:tr h="13952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Доступность дошкольного образования для детей в возрасте до 3-х лет</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a:effectLst/>
                        </a:rPr>
                        <a:t>Плановое значение достигнуто</a:t>
                      </a:r>
                      <a:endParaRPr lang="ru-RU" sz="900" b="0" i="0" u="none" strike="noStrike">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3546937686"/>
                  </a:ext>
                </a:extLst>
              </a:tr>
              <a:tr h="13952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Доступность дошкольного образования для детей в возрасте от трех до семи лет</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a:effectLst/>
                        </a:rPr>
                        <a:t>Плановое значение достигнуто</a:t>
                      </a:r>
                      <a:endParaRPr lang="ru-RU" sz="900" b="0" i="0" u="none" strike="noStrike">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532848597"/>
                  </a:ext>
                </a:extLst>
              </a:tr>
              <a:tr h="27610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Количество объектов, в которых в полном объеме выполнены мероприятия по капитальному ремонту общеобразовательных организаций</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3</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a:effectLst/>
                        </a:rPr>
                        <a:t>Капитальный ремонт общеобразовательных организаций в отчетном периоде не планировался</a:t>
                      </a:r>
                      <a:endParaRPr lang="ru-RU" sz="900" b="0" i="0" u="none" strike="noStrike">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3174562807"/>
                  </a:ext>
                </a:extLst>
              </a:tr>
              <a:tr h="82243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116,7</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114,2</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109,36</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a:effectLst/>
                        </a:rPr>
                        <a:t>Средняя заработная плата педагогических работников дошкольных образовательных организаций г.о. Долгопрудный выше средней заработной платы в общеобразовательных организациях в Московской области. Создание образовательных комплексов требует корректировки планового значения показателя. </a:t>
                      </a:r>
                      <a:endParaRPr lang="ru-RU" sz="900" b="0" i="0" u="none" strike="noStrike">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650506618"/>
                  </a:ext>
                </a:extLst>
              </a:tr>
              <a:tr h="27610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119,2</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114,00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137,27</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a:effectLst/>
                        </a:rPr>
                        <a:t>Плановое значение достигнуто</a:t>
                      </a:r>
                      <a:endParaRPr lang="ru-RU" sz="900" b="0" i="0" u="none" strike="noStrike">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1902116340"/>
                  </a:ext>
                </a:extLst>
              </a:tr>
              <a:tr h="41268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112,49</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a:effectLst/>
                        </a:rPr>
                        <a:t>Плановое значение достигнуто</a:t>
                      </a:r>
                      <a:endParaRPr lang="ru-RU" sz="900" b="0" i="0" u="none" strike="noStrike">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999475685"/>
                  </a:ext>
                </a:extLst>
              </a:tr>
              <a:tr h="82243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Созданы дополнительные места в субъектах Российской Федерации для детей в возрасте от 1,5 до 3 лет любой направленности в организациях, осуществляющих образовательную деятельность (за исключением государственных и муниципальных), и у индивидуальных предпринимателей, осуществляющих образовательную деятельность по образовательным программам дошкольного образования, в том числе адаптированным, и присмотр и уход за детьми</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Место</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45</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15</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15</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3843277178"/>
                  </a:ext>
                </a:extLst>
              </a:tr>
              <a:tr h="27610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Доля детей-инвалидов в возрасте от 1,5 года до 7 лет, охваченных дошкольным образованием, в общей численности детей-инвалидов такого возраста</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861690761"/>
                  </a:ext>
                </a:extLst>
              </a:tr>
              <a:tr h="27610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Доля детей-инвалидов в возрасте от 5 до 18 лет, получающих дополнительное образование, в общей численности детей-инвалидов такого возраста</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299213271"/>
                  </a:ext>
                </a:extLst>
              </a:tr>
              <a:tr h="412688">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Доля детей-инвалидов, которым созданы условия для получения качественного начального общего, основного общего, среднего общего образования, в общей численности детей- инвалидов школьного возраста</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671783389"/>
                  </a:ext>
                </a:extLst>
              </a:tr>
              <a:tr h="157426">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Независимая оценка качества условий осуществления образовательной деятельности</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75</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75</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ctr" fontAlgn="ctr"/>
                      <a:r>
                        <a:rPr lang="ru-RU" sz="900" u="none" strike="noStrike">
                          <a:effectLst/>
                        </a:rPr>
                        <a:t>91,17</a:t>
                      </a:r>
                      <a:endParaRPr lang="ru-RU" sz="900" b="0" i="0" u="none" strike="noStrike">
                        <a:solidFill>
                          <a:srgbClr val="000000"/>
                        </a:solidFill>
                        <a:effectLst/>
                        <a:latin typeface="Calibri" panose="020F0502020204030204" pitchFamily="34" charset="0"/>
                      </a:endParaRPr>
                    </a:p>
                  </a:txBody>
                  <a:tcPr marL="2951" marR="2951" marT="2951" marB="0" anchor="ctr"/>
                </a:tc>
                <a:tc>
                  <a:txBody>
                    <a:bodyPr/>
                    <a:lstStyle/>
                    <a:p>
                      <a:pPr algn="l" fontAlgn="t"/>
                      <a:r>
                        <a:rPr lang="ru-RU" sz="900" u="none" strike="noStrike" dirty="0">
                          <a:effectLst/>
                        </a:rPr>
                        <a:t>Плановое значение достигнуто</a:t>
                      </a:r>
                      <a:endParaRPr lang="ru-RU" sz="900" b="0" i="0" u="none" strike="noStrike" dirty="0">
                        <a:solidFill>
                          <a:srgbClr val="000000"/>
                        </a:solidFill>
                        <a:effectLst/>
                        <a:latin typeface="Calibri" panose="020F0502020204030204" pitchFamily="34" charset="0"/>
                      </a:endParaRPr>
                    </a:p>
                  </a:txBody>
                  <a:tcPr marL="2951" marR="2951" marT="2951" marB="0"/>
                </a:tc>
                <a:extLst>
                  <a:ext uri="{0D108BD9-81ED-4DB2-BD59-A6C34878D82A}">
                    <a16:rowId xmlns:a16="http://schemas.microsoft.com/office/drawing/2014/main" val="1555966798"/>
                  </a:ext>
                </a:extLst>
              </a:tr>
            </a:tbl>
          </a:graphicData>
        </a:graphic>
      </p:graphicFrame>
    </p:spTree>
    <p:extLst>
      <p:ext uri="{BB962C8B-B14F-4D97-AF65-F5344CB8AC3E}">
        <p14:creationId xmlns:p14="http://schemas.microsoft.com/office/powerpoint/2010/main" val="2150629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62</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57336349"/>
              </p:ext>
            </p:extLst>
          </p:nvPr>
        </p:nvGraphicFramePr>
        <p:xfrm>
          <a:off x="404078" y="944801"/>
          <a:ext cx="11483122" cy="5619184"/>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460569788"/>
                    </a:ext>
                  </a:extLst>
                </a:gridCol>
                <a:gridCol w="463200">
                  <a:extLst>
                    <a:ext uri="{9D8B030D-6E8A-4147-A177-3AD203B41FA5}">
                      <a16:colId xmlns:a16="http://schemas.microsoft.com/office/drawing/2014/main" val="101664589"/>
                    </a:ext>
                  </a:extLst>
                </a:gridCol>
                <a:gridCol w="690260">
                  <a:extLst>
                    <a:ext uri="{9D8B030D-6E8A-4147-A177-3AD203B41FA5}">
                      <a16:colId xmlns:a16="http://schemas.microsoft.com/office/drawing/2014/main" val="1216862386"/>
                    </a:ext>
                  </a:extLst>
                </a:gridCol>
                <a:gridCol w="3826699">
                  <a:extLst>
                    <a:ext uri="{9D8B030D-6E8A-4147-A177-3AD203B41FA5}">
                      <a16:colId xmlns:a16="http://schemas.microsoft.com/office/drawing/2014/main" val="1146992041"/>
                    </a:ext>
                  </a:extLst>
                </a:gridCol>
                <a:gridCol w="1017222">
                  <a:extLst>
                    <a:ext uri="{9D8B030D-6E8A-4147-A177-3AD203B41FA5}">
                      <a16:colId xmlns:a16="http://schemas.microsoft.com/office/drawing/2014/main" val="2483859642"/>
                    </a:ext>
                  </a:extLst>
                </a:gridCol>
                <a:gridCol w="1017222">
                  <a:extLst>
                    <a:ext uri="{9D8B030D-6E8A-4147-A177-3AD203B41FA5}">
                      <a16:colId xmlns:a16="http://schemas.microsoft.com/office/drawing/2014/main" val="3603034446"/>
                    </a:ext>
                  </a:extLst>
                </a:gridCol>
                <a:gridCol w="811358">
                  <a:extLst>
                    <a:ext uri="{9D8B030D-6E8A-4147-A177-3AD203B41FA5}">
                      <a16:colId xmlns:a16="http://schemas.microsoft.com/office/drawing/2014/main" val="572204564"/>
                    </a:ext>
                  </a:extLst>
                </a:gridCol>
                <a:gridCol w="775027">
                  <a:extLst>
                    <a:ext uri="{9D8B030D-6E8A-4147-A177-3AD203B41FA5}">
                      <a16:colId xmlns:a16="http://schemas.microsoft.com/office/drawing/2014/main" val="2961822178"/>
                    </a:ext>
                  </a:extLst>
                </a:gridCol>
                <a:gridCol w="2397742">
                  <a:extLst>
                    <a:ext uri="{9D8B030D-6E8A-4147-A177-3AD203B41FA5}">
                      <a16:colId xmlns:a16="http://schemas.microsoft.com/office/drawing/2014/main" val="2974282110"/>
                    </a:ext>
                  </a:extLst>
                </a:gridCol>
              </a:tblGrid>
              <a:tr h="272738">
                <a:tc>
                  <a:txBody>
                    <a:bodyPr/>
                    <a:lstStyle/>
                    <a:p>
                      <a:pPr algn="ctr" fontAlgn="t"/>
                      <a:r>
                        <a:rPr lang="ru-RU" sz="900" u="none" strike="noStrike" dirty="0">
                          <a:effectLst/>
                        </a:rPr>
                        <a:t>МП</a:t>
                      </a:r>
                      <a:endParaRPr lang="ru-RU" sz="900" b="0" i="0" u="none" strike="noStrike" dirty="0">
                        <a:solidFill>
                          <a:srgbClr val="000000"/>
                        </a:solidFill>
                        <a:effectLst/>
                        <a:latin typeface="Calibri" panose="020F0502020204030204" pitchFamily="34" charset="0"/>
                      </a:endParaRPr>
                    </a:p>
                  </a:txBody>
                  <a:tcPr marL="4189" marR="4189" marT="4189" marB="0"/>
                </a:tc>
                <a:tc>
                  <a:txBody>
                    <a:bodyPr/>
                    <a:lstStyle/>
                    <a:p>
                      <a:pPr algn="ctr" fontAlgn="t"/>
                      <a:r>
                        <a:rPr lang="ru-RU" sz="900" u="none" strike="noStrike" dirty="0">
                          <a:effectLst/>
                        </a:rPr>
                        <a:t>ПП</a:t>
                      </a:r>
                      <a:endParaRPr lang="ru-RU" sz="900" b="0" i="0" u="none" strike="noStrike" dirty="0">
                        <a:solidFill>
                          <a:srgbClr val="000000"/>
                        </a:solidFill>
                        <a:effectLst/>
                        <a:latin typeface="Calibri" panose="020F0502020204030204" pitchFamily="34" charset="0"/>
                      </a:endParaRPr>
                    </a:p>
                  </a:txBody>
                  <a:tcPr marL="4189" marR="4189" marT="4189" marB="0"/>
                </a:tc>
                <a:tc>
                  <a:txBody>
                    <a:bodyPr/>
                    <a:lstStyle/>
                    <a:p>
                      <a:pPr algn="ctr" fontAlgn="t"/>
                      <a:r>
                        <a:rPr lang="ru-RU" sz="900" u="none" strike="noStrike">
                          <a:effectLst/>
                        </a:rPr>
                        <a:t>Мероприятие</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ctr" fontAlgn="t"/>
                      <a:r>
                        <a:rPr lang="ru-RU" sz="900" u="none" strike="noStrike">
                          <a:effectLst/>
                        </a:rPr>
                        <a:t>Наименование целевого показателя (уровень МП) /</a:t>
                      </a:r>
                      <a:br>
                        <a:rPr lang="ru-RU" sz="900" u="none" strike="noStrike">
                          <a:effectLst/>
                        </a:rPr>
                      </a:br>
                      <a:r>
                        <a:rPr lang="ru-RU" sz="900" u="none" strike="noStrike">
                          <a:effectLst/>
                        </a:rPr>
                        <a:t>Наименование результата выполнения мероприятия </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ctr" fontAlgn="ctr"/>
                      <a:r>
                        <a:rPr lang="ru-RU" sz="900" u="none" strike="noStrike">
                          <a:effectLst/>
                        </a:rPr>
                        <a:t>План 2023 год</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Calibri" panose="020F0502020204030204" pitchFamily="34" charset="0"/>
                      </a:endParaRPr>
                    </a:p>
                  </a:txBody>
                  <a:tcPr marL="4189" marR="4189" marT="4189" marB="0"/>
                </a:tc>
                <a:extLst>
                  <a:ext uri="{0D108BD9-81ED-4DB2-BD59-A6C34878D82A}">
                    <a16:rowId xmlns:a16="http://schemas.microsoft.com/office/drawing/2014/main" val="2706601052"/>
                  </a:ext>
                </a:extLst>
              </a:tr>
              <a:tr h="138420">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dirty="0">
                          <a:effectLst/>
                        </a:rPr>
                        <a:t>2</a:t>
                      </a:r>
                      <a:endParaRPr lang="ru-RU" sz="900" b="0" i="0" u="none" strike="noStrike" dirty="0">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3</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4</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5</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6</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8</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9</a:t>
                      </a:r>
                      <a:endParaRPr lang="ru-RU" sz="900" b="0" i="0" u="none" strike="noStrike">
                        <a:solidFill>
                          <a:srgbClr val="000000"/>
                        </a:solidFill>
                        <a:effectLst/>
                        <a:latin typeface="Calibri" panose="020F0502020204030204" pitchFamily="34" charset="0"/>
                      </a:endParaRPr>
                    </a:p>
                  </a:txBody>
                  <a:tcPr marL="4189" marR="4189" marT="4189" marB="0" anchor="ctr"/>
                </a:tc>
                <a:extLst>
                  <a:ext uri="{0D108BD9-81ED-4DB2-BD59-A6C34878D82A}">
                    <a16:rowId xmlns:a16="http://schemas.microsoft.com/office/drawing/2014/main" val="3595182424"/>
                  </a:ext>
                </a:extLst>
              </a:tr>
              <a:tr h="138420">
                <a:tc gridSpan="9">
                  <a:txBody>
                    <a:bodyPr/>
                    <a:lstStyle/>
                    <a:p>
                      <a:pPr algn="l" fontAlgn="ctr"/>
                      <a:r>
                        <a:rPr lang="ru-RU" sz="900" u="none" strike="noStrike" dirty="0">
                          <a:effectLst/>
                        </a:rPr>
                        <a:t>03. Образование </a:t>
                      </a:r>
                      <a:endParaRPr lang="ru-RU" sz="900" b="1" i="0" u="none" strike="noStrike" dirty="0">
                        <a:solidFill>
                          <a:srgbClr val="000000"/>
                        </a:solidFill>
                        <a:effectLst/>
                        <a:latin typeface="Calibri" panose="020F0502020204030204" pitchFamily="34" charset="0"/>
                      </a:endParaRPr>
                    </a:p>
                  </a:txBody>
                  <a:tcPr marL="4189" marR="4189" marT="418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41068023"/>
                  </a:ext>
                </a:extLst>
              </a:tr>
              <a:tr h="138420">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nchor="ctr"/>
                </a:tc>
                <a:tc gridSpan="8">
                  <a:txBody>
                    <a:bodyPr/>
                    <a:lstStyle/>
                    <a:p>
                      <a:pPr algn="l" fontAlgn="ctr"/>
                      <a:r>
                        <a:rPr lang="ru-RU" sz="900" u="none" strike="noStrike">
                          <a:effectLst/>
                        </a:rPr>
                        <a:t>Подпрограмма 1. Общее образование </a:t>
                      </a:r>
                      <a:endParaRPr lang="ru-RU" sz="900" b="0" i="0" u="none" strike="noStrike">
                        <a:solidFill>
                          <a:srgbClr val="000000"/>
                        </a:solidFill>
                        <a:effectLst/>
                        <a:latin typeface="Calibri" panose="020F0502020204030204" pitchFamily="34" charset="0"/>
                      </a:endParaRPr>
                    </a:p>
                  </a:txBody>
                  <a:tcPr marL="4189" marR="4189" marT="418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25257907"/>
                  </a:ext>
                </a:extLst>
              </a:tr>
              <a:tr h="541374">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gridSpan="7">
                  <a:txBody>
                    <a:bodyPr/>
                    <a:lstStyle/>
                    <a:p>
                      <a:pPr algn="l" fontAlgn="t"/>
                      <a:r>
                        <a:rPr lang="ru-RU" sz="900" u="none" strike="noStrike" dirty="0">
                          <a:effectLst/>
                        </a:rPr>
                        <a:t>Мероприятие 1.7 «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обеспечение дополнительного образования детей в муниципальных общеобразовательных организациях, включая расходы на оплату труда, приобретение учебников и учебных пособий, средств обучения, игр, игрушек (за исключением расходов на содержание зданий и оплату коммунальных услуг)» </a:t>
                      </a:r>
                      <a:endParaRPr lang="ru-RU" sz="900" b="0" i="0" u="none" strike="noStrike" dirty="0">
                        <a:solidFill>
                          <a:srgbClr val="000000"/>
                        </a:solidFill>
                        <a:effectLst/>
                        <a:latin typeface="Calibri" panose="020F0502020204030204" pitchFamily="34" charset="0"/>
                      </a:endParaRPr>
                    </a:p>
                  </a:txBody>
                  <a:tcPr marL="4189" marR="4189" marT="418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90826470"/>
                  </a:ext>
                </a:extLst>
              </a:tr>
              <a:tr h="107833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rowSpan="2">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l" fontAlgn="t"/>
                      <a:r>
                        <a:rPr lang="ru-RU" sz="900" u="none" strike="noStrike" dirty="0">
                          <a:effectLst/>
                        </a:rPr>
                        <a:t>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a:t>
                      </a:r>
                      <a:endParaRPr lang="ru-RU" sz="900" b="0" i="0" u="none" strike="noStrike" dirty="0">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4189" marR="4189" marT="4189"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114,2</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109,36</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l" fontAlgn="t"/>
                      <a:r>
                        <a:rPr lang="ru-RU" sz="900" u="none" strike="noStrike">
                          <a:effectLst/>
                        </a:rPr>
                        <a:t>Средняя заработная плата педагогических работников дошкольных образовательных организаций г.о. Долгопрудный выше средней заработной платы в общеобразовательных организациях в Московской области. Создание образовательных комплексов требует корректировки планового значения показателя. </a:t>
                      </a:r>
                      <a:endParaRPr lang="ru-RU" sz="900" b="0" i="0" u="none" strike="noStrike">
                        <a:solidFill>
                          <a:srgbClr val="000000"/>
                        </a:solidFill>
                        <a:effectLst/>
                        <a:latin typeface="Calibri" panose="020F0502020204030204" pitchFamily="34" charset="0"/>
                      </a:endParaRPr>
                    </a:p>
                  </a:txBody>
                  <a:tcPr marL="4189" marR="4189" marT="4189" marB="0"/>
                </a:tc>
                <a:extLst>
                  <a:ext uri="{0D108BD9-81ED-4DB2-BD59-A6C34878D82A}">
                    <a16:rowId xmlns:a16="http://schemas.microsoft.com/office/drawing/2014/main" val="3695245565"/>
                  </a:ext>
                </a:extLst>
              </a:tr>
              <a:tr h="810010">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vMerge="1">
                  <a:txBody>
                    <a:bodyPr/>
                    <a:lstStyle/>
                    <a:p>
                      <a:endParaRPr lang="ru-RU"/>
                    </a:p>
                  </a:txBody>
                  <a:tcPr/>
                </a:tc>
                <a:tc>
                  <a:txBody>
                    <a:bodyPr/>
                    <a:lstStyle/>
                    <a:p>
                      <a:pPr algn="l" fontAlgn="t"/>
                      <a:r>
                        <a:rPr lang="ru-RU" sz="900" u="none" strike="noStrike">
                          <a:effectLst/>
                        </a:rPr>
                        <a:t>Доля обучающихся, обеспеченных общедоступным и бесплатным дошкольным, начальным общим, основным общим, средним общим образованием, дополнительным образованием в муниципальных дошкольных и общеобразовательных организациях, в общей численности обучающихся в муниципальных дошкольных и общеобразовательных организациях</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4189" marR="4189" marT="4189"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l" fontAlgn="t"/>
                      <a:r>
                        <a:rPr lang="ru-RU" sz="900" u="none" strike="noStrike">
                          <a:effectLst/>
                        </a:rPr>
                        <a:t>Плановое значение достигнуто</a:t>
                      </a:r>
                      <a:endParaRPr lang="ru-RU" sz="900" b="0" i="0" u="none" strike="noStrike">
                        <a:solidFill>
                          <a:srgbClr val="000000"/>
                        </a:solidFill>
                        <a:effectLst/>
                        <a:latin typeface="Calibri" panose="020F0502020204030204" pitchFamily="34" charset="0"/>
                      </a:endParaRPr>
                    </a:p>
                  </a:txBody>
                  <a:tcPr marL="4189" marR="4189" marT="4189" marB="0"/>
                </a:tc>
                <a:extLst>
                  <a:ext uri="{0D108BD9-81ED-4DB2-BD59-A6C34878D82A}">
                    <a16:rowId xmlns:a16="http://schemas.microsoft.com/office/drawing/2014/main" val="270563579"/>
                  </a:ext>
                </a:extLst>
              </a:tr>
              <a:tr h="675692">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gridSpan="7">
                  <a:txBody>
                    <a:bodyPr/>
                    <a:lstStyle/>
                    <a:p>
                      <a:pPr algn="l" fontAlgn="t"/>
                      <a:r>
                        <a:rPr lang="ru-RU" sz="900" u="none" strike="noStrike" dirty="0">
                          <a:effectLst/>
                        </a:rPr>
                        <a:t>Мероприятие 1.8 «Финансовое обеспечение получения гражданами дошкольного образования в частных дошкольных образовательных организациях, дошкольного, начального общего, основного общего, среднего общего образования в частных общеобразовательных организациях, осуществляющих образовательную деятельность по имеющим государственную аккредитацию основным общеобразовательным программам, включая расходы на оплату труда, приобретение учебников и учебных пособий, средств обучения, игр, игрушек (за исключением расходов на содержание зданий и оплату коммунальных услуг), и на обеспечение питанием отдельных категорий обучающихся по очной форме обучения в частных общеобразовательных организациях, осуществляющих образовательную деятельность по имеющим государственную аккредитацию основным общеобразовательным программам» </a:t>
                      </a:r>
                      <a:endParaRPr lang="ru-RU" sz="900" b="0" i="0" u="none" strike="noStrike" dirty="0">
                        <a:solidFill>
                          <a:srgbClr val="000000"/>
                        </a:solidFill>
                        <a:effectLst/>
                        <a:latin typeface="Calibri" panose="020F0502020204030204" pitchFamily="34" charset="0"/>
                      </a:endParaRPr>
                    </a:p>
                  </a:txBody>
                  <a:tcPr marL="4189" marR="4189" marT="418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56648652"/>
                  </a:ext>
                </a:extLst>
              </a:tr>
              <a:tr h="107833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rowSpan="2">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l" fontAlgn="t"/>
                      <a:r>
                        <a:rPr lang="ru-RU" sz="900" u="none" strike="noStrike">
                          <a:effectLst/>
                        </a:rPr>
                        <a:t>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dirty="0">
                          <a:effectLst/>
                        </a:rPr>
                        <a:t>114,2</a:t>
                      </a:r>
                      <a:endParaRPr lang="ru-RU" sz="900" b="0" i="0" u="none" strike="noStrike" dirty="0">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dirty="0">
                          <a:effectLst/>
                        </a:rPr>
                        <a:t>109,36</a:t>
                      </a:r>
                      <a:endParaRPr lang="ru-RU" sz="900" b="0" i="0" u="none" strike="noStrike" dirty="0">
                        <a:solidFill>
                          <a:srgbClr val="000000"/>
                        </a:solidFill>
                        <a:effectLst/>
                        <a:latin typeface="Calibri" panose="020F0502020204030204" pitchFamily="34" charset="0"/>
                      </a:endParaRPr>
                    </a:p>
                  </a:txBody>
                  <a:tcPr marL="4189" marR="4189" marT="4189" marB="0" anchor="ctr"/>
                </a:tc>
                <a:tc>
                  <a:txBody>
                    <a:bodyPr/>
                    <a:lstStyle/>
                    <a:p>
                      <a:pPr algn="l" fontAlgn="t"/>
                      <a:r>
                        <a:rPr lang="ru-RU" sz="900" u="none" strike="noStrike" dirty="0">
                          <a:effectLst/>
                        </a:rPr>
                        <a:t>Средняя заработная плата педагогических работников дошкольных образовательных организаций г.о. Долгопрудный выше средней заработной платы в общеобразовательных организациях в Московской области. Создание образовательных комплексов требует корректировки планового значения показателя. </a:t>
                      </a:r>
                      <a:endParaRPr lang="ru-RU" sz="900" b="0" i="0" u="none" strike="noStrike" dirty="0">
                        <a:solidFill>
                          <a:srgbClr val="000000"/>
                        </a:solidFill>
                        <a:effectLst/>
                        <a:latin typeface="Calibri" panose="020F0502020204030204" pitchFamily="34" charset="0"/>
                      </a:endParaRPr>
                    </a:p>
                  </a:txBody>
                  <a:tcPr marL="4189" marR="4189" marT="4189" marB="0"/>
                </a:tc>
                <a:extLst>
                  <a:ext uri="{0D108BD9-81ED-4DB2-BD59-A6C34878D82A}">
                    <a16:rowId xmlns:a16="http://schemas.microsoft.com/office/drawing/2014/main" val="217952667"/>
                  </a:ext>
                </a:extLst>
              </a:tr>
              <a:tr h="675692">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189" marR="4189" marT="4189" marB="0"/>
                </a:tc>
                <a:tc vMerge="1">
                  <a:txBody>
                    <a:bodyPr/>
                    <a:lstStyle/>
                    <a:p>
                      <a:endParaRPr lang="ru-RU"/>
                    </a:p>
                  </a:txBody>
                  <a:tcPr/>
                </a:tc>
                <a:tc>
                  <a:txBody>
                    <a:bodyPr/>
                    <a:lstStyle/>
                    <a:p>
                      <a:pPr algn="l" fontAlgn="t"/>
                      <a:r>
                        <a:rPr lang="ru-RU" sz="900" u="none" strike="noStrike">
                          <a:effectLst/>
                        </a:rPr>
                        <a:t>Доля обучающихся, обеспеченных общедоступным и бесплатным дошкольным, начальным общим, основным общим, средним общим образованием, дополнительным образованием в частных дошкольных и общеобразовательных организациях, в общей численности обучающихся в частных дошкольных и общеобразовательных организациях</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4189" marR="4189" marT="4189"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4189" marR="4189" marT="4189" marB="0" anchor="ctr"/>
                </a:tc>
                <a:tc>
                  <a:txBody>
                    <a:bodyPr/>
                    <a:lstStyle/>
                    <a:p>
                      <a:pPr algn="l" fontAlgn="t"/>
                      <a:r>
                        <a:rPr lang="ru-RU" sz="900" u="none" strike="noStrike" dirty="0">
                          <a:effectLst/>
                        </a:rPr>
                        <a:t>Плановое значение показателя в отчетном периоде достигнуто</a:t>
                      </a:r>
                      <a:endParaRPr lang="ru-RU" sz="900" b="0" i="0" u="none" strike="noStrike" dirty="0">
                        <a:solidFill>
                          <a:srgbClr val="000000"/>
                        </a:solidFill>
                        <a:effectLst/>
                        <a:latin typeface="Calibri" panose="020F0502020204030204" pitchFamily="34" charset="0"/>
                      </a:endParaRPr>
                    </a:p>
                  </a:txBody>
                  <a:tcPr marL="4189" marR="4189" marT="4189" marB="0"/>
                </a:tc>
                <a:extLst>
                  <a:ext uri="{0D108BD9-81ED-4DB2-BD59-A6C34878D82A}">
                    <a16:rowId xmlns:a16="http://schemas.microsoft.com/office/drawing/2014/main" val="3950891503"/>
                  </a:ext>
                </a:extLst>
              </a:tr>
            </a:tbl>
          </a:graphicData>
        </a:graphic>
      </p:graphicFrame>
    </p:spTree>
    <p:extLst>
      <p:ext uri="{BB962C8B-B14F-4D97-AF65-F5344CB8AC3E}">
        <p14:creationId xmlns:p14="http://schemas.microsoft.com/office/powerpoint/2010/main" val="20388373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63</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3250673673"/>
              </p:ext>
            </p:extLst>
          </p:nvPr>
        </p:nvGraphicFramePr>
        <p:xfrm>
          <a:off x="404074" y="1257107"/>
          <a:ext cx="11483124" cy="5393032"/>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4249884421"/>
                    </a:ext>
                  </a:extLst>
                </a:gridCol>
                <a:gridCol w="463200">
                  <a:extLst>
                    <a:ext uri="{9D8B030D-6E8A-4147-A177-3AD203B41FA5}">
                      <a16:colId xmlns:a16="http://schemas.microsoft.com/office/drawing/2014/main" val="337344169"/>
                    </a:ext>
                  </a:extLst>
                </a:gridCol>
                <a:gridCol w="690260">
                  <a:extLst>
                    <a:ext uri="{9D8B030D-6E8A-4147-A177-3AD203B41FA5}">
                      <a16:colId xmlns:a16="http://schemas.microsoft.com/office/drawing/2014/main" val="1253189314"/>
                    </a:ext>
                  </a:extLst>
                </a:gridCol>
                <a:gridCol w="3826698">
                  <a:extLst>
                    <a:ext uri="{9D8B030D-6E8A-4147-A177-3AD203B41FA5}">
                      <a16:colId xmlns:a16="http://schemas.microsoft.com/office/drawing/2014/main" val="4120437998"/>
                    </a:ext>
                  </a:extLst>
                </a:gridCol>
                <a:gridCol w="1017224">
                  <a:extLst>
                    <a:ext uri="{9D8B030D-6E8A-4147-A177-3AD203B41FA5}">
                      <a16:colId xmlns:a16="http://schemas.microsoft.com/office/drawing/2014/main" val="2727564100"/>
                    </a:ext>
                  </a:extLst>
                </a:gridCol>
                <a:gridCol w="1017224">
                  <a:extLst>
                    <a:ext uri="{9D8B030D-6E8A-4147-A177-3AD203B41FA5}">
                      <a16:colId xmlns:a16="http://schemas.microsoft.com/office/drawing/2014/main" val="1051461471"/>
                    </a:ext>
                  </a:extLst>
                </a:gridCol>
                <a:gridCol w="811357">
                  <a:extLst>
                    <a:ext uri="{9D8B030D-6E8A-4147-A177-3AD203B41FA5}">
                      <a16:colId xmlns:a16="http://schemas.microsoft.com/office/drawing/2014/main" val="3687182393"/>
                    </a:ext>
                  </a:extLst>
                </a:gridCol>
                <a:gridCol w="775028">
                  <a:extLst>
                    <a:ext uri="{9D8B030D-6E8A-4147-A177-3AD203B41FA5}">
                      <a16:colId xmlns:a16="http://schemas.microsoft.com/office/drawing/2014/main" val="863603164"/>
                    </a:ext>
                  </a:extLst>
                </a:gridCol>
                <a:gridCol w="2397741">
                  <a:extLst>
                    <a:ext uri="{9D8B030D-6E8A-4147-A177-3AD203B41FA5}">
                      <a16:colId xmlns:a16="http://schemas.microsoft.com/office/drawing/2014/main" val="2576314053"/>
                    </a:ext>
                  </a:extLst>
                </a:gridCol>
              </a:tblGrid>
              <a:tr h="445476">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796" marR="5796" marT="5796"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5796" marR="5796" marT="5796"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5796" marR="5796" marT="5796"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796" marR="5796" marT="5796" marB="0"/>
                </a:tc>
                <a:extLst>
                  <a:ext uri="{0D108BD9-81ED-4DB2-BD59-A6C34878D82A}">
                    <a16:rowId xmlns:a16="http://schemas.microsoft.com/office/drawing/2014/main" val="1757014375"/>
                  </a:ext>
                </a:extLst>
              </a:tr>
              <a:tr h="152210">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dirty="0">
                          <a:effectLst/>
                        </a:rPr>
                        <a:t>3</a:t>
                      </a:r>
                      <a:endParaRPr lang="ru-RU" sz="1000" b="0" i="0" u="none" strike="noStrike" dirty="0">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796" marR="5796" marT="5796" marB="0" anchor="ctr"/>
                </a:tc>
                <a:extLst>
                  <a:ext uri="{0D108BD9-81ED-4DB2-BD59-A6C34878D82A}">
                    <a16:rowId xmlns:a16="http://schemas.microsoft.com/office/drawing/2014/main" val="1370346069"/>
                  </a:ext>
                </a:extLst>
              </a:tr>
              <a:tr h="152210">
                <a:tc gridSpan="9">
                  <a:txBody>
                    <a:bodyPr/>
                    <a:lstStyle/>
                    <a:p>
                      <a:pPr algn="l" fontAlgn="ctr"/>
                      <a:r>
                        <a:rPr lang="ru-RU" sz="1000" u="none" strike="noStrike" dirty="0">
                          <a:effectLst/>
                        </a:rPr>
                        <a:t>03. Образование </a:t>
                      </a:r>
                      <a:endParaRPr lang="ru-RU" sz="1000" b="1" i="0" u="none" strike="noStrike" dirty="0">
                        <a:solidFill>
                          <a:srgbClr val="000000"/>
                        </a:solidFill>
                        <a:effectLst/>
                        <a:latin typeface="Calibri" panose="020F0502020204030204" pitchFamily="34" charset="0"/>
                      </a:endParaRPr>
                    </a:p>
                  </a:txBody>
                  <a:tcPr marL="5796" marR="5796" marT="579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01575816"/>
                  </a:ext>
                </a:extLst>
              </a:tr>
              <a:tr h="152210">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nchor="ctr"/>
                </a:tc>
                <a:tc gridSpan="8">
                  <a:txBody>
                    <a:bodyPr/>
                    <a:lstStyle/>
                    <a:p>
                      <a:pPr algn="l" fontAlgn="ctr"/>
                      <a:r>
                        <a:rPr lang="ru-RU" sz="1000" u="none" strike="noStrike" dirty="0">
                          <a:effectLst/>
                        </a:rPr>
                        <a:t>Подпрограмма 1. Общее образование </a:t>
                      </a:r>
                      <a:endParaRPr lang="ru-RU" sz="1000" b="0" i="0" u="none" strike="noStrike" dirty="0">
                        <a:solidFill>
                          <a:srgbClr val="000000"/>
                        </a:solidFill>
                        <a:effectLst/>
                        <a:latin typeface="Calibri" panose="020F0502020204030204" pitchFamily="34" charset="0"/>
                      </a:endParaRPr>
                    </a:p>
                  </a:txBody>
                  <a:tcPr marL="5796" marR="5796" marT="579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88820014"/>
                  </a:ext>
                </a:extLst>
              </a:tr>
              <a:tr h="29884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gridSpan="7">
                  <a:txBody>
                    <a:bodyPr/>
                    <a:lstStyle/>
                    <a:p>
                      <a:pPr algn="l" fontAlgn="t"/>
                      <a:r>
                        <a:rPr lang="ru-RU" sz="1000" u="none" strike="noStrike" dirty="0">
                          <a:effectLst/>
                        </a:rPr>
                        <a:t>Мероприятие 1.10 «Финансовое обеспечение выплаты компенсации родительской платы за присмотр и уход за детьми, осваивающими образовательные программы дошкольного образования в организациях, осуществляющих образовательную деятельность» </a:t>
                      </a:r>
                      <a:endParaRPr lang="ru-RU" sz="1000" b="0" i="0" u="none" strike="noStrike" dirty="0">
                        <a:solidFill>
                          <a:srgbClr val="000000"/>
                        </a:solidFill>
                        <a:effectLst/>
                        <a:latin typeface="Calibri" panose="020F0502020204030204" pitchFamily="34" charset="0"/>
                      </a:endParaRPr>
                    </a:p>
                  </a:txBody>
                  <a:tcPr marL="5796" marR="5796" marT="579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52171741"/>
                  </a:ext>
                </a:extLst>
              </a:tr>
              <a:tr h="44547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rowSpan="3">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l" fontAlgn="t"/>
                      <a:r>
                        <a:rPr lang="ru-RU" sz="1000" u="none" strike="noStrike" dirty="0">
                          <a:effectLst/>
                        </a:rPr>
                        <a:t>Выплачена компенсация родительской платы за присмотр и уход за детьми, осваивающими образовательные программы дошкольного образования, в общем числе обратившихся</a:t>
                      </a:r>
                      <a:endParaRPr lang="ru-RU" sz="1000" b="0" i="0" u="none" strike="noStrike" dirty="0">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5796" marR="5796" marT="5796" marB="0"/>
                </a:tc>
                <a:extLst>
                  <a:ext uri="{0D108BD9-81ED-4DB2-BD59-A6C34878D82A}">
                    <a16:rowId xmlns:a16="http://schemas.microsoft.com/office/drawing/2014/main" val="1138400760"/>
                  </a:ext>
                </a:extLst>
              </a:tr>
              <a:tr h="29884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vMerge="1">
                  <a:txBody>
                    <a:bodyPr/>
                    <a:lstStyle/>
                    <a:p>
                      <a:endParaRPr lang="ru-RU"/>
                    </a:p>
                  </a:txBody>
                  <a:tcPr/>
                </a:tc>
                <a:tc>
                  <a:txBody>
                    <a:bodyPr/>
                    <a:lstStyle/>
                    <a:p>
                      <a:pPr algn="l" fontAlgn="t"/>
                      <a:r>
                        <a:rPr lang="ru-RU" sz="1000" u="none" strike="noStrike" dirty="0">
                          <a:effectLst/>
                        </a:rPr>
                        <a:t>Доступность дошкольного образования для детей в возрасте от трех до семи лет</a:t>
                      </a:r>
                      <a:endParaRPr lang="ru-RU" sz="1000" b="0" i="0" u="none" strike="noStrike" dirty="0">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dirty="0">
                          <a:effectLst/>
                        </a:rPr>
                        <a:t>Процент</a:t>
                      </a:r>
                      <a:endParaRPr lang="ru-RU" sz="1000" b="0" i="0" u="none" strike="noStrike" dirty="0">
                        <a:solidFill>
                          <a:srgbClr val="000000"/>
                        </a:solidFill>
                        <a:effectLst/>
                        <a:latin typeface="Calibri" panose="020F0502020204030204" pitchFamily="34" charset="0"/>
                      </a:endParaRPr>
                    </a:p>
                  </a:txBody>
                  <a:tcPr marL="5796" marR="5796" marT="579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5796" marR="5796" marT="5796" marB="0"/>
                </a:tc>
                <a:extLst>
                  <a:ext uri="{0D108BD9-81ED-4DB2-BD59-A6C34878D82A}">
                    <a16:rowId xmlns:a16="http://schemas.microsoft.com/office/drawing/2014/main" val="2065709670"/>
                  </a:ext>
                </a:extLst>
              </a:tr>
              <a:tr h="29884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vMerge="1">
                  <a:txBody>
                    <a:bodyPr/>
                    <a:lstStyle/>
                    <a:p>
                      <a:endParaRPr lang="ru-RU"/>
                    </a:p>
                  </a:txBody>
                  <a:tcPr/>
                </a:tc>
                <a:tc>
                  <a:txBody>
                    <a:bodyPr/>
                    <a:lstStyle/>
                    <a:p>
                      <a:pPr algn="l" fontAlgn="t"/>
                      <a:r>
                        <a:rPr lang="ru-RU" sz="1000" u="none" strike="noStrike">
                          <a:effectLst/>
                        </a:rPr>
                        <a:t>Доступность дошкольного образования для детей в возрасте до 3-х лет</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dirty="0">
                          <a:effectLst/>
                        </a:rPr>
                        <a:t>Процент</a:t>
                      </a:r>
                      <a:endParaRPr lang="ru-RU" sz="1000" b="0" i="0" u="none" strike="noStrike" dirty="0">
                        <a:solidFill>
                          <a:srgbClr val="000000"/>
                        </a:solidFill>
                        <a:effectLst/>
                        <a:latin typeface="Calibri" panose="020F0502020204030204" pitchFamily="34" charset="0"/>
                      </a:endParaRPr>
                    </a:p>
                  </a:txBody>
                  <a:tcPr marL="5796" marR="5796" marT="5796"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5796" marR="5796" marT="5796" marB="0"/>
                </a:tc>
                <a:extLst>
                  <a:ext uri="{0D108BD9-81ED-4DB2-BD59-A6C34878D82A}">
                    <a16:rowId xmlns:a16="http://schemas.microsoft.com/office/drawing/2014/main" val="1992266235"/>
                  </a:ext>
                </a:extLst>
              </a:tr>
              <a:tr h="29884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gridSpan="7">
                  <a:txBody>
                    <a:bodyPr/>
                    <a:lstStyle/>
                    <a:p>
                      <a:pPr algn="l" fontAlgn="t"/>
                      <a:r>
                        <a:rPr lang="ru-RU" sz="1000" u="none" strike="noStrike" dirty="0">
                          <a:effectLst/>
                        </a:rPr>
                        <a:t>Мероприятие 1.11 «Расходы на обеспечение деятельности (оказание услуг) муниципальных учреждений – общеобразовательные организации, оказывающие услуги дошкольного, начального общего, основного общего, среднего общего образования» </a:t>
                      </a:r>
                      <a:endParaRPr lang="ru-RU" sz="1000" b="0" i="0" u="none" strike="noStrike" dirty="0">
                        <a:solidFill>
                          <a:srgbClr val="000000"/>
                        </a:solidFill>
                        <a:effectLst/>
                        <a:latin typeface="Calibri" panose="020F0502020204030204" pitchFamily="34" charset="0"/>
                      </a:endParaRPr>
                    </a:p>
                  </a:txBody>
                  <a:tcPr marL="5796" marR="5796" marT="579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00093897"/>
                  </a:ext>
                </a:extLst>
              </a:tr>
              <a:tr h="147190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dirty="0">
                          <a:effectLst/>
                        </a:rPr>
                        <a:t>114,00</a:t>
                      </a:r>
                      <a:endParaRPr lang="ru-RU" sz="1000" b="0" i="0" u="none" strike="noStrike" dirty="0">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dirty="0">
                          <a:effectLst/>
                        </a:rPr>
                        <a:t>107,34</a:t>
                      </a:r>
                      <a:endParaRPr lang="ru-RU" sz="1000" b="0" i="0" u="none" strike="noStrike" dirty="0">
                        <a:solidFill>
                          <a:srgbClr val="000000"/>
                        </a:solidFill>
                        <a:effectLst/>
                        <a:latin typeface="Calibri" panose="020F0502020204030204" pitchFamily="34" charset="0"/>
                      </a:endParaRPr>
                    </a:p>
                  </a:txBody>
                  <a:tcPr marL="5796" marR="5796" marT="5796" marB="0" anchor="ctr"/>
                </a:tc>
                <a:tc>
                  <a:txBody>
                    <a:bodyPr/>
                    <a:lstStyle/>
                    <a:p>
                      <a:pPr algn="l" fontAlgn="t"/>
                      <a:r>
                        <a:rPr lang="ru-RU" sz="1000" u="none" strike="noStrike" dirty="0">
                          <a:effectLst/>
                        </a:rPr>
                        <a:t>Плановое значение показателя не достигнуто.  Средняя заработная плата педагогических работников общеобразовательных организаций общего образования в г.о. Долгопрудный выше среднемесячного дохода от трудовой деятельности в Московской области. Создание образовательных комплексов требует корректировки планового значения показателя. </a:t>
                      </a:r>
                      <a:endParaRPr lang="ru-RU" sz="1000" b="0" i="0" u="none" strike="noStrike" dirty="0">
                        <a:solidFill>
                          <a:srgbClr val="000000"/>
                        </a:solidFill>
                        <a:effectLst/>
                        <a:latin typeface="Calibri" panose="020F0502020204030204" pitchFamily="34" charset="0"/>
                      </a:endParaRPr>
                    </a:p>
                  </a:txBody>
                  <a:tcPr marL="5796" marR="5796" marT="5796" marB="0"/>
                </a:tc>
                <a:extLst>
                  <a:ext uri="{0D108BD9-81ED-4DB2-BD59-A6C34878D82A}">
                    <a16:rowId xmlns:a16="http://schemas.microsoft.com/office/drawing/2014/main" val="1163523150"/>
                  </a:ext>
                </a:extLst>
              </a:tr>
              <a:tr h="18984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gridSpan="7">
                  <a:txBody>
                    <a:bodyPr/>
                    <a:lstStyle/>
                    <a:p>
                      <a:pPr algn="l" fontAlgn="t"/>
                      <a:r>
                        <a:rPr lang="ru-RU" sz="1000" u="none" strike="noStrike" dirty="0">
                          <a:effectLst/>
                        </a:rPr>
                        <a:t>Мероприятие 1.12 «Укрепление материально-технической базы, содержание имущества и проведение текущего ремонта общеобразовательных организаций» </a:t>
                      </a:r>
                      <a:endParaRPr lang="ru-RU" sz="1000" b="0" i="0" u="none" strike="noStrike" dirty="0">
                        <a:solidFill>
                          <a:srgbClr val="000000"/>
                        </a:solidFill>
                        <a:effectLst/>
                        <a:latin typeface="Calibri" panose="020F0502020204030204" pitchFamily="34" charset="0"/>
                      </a:endParaRPr>
                    </a:p>
                  </a:txBody>
                  <a:tcPr marL="5796" marR="5796" marT="579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87362271"/>
                  </a:ext>
                </a:extLst>
              </a:tr>
              <a:tr h="1030430">
                <a:tc>
                  <a:txBody>
                    <a:bodyPr/>
                    <a:lstStyle/>
                    <a:p>
                      <a:pPr algn="l" fontAlgn="t"/>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Доля обучающихся, обеспеченных общедоступным и бесплатным дошкольным, начальным общим, основным общим, средним общим образованием, дополнительным образованием в муниципальных дошкольных и общеобразовательных организациях, в общей численности обучающихся в муниципальных дошкольных и общеобразовательных организациях</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796" marR="5796" marT="579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796" marR="5796" marT="5796" marB="0" anchor="ctr"/>
                </a:tc>
                <a:tc>
                  <a:txBody>
                    <a:bodyPr/>
                    <a:lstStyle/>
                    <a:p>
                      <a:pPr algn="l" fontAlgn="t"/>
                      <a:r>
                        <a:rPr lang="ru-RU" sz="1000" u="none" strike="noStrike" dirty="0">
                          <a:effectLst/>
                        </a:rPr>
                        <a:t>Плановое значение показателя в отчетном периоде достигнуто</a:t>
                      </a:r>
                      <a:endParaRPr lang="ru-RU" sz="1000" b="0" i="0" u="none" strike="noStrike" dirty="0">
                        <a:solidFill>
                          <a:srgbClr val="000000"/>
                        </a:solidFill>
                        <a:effectLst/>
                        <a:latin typeface="Calibri" panose="020F0502020204030204" pitchFamily="34" charset="0"/>
                      </a:endParaRPr>
                    </a:p>
                  </a:txBody>
                  <a:tcPr marL="5796" marR="5796" marT="5796" marB="0"/>
                </a:tc>
                <a:extLst>
                  <a:ext uri="{0D108BD9-81ED-4DB2-BD59-A6C34878D82A}">
                    <a16:rowId xmlns:a16="http://schemas.microsoft.com/office/drawing/2014/main" val="3732211131"/>
                  </a:ext>
                </a:extLst>
              </a:tr>
            </a:tbl>
          </a:graphicData>
        </a:graphic>
      </p:graphicFrame>
    </p:spTree>
    <p:extLst>
      <p:ext uri="{BB962C8B-B14F-4D97-AF65-F5344CB8AC3E}">
        <p14:creationId xmlns:p14="http://schemas.microsoft.com/office/powerpoint/2010/main" val="3618917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64</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2469362651"/>
              </p:ext>
            </p:extLst>
          </p:nvPr>
        </p:nvGraphicFramePr>
        <p:xfrm>
          <a:off x="404076" y="967335"/>
          <a:ext cx="11483123" cy="5624655"/>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122953001"/>
                    </a:ext>
                  </a:extLst>
                </a:gridCol>
                <a:gridCol w="463200">
                  <a:extLst>
                    <a:ext uri="{9D8B030D-6E8A-4147-A177-3AD203B41FA5}">
                      <a16:colId xmlns:a16="http://schemas.microsoft.com/office/drawing/2014/main" val="940540281"/>
                    </a:ext>
                  </a:extLst>
                </a:gridCol>
                <a:gridCol w="690258">
                  <a:extLst>
                    <a:ext uri="{9D8B030D-6E8A-4147-A177-3AD203B41FA5}">
                      <a16:colId xmlns:a16="http://schemas.microsoft.com/office/drawing/2014/main" val="2776434566"/>
                    </a:ext>
                  </a:extLst>
                </a:gridCol>
                <a:gridCol w="3826699">
                  <a:extLst>
                    <a:ext uri="{9D8B030D-6E8A-4147-A177-3AD203B41FA5}">
                      <a16:colId xmlns:a16="http://schemas.microsoft.com/office/drawing/2014/main" val="1134263683"/>
                    </a:ext>
                  </a:extLst>
                </a:gridCol>
                <a:gridCol w="1017223">
                  <a:extLst>
                    <a:ext uri="{9D8B030D-6E8A-4147-A177-3AD203B41FA5}">
                      <a16:colId xmlns:a16="http://schemas.microsoft.com/office/drawing/2014/main" val="1956128442"/>
                    </a:ext>
                  </a:extLst>
                </a:gridCol>
                <a:gridCol w="1017223">
                  <a:extLst>
                    <a:ext uri="{9D8B030D-6E8A-4147-A177-3AD203B41FA5}">
                      <a16:colId xmlns:a16="http://schemas.microsoft.com/office/drawing/2014/main" val="2101406299"/>
                    </a:ext>
                  </a:extLst>
                </a:gridCol>
                <a:gridCol w="811357">
                  <a:extLst>
                    <a:ext uri="{9D8B030D-6E8A-4147-A177-3AD203B41FA5}">
                      <a16:colId xmlns:a16="http://schemas.microsoft.com/office/drawing/2014/main" val="2718371707"/>
                    </a:ext>
                  </a:extLst>
                </a:gridCol>
                <a:gridCol w="775028">
                  <a:extLst>
                    <a:ext uri="{9D8B030D-6E8A-4147-A177-3AD203B41FA5}">
                      <a16:colId xmlns:a16="http://schemas.microsoft.com/office/drawing/2014/main" val="51360221"/>
                    </a:ext>
                  </a:extLst>
                </a:gridCol>
                <a:gridCol w="2397743">
                  <a:extLst>
                    <a:ext uri="{9D8B030D-6E8A-4147-A177-3AD203B41FA5}">
                      <a16:colId xmlns:a16="http://schemas.microsoft.com/office/drawing/2014/main" val="995258523"/>
                    </a:ext>
                  </a:extLst>
                </a:gridCol>
              </a:tblGrid>
              <a:tr h="158028">
                <a:tc gridSpan="9">
                  <a:txBody>
                    <a:bodyPr/>
                    <a:lstStyle/>
                    <a:p>
                      <a:pPr algn="l" fontAlgn="ctr"/>
                      <a:r>
                        <a:rPr lang="ru-RU" sz="1000" u="none" strike="noStrike" dirty="0">
                          <a:effectLst/>
                        </a:rPr>
                        <a:t>03. Образование </a:t>
                      </a:r>
                      <a:endParaRPr lang="ru-RU" sz="1000" b="1" i="0" u="none" strike="noStrike" dirty="0">
                        <a:solidFill>
                          <a:srgbClr val="000000"/>
                        </a:solidFill>
                        <a:effectLst/>
                        <a:latin typeface="Calibri" panose="020F0502020204030204" pitchFamily="34" charset="0"/>
                      </a:endParaRPr>
                    </a:p>
                  </a:txBody>
                  <a:tcPr marL="5508" marR="5508" marT="5508"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6733189"/>
                  </a:ext>
                </a:extLst>
              </a:tr>
              <a:tr h="158028">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nchor="ctr"/>
                </a:tc>
                <a:tc gridSpan="8">
                  <a:txBody>
                    <a:bodyPr/>
                    <a:lstStyle/>
                    <a:p>
                      <a:pPr algn="l" fontAlgn="ctr"/>
                      <a:r>
                        <a:rPr lang="ru-RU" sz="1000" u="none" strike="noStrike">
                          <a:effectLst/>
                        </a:rPr>
                        <a:t>Подпрограмма 1. Общее образование </a:t>
                      </a:r>
                      <a:endParaRPr lang="ru-RU" sz="1000" b="0" i="0" u="none" strike="noStrike">
                        <a:solidFill>
                          <a:srgbClr val="000000"/>
                        </a:solidFill>
                        <a:effectLst/>
                        <a:latin typeface="Calibri" panose="020F0502020204030204" pitchFamily="34" charset="0"/>
                      </a:endParaRPr>
                    </a:p>
                  </a:txBody>
                  <a:tcPr marL="5508" marR="5508" marT="5508"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17858044"/>
                  </a:ext>
                </a:extLst>
              </a:tr>
              <a:tr h="1580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gridSpan="7">
                  <a:txBody>
                    <a:bodyPr/>
                    <a:lstStyle/>
                    <a:p>
                      <a:pPr algn="l" fontAlgn="t"/>
                      <a:r>
                        <a:rPr lang="ru-RU" sz="1000" u="none" strike="noStrike">
                          <a:effectLst/>
                        </a:rPr>
                        <a:t>Мероприятие 1.15 «Мероприятия в сфере образования» </a:t>
                      </a:r>
                      <a:endParaRPr lang="ru-RU" sz="1000" b="0" i="0" u="none" strike="noStrike">
                        <a:solidFill>
                          <a:srgbClr val="000000"/>
                        </a:solidFill>
                        <a:effectLst/>
                        <a:latin typeface="Calibri" panose="020F0502020204030204" pitchFamily="34" charset="0"/>
                      </a:endParaRPr>
                    </a:p>
                  </a:txBody>
                  <a:tcPr marL="5508" marR="5508" marT="550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83348953"/>
                  </a:ext>
                </a:extLst>
              </a:tr>
              <a:tr h="46306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Доля выпускников текущего года, набравших 250 баллов и более по 3 предметам, к общему количеству выпускников текущего года, сдававших ЕГЭ по 3 и более предметам</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29,68</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36,16</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5508" marR="5508" marT="5508" marB="0"/>
                </a:tc>
                <a:extLst>
                  <a:ext uri="{0D108BD9-81ED-4DB2-BD59-A6C34878D82A}">
                    <a16:rowId xmlns:a16="http://schemas.microsoft.com/office/drawing/2014/main" val="258385532"/>
                  </a:ext>
                </a:extLst>
              </a:tr>
              <a:tr h="1580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gridSpan="7">
                  <a:txBody>
                    <a:bodyPr/>
                    <a:lstStyle/>
                    <a:p>
                      <a:pPr algn="l" fontAlgn="t"/>
                      <a:r>
                        <a:rPr lang="ru-RU" sz="1000" u="none" strike="noStrike">
                          <a:effectLst/>
                        </a:rPr>
                        <a:t>Мероприятие 1.15.1 «Мероприятия в сфере образования» </a:t>
                      </a:r>
                      <a:endParaRPr lang="ru-RU" sz="1000" b="0" i="0" u="none" strike="noStrike">
                        <a:solidFill>
                          <a:srgbClr val="000000"/>
                        </a:solidFill>
                        <a:effectLst/>
                        <a:latin typeface="Calibri" panose="020F0502020204030204" pitchFamily="34" charset="0"/>
                      </a:endParaRPr>
                    </a:p>
                  </a:txBody>
                  <a:tcPr marL="5508" marR="5508" marT="550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48597522"/>
                  </a:ext>
                </a:extLst>
              </a:tr>
              <a:tr h="46306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Доля проведенных мероприятий в сфере начального общего, основного общего, среднего общего образования от общего числа запланированных мероприятий, %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5508" marR="5508" marT="5508" marB="0"/>
                </a:tc>
                <a:extLst>
                  <a:ext uri="{0D108BD9-81ED-4DB2-BD59-A6C34878D82A}">
                    <a16:rowId xmlns:a16="http://schemas.microsoft.com/office/drawing/2014/main" val="3251739381"/>
                  </a:ext>
                </a:extLst>
              </a:tr>
              <a:tr h="1580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gridSpan="7">
                  <a:txBody>
                    <a:bodyPr/>
                    <a:lstStyle/>
                    <a:p>
                      <a:pPr algn="l" fontAlgn="t"/>
                      <a:r>
                        <a:rPr lang="ru-RU" sz="1000" u="none" strike="noStrike">
                          <a:effectLst/>
                        </a:rPr>
                        <a:t>Мероприятие 1.15.2 «Мероприятия по формированию у подрастающего поколения уважительного отношения ко всем национальностям, этносам и религиям» </a:t>
                      </a:r>
                      <a:endParaRPr lang="ru-RU" sz="1000" b="0" i="0" u="none" strike="noStrike">
                        <a:solidFill>
                          <a:srgbClr val="000000"/>
                        </a:solidFill>
                        <a:effectLst/>
                        <a:latin typeface="Calibri" panose="020F0502020204030204" pitchFamily="34" charset="0"/>
                      </a:endParaRPr>
                    </a:p>
                  </a:txBody>
                  <a:tcPr marL="5508" marR="5508" marT="550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77630689"/>
                  </a:ext>
                </a:extLst>
              </a:tr>
              <a:tr h="46306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Доля проведенных мероприятий в сфере начального общего, основного общего, среднего общего образования от общего числа запланированных мероприятий,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5508" marR="5508" marT="5508" marB="0"/>
                </a:tc>
                <a:extLst>
                  <a:ext uri="{0D108BD9-81ED-4DB2-BD59-A6C34878D82A}">
                    <a16:rowId xmlns:a16="http://schemas.microsoft.com/office/drawing/2014/main" val="2117796933"/>
                  </a:ext>
                </a:extLst>
              </a:tr>
              <a:tr h="1580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gridSpan="7">
                  <a:txBody>
                    <a:bodyPr/>
                    <a:lstStyle/>
                    <a:p>
                      <a:pPr algn="l" fontAlgn="t"/>
                      <a:r>
                        <a:rPr lang="ru-RU" sz="1000" u="none" strike="noStrike">
                          <a:effectLst/>
                        </a:rPr>
                        <a:t>Мероприятие 1.17 «Расходы на обеспечение деятельности (оказание услуг) муниципальных учреждений - дошкольные образовательные организации» </a:t>
                      </a:r>
                      <a:endParaRPr lang="ru-RU" sz="1000" b="0" i="0" u="none" strike="noStrike">
                        <a:solidFill>
                          <a:srgbClr val="000000"/>
                        </a:solidFill>
                        <a:effectLst/>
                        <a:latin typeface="Calibri" panose="020F0502020204030204" pitchFamily="34" charset="0"/>
                      </a:endParaRPr>
                    </a:p>
                  </a:txBody>
                  <a:tcPr marL="5508" marR="5508" marT="550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86125683"/>
                  </a:ext>
                </a:extLst>
              </a:tr>
              <a:tr h="153067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114,2</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109,36</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l" fontAlgn="t"/>
                      <a:r>
                        <a:rPr lang="ru-RU" sz="1000" u="none" strike="noStrike">
                          <a:effectLst/>
                        </a:rPr>
                        <a:t>Плановое значение показателя не достигнуто. Средняя заработная плата педагогических работников дошкольных образовательных организаций г.о. Долгопрудный выше средней заработной платы в общеобразовательных организациях в Московской области. Создание образовательных комплексов требует корректировки планового значения показателя. </a:t>
                      </a:r>
                      <a:endParaRPr lang="ru-RU" sz="1000" b="0" i="0" u="none" strike="noStrike">
                        <a:solidFill>
                          <a:srgbClr val="000000"/>
                        </a:solidFill>
                        <a:effectLst/>
                        <a:latin typeface="Calibri" panose="020F0502020204030204" pitchFamily="34" charset="0"/>
                      </a:endParaRPr>
                    </a:p>
                  </a:txBody>
                  <a:tcPr marL="5508" marR="5508" marT="5508" marB="0"/>
                </a:tc>
                <a:extLst>
                  <a:ext uri="{0D108BD9-81ED-4DB2-BD59-A6C34878D82A}">
                    <a16:rowId xmlns:a16="http://schemas.microsoft.com/office/drawing/2014/main" val="81987084"/>
                  </a:ext>
                </a:extLst>
              </a:tr>
              <a:tr h="1580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gridSpan="7">
                  <a:txBody>
                    <a:bodyPr/>
                    <a:lstStyle/>
                    <a:p>
                      <a:pPr algn="l" fontAlgn="t"/>
                      <a:r>
                        <a:rPr lang="ru-RU" sz="1000" u="none" strike="noStrike">
                          <a:effectLst/>
                        </a:rPr>
                        <a:t>Мероприятие 1.20 «Мероприятия в сфере дошкольного образования» </a:t>
                      </a:r>
                      <a:endParaRPr lang="ru-RU" sz="1000" b="0" i="0" u="none" strike="noStrike">
                        <a:solidFill>
                          <a:srgbClr val="000000"/>
                        </a:solidFill>
                        <a:effectLst/>
                        <a:latin typeface="Calibri" panose="020F0502020204030204" pitchFamily="34" charset="0"/>
                      </a:endParaRPr>
                    </a:p>
                  </a:txBody>
                  <a:tcPr marL="5508" marR="5508" marT="550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47551844"/>
                  </a:ext>
                </a:extLst>
              </a:tr>
              <a:tr h="3105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l" fontAlgn="t"/>
                      <a:r>
                        <a:rPr lang="ru-RU" sz="1000" u="none" strike="noStrike">
                          <a:effectLst/>
                        </a:rPr>
                        <a:t>Доступность дошкольного образования для детей в возрасте до 3-х лет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5508" marR="5508" marT="5508" marB="0"/>
                </a:tc>
                <a:extLst>
                  <a:ext uri="{0D108BD9-81ED-4DB2-BD59-A6C34878D82A}">
                    <a16:rowId xmlns:a16="http://schemas.microsoft.com/office/drawing/2014/main" val="274701992"/>
                  </a:ext>
                </a:extLst>
              </a:tr>
              <a:tr h="3105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vMerge="1">
                  <a:txBody>
                    <a:bodyPr/>
                    <a:lstStyle/>
                    <a:p>
                      <a:endParaRPr lang="ru-RU"/>
                    </a:p>
                  </a:txBody>
                  <a:tcPr/>
                </a:tc>
                <a:tc>
                  <a:txBody>
                    <a:bodyPr/>
                    <a:lstStyle/>
                    <a:p>
                      <a:pPr algn="l" fontAlgn="t"/>
                      <a:r>
                        <a:rPr lang="ru-RU" sz="1000" u="none" strike="noStrike">
                          <a:effectLst/>
                        </a:rPr>
                        <a:t>Доступность дошкольного образования для детей в возрасте от трех до семи лет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5508" marR="5508" marT="5508" marB="0"/>
                </a:tc>
                <a:extLst>
                  <a:ext uri="{0D108BD9-81ED-4DB2-BD59-A6C34878D82A}">
                    <a16:rowId xmlns:a16="http://schemas.microsoft.com/office/drawing/2014/main" val="693626604"/>
                  </a:ext>
                </a:extLst>
              </a:tr>
              <a:tr h="1580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gridSpan="7">
                  <a:txBody>
                    <a:bodyPr/>
                    <a:lstStyle/>
                    <a:p>
                      <a:pPr algn="l" fontAlgn="t"/>
                      <a:r>
                        <a:rPr lang="ru-RU" sz="1000" u="none" strike="noStrike" dirty="0">
                          <a:effectLst/>
                        </a:rPr>
                        <a:t>Мероприятие 1.20.1 «Мероприятия в сфере дошкольного образования» </a:t>
                      </a:r>
                      <a:endParaRPr lang="ru-RU" sz="1000" b="0" i="0" u="none" strike="noStrike" dirty="0">
                        <a:solidFill>
                          <a:srgbClr val="000000"/>
                        </a:solidFill>
                        <a:effectLst/>
                        <a:latin typeface="Calibri" panose="020F0502020204030204" pitchFamily="34" charset="0"/>
                      </a:endParaRPr>
                    </a:p>
                  </a:txBody>
                  <a:tcPr marL="5508" marR="5508" marT="550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31798908"/>
                  </a:ext>
                </a:extLst>
              </a:tr>
              <a:tr h="33073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Доля проведенных мероприятий в сфере дошкольного образования от общего числа запланированных мероприятий,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dirty="0">
                          <a:effectLst/>
                        </a:rPr>
                        <a:t>100</a:t>
                      </a:r>
                      <a:endParaRPr lang="ru-RU" sz="1000" b="0" i="0" u="none" strike="noStrike" dirty="0">
                        <a:solidFill>
                          <a:srgbClr val="000000"/>
                        </a:solidFill>
                        <a:effectLst/>
                        <a:latin typeface="Calibri" panose="020F0502020204030204" pitchFamily="34" charset="0"/>
                      </a:endParaRPr>
                    </a:p>
                  </a:txBody>
                  <a:tcPr marL="5508" marR="5508" marT="5508"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5508" marR="5508" marT="5508" marB="0"/>
                </a:tc>
                <a:extLst>
                  <a:ext uri="{0D108BD9-81ED-4DB2-BD59-A6C34878D82A}">
                    <a16:rowId xmlns:a16="http://schemas.microsoft.com/office/drawing/2014/main" val="3039356383"/>
                  </a:ext>
                </a:extLst>
              </a:tr>
              <a:tr h="15802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gridSpan="7">
                  <a:txBody>
                    <a:bodyPr/>
                    <a:lstStyle/>
                    <a:p>
                      <a:pPr algn="l" fontAlgn="t"/>
                      <a:r>
                        <a:rPr lang="ru-RU" sz="1000" u="none" strike="noStrike" dirty="0">
                          <a:effectLst/>
                        </a:rPr>
                        <a:t>Мероприятие 1.20.2 «Мероприятия по формированию у подрастающего поколения уважительного отношения ко всем национальностям, этносам и религиям» </a:t>
                      </a:r>
                      <a:endParaRPr lang="ru-RU" sz="1000" b="0" i="0" u="none" strike="noStrike" dirty="0">
                        <a:solidFill>
                          <a:srgbClr val="000000"/>
                        </a:solidFill>
                        <a:effectLst/>
                        <a:latin typeface="Calibri" panose="020F0502020204030204" pitchFamily="34" charset="0"/>
                      </a:endParaRPr>
                    </a:p>
                  </a:txBody>
                  <a:tcPr marL="5508" marR="5508" marT="550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0634130"/>
                  </a:ext>
                </a:extLst>
              </a:tr>
              <a:tr h="33073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Доля проведенных мероприятий в сфере дошкольного образования от общего числа запланированных мероприятий, %</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08" marR="5508" marT="550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8" marR="5508" marT="5508" marB="0" anchor="ctr"/>
                </a:tc>
                <a:tc>
                  <a:txBody>
                    <a:bodyPr/>
                    <a:lstStyle/>
                    <a:p>
                      <a:pPr algn="l" fontAlgn="t"/>
                      <a:r>
                        <a:rPr lang="ru-RU" sz="1000" u="none" strike="noStrike" dirty="0">
                          <a:effectLst/>
                        </a:rPr>
                        <a:t>Плановое значение показателя в отчетном периоде достигнуто</a:t>
                      </a:r>
                      <a:endParaRPr lang="ru-RU" sz="1000" b="0" i="0" u="none" strike="noStrike" dirty="0">
                        <a:solidFill>
                          <a:srgbClr val="000000"/>
                        </a:solidFill>
                        <a:effectLst/>
                        <a:latin typeface="Calibri" panose="020F0502020204030204" pitchFamily="34" charset="0"/>
                      </a:endParaRPr>
                    </a:p>
                  </a:txBody>
                  <a:tcPr marL="5508" marR="5508" marT="5508" marB="0"/>
                </a:tc>
                <a:extLst>
                  <a:ext uri="{0D108BD9-81ED-4DB2-BD59-A6C34878D82A}">
                    <a16:rowId xmlns:a16="http://schemas.microsoft.com/office/drawing/2014/main" val="174695307"/>
                  </a:ext>
                </a:extLst>
              </a:tr>
            </a:tbl>
          </a:graphicData>
        </a:graphic>
      </p:graphicFrame>
    </p:spTree>
    <p:extLst>
      <p:ext uri="{BB962C8B-B14F-4D97-AF65-F5344CB8AC3E}">
        <p14:creationId xmlns:p14="http://schemas.microsoft.com/office/powerpoint/2010/main" val="1906053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65</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676736062"/>
              </p:ext>
            </p:extLst>
          </p:nvPr>
        </p:nvGraphicFramePr>
        <p:xfrm>
          <a:off x="404076" y="1254125"/>
          <a:ext cx="11483123" cy="5244997"/>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3031204847"/>
                    </a:ext>
                  </a:extLst>
                </a:gridCol>
                <a:gridCol w="463200">
                  <a:extLst>
                    <a:ext uri="{9D8B030D-6E8A-4147-A177-3AD203B41FA5}">
                      <a16:colId xmlns:a16="http://schemas.microsoft.com/office/drawing/2014/main" val="3220893833"/>
                    </a:ext>
                  </a:extLst>
                </a:gridCol>
                <a:gridCol w="690259">
                  <a:extLst>
                    <a:ext uri="{9D8B030D-6E8A-4147-A177-3AD203B41FA5}">
                      <a16:colId xmlns:a16="http://schemas.microsoft.com/office/drawing/2014/main" val="1890998895"/>
                    </a:ext>
                  </a:extLst>
                </a:gridCol>
                <a:gridCol w="3826697">
                  <a:extLst>
                    <a:ext uri="{9D8B030D-6E8A-4147-A177-3AD203B41FA5}">
                      <a16:colId xmlns:a16="http://schemas.microsoft.com/office/drawing/2014/main" val="486778461"/>
                    </a:ext>
                  </a:extLst>
                </a:gridCol>
                <a:gridCol w="1017223">
                  <a:extLst>
                    <a:ext uri="{9D8B030D-6E8A-4147-A177-3AD203B41FA5}">
                      <a16:colId xmlns:a16="http://schemas.microsoft.com/office/drawing/2014/main" val="3270185531"/>
                    </a:ext>
                  </a:extLst>
                </a:gridCol>
                <a:gridCol w="1017223">
                  <a:extLst>
                    <a:ext uri="{9D8B030D-6E8A-4147-A177-3AD203B41FA5}">
                      <a16:colId xmlns:a16="http://schemas.microsoft.com/office/drawing/2014/main" val="3676029539"/>
                    </a:ext>
                  </a:extLst>
                </a:gridCol>
                <a:gridCol w="811358">
                  <a:extLst>
                    <a:ext uri="{9D8B030D-6E8A-4147-A177-3AD203B41FA5}">
                      <a16:colId xmlns:a16="http://schemas.microsoft.com/office/drawing/2014/main" val="2539979686"/>
                    </a:ext>
                  </a:extLst>
                </a:gridCol>
                <a:gridCol w="775029">
                  <a:extLst>
                    <a:ext uri="{9D8B030D-6E8A-4147-A177-3AD203B41FA5}">
                      <a16:colId xmlns:a16="http://schemas.microsoft.com/office/drawing/2014/main" val="3057883743"/>
                    </a:ext>
                  </a:extLst>
                </a:gridCol>
                <a:gridCol w="2397741">
                  <a:extLst>
                    <a:ext uri="{9D8B030D-6E8A-4147-A177-3AD203B41FA5}">
                      <a16:colId xmlns:a16="http://schemas.microsoft.com/office/drawing/2014/main" val="901991708"/>
                    </a:ext>
                  </a:extLst>
                </a:gridCol>
              </a:tblGrid>
              <a:tr h="415221">
                <a:tc>
                  <a:txBody>
                    <a:bodyPr/>
                    <a:lstStyle/>
                    <a:p>
                      <a:pPr algn="ctr" fontAlgn="t"/>
                      <a:r>
                        <a:rPr lang="ru-RU" sz="900" u="none" strike="noStrike" dirty="0">
                          <a:effectLst/>
                        </a:rPr>
                        <a:t>МП</a:t>
                      </a:r>
                      <a:endParaRPr lang="ru-RU" sz="900" b="0" i="0" u="none" strike="noStrike" dirty="0">
                        <a:solidFill>
                          <a:srgbClr val="000000"/>
                        </a:solidFill>
                        <a:effectLst/>
                        <a:latin typeface="Calibri" panose="020F0502020204030204" pitchFamily="34" charset="0"/>
                      </a:endParaRPr>
                    </a:p>
                  </a:txBody>
                  <a:tcPr marL="5367" marR="5367" marT="5367" marB="0"/>
                </a:tc>
                <a:tc>
                  <a:txBody>
                    <a:bodyPr/>
                    <a:lstStyle/>
                    <a:p>
                      <a:pPr algn="ctr" fontAlgn="t"/>
                      <a:r>
                        <a:rPr lang="ru-RU" sz="900" u="none" strike="noStrike" dirty="0">
                          <a:effectLst/>
                        </a:rPr>
                        <a:t>ПП</a:t>
                      </a:r>
                      <a:endParaRPr lang="ru-RU" sz="900" b="0" i="0" u="none" strike="noStrike" dirty="0">
                        <a:solidFill>
                          <a:srgbClr val="000000"/>
                        </a:solidFill>
                        <a:effectLst/>
                        <a:latin typeface="Calibri" panose="020F0502020204030204" pitchFamily="34" charset="0"/>
                      </a:endParaRPr>
                    </a:p>
                  </a:txBody>
                  <a:tcPr marL="5367" marR="5367" marT="5367" marB="0"/>
                </a:tc>
                <a:tc>
                  <a:txBody>
                    <a:bodyPr/>
                    <a:lstStyle/>
                    <a:p>
                      <a:pPr algn="ctr" fontAlgn="t"/>
                      <a:r>
                        <a:rPr lang="ru-RU" sz="900" u="none" strike="noStrike">
                          <a:effectLst/>
                        </a:rPr>
                        <a:t>Мероприятие</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t"/>
                      <a:r>
                        <a:rPr lang="ru-RU" sz="900" u="none" strike="noStrike">
                          <a:effectLst/>
                        </a:rPr>
                        <a:t>Наименование целевого показателя (уровень МП) /</a:t>
                      </a:r>
                      <a:br>
                        <a:rPr lang="ru-RU" sz="900" u="none" strike="noStrike">
                          <a:effectLst/>
                        </a:rPr>
                      </a:br>
                      <a:r>
                        <a:rPr lang="ru-RU" sz="900" u="none" strike="noStrike">
                          <a:effectLst/>
                        </a:rPr>
                        <a:t>Наименование результата выполнения мероприятия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ctr"/>
                      <a:r>
                        <a:rPr lang="ru-RU" sz="900" u="none" strike="noStrike">
                          <a:effectLst/>
                        </a:rPr>
                        <a:t>План 2023 год</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Calibri" panose="020F0502020204030204" pitchFamily="34" charset="0"/>
                      </a:endParaRPr>
                    </a:p>
                  </a:txBody>
                  <a:tcPr marL="5367" marR="5367" marT="5367" marB="0"/>
                </a:tc>
                <a:extLst>
                  <a:ext uri="{0D108BD9-81ED-4DB2-BD59-A6C34878D82A}">
                    <a16:rowId xmlns:a16="http://schemas.microsoft.com/office/drawing/2014/main" val="1109854540"/>
                  </a:ext>
                </a:extLst>
              </a:tr>
              <a:tr h="142267">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dirty="0">
                          <a:effectLst/>
                        </a:rPr>
                        <a:t>3</a:t>
                      </a:r>
                      <a:endParaRPr lang="ru-RU" sz="900" b="0" i="0" u="none" strike="noStrike" dirty="0">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4</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5</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6</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8</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9</a:t>
                      </a:r>
                      <a:endParaRPr lang="ru-RU" sz="900" b="0" i="0" u="none" strike="noStrike">
                        <a:solidFill>
                          <a:srgbClr val="000000"/>
                        </a:solidFill>
                        <a:effectLst/>
                        <a:latin typeface="Calibri" panose="020F0502020204030204" pitchFamily="34" charset="0"/>
                      </a:endParaRPr>
                    </a:p>
                  </a:txBody>
                  <a:tcPr marL="5367" marR="5367" marT="5367" marB="0" anchor="ctr"/>
                </a:tc>
                <a:extLst>
                  <a:ext uri="{0D108BD9-81ED-4DB2-BD59-A6C34878D82A}">
                    <a16:rowId xmlns:a16="http://schemas.microsoft.com/office/drawing/2014/main" val="3941423860"/>
                  </a:ext>
                </a:extLst>
              </a:tr>
              <a:tr h="142267">
                <a:tc gridSpan="9">
                  <a:txBody>
                    <a:bodyPr/>
                    <a:lstStyle/>
                    <a:p>
                      <a:pPr algn="l" fontAlgn="ctr"/>
                      <a:r>
                        <a:rPr lang="ru-RU" sz="900" u="none" strike="noStrike" dirty="0">
                          <a:effectLst/>
                        </a:rPr>
                        <a:t>03. Образование </a:t>
                      </a:r>
                      <a:endParaRPr lang="ru-RU" sz="900" b="1" i="0" u="none" strike="noStrike" dirty="0">
                        <a:solidFill>
                          <a:srgbClr val="000000"/>
                        </a:solidFill>
                        <a:effectLst/>
                        <a:latin typeface="Calibri" panose="020F0502020204030204" pitchFamily="34" charset="0"/>
                      </a:endParaRPr>
                    </a:p>
                  </a:txBody>
                  <a:tcPr marL="5367" marR="5367" marT="536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7598469"/>
                  </a:ext>
                </a:extLst>
              </a:tr>
              <a:tr h="142267">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nchor="ctr"/>
                </a:tc>
                <a:tc gridSpan="8">
                  <a:txBody>
                    <a:bodyPr/>
                    <a:lstStyle/>
                    <a:p>
                      <a:pPr algn="l" fontAlgn="ctr"/>
                      <a:r>
                        <a:rPr lang="ru-RU" sz="900" u="none" strike="noStrike" dirty="0">
                          <a:effectLst/>
                        </a:rPr>
                        <a:t>Подпрограмма 1. Общее образование </a:t>
                      </a:r>
                      <a:endParaRPr lang="ru-RU" sz="900" b="0" i="0" u="none" strike="noStrike" dirty="0">
                        <a:solidFill>
                          <a:srgbClr val="000000"/>
                        </a:solidFill>
                        <a:effectLst/>
                        <a:latin typeface="Calibri" panose="020F0502020204030204" pitchFamily="34" charset="0"/>
                      </a:endParaRPr>
                    </a:p>
                  </a:txBody>
                  <a:tcPr marL="5367" marR="5367" marT="536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42391798"/>
                  </a:ext>
                </a:extLst>
              </a:tr>
              <a:tr h="229869">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gridSpan="7">
                  <a:txBody>
                    <a:bodyPr/>
                    <a:lstStyle/>
                    <a:p>
                      <a:pPr algn="l" fontAlgn="t"/>
                      <a:r>
                        <a:rPr lang="ru-RU" sz="900" u="none" strike="noStrike" dirty="0">
                          <a:effectLst/>
                        </a:rPr>
                        <a:t>Мероприятие 2.8 «Организация бесплатного горячего питания обучающихся, получающих начальное общее образование в муниципальных образовательных организациях» </a:t>
                      </a:r>
                      <a:endParaRPr lang="ru-RU" sz="900" b="0" i="0" u="none" strike="noStrike" dirty="0">
                        <a:solidFill>
                          <a:srgbClr val="000000"/>
                        </a:solidFill>
                        <a:effectLst/>
                        <a:latin typeface="Calibri" panose="020F0502020204030204" pitchFamily="34" charset="0"/>
                      </a:endParaRPr>
                    </a:p>
                  </a:txBody>
                  <a:tcPr marL="5367" marR="5367" marT="536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72310353"/>
                  </a:ext>
                </a:extLst>
              </a:tr>
              <a:tr h="68990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dirty="0">
                          <a:effectLst/>
                        </a:rPr>
                        <a:t>Доля обучающихся, получающих начальное общее образование в государственных и муниципальных образовательных организациях, получающих бесплатное питание к общему количеству обучающихся, получающих начальное общее образование в государственных и муниципальных образовательных организациях, %</a:t>
                      </a:r>
                      <a:endParaRPr lang="ru-RU" sz="900" b="0" i="0" u="none" strike="noStrike" dirty="0">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a:effectLst/>
                        </a:rPr>
                        <a:t>Плановое значение показателя в отчетном периоде достигнуто</a:t>
                      </a:r>
                      <a:endParaRPr lang="ru-RU" sz="900" b="0" i="0" u="none" strike="noStrike">
                        <a:solidFill>
                          <a:srgbClr val="000000"/>
                        </a:solidFill>
                        <a:effectLst/>
                        <a:latin typeface="Calibri" panose="020F0502020204030204" pitchFamily="34" charset="0"/>
                      </a:endParaRPr>
                    </a:p>
                  </a:txBody>
                  <a:tcPr marL="5367" marR="5367" marT="5367" marB="0"/>
                </a:tc>
                <a:extLst>
                  <a:ext uri="{0D108BD9-81ED-4DB2-BD59-A6C34878D82A}">
                    <a16:rowId xmlns:a16="http://schemas.microsoft.com/office/drawing/2014/main" val="2130770528"/>
                  </a:ext>
                </a:extLst>
              </a:tr>
              <a:tr h="27917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gridSpan="7">
                  <a:txBody>
                    <a:bodyPr/>
                    <a:lstStyle/>
                    <a:p>
                      <a:pPr algn="l" fontAlgn="t"/>
                      <a:r>
                        <a:rPr lang="ru-RU" sz="900" u="none" strike="noStrike" dirty="0">
                          <a:effectLst/>
                        </a:rPr>
                        <a:t>Мероприятие 2.10 «Организация питания обучающихся, получающих основное и среднее общее образование, и отдельных категорий обучающихся, получающих начальное общее образование, в муниципальных общеобразовательных организациях» </a:t>
                      </a:r>
                      <a:endParaRPr lang="ru-RU" sz="900" b="0" i="0" u="none" strike="noStrike" dirty="0">
                        <a:solidFill>
                          <a:srgbClr val="000000"/>
                        </a:solidFill>
                        <a:effectLst/>
                        <a:latin typeface="Calibri" panose="020F0502020204030204" pitchFamily="34" charset="0"/>
                      </a:endParaRPr>
                    </a:p>
                  </a:txBody>
                  <a:tcPr marL="5367" marR="5367" marT="536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64667385"/>
                  </a:ext>
                </a:extLst>
              </a:tr>
              <a:tr h="82681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dirty="0">
                          <a:effectLst/>
                        </a:rPr>
                        <a:t>Доля </a:t>
                      </a:r>
                      <a:r>
                        <a:rPr lang="ru-RU" sz="900" u="none" strike="noStrike" dirty="0" err="1">
                          <a:effectLst/>
                        </a:rPr>
                        <a:t>детодней</a:t>
                      </a:r>
                      <a:r>
                        <a:rPr lang="ru-RU" sz="900" u="none" strike="noStrike" dirty="0">
                          <a:effectLst/>
                        </a:rPr>
                        <a:t>, в которые отдельные категории обучающихся муниципальных общеобразовательных организаций в Московской области получали бесплатное питание, от общего количества </a:t>
                      </a:r>
                      <a:r>
                        <a:rPr lang="ru-RU" sz="900" u="none" strike="noStrike" dirty="0" err="1">
                          <a:effectLst/>
                        </a:rPr>
                        <a:t>детодней</a:t>
                      </a:r>
                      <a:r>
                        <a:rPr lang="ru-RU" sz="900" u="none" strike="noStrike" dirty="0">
                          <a:effectLst/>
                        </a:rPr>
                        <a:t>, в которые отдельные категории обучающихся в муниципальных общеобразовательных организаций в Московской области посещали образовательную организацию</a:t>
                      </a:r>
                      <a:endParaRPr lang="ru-RU" sz="900" b="0" i="0" u="none" strike="noStrike" dirty="0">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5367" marR="5367" marT="5367"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a:effectLst/>
                        </a:rPr>
                        <a:t>Плановое значение показателя в отчетном периоде достигнуто</a:t>
                      </a:r>
                      <a:endParaRPr lang="ru-RU" sz="900" b="0" i="0" u="none" strike="noStrike">
                        <a:solidFill>
                          <a:srgbClr val="000000"/>
                        </a:solidFill>
                        <a:effectLst/>
                        <a:latin typeface="Calibri" panose="020F0502020204030204" pitchFamily="34" charset="0"/>
                      </a:endParaRPr>
                    </a:p>
                  </a:txBody>
                  <a:tcPr marL="5367" marR="5367" marT="5367" marB="0"/>
                </a:tc>
                <a:extLst>
                  <a:ext uri="{0D108BD9-81ED-4DB2-BD59-A6C34878D82A}">
                    <a16:rowId xmlns:a16="http://schemas.microsoft.com/office/drawing/2014/main" val="2536239184"/>
                  </a:ext>
                </a:extLst>
              </a:tr>
              <a:tr h="14226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gridSpan="7">
                  <a:txBody>
                    <a:bodyPr/>
                    <a:lstStyle/>
                    <a:p>
                      <a:pPr algn="l" fontAlgn="t"/>
                      <a:r>
                        <a:rPr lang="ru-RU" sz="900" u="none" strike="noStrike" dirty="0">
                          <a:effectLst/>
                        </a:rPr>
                        <a:t>Мероприятие 2.13 «Создание и содержание дополнительных мест для детей в возрасте от 1,5 до 7 лет в организациях, осуществляющих присмотр и уход за детьми» </a:t>
                      </a:r>
                      <a:endParaRPr lang="ru-RU" sz="900" b="0" i="0" u="none" strike="noStrike" dirty="0">
                        <a:solidFill>
                          <a:srgbClr val="000000"/>
                        </a:solidFill>
                        <a:effectLst/>
                        <a:latin typeface="Calibri" panose="020F0502020204030204" pitchFamily="34" charset="0"/>
                      </a:endParaRPr>
                    </a:p>
                  </a:txBody>
                  <a:tcPr marL="5367" marR="5367" marT="536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32034614"/>
                  </a:ext>
                </a:extLst>
              </a:tr>
              <a:tr h="27917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rowSpan="3">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a:effectLst/>
                        </a:rPr>
                        <a:t>Доступность дошкольного образования для детей в возрасте до 3-х лет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a:effectLst/>
                        </a:rPr>
                        <a:t>Плановое значение показателя в отчетном периоде достигнуто</a:t>
                      </a:r>
                      <a:endParaRPr lang="ru-RU" sz="900" b="0" i="0" u="none" strike="noStrike">
                        <a:solidFill>
                          <a:srgbClr val="000000"/>
                        </a:solidFill>
                        <a:effectLst/>
                        <a:latin typeface="Calibri" panose="020F0502020204030204" pitchFamily="34" charset="0"/>
                      </a:endParaRPr>
                    </a:p>
                  </a:txBody>
                  <a:tcPr marL="5367" marR="5367" marT="5367" marB="0"/>
                </a:tc>
                <a:extLst>
                  <a:ext uri="{0D108BD9-81ED-4DB2-BD59-A6C34878D82A}">
                    <a16:rowId xmlns:a16="http://schemas.microsoft.com/office/drawing/2014/main" val="3302852836"/>
                  </a:ext>
                </a:extLst>
              </a:tr>
              <a:tr h="27917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vMerge="1">
                  <a:txBody>
                    <a:bodyPr/>
                    <a:lstStyle/>
                    <a:p>
                      <a:endParaRPr lang="ru-RU"/>
                    </a:p>
                  </a:txBody>
                  <a:tcPr/>
                </a:tc>
                <a:tc>
                  <a:txBody>
                    <a:bodyPr/>
                    <a:lstStyle/>
                    <a:p>
                      <a:pPr algn="l" fontAlgn="t"/>
                      <a:r>
                        <a:rPr lang="ru-RU" sz="900" u="none" strike="noStrike">
                          <a:effectLst/>
                        </a:rPr>
                        <a:t>Доступность дошкольного образования для детей в возрасте от трех до семи лет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a:effectLst/>
                        </a:rPr>
                        <a:t>Плановое значение показателя в отчетном периоде достигнуто</a:t>
                      </a:r>
                      <a:endParaRPr lang="ru-RU" sz="900" b="0" i="0" u="none" strike="noStrike">
                        <a:solidFill>
                          <a:srgbClr val="000000"/>
                        </a:solidFill>
                        <a:effectLst/>
                        <a:latin typeface="Calibri" panose="020F0502020204030204" pitchFamily="34" charset="0"/>
                      </a:endParaRPr>
                    </a:p>
                  </a:txBody>
                  <a:tcPr marL="5367" marR="5367" marT="5367" marB="0"/>
                </a:tc>
                <a:extLst>
                  <a:ext uri="{0D108BD9-81ED-4DB2-BD59-A6C34878D82A}">
                    <a16:rowId xmlns:a16="http://schemas.microsoft.com/office/drawing/2014/main" val="1177471896"/>
                  </a:ext>
                </a:extLst>
              </a:tr>
              <a:tr h="41608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vMerge="1">
                  <a:txBody>
                    <a:bodyPr/>
                    <a:lstStyle/>
                    <a:p>
                      <a:endParaRPr lang="ru-RU"/>
                    </a:p>
                  </a:txBody>
                  <a:tcPr/>
                </a:tc>
                <a:tc>
                  <a:txBody>
                    <a:bodyPr/>
                    <a:lstStyle/>
                    <a:p>
                      <a:pPr algn="l" fontAlgn="t"/>
                      <a:r>
                        <a:rPr lang="ru-RU" sz="900" u="none" strike="noStrike">
                          <a:effectLst/>
                        </a:rPr>
                        <a:t>Обеспечено содержание созданных дополнительных мест для детей в возрасте от 1,5 до 7 лет в организациях, осуществляющих присмотр и уход за детьми, место</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Место</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dirty="0">
                          <a:effectLst/>
                        </a:rPr>
                        <a:t>15</a:t>
                      </a:r>
                      <a:endParaRPr lang="ru-RU" sz="900" b="0" i="0" u="none" strike="noStrike" dirty="0">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dirty="0">
                          <a:effectLst/>
                        </a:rPr>
                        <a:t>Плановое значение показателя в отчетном периоде достигнуто</a:t>
                      </a:r>
                      <a:endParaRPr lang="ru-RU" sz="900" b="0" i="0" u="none" strike="noStrike" dirty="0">
                        <a:solidFill>
                          <a:srgbClr val="000000"/>
                        </a:solidFill>
                        <a:effectLst/>
                        <a:latin typeface="Calibri" panose="020F0502020204030204" pitchFamily="34" charset="0"/>
                      </a:endParaRPr>
                    </a:p>
                  </a:txBody>
                  <a:tcPr marL="5367" marR="5367" marT="5367" marB="0"/>
                </a:tc>
                <a:extLst>
                  <a:ext uri="{0D108BD9-81ED-4DB2-BD59-A6C34878D82A}">
                    <a16:rowId xmlns:a16="http://schemas.microsoft.com/office/drawing/2014/main" val="3303787672"/>
                  </a:ext>
                </a:extLst>
              </a:tr>
              <a:tr h="27917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gridSpan="7">
                  <a:txBody>
                    <a:bodyPr/>
                    <a:lstStyle/>
                    <a:p>
                      <a:pPr algn="l" fontAlgn="t"/>
                      <a:r>
                        <a:rPr lang="ru-RU" sz="900" u="none" strike="noStrike" dirty="0">
                          <a:effectLst/>
                        </a:rPr>
                        <a:t>Мероприятие 2.14 «Освобождение семей отдельных категорий граждан от платы, взимаемой за присмотр и уход за ребенком в муниципальных образовательных организациях, реализующих программы дошкольного образования» </a:t>
                      </a:r>
                      <a:endParaRPr lang="ru-RU" sz="900" b="0" i="0" u="none" strike="noStrike" dirty="0">
                        <a:solidFill>
                          <a:srgbClr val="000000"/>
                        </a:solidFill>
                        <a:effectLst/>
                        <a:latin typeface="Calibri" panose="020F0502020204030204" pitchFamily="34" charset="0"/>
                      </a:endParaRPr>
                    </a:p>
                  </a:txBody>
                  <a:tcPr marL="5367" marR="5367" marT="536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67160516"/>
                  </a:ext>
                </a:extLst>
              </a:tr>
              <a:tr h="41608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rowSpan="3">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a:effectLst/>
                        </a:rPr>
                        <a:t>Не взимается плата за присмотр и уход за детьми из семей граждан, участвующих в специальной военной операции, в общем числе обратившихся</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dirty="0">
                          <a:effectLst/>
                        </a:rPr>
                        <a:t>Плановое значение показателя в отчетном периоде достигнуто</a:t>
                      </a:r>
                      <a:endParaRPr lang="ru-RU" sz="900" b="0" i="0" u="none" strike="noStrike" dirty="0">
                        <a:solidFill>
                          <a:srgbClr val="000000"/>
                        </a:solidFill>
                        <a:effectLst/>
                        <a:latin typeface="Calibri" panose="020F0502020204030204" pitchFamily="34" charset="0"/>
                      </a:endParaRPr>
                    </a:p>
                  </a:txBody>
                  <a:tcPr marL="5367" marR="5367" marT="5367" marB="0"/>
                </a:tc>
                <a:extLst>
                  <a:ext uri="{0D108BD9-81ED-4DB2-BD59-A6C34878D82A}">
                    <a16:rowId xmlns:a16="http://schemas.microsoft.com/office/drawing/2014/main" val="4187070273"/>
                  </a:ext>
                </a:extLst>
              </a:tr>
              <a:tr h="27917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vMerge="1">
                  <a:txBody>
                    <a:bodyPr/>
                    <a:lstStyle/>
                    <a:p>
                      <a:endParaRPr lang="ru-RU"/>
                    </a:p>
                  </a:txBody>
                  <a:tcPr/>
                </a:tc>
                <a:tc>
                  <a:txBody>
                    <a:bodyPr/>
                    <a:lstStyle/>
                    <a:p>
                      <a:pPr algn="l" fontAlgn="t"/>
                      <a:r>
                        <a:rPr lang="ru-RU" sz="900" u="none" strike="noStrike">
                          <a:effectLst/>
                        </a:rPr>
                        <a:t>Доступность дошкольного образования для детей в возрасте до 3-х лет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dirty="0">
                          <a:effectLst/>
                        </a:rPr>
                        <a:t>Плановое значение показателя в отчетном периоде достигнуто</a:t>
                      </a:r>
                      <a:endParaRPr lang="ru-RU" sz="900" b="0" i="0" u="none" strike="noStrike" dirty="0">
                        <a:solidFill>
                          <a:srgbClr val="000000"/>
                        </a:solidFill>
                        <a:effectLst/>
                        <a:latin typeface="Calibri" panose="020F0502020204030204" pitchFamily="34" charset="0"/>
                      </a:endParaRPr>
                    </a:p>
                  </a:txBody>
                  <a:tcPr marL="5367" marR="5367" marT="5367" marB="0"/>
                </a:tc>
                <a:extLst>
                  <a:ext uri="{0D108BD9-81ED-4DB2-BD59-A6C34878D82A}">
                    <a16:rowId xmlns:a16="http://schemas.microsoft.com/office/drawing/2014/main" val="934710684"/>
                  </a:ext>
                </a:extLst>
              </a:tr>
              <a:tr h="27917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67" marR="5367" marT="5367" marB="0"/>
                </a:tc>
                <a:tc vMerge="1">
                  <a:txBody>
                    <a:bodyPr/>
                    <a:lstStyle/>
                    <a:p>
                      <a:endParaRPr lang="ru-RU"/>
                    </a:p>
                  </a:txBody>
                  <a:tcPr/>
                </a:tc>
                <a:tc>
                  <a:txBody>
                    <a:bodyPr/>
                    <a:lstStyle/>
                    <a:p>
                      <a:pPr algn="l" fontAlgn="t"/>
                      <a:r>
                        <a:rPr lang="ru-RU" sz="900" u="none" strike="noStrike">
                          <a:effectLst/>
                        </a:rPr>
                        <a:t>Доступность дошкольного образования для детей в возрасте от трех до семи лет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367" marR="5367" marT="5367"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67" marR="5367" marT="5367" marB="0" anchor="ctr"/>
                </a:tc>
                <a:tc>
                  <a:txBody>
                    <a:bodyPr/>
                    <a:lstStyle/>
                    <a:p>
                      <a:pPr algn="l" fontAlgn="t"/>
                      <a:r>
                        <a:rPr lang="ru-RU" sz="900" u="none" strike="noStrike" dirty="0">
                          <a:effectLst/>
                        </a:rPr>
                        <a:t>Плановое значение показателя в отчетном периоде достигнуто</a:t>
                      </a:r>
                      <a:endParaRPr lang="ru-RU" sz="900" b="0" i="0" u="none" strike="noStrike" dirty="0">
                        <a:solidFill>
                          <a:srgbClr val="000000"/>
                        </a:solidFill>
                        <a:effectLst/>
                        <a:latin typeface="Calibri" panose="020F0502020204030204" pitchFamily="34" charset="0"/>
                      </a:endParaRPr>
                    </a:p>
                  </a:txBody>
                  <a:tcPr marL="5367" marR="5367" marT="5367" marB="0"/>
                </a:tc>
                <a:extLst>
                  <a:ext uri="{0D108BD9-81ED-4DB2-BD59-A6C34878D82A}">
                    <a16:rowId xmlns:a16="http://schemas.microsoft.com/office/drawing/2014/main" val="1652133932"/>
                  </a:ext>
                </a:extLst>
              </a:tr>
            </a:tbl>
          </a:graphicData>
        </a:graphic>
      </p:graphicFrame>
    </p:spTree>
    <p:extLst>
      <p:ext uri="{BB962C8B-B14F-4D97-AF65-F5344CB8AC3E}">
        <p14:creationId xmlns:p14="http://schemas.microsoft.com/office/powerpoint/2010/main" val="40275241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66</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389526005"/>
              </p:ext>
            </p:extLst>
          </p:nvPr>
        </p:nvGraphicFramePr>
        <p:xfrm>
          <a:off x="404075" y="1246188"/>
          <a:ext cx="11483125" cy="5129025"/>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1281873044"/>
                    </a:ext>
                  </a:extLst>
                </a:gridCol>
                <a:gridCol w="463200">
                  <a:extLst>
                    <a:ext uri="{9D8B030D-6E8A-4147-A177-3AD203B41FA5}">
                      <a16:colId xmlns:a16="http://schemas.microsoft.com/office/drawing/2014/main" val="2109379443"/>
                    </a:ext>
                  </a:extLst>
                </a:gridCol>
                <a:gridCol w="690260">
                  <a:extLst>
                    <a:ext uri="{9D8B030D-6E8A-4147-A177-3AD203B41FA5}">
                      <a16:colId xmlns:a16="http://schemas.microsoft.com/office/drawing/2014/main" val="74537652"/>
                    </a:ext>
                  </a:extLst>
                </a:gridCol>
                <a:gridCol w="3826698">
                  <a:extLst>
                    <a:ext uri="{9D8B030D-6E8A-4147-A177-3AD203B41FA5}">
                      <a16:colId xmlns:a16="http://schemas.microsoft.com/office/drawing/2014/main" val="2881112715"/>
                    </a:ext>
                  </a:extLst>
                </a:gridCol>
                <a:gridCol w="1017224">
                  <a:extLst>
                    <a:ext uri="{9D8B030D-6E8A-4147-A177-3AD203B41FA5}">
                      <a16:colId xmlns:a16="http://schemas.microsoft.com/office/drawing/2014/main" val="949199428"/>
                    </a:ext>
                  </a:extLst>
                </a:gridCol>
                <a:gridCol w="1017224">
                  <a:extLst>
                    <a:ext uri="{9D8B030D-6E8A-4147-A177-3AD203B41FA5}">
                      <a16:colId xmlns:a16="http://schemas.microsoft.com/office/drawing/2014/main" val="1448366099"/>
                    </a:ext>
                  </a:extLst>
                </a:gridCol>
                <a:gridCol w="811358">
                  <a:extLst>
                    <a:ext uri="{9D8B030D-6E8A-4147-A177-3AD203B41FA5}">
                      <a16:colId xmlns:a16="http://schemas.microsoft.com/office/drawing/2014/main" val="412674388"/>
                    </a:ext>
                  </a:extLst>
                </a:gridCol>
                <a:gridCol w="775028">
                  <a:extLst>
                    <a:ext uri="{9D8B030D-6E8A-4147-A177-3AD203B41FA5}">
                      <a16:colId xmlns:a16="http://schemas.microsoft.com/office/drawing/2014/main" val="2087065171"/>
                    </a:ext>
                  </a:extLst>
                </a:gridCol>
                <a:gridCol w="2397741">
                  <a:extLst>
                    <a:ext uri="{9D8B030D-6E8A-4147-A177-3AD203B41FA5}">
                      <a16:colId xmlns:a16="http://schemas.microsoft.com/office/drawing/2014/main" val="3106493824"/>
                    </a:ext>
                  </a:extLst>
                </a:gridCol>
              </a:tblGrid>
              <a:tr h="463162">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655" marR="6655" marT="6655"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6655" marR="6655" marT="6655"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6655" marR="6655" marT="6655"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6655" marR="6655" marT="6655"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655" marR="6655" marT="6655" marB="0"/>
                </a:tc>
                <a:extLst>
                  <a:ext uri="{0D108BD9-81ED-4DB2-BD59-A6C34878D82A}">
                    <a16:rowId xmlns:a16="http://schemas.microsoft.com/office/drawing/2014/main" val="4270789870"/>
                  </a:ext>
                </a:extLst>
              </a:tr>
              <a:tr h="15881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655" marR="6655" marT="6655" marB="0" anchor="ctr"/>
                </a:tc>
                <a:extLst>
                  <a:ext uri="{0D108BD9-81ED-4DB2-BD59-A6C34878D82A}">
                    <a16:rowId xmlns:a16="http://schemas.microsoft.com/office/drawing/2014/main" val="1445856363"/>
                  </a:ext>
                </a:extLst>
              </a:tr>
              <a:tr h="158818">
                <a:tc gridSpan="9">
                  <a:txBody>
                    <a:bodyPr/>
                    <a:lstStyle/>
                    <a:p>
                      <a:pPr algn="l" fontAlgn="ctr"/>
                      <a:r>
                        <a:rPr lang="ru-RU" sz="1000" u="none" strike="noStrike">
                          <a:effectLst/>
                        </a:rPr>
                        <a:t>03. Образование </a:t>
                      </a:r>
                      <a:endParaRPr lang="ru-RU" sz="1000" b="1" i="0" u="none" strike="noStrike">
                        <a:solidFill>
                          <a:srgbClr val="000000"/>
                        </a:solidFill>
                        <a:effectLst/>
                        <a:latin typeface="Calibri" panose="020F0502020204030204" pitchFamily="34" charset="0"/>
                      </a:endParaRPr>
                    </a:p>
                  </a:txBody>
                  <a:tcPr marL="6655" marR="6655" marT="665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64738538"/>
                  </a:ext>
                </a:extLst>
              </a:tr>
              <a:tr h="1588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gridSpan="7">
                  <a:txBody>
                    <a:bodyPr/>
                    <a:lstStyle/>
                    <a:p>
                      <a:pPr algn="l" fontAlgn="t"/>
                      <a:r>
                        <a:rPr lang="ru-RU" sz="1000" u="none" strike="noStrike" dirty="0">
                          <a:effectLst/>
                        </a:rPr>
                        <a:t>Мероприятие 8.1 «Проведение работ по капитальному ремонту зданий региональных (муниципальных) общеобразовательных организаций» </a:t>
                      </a:r>
                      <a:endParaRPr lang="ru-RU" sz="1000" b="0" i="0" u="none" strike="noStrike" dirty="0">
                        <a:solidFill>
                          <a:srgbClr val="000000"/>
                        </a:solidFill>
                        <a:effectLst/>
                        <a:latin typeface="Calibri" panose="020F0502020204030204" pitchFamily="34" charset="0"/>
                      </a:endParaRPr>
                    </a:p>
                  </a:txBody>
                  <a:tcPr marL="6655" marR="6655" marT="66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90149205"/>
                  </a:ext>
                </a:extLst>
              </a:tr>
              <a:tr h="6153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dirty="0">
                          <a:effectLst/>
                        </a:rPr>
                        <a:t>Количество объектов, в которых в полном объеме выполнены мероприятия по капитальному ремонту общеобразовательных организаций</a:t>
                      </a:r>
                      <a:endParaRPr lang="ru-RU" sz="1000" b="0" i="0" u="none" strike="noStrike" dirty="0">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l" fontAlgn="t"/>
                      <a:r>
                        <a:rPr lang="ru-RU" sz="1000" u="none" strike="noStrike">
                          <a:effectLst/>
                        </a:rPr>
                        <a:t>Капитальный ремонт общеобразовательных организаций в отчетном периоде не предусмотрен и не осуществлялся</a:t>
                      </a:r>
                      <a:endParaRPr lang="ru-RU" sz="1000" b="0" i="0" u="none" strike="noStrike">
                        <a:solidFill>
                          <a:srgbClr val="000000"/>
                        </a:solidFill>
                        <a:effectLst/>
                        <a:latin typeface="Calibri" panose="020F0502020204030204" pitchFamily="34" charset="0"/>
                      </a:endParaRPr>
                    </a:p>
                  </a:txBody>
                  <a:tcPr marL="6655" marR="6655" marT="6655" marB="0"/>
                </a:tc>
                <a:extLst>
                  <a:ext uri="{0D108BD9-81ED-4DB2-BD59-A6C34878D82A}">
                    <a16:rowId xmlns:a16="http://schemas.microsoft.com/office/drawing/2014/main" val="2492824276"/>
                  </a:ext>
                </a:extLst>
              </a:tr>
              <a:tr h="1588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gridSpan="7">
                  <a:txBody>
                    <a:bodyPr/>
                    <a:lstStyle/>
                    <a:p>
                      <a:pPr algn="l" fontAlgn="t"/>
                      <a:r>
                        <a:rPr lang="ru-RU" sz="1000" u="none" strike="noStrike" dirty="0">
                          <a:effectLst/>
                        </a:rPr>
                        <a:t>Мероприятие 8.1.1 «МАОУ школа № 9, Московская область, г. Долгопрудный, ул. Речная, д. 20» </a:t>
                      </a:r>
                      <a:endParaRPr lang="ru-RU" sz="1000" b="0" i="0" u="none" strike="noStrike" dirty="0">
                        <a:solidFill>
                          <a:srgbClr val="000000"/>
                        </a:solidFill>
                        <a:effectLst/>
                        <a:latin typeface="Calibri" panose="020F0502020204030204" pitchFamily="34" charset="0"/>
                      </a:endParaRPr>
                    </a:p>
                  </a:txBody>
                  <a:tcPr marL="6655" marR="6655" marT="66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71808812"/>
                  </a:ext>
                </a:extLst>
              </a:tr>
              <a:tr h="6153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Выполнены в полном объеме мероприятия по капитальному ремонту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dirty="0">
                          <a:effectLst/>
                        </a:rPr>
                        <a:t>Штука</a:t>
                      </a:r>
                      <a:endParaRPr lang="ru-RU" sz="1000" b="0" i="0" u="none" strike="noStrike" dirty="0">
                        <a:solidFill>
                          <a:srgbClr val="000000"/>
                        </a:solidFill>
                        <a:effectLst/>
                        <a:latin typeface="Calibri" panose="020F0502020204030204" pitchFamily="34" charset="0"/>
                      </a:endParaRPr>
                    </a:p>
                  </a:txBody>
                  <a:tcPr marL="6655" marR="6655" marT="6655"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l" fontAlgn="t"/>
                      <a:r>
                        <a:rPr lang="ru-RU" sz="1000" u="none" strike="noStrike">
                          <a:effectLst/>
                        </a:rPr>
                        <a:t>Капитальный ремонт общеобразовательных организаций в отчетном периоде не предусмотрен и не осуществлялся</a:t>
                      </a:r>
                      <a:endParaRPr lang="ru-RU" sz="1000" b="0" i="0" u="none" strike="noStrike">
                        <a:solidFill>
                          <a:srgbClr val="000000"/>
                        </a:solidFill>
                        <a:effectLst/>
                        <a:latin typeface="Calibri" panose="020F0502020204030204" pitchFamily="34" charset="0"/>
                      </a:endParaRPr>
                    </a:p>
                  </a:txBody>
                  <a:tcPr marL="6655" marR="6655" marT="6655" marB="0"/>
                </a:tc>
                <a:extLst>
                  <a:ext uri="{0D108BD9-81ED-4DB2-BD59-A6C34878D82A}">
                    <a16:rowId xmlns:a16="http://schemas.microsoft.com/office/drawing/2014/main" val="2814317223"/>
                  </a:ext>
                </a:extLst>
              </a:tr>
              <a:tr h="1588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gridSpan="7">
                  <a:txBody>
                    <a:bodyPr/>
                    <a:lstStyle/>
                    <a:p>
                      <a:pPr algn="l" fontAlgn="t"/>
                      <a:r>
                        <a:rPr lang="ru-RU" sz="1000" u="none" strike="noStrike" dirty="0">
                          <a:effectLst/>
                        </a:rPr>
                        <a:t>Мероприятие 8.1.2 «МАОУ СОШ № 11, Московская область, г. Долгопрудный, ул. Первомайская, д. 50/4» </a:t>
                      </a:r>
                      <a:endParaRPr lang="ru-RU" sz="1000" b="0" i="0" u="none" strike="noStrike" dirty="0">
                        <a:solidFill>
                          <a:srgbClr val="000000"/>
                        </a:solidFill>
                        <a:effectLst/>
                        <a:latin typeface="Calibri" panose="020F0502020204030204" pitchFamily="34" charset="0"/>
                      </a:endParaRPr>
                    </a:p>
                  </a:txBody>
                  <a:tcPr marL="6655" marR="6655" marT="66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36378236"/>
                  </a:ext>
                </a:extLst>
              </a:tr>
              <a:tr h="6153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Выполнены в полном объеме мероприятия по капитальному ремонту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dirty="0">
                          <a:effectLst/>
                        </a:rPr>
                        <a:t>0,00</a:t>
                      </a:r>
                      <a:endParaRPr lang="ru-RU" sz="1000" b="0" i="0" u="none" strike="noStrike" dirty="0">
                        <a:solidFill>
                          <a:srgbClr val="000000"/>
                        </a:solidFill>
                        <a:effectLst/>
                        <a:latin typeface="Calibri" panose="020F0502020204030204" pitchFamily="34" charset="0"/>
                      </a:endParaRPr>
                    </a:p>
                  </a:txBody>
                  <a:tcPr marL="6655" marR="6655" marT="6655" marB="0" anchor="ctr"/>
                </a:tc>
                <a:tc>
                  <a:txBody>
                    <a:bodyPr/>
                    <a:lstStyle/>
                    <a:p>
                      <a:pPr algn="l" fontAlgn="t"/>
                      <a:r>
                        <a:rPr lang="ru-RU" sz="1000" u="none" strike="noStrike" dirty="0">
                          <a:effectLst/>
                        </a:rPr>
                        <a:t>Капитальный ремонт общеобразовательных организаций в отчетном периоде не предусмотрен и не осуществлялся</a:t>
                      </a:r>
                      <a:endParaRPr lang="ru-RU" sz="1000" b="0" i="0" u="none" strike="noStrike" dirty="0">
                        <a:solidFill>
                          <a:srgbClr val="000000"/>
                        </a:solidFill>
                        <a:effectLst/>
                        <a:latin typeface="Calibri" panose="020F0502020204030204" pitchFamily="34" charset="0"/>
                      </a:endParaRPr>
                    </a:p>
                  </a:txBody>
                  <a:tcPr marL="6655" marR="6655" marT="6655" marB="0"/>
                </a:tc>
                <a:extLst>
                  <a:ext uri="{0D108BD9-81ED-4DB2-BD59-A6C34878D82A}">
                    <a16:rowId xmlns:a16="http://schemas.microsoft.com/office/drawing/2014/main" val="2005952571"/>
                  </a:ext>
                </a:extLst>
              </a:tr>
              <a:tr h="1588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gridSpan="7">
                  <a:txBody>
                    <a:bodyPr/>
                    <a:lstStyle/>
                    <a:p>
                      <a:pPr algn="l" fontAlgn="t"/>
                      <a:r>
                        <a:rPr lang="ru-RU" sz="1000" u="none" strike="noStrike" dirty="0">
                          <a:effectLst/>
                        </a:rPr>
                        <a:t>Мероприятие 8.1.3 «МБОУ школа №7, Московская область, г. Долгопрудный, ул. Лихачевское шоссе, д. 27» </a:t>
                      </a:r>
                      <a:endParaRPr lang="ru-RU" sz="1000" b="0" i="0" u="none" strike="noStrike" dirty="0">
                        <a:solidFill>
                          <a:srgbClr val="000000"/>
                        </a:solidFill>
                        <a:effectLst/>
                        <a:latin typeface="Calibri" panose="020F0502020204030204" pitchFamily="34" charset="0"/>
                      </a:endParaRPr>
                    </a:p>
                  </a:txBody>
                  <a:tcPr marL="6655" marR="6655" marT="66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73777584"/>
                  </a:ext>
                </a:extLst>
              </a:tr>
              <a:tr h="6153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Выполнены в полном объеме мероприятия по капитальному ремонту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l" fontAlgn="t"/>
                      <a:r>
                        <a:rPr lang="ru-RU" sz="1000" u="none" strike="noStrike" dirty="0">
                          <a:effectLst/>
                        </a:rPr>
                        <a:t>Капитальный ремонт общеобразовательных организаций в отчетном периоде не предусмотрен и не осуществлялся</a:t>
                      </a:r>
                      <a:endParaRPr lang="ru-RU" sz="1000" b="0" i="0" u="none" strike="noStrike" dirty="0">
                        <a:solidFill>
                          <a:srgbClr val="000000"/>
                        </a:solidFill>
                        <a:effectLst/>
                        <a:latin typeface="Calibri" panose="020F0502020204030204" pitchFamily="34" charset="0"/>
                      </a:endParaRPr>
                    </a:p>
                  </a:txBody>
                  <a:tcPr marL="6655" marR="6655" marT="6655" marB="0"/>
                </a:tc>
                <a:extLst>
                  <a:ext uri="{0D108BD9-81ED-4DB2-BD59-A6C34878D82A}">
                    <a16:rowId xmlns:a16="http://schemas.microsoft.com/office/drawing/2014/main" val="241141954"/>
                  </a:ext>
                </a:extLst>
              </a:tr>
              <a:tr h="1588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gridSpan="7">
                  <a:txBody>
                    <a:bodyPr/>
                    <a:lstStyle/>
                    <a:p>
                      <a:pPr algn="l" fontAlgn="t"/>
                      <a:r>
                        <a:rPr lang="ru-RU" sz="1000" u="none" strike="noStrike" dirty="0">
                          <a:effectLst/>
                        </a:rPr>
                        <a:t>Мероприятие 8.1.4 «МАОУ СОШ №6, Московская область, г. Долгопрудный, ул. Октябрьская, д. 33» </a:t>
                      </a:r>
                      <a:endParaRPr lang="ru-RU" sz="1000" b="0" i="0" u="none" strike="noStrike" dirty="0">
                        <a:solidFill>
                          <a:srgbClr val="000000"/>
                        </a:solidFill>
                        <a:effectLst/>
                        <a:latin typeface="Calibri" panose="020F0502020204030204" pitchFamily="34" charset="0"/>
                      </a:endParaRPr>
                    </a:p>
                  </a:txBody>
                  <a:tcPr marL="6655" marR="6655" marT="66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55601443"/>
                  </a:ext>
                </a:extLst>
              </a:tr>
              <a:tr h="6153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Выполнены в полном объеме мероприятия по капитальному ремонту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l" fontAlgn="t"/>
                      <a:r>
                        <a:rPr lang="ru-RU" sz="1000" u="none" strike="noStrike" dirty="0">
                          <a:effectLst/>
                        </a:rPr>
                        <a:t>Капитальный ремонт общеобразовательных организаций в отчетном периоде не предусмотрен и не осуществлялся</a:t>
                      </a:r>
                      <a:endParaRPr lang="ru-RU" sz="1000" b="0" i="0" u="none" strike="noStrike" dirty="0">
                        <a:solidFill>
                          <a:srgbClr val="000000"/>
                        </a:solidFill>
                        <a:effectLst/>
                        <a:latin typeface="Calibri" panose="020F0502020204030204" pitchFamily="34" charset="0"/>
                      </a:endParaRPr>
                    </a:p>
                  </a:txBody>
                  <a:tcPr marL="6655" marR="6655" marT="6655" marB="0"/>
                </a:tc>
                <a:extLst>
                  <a:ext uri="{0D108BD9-81ED-4DB2-BD59-A6C34878D82A}">
                    <a16:rowId xmlns:a16="http://schemas.microsoft.com/office/drawing/2014/main" val="4237654497"/>
                  </a:ext>
                </a:extLst>
              </a:tr>
              <a:tr h="1588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gridSpan="7">
                  <a:txBody>
                    <a:bodyPr/>
                    <a:lstStyle/>
                    <a:p>
                      <a:pPr algn="l" fontAlgn="t"/>
                      <a:r>
                        <a:rPr lang="ru-RU" sz="1000" u="none" strike="noStrike" dirty="0">
                          <a:effectLst/>
                        </a:rPr>
                        <a:t>Мероприятие 8.1.5 «МАОУ лицей № 5, Московская область г. Долгопрудный, улица Советская, дом 6» </a:t>
                      </a:r>
                      <a:endParaRPr lang="ru-RU" sz="1000" b="0" i="0" u="none" strike="noStrike" dirty="0">
                        <a:solidFill>
                          <a:srgbClr val="000000"/>
                        </a:solidFill>
                        <a:effectLst/>
                        <a:latin typeface="Calibri" panose="020F0502020204030204" pitchFamily="34" charset="0"/>
                      </a:endParaRPr>
                    </a:p>
                  </a:txBody>
                  <a:tcPr marL="6655" marR="6655" marT="665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17849645"/>
                  </a:ext>
                </a:extLst>
              </a:tr>
              <a:tr h="31099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Выполнены в полном объеме мероприятия по капитальному ремонту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6655" marR="6655" marT="6655"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655" marR="6655" marT="6655" marB="0" anchor="ctr"/>
                </a:tc>
                <a:tc>
                  <a:txBody>
                    <a:bodyPr/>
                    <a:lstStyle/>
                    <a:p>
                      <a:pPr algn="l" fontAlgn="t"/>
                      <a:r>
                        <a:rPr lang="ru-RU" sz="1000" u="none" strike="noStrike" dirty="0">
                          <a:effectLst/>
                        </a:rPr>
                        <a:t>Мероприятие выполнено, работы по капительному ремонту завершены</a:t>
                      </a:r>
                      <a:endParaRPr lang="ru-RU" sz="1000" b="0" i="0" u="none" strike="noStrike" dirty="0">
                        <a:solidFill>
                          <a:srgbClr val="000000"/>
                        </a:solidFill>
                        <a:effectLst/>
                        <a:latin typeface="Calibri" panose="020F0502020204030204" pitchFamily="34" charset="0"/>
                      </a:endParaRPr>
                    </a:p>
                  </a:txBody>
                  <a:tcPr marL="6655" marR="6655" marT="6655" marB="0"/>
                </a:tc>
                <a:extLst>
                  <a:ext uri="{0D108BD9-81ED-4DB2-BD59-A6C34878D82A}">
                    <a16:rowId xmlns:a16="http://schemas.microsoft.com/office/drawing/2014/main" val="4081083988"/>
                  </a:ext>
                </a:extLst>
              </a:tr>
            </a:tbl>
          </a:graphicData>
        </a:graphic>
      </p:graphicFrame>
    </p:spTree>
    <p:extLst>
      <p:ext uri="{BB962C8B-B14F-4D97-AF65-F5344CB8AC3E}">
        <p14:creationId xmlns:p14="http://schemas.microsoft.com/office/powerpoint/2010/main" val="23944017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67</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996401952"/>
              </p:ext>
            </p:extLst>
          </p:nvPr>
        </p:nvGraphicFramePr>
        <p:xfrm>
          <a:off x="404075" y="944726"/>
          <a:ext cx="11483122" cy="5730076"/>
        </p:xfrm>
        <a:graphic>
          <a:graphicData uri="http://schemas.openxmlformats.org/drawingml/2006/table">
            <a:tbl>
              <a:tblPr>
                <a:tableStyleId>{69CF1AB2-1976-4502-BF36-3FF5EA218861}</a:tableStyleId>
              </a:tblPr>
              <a:tblGrid>
                <a:gridCol w="484391">
                  <a:extLst>
                    <a:ext uri="{9D8B030D-6E8A-4147-A177-3AD203B41FA5}">
                      <a16:colId xmlns:a16="http://schemas.microsoft.com/office/drawing/2014/main" val="1318398028"/>
                    </a:ext>
                  </a:extLst>
                </a:gridCol>
                <a:gridCol w="463199">
                  <a:extLst>
                    <a:ext uri="{9D8B030D-6E8A-4147-A177-3AD203B41FA5}">
                      <a16:colId xmlns:a16="http://schemas.microsoft.com/office/drawing/2014/main" val="2733429617"/>
                    </a:ext>
                  </a:extLst>
                </a:gridCol>
                <a:gridCol w="690259">
                  <a:extLst>
                    <a:ext uri="{9D8B030D-6E8A-4147-A177-3AD203B41FA5}">
                      <a16:colId xmlns:a16="http://schemas.microsoft.com/office/drawing/2014/main" val="1361170238"/>
                    </a:ext>
                  </a:extLst>
                </a:gridCol>
                <a:gridCol w="3826696">
                  <a:extLst>
                    <a:ext uri="{9D8B030D-6E8A-4147-A177-3AD203B41FA5}">
                      <a16:colId xmlns:a16="http://schemas.microsoft.com/office/drawing/2014/main" val="1964206581"/>
                    </a:ext>
                  </a:extLst>
                </a:gridCol>
                <a:gridCol w="1017226">
                  <a:extLst>
                    <a:ext uri="{9D8B030D-6E8A-4147-A177-3AD203B41FA5}">
                      <a16:colId xmlns:a16="http://schemas.microsoft.com/office/drawing/2014/main" val="3674288403"/>
                    </a:ext>
                  </a:extLst>
                </a:gridCol>
                <a:gridCol w="676201">
                  <a:extLst>
                    <a:ext uri="{9D8B030D-6E8A-4147-A177-3AD203B41FA5}">
                      <a16:colId xmlns:a16="http://schemas.microsoft.com/office/drawing/2014/main" val="3167545524"/>
                    </a:ext>
                  </a:extLst>
                </a:gridCol>
                <a:gridCol w="725508">
                  <a:extLst>
                    <a:ext uri="{9D8B030D-6E8A-4147-A177-3AD203B41FA5}">
                      <a16:colId xmlns:a16="http://schemas.microsoft.com/office/drawing/2014/main" val="2419048458"/>
                    </a:ext>
                  </a:extLst>
                </a:gridCol>
                <a:gridCol w="781317">
                  <a:extLst>
                    <a:ext uri="{9D8B030D-6E8A-4147-A177-3AD203B41FA5}">
                      <a16:colId xmlns:a16="http://schemas.microsoft.com/office/drawing/2014/main" val="459463107"/>
                    </a:ext>
                  </a:extLst>
                </a:gridCol>
                <a:gridCol w="2818325">
                  <a:extLst>
                    <a:ext uri="{9D8B030D-6E8A-4147-A177-3AD203B41FA5}">
                      <a16:colId xmlns:a16="http://schemas.microsoft.com/office/drawing/2014/main" val="304060044"/>
                    </a:ext>
                  </a:extLst>
                </a:gridCol>
              </a:tblGrid>
              <a:tr h="447284">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4804" marR="4804" marT="4804"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4804" marR="4804" marT="4804"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4804" marR="4804" marT="4804" marB="0"/>
                </a:tc>
                <a:extLst>
                  <a:ext uri="{0D108BD9-81ED-4DB2-BD59-A6C34878D82A}">
                    <a16:rowId xmlns:a16="http://schemas.microsoft.com/office/drawing/2014/main" val="1239087957"/>
                  </a:ext>
                </a:extLst>
              </a:tr>
              <a:tr h="152195">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4804" marR="4804" marT="4804" marB="0" anchor="ctr"/>
                </a:tc>
                <a:extLst>
                  <a:ext uri="{0D108BD9-81ED-4DB2-BD59-A6C34878D82A}">
                    <a16:rowId xmlns:a16="http://schemas.microsoft.com/office/drawing/2014/main" val="1912718498"/>
                  </a:ext>
                </a:extLst>
              </a:tr>
              <a:tr h="152195">
                <a:tc gridSpan="9">
                  <a:txBody>
                    <a:bodyPr/>
                    <a:lstStyle/>
                    <a:p>
                      <a:pPr algn="l" fontAlgn="ctr"/>
                      <a:r>
                        <a:rPr lang="ru-RU" sz="1000" u="none" strike="noStrike">
                          <a:effectLst/>
                        </a:rPr>
                        <a:t>03. Образование </a:t>
                      </a:r>
                      <a:endParaRPr lang="ru-RU" sz="1000" b="1" i="0" u="none" strike="noStrike">
                        <a:solidFill>
                          <a:srgbClr val="000000"/>
                        </a:solidFill>
                        <a:effectLst/>
                        <a:latin typeface="Calibri" panose="020F0502020204030204" pitchFamily="34" charset="0"/>
                      </a:endParaRPr>
                    </a:p>
                  </a:txBody>
                  <a:tcPr marL="4804" marR="4804" marT="4804"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17666342"/>
                  </a:ext>
                </a:extLst>
              </a:tr>
              <a:tr h="1521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gridSpan="7">
                  <a:txBody>
                    <a:bodyPr/>
                    <a:lstStyle/>
                    <a:p>
                      <a:pPr algn="l" fontAlgn="t"/>
                      <a:r>
                        <a:rPr lang="ru-RU" sz="1000" u="none" strike="noStrike">
                          <a:effectLst/>
                        </a:rPr>
                        <a:t>Мероприятие 8.2 «Оснащение отремонтированных зданий общеобразовательных организаций средствами обучения и воспитания» </a:t>
                      </a:r>
                      <a:endParaRPr lang="ru-RU" sz="1000" b="0" i="0" u="none" strike="noStrike">
                        <a:solidFill>
                          <a:srgbClr val="000000"/>
                        </a:solidFill>
                        <a:effectLst/>
                        <a:latin typeface="Calibri" panose="020F0502020204030204" pitchFamily="34" charset="0"/>
                      </a:endParaRPr>
                    </a:p>
                  </a:txBody>
                  <a:tcPr marL="4804" marR="4804" marT="480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39015915"/>
                  </a:ext>
                </a:extLst>
              </a:tr>
              <a:tr h="4472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Количество объектов, в которых в полном объеме выполнены мероприятия по капитальному ремонту общеобразовательных организаций</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l" fontAlgn="t"/>
                      <a:r>
                        <a:rPr lang="ru-RU" sz="1000" u="none" strike="noStrike">
                          <a:effectLst/>
                        </a:rPr>
                        <a:t>Капитальный ремонт общеобразовательных организаций в отчетном периоде не предусмотрен и не осуществлялся</a:t>
                      </a:r>
                      <a:endParaRPr lang="ru-RU" sz="1000" b="0" i="0" u="none" strike="noStrike">
                        <a:solidFill>
                          <a:srgbClr val="000000"/>
                        </a:solidFill>
                        <a:effectLst/>
                        <a:latin typeface="Calibri" panose="020F0502020204030204" pitchFamily="34" charset="0"/>
                      </a:endParaRPr>
                    </a:p>
                  </a:txBody>
                  <a:tcPr marL="4804" marR="4804" marT="4804" marB="0"/>
                </a:tc>
                <a:extLst>
                  <a:ext uri="{0D108BD9-81ED-4DB2-BD59-A6C34878D82A}">
                    <a16:rowId xmlns:a16="http://schemas.microsoft.com/office/drawing/2014/main" val="1830587252"/>
                  </a:ext>
                </a:extLst>
              </a:tr>
              <a:tr h="1521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gridSpan="7">
                  <a:txBody>
                    <a:bodyPr/>
                    <a:lstStyle/>
                    <a:p>
                      <a:pPr algn="l" fontAlgn="t"/>
                      <a:r>
                        <a:rPr lang="ru-RU" sz="1000" u="none" strike="noStrike">
                          <a:effectLst/>
                        </a:rPr>
                        <a:t>Мероприятие 8.2.1 «МАОУ школа № 9, Московская область, г. Долгопрудный, ул. Речная, д. 20» </a:t>
                      </a:r>
                      <a:endParaRPr lang="ru-RU" sz="1000" b="0" i="0" u="none" strike="noStrike">
                        <a:solidFill>
                          <a:srgbClr val="000000"/>
                        </a:solidFill>
                        <a:effectLst/>
                        <a:latin typeface="Calibri" panose="020F0502020204030204" pitchFamily="34" charset="0"/>
                      </a:endParaRPr>
                    </a:p>
                  </a:txBody>
                  <a:tcPr marL="4804" marR="4804" marT="480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32289002"/>
                  </a:ext>
                </a:extLst>
              </a:tr>
              <a:tr h="4472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Оснащены средствами обучения и воспитания отремонтированные здания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l" fontAlgn="t"/>
                      <a:r>
                        <a:rPr lang="ru-RU" sz="1000" u="none" strike="noStrike" dirty="0">
                          <a:effectLst/>
                        </a:rPr>
                        <a:t>Капитальный ремонт общеобразовательных организаций в отчетном периоде не предусмотрен и не осуществлялся</a:t>
                      </a:r>
                      <a:endParaRPr lang="ru-RU" sz="1000" b="0" i="0" u="none" strike="noStrike" dirty="0">
                        <a:solidFill>
                          <a:srgbClr val="000000"/>
                        </a:solidFill>
                        <a:effectLst/>
                        <a:latin typeface="Calibri" panose="020F0502020204030204" pitchFamily="34" charset="0"/>
                      </a:endParaRPr>
                    </a:p>
                  </a:txBody>
                  <a:tcPr marL="4804" marR="4804" marT="4804" marB="0"/>
                </a:tc>
                <a:extLst>
                  <a:ext uri="{0D108BD9-81ED-4DB2-BD59-A6C34878D82A}">
                    <a16:rowId xmlns:a16="http://schemas.microsoft.com/office/drawing/2014/main" val="3066338285"/>
                  </a:ext>
                </a:extLst>
              </a:tr>
              <a:tr h="1521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gridSpan="7">
                  <a:txBody>
                    <a:bodyPr/>
                    <a:lstStyle/>
                    <a:p>
                      <a:pPr algn="l" fontAlgn="t"/>
                      <a:r>
                        <a:rPr lang="ru-RU" sz="1000" u="none" strike="noStrike">
                          <a:effectLst/>
                        </a:rPr>
                        <a:t>Мероприятие 8.2.2 «МАОУ СОШ № 11, Московская область, г. Долгопрудный, ул. Первомайская, д. 50/4» </a:t>
                      </a:r>
                      <a:endParaRPr lang="ru-RU" sz="1000" b="0" i="0" u="none" strike="noStrike">
                        <a:solidFill>
                          <a:srgbClr val="000000"/>
                        </a:solidFill>
                        <a:effectLst/>
                        <a:latin typeface="Calibri" panose="020F0502020204030204" pitchFamily="34" charset="0"/>
                      </a:endParaRPr>
                    </a:p>
                  </a:txBody>
                  <a:tcPr marL="4804" marR="4804" marT="480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48708381"/>
                  </a:ext>
                </a:extLst>
              </a:tr>
              <a:tr h="4472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Оснащены средствами обучения и воспитания отремонтированные здания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l" fontAlgn="t"/>
                      <a:r>
                        <a:rPr lang="ru-RU" sz="1000" u="none" strike="noStrike" dirty="0">
                          <a:effectLst/>
                        </a:rPr>
                        <a:t>Капитальный ремонт общеобразовательных организаций в отчетном периоде не предусмотрен и не осуществлялся</a:t>
                      </a:r>
                      <a:endParaRPr lang="ru-RU" sz="1000" b="0" i="0" u="none" strike="noStrike" dirty="0">
                        <a:solidFill>
                          <a:srgbClr val="000000"/>
                        </a:solidFill>
                        <a:effectLst/>
                        <a:latin typeface="Calibri" panose="020F0502020204030204" pitchFamily="34" charset="0"/>
                      </a:endParaRPr>
                    </a:p>
                  </a:txBody>
                  <a:tcPr marL="4804" marR="4804" marT="4804" marB="0"/>
                </a:tc>
                <a:extLst>
                  <a:ext uri="{0D108BD9-81ED-4DB2-BD59-A6C34878D82A}">
                    <a16:rowId xmlns:a16="http://schemas.microsoft.com/office/drawing/2014/main" val="3900189442"/>
                  </a:ext>
                </a:extLst>
              </a:tr>
              <a:tr h="1521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gridSpan="7">
                  <a:txBody>
                    <a:bodyPr/>
                    <a:lstStyle/>
                    <a:p>
                      <a:pPr algn="l" fontAlgn="t"/>
                      <a:r>
                        <a:rPr lang="ru-RU" sz="1000" u="none" strike="noStrike">
                          <a:effectLst/>
                        </a:rPr>
                        <a:t>Мероприятие 8.2.3 «МБОУ школа №7, Московская область, г. Долгопрудный, ул. Лихачевское шоссе, д. 27» </a:t>
                      </a:r>
                      <a:endParaRPr lang="ru-RU" sz="1000" b="0" i="0" u="none" strike="noStrike">
                        <a:solidFill>
                          <a:srgbClr val="000000"/>
                        </a:solidFill>
                        <a:effectLst/>
                        <a:latin typeface="Calibri" panose="020F0502020204030204" pitchFamily="34" charset="0"/>
                      </a:endParaRPr>
                    </a:p>
                  </a:txBody>
                  <a:tcPr marL="4804" marR="4804" marT="480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22737218"/>
                  </a:ext>
                </a:extLst>
              </a:tr>
              <a:tr h="4472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Оснащены средствами обучения и воспитания отремонтированные здания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l" fontAlgn="t"/>
                      <a:r>
                        <a:rPr lang="ru-RU" sz="1000" u="none" strike="noStrike" dirty="0">
                          <a:effectLst/>
                        </a:rPr>
                        <a:t>Капитальный ремонт общеобразовательных организаций в отчетном периоде не предусмотрен и не осуществлялся</a:t>
                      </a:r>
                      <a:endParaRPr lang="ru-RU" sz="1000" b="0" i="0" u="none" strike="noStrike" dirty="0">
                        <a:solidFill>
                          <a:srgbClr val="000000"/>
                        </a:solidFill>
                        <a:effectLst/>
                        <a:latin typeface="Calibri" panose="020F0502020204030204" pitchFamily="34" charset="0"/>
                      </a:endParaRPr>
                    </a:p>
                  </a:txBody>
                  <a:tcPr marL="4804" marR="4804" marT="4804" marB="0"/>
                </a:tc>
                <a:extLst>
                  <a:ext uri="{0D108BD9-81ED-4DB2-BD59-A6C34878D82A}">
                    <a16:rowId xmlns:a16="http://schemas.microsoft.com/office/drawing/2014/main" val="3637483953"/>
                  </a:ext>
                </a:extLst>
              </a:tr>
              <a:tr h="1521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gridSpan="7">
                  <a:txBody>
                    <a:bodyPr/>
                    <a:lstStyle/>
                    <a:p>
                      <a:pPr algn="l" fontAlgn="t"/>
                      <a:r>
                        <a:rPr lang="ru-RU" sz="1000" u="none" strike="noStrike">
                          <a:effectLst/>
                        </a:rPr>
                        <a:t>Мероприятие 8.3 «Разработка проектно-сметной документации на проведение капитального ремонта зданий муниципальных общеобразовательных организаций» </a:t>
                      </a:r>
                      <a:endParaRPr lang="ru-RU" sz="1000" b="0" i="0" u="none" strike="noStrike">
                        <a:solidFill>
                          <a:srgbClr val="000000"/>
                        </a:solidFill>
                        <a:effectLst/>
                        <a:latin typeface="Calibri" panose="020F0502020204030204" pitchFamily="34" charset="0"/>
                      </a:endParaRPr>
                    </a:p>
                  </a:txBody>
                  <a:tcPr marL="4804" marR="4804" marT="480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1589908"/>
                  </a:ext>
                </a:extLst>
              </a:tr>
              <a:tr h="4472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Количество объектов, в которых в полном объеме выполнены мероприятия по капитальному ремонту общеобразовательных организаций</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l" fontAlgn="t"/>
                      <a:r>
                        <a:rPr lang="ru-RU" sz="1000" u="none" strike="noStrike" dirty="0">
                          <a:effectLst/>
                        </a:rPr>
                        <a:t>Разработана проектно-сметная документация на проведение капитального ремонта здания в отчетном периоде не запланирована </a:t>
                      </a:r>
                      <a:endParaRPr lang="ru-RU" sz="1000" b="0" i="0" u="none" strike="noStrike" dirty="0">
                        <a:solidFill>
                          <a:srgbClr val="000000"/>
                        </a:solidFill>
                        <a:effectLst/>
                        <a:latin typeface="Calibri" panose="020F0502020204030204" pitchFamily="34" charset="0"/>
                      </a:endParaRPr>
                    </a:p>
                  </a:txBody>
                  <a:tcPr marL="4804" marR="4804" marT="4804" marB="0"/>
                </a:tc>
                <a:extLst>
                  <a:ext uri="{0D108BD9-81ED-4DB2-BD59-A6C34878D82A}">
                    <a16:rowId xmlns:a16="http://schemas.microsoft.com/office/drawing/2014/main" val="2589553777"/>
                  </a:ext>
                </a:extLst>
              </a:tr>
              <a:tr h="1521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gridSpan="7">
                  <a:txBody>
                    <a:bodyPr/>
                    <a:lstStyle/>
                    <a:p>
                      <a:pPr algn="l" fontAlgn="t"/>
                      <a:r>
                        <a:rPr lang="ru-RU" sz="1000" u="none" strike="noStrike">
                          <a:effectLst/>
                        </a:rPr>
                        <a:t>Мероприятие 8.3.1 «МАОУ школа № 9, Московская область, г. Долгопрудный, ул. Речная, д. 20» </a:t>
                      </a:r>
                      <a:endParaRPr lang="ru-RU" sz="1000" b="0" i="0" u="none" strike="noStrike">
                        <a:solidFill>
                          <a:srgbClr val="000000"/>
                        </a:solidFill>
                        <a:effectLst/>
                        <a:latin typeface="Calibri" panose="020F0502020204030204" pitchFamily="34" charset="0"/>
                      </a:endParaRPr>
                    </a:p>
                  </a:txBody>
                  <a:tcPr marL="4804" marR="4804" marT="480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07151786"/>
                  </a:ext>
                </a:extLst>
              </a:tr>
              <a:tr h="4472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Разработана проектно-сметная документация на проведение капитального ремонта зданий муниципальных общеобразовательных организаций в Московской области, шт.</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l" fontAlgn="t"/>
                      <a:r>
                        <a:rPr lang="ru-RU" sz="1000" u="none" strike="noStrike" dirty="0">
                          <a:effectLst/>
                        </a:rPr>
                        <a:t>Разработана проектно-сметная документация на проведение капитального ремонта здания в отчетном периоде не запланирована </a:t>
                      </a:r>
                      <a:endParaRPr lang="ru-RU" sz="1000" b="0" i="0" u="none" strike="noStrike" dirty="0">
                        <a:solidFill>
                          <a:srgbClr val="000000"/>
                        </a:solidFill>
                        <a:effectLst/>
                        <a:latin typeface="Calibri" panose="020F0502020204030204" pitchFamily="34" charset="0"/>
                      </a:endParaRPr>
                    </a:p>
                  </a:txBody>
                  <a:tcPr marL="4804" marR="4804" marT="4804" marB="0"/>
                </a:tc>
                <a:extLst>
                  <a:ext uri="{0D108BD9-81ED-4DB2-BD59-A6C34878D82A}">
                    <a16:rowId xmlns:a16="http://schemas.microsoft.com/office/drawing/2014/main" val="170124348"/>
                  </a:ext>
                </a:extLst>
              </a:tr>
              <a:tr h="1521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gridSpan="7">
                  <a:txBody>
                    <a:bodyPr/>
                    <a:lstStyle/>
                    <a:p>
                      <a:pPr algn="l" fontAlgn="t"/>
                      <a:r>
                        <a:rPr lang="ru-RU" sz="1000" u="none" strike="noStrike" dirty="0">
                          <a:effectLst/>
                        </a:rPr>
                        <a:t>Мероприятие 8.3.2 «МАОУ СОШ № 11, Московская область, г. Долгопрудный, ул. Первомайская, д. 50/4» </a:t>
                      </a:r>
                      <a:endParaRPr lang="ru-RU" sz="1000" b="0" i="0" u="none" strike="noStrike" dirty="0">
                        <a:solidFill>
                          <a:srgbClr val="000000"/>
                        </a:solidFill>
                        <a:effectLst/>
                        <a:latin typeface="Calibri" panose="020F0502020204030204" pitchFamily="34" charset="0"/>
                      </a:endParaRPr>
                    </a:p>
                  </a:txBody>
                  <a:tcPr marL="4804" marR="4804" marT="480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9872679"/>
                  </a:ext>
                </a:extLst>
              </a:tr>
              <a:tr h="4472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Разработана проектно-сметная документация на проведение капитального ремонта зданий муниципальных общеобразовательных организаций в Московской области, шт.</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4804" marR="4804" marT="4804" marB="0" anchor="ctr"/>
                </a:tc>
                <a:tc>
                  <a:txBody>
                    <a:bodyPr/>
                    <a:lstStyle/>
                    <a:p>
                      <a:pPr algn="l" fontAlgn="t"/>
                      <a:r>
                        <a:rPr lang="ru-RU" sz="1000" u="none" strike="noStrike" dirty="0">
                          <a:effectLst/>
                        </a:rPr>
                        <a:t>Разработана проектно-сметная документация на проведение капитального ремонта здания в отчетном периоде не запланирована </a:t>
                      </a:r>
                      <a:endParaRPr lang="ru-RU" sz="1000" b="0" i="0" u="none" strike="noStrike" dirty="0">
                        <a:solidFill>
                          <a:srgbClr val="000000"/>
                        </a:solidFill>
                        <a:effectLst/>
                        <a:latin typeface="Calibri" panose="020F0502020204030204" pitchFamily="34" charset="0"/>
                      </a:endParaRPr>
                    </a:p>
                  </a:txBody>
                  <a:tcPr marL="4804" marR="4804" marT="4804" marB="0"/>
                </a:tc>
                <a:extLst>
                  <a:ext uri="{0D108BD9-81ED-4DB2-BD59-A6C34878D82A}">
                    <a16:rowId xmlns:a16="http://schemas.microsoft.com/office/drawing/2014/main" val="1795827031"/>
                  </a:ext>
                </a:extLst>
              </a:tr>
              <a:tr h="1521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gridSpan="7">
                  <a:txBody>
                    <a:bodyPr/>
                    <a:lstStyle/>
                    <a:p>
                      <a:pPr algn="l" fontAlgn="t"/>
                      <a:r>
                        <a:rPr lang="ru-RU" sz="1000" u="none" strike="noStrike" dirty="0">
                          <a:effectLst/>
                        </a:rPr>
                        <a:t>Мероприятие 8.3.3 «МБОУ школа №7, Московская область, г. Долгопрудный, ул. Лихачевское шоссе, д. 27» </a:t>
                      </a:r>
                      <a:endParaRPr lang="ru-RU" sz="1000" b="0" i="0" u="none" strike="noStrike" dirty="0">
                        <a:solidFill>
                          <a:srgbClr val="000000"/>
                        </a:solidFill>
                        <a:effectLst/>
                        <a:latin typeface="Calibri" panose="020F0502020204030204" pitchFamily="34" charset="0"/>
                      </a:endParaRPr>
                    </a:p>
                  </a:txBody>
                  <a:tcPr marL="4804" marR="4804" marT="480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45554099"/>
                  </a:ext>
                </a:extLst>
              </a:tr>
              <a:tr h="4472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Разработана проектно-сметная документация на проведение капитального ремонта зданий муниципальных общеобразовательных организаций в Московской области, шт.</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4804" marR="4804" marT="480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4804" marR="4804" marT="4804" marB="0" anchor="ctr"/>
                </a:tc>
                <a:tc>
                  <a:txBody>
                    <a:bodyPr/>
                    <a:lstStyle/>
                    <a:p>
                      <a:pPr algn="l" fontAlgn="t"/>
                      <a:r>
                        <a:rPr lang="ru-RU" sz="1000" u="none" strike="noStrike" dirty="0">
                          <a:effectLst/>
                        </a:rPr>
                        <a:t>Разработана проектно-сметная документация на проведение капитального ремонта здания в отчетном периоде не запланирована </a:t>
                      </a:r>
                      <a:endParaRPr lang="ru-RU" sz="1000" b="0" i="0" u="none" strike="noStrike" dirty="0">
                        <a:solidFill>
                          <a:srgbClr val="000000"/>
                        </a:solidFill>
                        <a:effectLst/>
                        <a:latin typeface="Calibri" panose="020F0502020204030204" pitchFamily="34" charset="0"/>
                      </a:endParaRPr>
                    </a:p>
                  </a:txBody>
                  <a:tcPr marL="4804" marR="4804" marT="4804" marB="0"/>
                </a:tc>
                <a:extLst>
                  <a:ext uri="{0D108BD9-81ED-4DB2-BD59-A6C34878D82A}">
                    <a16:rowId xmlns:a16="http://schemas.microsoft.com/office/drawing/2014/main" val="2732601656"/>
                  </a:ext>
                </a:extLst>
              </a:tr>
            </a:tbl>
          </a:graphicData>
        </a:graphic>
      </p:graphicFrame>
    </p:spTree>
    <p:extLst>
      <p:ext uri="{BB962C8B-B14F-4D97-AF65-F5344CB8AC3E}">
        <p14:creationId xmlns:p14="http://schemas.microsoft.com/office/powerpoint/2010/main" val="36713330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68</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190569640"/>
              </p:ext>
            </p:extLst>
          </p:nvPr>
        </p:nvGraphicFramePr>
        <p:xfrm>
          <a:off x="404074" y="865232"/>
          <a:ext cx="11483124" cy="5739628"/>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2745797777"/>
                    </a:ext>
                  </a:extLst>
                </a:gridCol>
                <a:gridCol w="463199">
                  <a:extLst>
                    <a:ext uri="{9D8B030D-6E8A-4147-A177-3AD203B41FA5}">
                      <a16:colId xmlns:a16="http://schemas.microsoft.com/office/drawing/2014/main" val="725310335"/>
                    </a:ext>
                  </a:extLst>
                </a:gridCol>
                <a:gridCol w="690259">
                  <a:extLst>
                    <a:ext uri="{9D8B030D-6E8A-4147-A177-3AD203B41FA5}">
                      <a16:colId xmlns:a16="http://schemas.microsoft.com/office/drawing/2014/main" val="1369155410"/>
                    </a:ext>
                  </a:extLst>
                </a:gridCol>
                <a:gridCol w="4106338">
                  <a:extLst>
                    <a:ext uri="{9D8B030D-6E8A-4147-A177-3AD203B41FA5}">
                      <a16:colId xmlns:a16="http://schemas.microsoft.com/office/drawing/2014/main" val="532419578"/>
                    </a:ext>
                  </a:extLst>
                </a:gridCol>
                <a:gridCol w="737585">
                  <a:extLst>
                    <a:ext uri="{9D8B030D-6E8A-4147-A177-3AD203B41FA5}">
                      <a16:colId xmlns:a16="http://schemas.microsoft.com/office/drawing/2014/main" val="1042659769"/>
                    </a:ext>
                  </a:extLst>
                </a:gridCol>
                <a:gridCol w="1017223">
                  <a:extLst>
                    <a:ext uri="{9D8B030D-6E8A-4147-A177-3AD203B41FA5}">
                      <a16:colId xmlns:a16="http://schemas.microsoft.com/office/drawing/2014/main" val="406194062"/>
                    </a:ext>
                  </a:extLst>
                </a:gridCol>
                <a:gridCol w="811358">
                  <a:extLst>
                    <a:ext uri="{9D8B030D-6E8A-4147-A177-3AD203B41FA5}">
                      <a16:colId xmlns:a16="http://schemas.microsoft.com/office/drawing/2014/main" val="3659339075"/>
                    </a:ext>
                  </a:extLst>
                </a:gridCol>
                <a:gridCol w="775028">
                  <a:extLst>
                    <a:ext uri="{9D8B030D-6E8A-4147-A177-3AD203B41FA5}">
                      <a16:colId xmlns:a16="http://schemas.microsoft.com/office/drawing/2014/main" val="2635061116"/>
                    </a:ext>
                  </a:extLst>
                </a:gridCol>
                <a:gridCol w="2397742">
                  <a:extLst>
                    <a:ext uri="{9D8B030D-6E8A-4147-A177-3AD203B41FA5}">
                      <a16:colId xmlns:a16="http://schemas.microsoft.com/office/drawing/2014/main" val="2974462610"/>
                    </a:ext>
                  </a:extLst>
                </a:gridCol>
              </a:tblGrid>
              <a:tr h="461506">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509" marR="5509" marT="5509"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509" marR="5509" marT="5509"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509" marR="5509" marT="5509" marB="0"/>
                </a:tc>
                <a:extLst>
                  <a:ext uri="{0D108BD9-81ED-4DB2-BD59-A6C34878D82A}">
                    <a16:rowId xmlns:a16="http://schemas.microsoft.com/office/drawing/2014/main" val="3247789610"/>
                  </a:ext>
                </a:extLst>
              </a:tr>
              <a:tr h="15749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509" marR="5509" marT="5509" marB="0" anchor="ctr"/>
                </a:tc>
                <a:extLst>
                  <a:ext uri="{0D108BD9-81ED-4DB2-BD59-A6C34878D82A}">
                    <a16:rowId xmlns:a16="http://schemas.microsoft.com/office/drawing/2014/main" val="883174506"/>
                  </a:ext>
                </a:extLst>
              </a:tr>
              <a:tr h="157498">
                <a:tc gridSpan="9">
                  <a:txBody>
                    <a:bodyPr/>
                    <a:lstStyle/>
                    <a:p>
                      <a:pPr algn="l" fontAlgn="ctr"/>
                      <a:r>
                        <a:rPr lang="ru-RU" sz="1000" u="none" strike="noStrike">
                          <a:effectLst/>
                        </a:rPr>
                        <a:t>03. Образование </a:t>
                      </a:r>
                      <a:endParaRPr lang="ru-RU" sz="1000" b="1" i="0" u="none" strike="noStrike">
                        <a:solidFill>
                          <a:srgbClr val="000000"/>
                        </a:solidFill>
                        <a:effectLst/>
                        <a:latin typeface="Calibri" panose="020F0502020204030204" pitchFamily="34" charset="0"/>
                      </a:endParaRPr>
                    </a:p>
                  </a:txBody>
                  <a:tcPr marL="5509" marR="5509" marT="550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84279495"/>
                  </a:ext>
                </a:extLst>
              </a:tr>
              <a:tr h="15749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gridSpan="7">
                  <a:txBody>
                    <a:bodyPr/>
                    <a:lstStyle/>
                    <a:p>
                      <a:pPr algn="l" fontAlgn="t"/>
                      <a:r>
                        <a:rPr lang="ru-RU" sz="1000" u="none" strike="noStrike">
                          <a:effectLst/>
                        </a:rPr>
                        <a:t>Мероприятие 8.4 «Благоустройство территорий муниципальных общеобразовательных организаций, в зданиях которых выполнен капитальный ремонт» </a:t>
                      </a:r>
                      <a:endParaRPr lang="ru-RU" sz="1000" b="0" i="0" u="none" strike="noStrike">
                        <a:solidFill>
                          <a:srgbClr val="000000"/>
                        </a:solidFill>
                        <a:effectLst/>
                        <a:latin typeface="Calibri" panose="020F0502020204030204" pitchFamily="34" charset="0"/>
                      </a:endParaRPr>
                    </a:p>
                  </a:txBody>
                  <a:tcPr marL="5509" marR="5509" marT="550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23360852"/>
                  </a:ext>
                </a:extLst>
              </a:tr>
              <a:tr h="6135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Количество объектов, в которых в полном объеме выполнены мероприятия по капитальному ремонту общеобразовательных организаций</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l" fontAlgn="t"/>
                      <a:r>
                        <a:rPr lang="ru-RU" sz="1000" u="none" strike="noStrike">
                          <a:effectLst/>
                        </a:rPr>
                        <a:t>Благоустройство территории общеобразовательных организаций в отчетном периоде не предусмотрено и не осуществлялось</a:t>
                      </a:r>
                      <a:endParaRPr lang="ru-RU" sz="1000" b="0" i="0" u="none" strike="noStrike">
                        <a:solidFill>
                          <a:srgbClr val="000000"/>
                        </a:solidFill>
                        <a:effectLst/>
                        <a:latin typeface="Calibri" panose="020F0502020204030204" pitchFamily="34" charset="0"/>
                      </a:endParaRPr>
                    </a:p>
                  </a:txBody>
                  <a:tcPr marL="5509" marR="5509" marT="5509" marB="0"/>
                </a:tc>
                <a:extLst>
                  <a:ext uri="{0D108BD9-81ED-4DB2-BD59-A6C34878D82A}">
                    <a16:rowId xmlns:a16="http://schemas.microsoft.com/office/drawing/2014/main" val="683797662"/>
                  </a:ext>
                </a:extLst>
              </a:tr>
              <a:tr h="15749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gridSpan="7">
                  <a:txBody>
                    <a:bodyPr/>
                    <a:lstStyle/>
                    <a:p>
                      <a:pPr algn="l" fontAlgn="t"/>
                      <a:r>
                        <a:rPr lang="ru-RU" sz="1000" u="none" strike="noStrike">
                          <a:effectLst/>
                        </a:rPr>
                        <a:t>Мероприятие 8.4.1 «МАОУ школа № 9, Московская область, г. Долгопрудный, ул. Речная, д. 20» </a:t>
                      </a:r>
                      <a:endParaRPr lang="ru-RU" sz="1000" b="0" i="0" u="none" strike="noStrike">
                        <a:solidFill>
                          <a:srgbClr val="000000"/>
                        </a:solidFill>
                        <a:effectLst/>
                        <a:latin typeface="Calibri" panose="020F0502020204030204" pitchFamily="34" charset="0"/>
                      </a:endParaRPr>
                    </a:p>
                  </a:txBody>
                  <a:tcPr marL="5509" marR="5509" marT="550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1426281"/>
                  </a:ext>
                </a:extLst>
              </a:tr>
              <a:tr h="6135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Благоустроены территории муниципальных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l" fontAlgn="t"/>
                      <a:r>
                        <a:rPr lang="ru-RU" sz="1000" u="none" strike="noStrike">
                          <a:effectLst/>
                        </a:rPr>
                        <a:t>Благоустройство территории общеобразовательных организаций в отчетном периоде не предусмотрено и не осуществлялось</a:t>
                      </a:r>
                      <a:endParaRPr lang="ru-RU" sz="1000" b="0" i="0" u="none" strike="noStrike">
                        <a:solidFill>
                          <a:srgbClr val="000000"/>
                        </a:solidFill>
                        <a:effectLst/>
                        <a:latin typeface="Calibri" panose="020F0502020204030204" pitchFamily="34" charset="0"/>
                      </a:endParaRPr>
                    </a:p>
                  </a:txBody>
                  <a:tcPr marL="5509" marR="5509" marT="5509" marB="0"/>
                </a:tc>
                <a:extLst>
                  <a:ext uri="{0D108BD9-81ED-4DB2-BD59-A6C34878D82A}">
                    <a16:rowId xmlns:a16="http://schemas.microsoft.com/office/drawing/2014/main" val="2428808724"/>
                  </a:ext>
                </a:extLst>
              </a:tr>
              <a:tr h="15749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gridSpan="7">
                  <a:txBody>
                    <a:bodyPr/>
                    <a:lstStyle/>
                    <a:p>
                      <a:pPr algn="l" fontAlgn="t"/>
                      <a:r>
                        <a:rPr lang="ru-RU" sz="1000" u="none" strike="noStrike">
                          <a:effectLst/>
                        </a:rPr>
                        <a:t>Мероприятие 8.4.2 «МАОУ СОШ № 11, Московская область, г. Долгопрудный, ул. Первомайская, д. 50/4» </a:t>
                      </a:r>
                      <a:endParaRPr lang="ru-RU" sz="1000" b="0" i="0" u="none" strike="noStrike">
                        <a:solidFill>
                          <a:srgbClr val="000000"/>
                        </a:solidFill>
                        <a:effectLst/>
                        <a:latin typeface="Calibri" panose="020F0502020204030204" pitchFamily="34" charset="0"/>
                      </a:endParaRPr>
                    </a:p>
                  </a:txBody>
                  <a:tcPr marL="5509" marR="5509" marT="550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33978078"/>
                  </a:ext>
                </a:extLst>
              </a:tr>
              <a:tr h="6135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Благоустроены территории муниципальных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l" fontAlgn="t"/>
                      <a:r>
                        <a:rPr lang="ru-RU" sz="1000" u="none" strike="noStrike">
                          <a:effectLst/>
                        </a:rPr>
                        <a:t>Благоустройство территории общеобразовательных организаций в отчетном периоде не предусмотрено и не осуществлялось</a:t>
                      </a:r>
                      <a:endParaRPr lang="ru-RU" sz="1000" b="0" i="0" u="none" strike="noStrike">
                        <a:solidFill>
                          <a:srgbClr val="000000"/>
                        </a:solidFill>
                        <a:effectLst/>
                        <a:latin typeface="Calibri" panose="020F0502020204030204" pitchFamily="34" charset="0"/>
                      </a:endParaRPr>
                    </a:p>
                  </a:txBody>
                  <a:tcPr marL="5509" marR="5509" marT="5509" marB="0"/>
                </a:tc>
                <a:extLst>
                  <a:ext uri="{0D108BD9-81ED-4DB2-BD59-A6C34878D82A}">
                    <a16:rowId xmlns:a16="http://schemas.microsoft.com/office/drawing/2014/main" val="2101006249"/>
                  </a:ext>
                </a:extLst>
              </a:tr>
              <a:tr h="15749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gridSpan="7">
                  <a:txBody>
                    <a:bodyPr/>
                    <a:lstStyle/>
                    <a:p>
                      <a:pPr algn="l" fontAlgn="t"/>
                      <a:r>
                        <a:rPr lang="ru-RU" sz="1000" u="none" strike="noStrike">
                          <a:effectLst/>
                        </a:rPr>
                        <a:t>Мероприятие 8.4.3 «МБОУ школа №7, Московская область, г. Долгопрудный, ул. Лихачевское шоссе, д. 27» </a:t>
                      </a:r>
                      <a:endParaRPr lang="ru-RU" sz="1000" b="0" i="0" u="none" strike="noStrike">
                        <a:solidFill>
                          <a:srgbClr val="000000"/>
                        </a:solidFill>
                        <a:effectLst/>
                        <a:latin typeface="Calibri" panose="020F0502020204030204" pitchFamily="34" charset="0"/>
                      </a:endParaRPr>
                    </a:p>
                  </a:txBody>
                  <a:tcPr marL="5509" marR="5509" marT="550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55760448"/>
                  </a:ext>
                </a:extLst>
              </a:tr>
              <a:tr h="6135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Благоустроены территории муниципальных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l" fontAlgn="t"/>
                      <a:r>
                        <a:rPr lang="ru-RU" sz="1000" u="none" strike="noStrike">
                          <a:effectLst/>
                        </a:rPr>
                        <a:t>Благоустройство территории общеобразовательных организаций в отчетном периоде не предусмотрено и не осуществлялось</a:t>
                      </a:r>
                      <a:endParaRPr lang="ru-RU" sz="1000" b="0" i="0" u="none" strike="noStrike">
                        <a:solidFill>
                          <a:srgbClr val="000000"/>
                        </a:solidFill>
                        <a:effectLst/>
                        <a:latin typeface="Calibri" panose="020F0502020204030204" pitchFamily="34" charset="0"/>
                      </a:endParaRPr>
                    </a:p>
                  </a:txBody>
                  <a:tcPr marL="5509" marR="5509" marT="5509" marB="0"/>
                </a:tc>
                <a:extLst>
                  <a:ext uri="{0D108BD9-81ED-4DB2-BD59-A6C34878D82A}">
                    <a16:rowId xmlns:a16="http://schemas.microsoft.com/office/drawing/2014/main" val="605581705"/>
                  </a:ext>
                </a:extLst>
              </a:tr>
              <a:tr h="15749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gridSpan="7">
                  <a:txBody>
                    <a:bodyPr/>
                    <a:lstStyle/>
                    <a:p>
                      <a:pPr algn="l" fontAlgn="t"/>
                      <a:r>
                        <a:rPr lang="ru-RU" sz="1000" u="none" strike="noStrike">
                          <a:effectLst/>
                        </a:rPr>
                        <a:t>Мероприятие 8.4.4 «МАОУ лицей № 5, Московская область г. Долгопрудный, улица Советская, дом 6» </a:t>
                      </a:r>
                      <a:endParaRPr lang="ru-RU" sz="1000" b="0" i="0" u="none" strike="noStrike">
                        <a:solidFill>
                          <a:srgbClr val="000000"/>
                        </a:solidFill>
                        <a:effectLst/>
                        <a:latin typeface="Calibri" panose="020F0502020204030204" pitchFamily="34" charset="0"/>
                      </a:endParaRPr>
                    </a:p>
                  </a:txBody>
                  <a:tcPr marL="5509" marR="5509" marT="550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11532196"/>
                  </a:ext>
                </a:extLst>
              </a:tr>
              <a:tr h="3297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Благоустроены территории муниципальных общеобразовательных организаций, шт.</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l" fontAlgn="t"/>
                      <a:r>
                        <a:rPr lang="ru-RU" sz="1000" u="none" strike="noStrike">
                          <a:effectLst/>
                        </a:rPr>
                        <a:t>Мероприятие выполнено. Благоустройство территории завершено</a:t>
                      </a:r>
                      <a:endParaRPr lang="ru-RU" sz="1000" b="0" i="0" u="none" strike="noStrike">
                        <a:solidFill>
                          <a:srgbClr val="000000"/>
                        </a:solidFill>
                        <a:effectLst/>
                        <a:latin typeface="Calibri" panose="020F0502020204030204" pitchFamily="34" charset="0"/>
                      </a:endParaRPr>
                    </a:p>
                  </a:txBody>
                  <a:tcPr marL="5509" marR="5509" marT="5509" marB="0"/>
                </a:tc>
                <a:extLst>
                  <a:ext uri="{0D108BD9-81ED-4DB2-BD59-A6C34878D82A}">
                    <a16:rowId xmlns:a16="http://schemas.microsoft.com/office/drawing/2014/main" val="2403468531"/>
                  </a:ext>
                </a:extLst>
              </a:tr>
              <a:tr h="46150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gridSpan="7">
                  <a:txBody>
                    <a:bodyPr/>
                    <a:lstStyle/>
                    <a:p>
                      <a:pPr algn="l" fontAlgn="t"/>
                      <a:r>
                        <a:rPr lang="ru-RU" sz="1000" u="none" strike="noStrike" dirty="0">
                          <a:effectLst/>
                        </a:rPr>
                        <a:t>Мероприятие 9.1 «Создание в муниципальных образовательных организациях: дошкольных, общеобразовательных, дополнительного образования детей, в том числе в организациях, осуществляющих образовательную деятельность по адаптированным основным общеобразовательным программам, условий для получения детьми-инвалидами качественного образования» </a:t>
                      </a:r>
                      <a:endParaRPr lang="ru-RU" sz="1000" b="0" i="0" u="none" strike="noStrike" dirty="0">
                        <a:solidFill>
                          <a:srgbClr val="000000"/>
                        </a:solidFill>
                        <a:effectLst/>
                        <a:latin typeface="Calibri" panose="020F0502020204030204" pitchFamily="34" charset="0"/>
                      </a:endParaRPr>
                    </a:p>
                  </a:txBody>
                  <a:tcPr marL="5509" marR="5509" marT="550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98366016"/>
                  </a:ext>
                </a:extLst>
              </a:tr>
              <a:tr h="91751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Созданы условия для получения детьми-инвалидами качественного образования в муниципальных образовательных организациях: дошкольных, общеобразовательных, дополнительного образования детей, в том числе в организациях, осуществляющих образовательную деятельность по адаптированным основным общеобразовательным программам, шт.</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5509" marR="5509" marT="550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509" marR="5509" marT="5509" marB="0" anchor="ctr"/>
                </a:tc>
                <a:tc>
                  <a:txBody>
                    <a:bodyPr/>
                    <a:lstStyle/>
                    <a:p>
                      <a:pPr algn="l" fontAlgn="t"/>
                      <a:r>
                        <a:rPr lang="ru-RU" sz="1000" u="none" strike="noStrike" dirty="0">
                          <a:effectLst/>
                        </a:rPr>
                        <a:t>Ремонт общеобразовательных организаций в отчетном периоде не предусмотрен и не осуществлялся</a:t>
                      </a:r>
                      <a:endParaRPr lang="ru-RU" sz="1000" b="0" i="0" u="none" strike="noStrike" dirty="0">
                        <a:solidFill>
                          <a:srgbClr val="000000"/>
                        </a:solidFill>
                        <a:effectLst/>
                        <a:latin typeface="Calibri" panose="020F0502020204030204" pitchFamily="34" charset="0"/>
                      </a:endParaRPr>
                    </a:p>
                  </a:txBody>
                  <a:tcPr marL="5509" marR="5509" marT="5509" marB="0"/>
                </a:tc>
                <a:extLst>
                  <a:ext uri="{0D108BD9-81ED-4DB2-BD59-A6C34878D82A}">
                    <a16:rowId xmlns:a16="http://schemas.microsoft.com/office/drawing/2014/main" val="2698009782"/>
                  </a:ext>
                </a:extLst>
              </a:tr>
            </a:tbl>
          </a:graphicData>
        </a:graphic>
      </p:graphicFrame>
    </p:spTree>
    <p:extLst>
      <p:ext uri="{BB962C8B-B14F-4D97-AF65-F5344CB8AC3E}">
        <p14:creationId xmlns:p14="http://schemas.microsoft.com/office/powerpoint/2010/main" val="375990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69</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3947854540"/>
              </p:ext>
            </p:extLst>
          </p:nvPr>
        </p:nvGraphicFramePr>
        <p:xfrm>
          <a:off x="404075" y="945836"/>
          <a:ext cx="11483124" cy="5663380"/>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17329600"/>
                    </a:ext>
                  </a:extLst>
                </a:gridCol>
                <a:gridCol w="463201">
                  <a:extLst>
                    <a:ext uri="{9D8B030D-6E8A-4147-A177-3AD203B41FA5}">
                      <a16:colId xmlns:a16="http://schemas.microsoft.com/office/drawing/2014/main" val="1029287141"/>
                    </a:ext>
                  </a:extLst>
                </a:gridCol>
                <a:gridCol w="690259">
                  <a:extLst>
                    <a:ext uri="{9D8B030D-6E8A-4147-A177-3AD203B41FA5}">
                      <a16:colId xmlns:a16="http://schemas.microsoft.com/office/drawing/2014/main" val="1696921984"/>
                    </a:ext>
                  </a:extLst>
                </a:gridCol>
                <a:gridCol w="4158218">
                  <a:extLst>
                    <a:ext uri="{9D8B030D-6E8A-4147-A177-3AD203B41FA5}">
                      <a16:colId xmlns:a16="http://schemas.microsoft.com/office/drawing/2014/main" val="3620981034"/>
                    </a:ext>
                  </a:extLst>
                </a:gridCol>
                <a:gridCol w="935728">
                  <a:extLst>
                    <a:ext uri="{9D8B030D-6E8A-4147-A177-3AD203B41FA5}">
                      <a16:colId xmlns:a16="http://schemas.microsoft.com/office/drawing/2014/main" val="40330912"/>
                    </a:ext>
                  </a:extLst>
                </a:gridCol>
                <a:gridCol w="572340">
                  <a:extLst>
                    <a:ext uri="{9D8B030D-6E8A-4147-A177-3AD203B41FA5}">
                      <a16:colId xmlns:a16="http://schemas.microsoft.com/office/drawing/2014/main" val="4150134264"/>
                    </a:ext>
                  </a:extLst>
                </a:gridCol>
                <a:gridCol w="617763">
                  <a:extLst>
                    <a:ext uri="{9D8B030D-6E8A-4147-A177-3AD203B41FA5}">
                      <a16:colId xmlns:a16="http://schemas.microsoft.com/office/drawing/2014/main" val="305827270"/>
                    </a:ext>
                  </a:extLst>
                </a:gridCol>
                <a:gridCol w="690441">
                  <a:extLst>
                    <a:ext uri="{9D8B030D-6E8A-4147-A177-3AD203B41FA5}">
                      <a16:colId xmlns:a16="http://schemas.microsoft.com/office/drawing/2014/main" val="499369425"/>
                    </a:ext>
                  </a:extLst>
                </a:gridCol>
                <a:gridCol w="2870781">
                  <a:extLst>
                    <a:ext uri="{9D8B030D-6E8A-4147-A177-3AD203B41FA5}">
                      <a16:colId xmlns:a16="http://schemas.microsoft.com/office/drawing/2014/main" val="4287467210"/>
                    </a:ext>
                  </a:extLst>
                </a:gridCol>
              </a:tblGrid>
              <a:tr h="414808">
                <a:tc>
                  <a:txBody>
                    <a:bodyPr/>
                    <a:lstStyle/>
                    <a:p>
                      <a:pPr algn="ctr" fontAlgn="t"/>
                      <a:r>
                        <a:rPr lang="ru-RU" sz="900" u="none" strike="noStrike" dirty="0">
                          <a:effectLst/>
                        </a:rPr>
                        <a:t>МП</a:t>
                      </a:r>
                      <a:endParaRPr lang="ru-RU" sz="900" b="0" i="0" u="none" strike="noStrike" dirty="0">
                        <a:solidFill>
                          <a:srgbClr val="000000"/>
                        </a:solidFill>
                        <a:effectLst/>
                        <a:latin typeface="Calibri" panose="020F0502020204030204" pitchFamily="34" charset="0"/>
                      </a:endParaRPr>
                    </a:p>
                  </a:txBody>
                  <a:tcPr marL="3982" marR="3982" marT="3982" marB="0"/>
                </a:tc>
                <a:tc>
                  <a:txBody>
                    <a:bodyPr/>
                    <a:lstStyle/>
                    <a:p>
                      <a:pPr algn="ctr" fontAlgn="t"/>
                      <a:r>
                        <a:rPr lang="ru-RU" sz="900" u="none" strike="noStrike">
                          <a:effectLst/>
                        </a:rPr>
                        <a:t>ПП</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ctr" fontAlgn="t"/>
                      <a:r>
                        <a:rPr lang="ru-RU" sz="900" u="none" strike="noStrike">
                          <a:effectLst/>
                        </a:rPr>
                        <a:t>Мероприятие</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ctr" fontAlgn="t"/>
                      <a:r>
                        <a:rPr lang="ru-RU" sz="900" u="none" strike="noStrike" dirty="0">
                          <a:effectLst/>
                        </a:rPr>
                        <a:t>Наименование целевого показателя (уровень МП) /</a:t>
                      </a:r>
                      <a:br>
                        <a:rPr lang="ru-RU" sz="900" u="none" strike="noStrike" dirty="0">
                          <a:effectLst/>
                        </a:rPr>
                      </a:br>
                      <a:r>
                        <a:rPr lang="ru-RU" sz="900" u="none" strike="noStrike" dirty="0">
                          <a:effectLst/>
                        </a:rPr>
                        <a:t>Наименование результата выполнения мероприятия </a:t>
                      </a:r>
                      <a:endParaRPr lang="ru-RU" sz="900" b="0" i="0" u="none" strike="noStrike" dirty="0">
                        <a:solidFill>
                          <a:srgbClr val="000000"/>
                        </a:solidFill>
                        <a:effectLst/>
                        <a:latin typeface="Calibri" panose="020F0502020204030204" pitchFamily="34" charset="0"/>
                      </a:endParaRPr>
                    </a:p>
                  </a:txBody>
                  <a:tcPr marL="3982" marR="3982" marT="3982"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ctr" fontAlgn="ctr"/>
                      <a:r>
                        <a:rPr lang="ru-RU" sz="900" u="none" strike="noStrike">
                          <a:effectLst/>
                        </a:rPr>
                        <a:t>План 2023 год</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Calibri" panose="020F0502020204030204" pitchFamily="34" charset="0"/>
                      </a:endParaRPr>
                    </a:p>
                  </a:txBody>
                  <a:tcPr marL="3982" marR="3982" marT="3982" marB="0"/>
                </a:tc>
                <a:extLst>
                  <a:ext uri="{0D108BD9-81ED-4DB2-BD59-A6C34878D82A}">
                    <a16:rowId xmlns:a16="http://schemas.microsoft.com/office/drawing/2014/main" val="3368543442"/>
                  </a:ext>
                </a:extLst>
              </a:tr>
              <a:tr h="140920">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3</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4</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5</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6</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8</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9</a:t>
                      </a:r>
                      <a:endParaRPr lang="ru-RU" sz="900" b="0" i="0" u="none" strike="noStrike">
                        <a:solidFill>
                          <a:srgbClr val="000000"/>
                        </a:solidFill>
                        <a:effectLst/>
                        <a:latin typeface="Calibri" panose="020F0502020204030204" pitchFamily="34" charset="0"/>
                      </a:endParaRPr>
                    </a:p>
                  </a:txBody>
                  <a:tcPr marL="3982" marR="3982" marT="3982" marB="0" anchor="ctr"/>
                </a:tc>
                <a:extLst>
                  <a:ext uri="{0D108BD9-81ED-4DB2-BD59-A6C34878D82A}">
                    <a16:rowId xmlns:a16="http://schemas.microsoft.com/office/drawing/2014/main" val="3077989726"/>
                  </a:ext>
                </a:extLst>
              </a:tr>
              <a:tr h="140920">
                <a:tc gridSpan="9">
                  <a:txBody>
                    <a:bodyPr/>
                    <a:lstStyle/>
                    <a:p>
                      <a:pPr algn="l" fontAlgn="ctr"/>
                      <a:r>
                        <a:rPr lang="ru-RU" sz="900" u="none" strike="noStrike">
                          <a:effectLst/>
                        </a:rPr>
                        <a:t>03. Образование </a:t>
                      </a:r>
                      <a:endParaRPr lang="ru-RU" sz="900" b="1" i="0" u="none" strike="noStrike">
                        <a:solidFill>
                          <a:srgbClr val="000000"/>
                        </a:solidFill>
                        <a:effectLst/>
                        <a:latin typeface="Calibri" panose="020F0502020204030204" pitchFamily="34" charset="0"/>
                      </a:endParaRPr>
                    </a:p>
                  </a:txBody>
                  <a:tcPr marL="3982" marR="3982" marT="3982"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0374350"/>
                  </a:ext>
                </a:extLst>
              </a:tr>
              <a:tr h="68869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gridSpan="7">
                  <a:txBody>
                    <a:bodyPr/>
                    <a:lstStyle/>
                    <a:p>
                      <a:pPr algn="l" fontAlgn="t"/>
                      <a:r>
                        <a:rPr lang="ru-RU" sz="900" u="none" strike="noStrike">
                          <a:effectLst/>
                        </a:rPr>
                        <a:t>Мероприятие EВ.1 «Обеспечение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обеспечение дополнительного образования детей в муниципальных общеобразовательных организациях, включая расходы на оплату труда, приобретение учебников и учебных пособий, средств обучения, игр, игрушек (за исключением расходов на содержание зданий и оплату коммунальных услуг)» </a:t>
                      </a:r>
                      <a:endParaRPr lang="ru-RU" sz="900" b="0" i="0" u="none" strike="noStrike">
                        <a:solidFill>
                          <a:srgbClr val="000000"/>
                        </a:solidFill>
                        <a:effectLst/>
                        <a:latin typeface="Calibri" panose="020F0502020204030204" pitchFamily="34" charset="0"/>
                      </a:endParaRPr>
                    </a:p>
                  </a:txBody>
                  <a:tcPr marL="3982" marR="3982" marT="398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43968082"/>
                  </a:ext>
                </a:extLst>
              </a:tr>
              <a:tr h="96258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rowSpan="2">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l" fontAlgn="t"/>
                      <a:r>
                        <a:rPr lang="ru-RU" sz="900" u="none" strike="noStrike">
                          <a:effectLst/>
                        </a:rPr>
                        <a:t>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110</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dirty="0">
                          <a:effectLst/>
                        </a:rPr>
                        <a:t>107,34</a:t>
                      </a:r>
                      <a:endParaRPr lang="ru-RU" sz="900" b="0" i="0" u="none" strike="noStrike" dirty="0">
                        <a:solidFill>
                          <a:srgbClr val="000000"/>
                        </a:solidFill>
                        <a:effectLst/>
                        <a:latin typeface="Calibri" panose="020F0502020204030204" pitchFamily="34" charset="0"/>
                      </a:endParaRPr>
                    </a:p>
                  </a:txBody>
                  <a:tcPr marL="3982" marR="3982" marT="3982" marB="0" anchor="ctr"/>
                </a:tc>
                <a:tc>
                  <a:txBody>
                    <a:bodyPr/>
                    <a:lstStyle/>
                    <a:p>
                      <a:pPr algn="l" fontAlgn="t"/>
                      <a:r>
                        <a:rPr lang="ru-RU" sz="900" u="none" strike="noStrike" dirty="0">
                          <a:effectLst/>
                        </a:rPr>
                        <a:t>Плановое значение показателя не достигнуто.  Средняя заработная плата педагогических работников общеобразовательных организаций общего образования в г.о. Долгопрудный выше среднемесячного дохода от трудовой деятельности в Московской области. Создание образовательных комплексов требует корректировки планового значения показателя. </a:t>
                      </a:r>
                      <a:endParaRPr lang="ru-RU" sz="900" b="0" i="0" u="none" strike="noStrike" dirty="0">
                        <a:solidFill>
                          <a:srgbClr val="000000"/>
                        </a:solidFill>
                        <a:effectLst/>
                        <a:latin typeface="Calibri" panose="020F0502020204030204" pitchFamily="34" charset="0"/>
                      </a:endParaRPr>
                    </a:p>
                  </a:txBody>
                  <a:tcPr marL="3982" marR="3982" marT="3982" marB="0"/>
                </a:tc>
                <a:extLst>
                  <a:ext uri="{0D108BD9-81ED-4DB2-BD59-A6C34878D82A}">
                    <a16:rowId xmlns:a16="http://schemas.microsoft.com/office/drawing/2014/main" val="2862796010"/>
                  </a:ext>
                </a:extLst>
              </a:tr>
              <a:tr h="277865">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vMerge="1">
                  <a:txBody>
                    <a:bodyPr/>
                    <a:lstStyle/>
                    <a:p>
                      <a:endParaRPr lang="ru-RU"/>
                    </a:p>
                  </a:txBody>
                  <a:tcPr/>
                </a:tc>
                <a:tc>
                  <a:txBody>
                    <a:bodyPr/>
                    <a:lstStyle/>
                    <a:p>
                      <a:pPr algn="l" fontAlgn="t"/>
                      <a:r>
                        <a:rPr lang="ru-RU" sz="900" u="none" strike="noStrike">
                          <a:effectLst/>
                        </a:rPr>
                        <a:t>Количество советников по воспитанию в муниципальных общеобразовательных организациях в Московской области, получивших заработную плату</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Штука</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11</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a:effectLst/>
                        </a:rPr>
                        <a:t>11</a:t>
                      </a:r>
                      <a:endParaRPr lang="ru-RU" sz="900" b="0" i="0" u="none" strike="noStrike">
                        <a:solidFill>
                          <a:srgbClr val="000000"/>
                        </a:solidFill>
                        <a:effectLst/>
                        <a:latin typeface="Calibri" panose="020F0502020204030204" pitchFamily="34" charset="0"/>
                      </a:endParaRPr>
                    </a:p>
                  </a:txBody>
                  <a:tcPr marL="3982" marR="3982" marT="3982" marB="0" anchor="ctr"/>
                </a:tc>
                <a:tc>
                  <a:txBody>
                    <a:bodyPr/>
                    <a:lstStyle/>
                    <a:p>
                      <a:pPr algn="l" fontAlgn="t"/>
                      <a:r>
                        <a:rPr lang="ru-RU" sz="900" u="none" strike="noStrike">
                          <a:effectLst/>
                        </a:rPr>
                        <a:t>Плановое значение показателя в отчетном периоде достигнуто</a:t>
                      </a:r>
                      <a:endParaRPr lang="ru-RU" sz="900" b="0" i="0" u="none" strike="noStrike">
                        <a:solidFill>
                          <a:srgbClr val="000000"/>
                        </a:solidFill>
                        <a:effectLst/>
                        <a:latin typeface="Calibri" panose="020F0502020204030204" pitchFamily="34" charset="0"/>
                      </a:endParaRPr>
                    </a:p>
                  </a:txBody>
                  <a:tcPr marL="3982" marR="3982" marT="3982" marB="0"/>
                </a:tc>
                <a:extLst>
                  <a:ext uri="{0D108BD9-81ED-4DB2-BD59-A6C34878D82A}">
                    <a16:rowId xmlns:a16="http://schemas.microsoft.com/office/drawing/2014/main" val="628794875"/>
                  </a:ext>
                </a:extLst>
              </a:tr>
              <a:tr h="414808">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gridSpan="7">
                  <a:txBody>
                    <a:bodyPr/>
                    <a:lstStyle/>
                    <a:p>
                      <a:pPr algn="l" fontAlgn="t"/>
                      <a:r>
                        <a:rPr lang="ru-RU" sz="900" u="none" strike="noStrike">
                          <a:effectLst/>
                        </a:rPr>
                        <a:t>Мероприятие P2.1 «Государственная поддержка частных дошкольных образовательных организаций, частных общеобразовательных организаций и индивидуальных предпринимателей, осуществляющих образовательную деятельность по основным общеобразовательным программам дошкольного образования, с целью возмещения расходов на присмотр и уход, содержание имущества и арендную плату за использование помещений» </a:t>
                      </a:r>
                      <a:endParaRPr lang="ru-RU" sz="900" b="0" i="0" u="none" strike="noStrike">
                        <a:solidFill>
                          <a:srgbClr val="000000"/>
                        </a:solidFill>
                        <a:effectLst/>
                        <a:latin typeface="Calibri" panose="020F0502020204030204" pitchFamily="34" charset="0"/>
                      </a:endParaRPr>
                    </a:p>
                  </a:txBody>
                  <a:tcPr marL="3982" marR="3982" marT="398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28265180"/>
                  </a:ext>
                </a:extLst>
              </a:tr>
              <a:tr h="1373418">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Доля воспитанников в частных дошкольных образовательных организациях, частных общеобразовательных организаций и индивидуальных предпринимателей, осуществляющих образовательную деятельность по основным общеобразовательным программам дошкольного образования, обеспеченных содержанием, в общей численности воспитанников, зачисленных  в частные дошкольные образовательные организации, частные общеобразовательные организации и к индивидуальным предпринимателям, осуществляющим образовательную деятельность по основным общеобразовательным программам дошкольного образования, посредством информационной системы управления дошкольными образовательными организациями Московской области</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3982" marR="3982" marT="3982"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3982" marR="3982" marT="3982" marB="0" anchor="ctr"/>
                </a:tc>
                <a:tc>
                  <a:txBody>
                    <a:bodyPr/>
                    <a:lstStyle/>
                    <a:p>
                      <a:pPr algn="l" fontAlgn="t"/>
                      <a:r>
                        <a:rPr lang="ru-RU" sz="900" u="none" strike="noStrike" dirty="0">
                          <a:effectLst/>
                        </a:rPr>
                        <a:t>Плановое значение показателя в отчетном периоде достигнуто</a:t>
                      </a:r>
                      <a:endParaRPr lang="ru-RU" sz="900" b="0" i="0" u="none" strike="noStrike" dirty="0">
                        <a:solidFill>
                          <a:srgbClr val="000000"/>
                        </a:solidFill>
                        <a:effectLst/>
                        <a:latin typeface="Calibri" panose="020F0502020204030204" pitchFamily="34" charset="0"/>
                      </a:endParaRPr>
                    </a:p>
                  </a:txBody>
                  <a:tcPr marL="3982" marR="3982" marT="3982" marB="0"/>
                </a:tc>
                <a:extLst>
                  <a:ext uri="{0D108BD9-81ED-4DB2-BD59-A6C34878D82A}">
                    <a16:rowId xmlns:a16="http://schemas.microsoft.com/office/drawing/2014/main" val="1192979476"/>
                  </a:ext>
                </a:extLst>
              </a:tr>
              <a:tr h="414808">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gridSpan="7">
                  <a:txBody>
                    <a:bodyPr/>
                    <a:lstStyle/>
                    <a:p>
                      <a:pPr algn="l" fontAlgn="t"/>
                      <a:r>
                        <a:rPr lang="ru-RU" sz="900" u="none" strike="noStrike" dirty="0">
                          <a:effectLst/>
                        </a:rPr>
                        <a:t>Мероприятие P2.2 «Создание дополнительных мест для детей в возрасте от 1,5 до 3 лет любой направленности в организациях, осуществляющих образовательную деятельность (за исключением государственных, муниципальных), и у индивидуальных предпринимателей, осуществляющих образовательную деятельность по образовательным программам дошкольного образования, в том числе адаптированным, и присмотр и уход за детьми» </a:t>
                      </a:r>
                      <a:endParaRPr lang="ru-RU" sz="900" b="0" i="0" u="none" strike="noStrike" dirty="0">
                        <a:solidFill>
                          <a:srgbClr val="000000"/>
                        </a:solidFill>
                        <a:effectLst/>
                        <a:latin typeface="Calibri" panose="020F0502020204030204" pitchFamily="34" charset="0"/>
                      </a:endParaRPr>
                    </a:p>
                  </a:txBody>
                  <a:tcPr marL="3982" marR="3982" marT="398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55574447"/>
                  </a:ext>
                </a:extLst>
              </a:tr>
              <a:tr h="82564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a:effectLst/>
                        </a:rPr>
                        <a:t>Созданы дополнительные места для детей в возрасте от 1,5 до 3 лет любой направленности в организациях, осуществляющих образовательную деятельность (за исключением государственных, муниципальных), и у индивидуальных предпринимателей, осуществляющих образовательную деятельность по образовательным программам дошкольного образования, в том числе адаптированным, и присмотр и уход за детьми</a:t>
                      </a:r>
                      <a:endParaRPr lang="ru-RU" sz="900" b="0" i="0" u="none" strike="noStrike">
                        <a:solidFill>
                          <a:srgbClr val="000000"/>
                        </a:solidFill>
                        <a:effectLst/>
                        <a:latin typeface="Calibri" panose="020F0502020204030204" pitchFamily="34" charset="0"/>
                      </a:endParaRPr>
                    </a:p>
                  </a:txBody>
                  <a:tcPr marL="3982" marR="3982" marT="3982" marB="0"/>
                </a:tc>
                <a:tc>
                  <a:txBody>
                    <a:bodyPr/>
                    <a:lstStyle/>
                    <a:p>
                      <a:pPr algn="l" fontAlgn="t"/>
                      <a:r>
                        <a:rPr lang="ru-RU" sz="900" u="none" strike="noStrike" dirty="0">
                          <a:effectLst/>
                        </a:rPr>
                        <a:t>Место</a:t>
                      </a:r>
                      <a:endParaRPr lang="ru-RU" sz="900" b="0" i="0" u="none" strike="noStrike" dirty="0">
                        <a:solidFill>
                          <a:srgbClr val="000000"/>
                        </a:solidFill>
                        <a:effectLst/>
                        <a:latin typeface="Calibri" panose="020F0502020204030204" pitchFamily="34" charset="0"/>
                      </a:endParaRPr>
                    </a:p>
                  </a:txBody>
                  <a:tcPr marL="3982" marR="3982" marT="3982"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dirty="0">
                          <a:effectLst/>
                        </a:rPr>
                        <a:t>15</a:t>
                      </a:r>
                      <a:endParaRPr lang="ru-RU" sz="900" b="0" i="0" u="none" strike="noStrike" dirty="0">
                        <a:solidFill>
                          <a:srgbClr val="000000"/>
                        </a:solidFill>
                        <a:effectLst/>
                        <a:latin typeface="Calibri" panose="020F0502020204030204" pitchFamily="34" charset="0"/>
                      </a:endParaRPr>
                    </a:p>
                  </a:txBody>
                  <a:tcPr marL="3982" marR="3982" marT="3982" marB="0" anchor="ctr"/>
                </a:tc>
                <a:tc>
                  <a:txBody>
                    <a:bodyPr/>
                    <a:lstStyle/>
                    <a:p>
                      <a:pPr algn="ctr" fontAlgn="ctr"/>
                      <a:r>
                        <a:rPr lang="ru-RU" sz="900" u="none" strike="noStrike" dirty="0">
                          <a:effectLst/>
                        </a:rPr>
                        <a:t>15</a:t>
                      </a:r>
                      <a:endParaRPr lang="ru-RU" sz="900" b="0" i="0" u="none" strike="noStrike" dirty="0">
                        <a:solidFill>
                          <a:srgbClr val="000000"/>
                        </a:solidFill>
                        <a:effectLst/>
                        <a:latin typeface="Calibri" panose="020F0502020204030204" pitchFamily="34" charset="0"/>
                      </a:endParaRPr>
                    </a:p>
                  </a:txBody>
                  <a:tcPr marL="3982" marR="3982" marT="3982" marB="0" anchor="ctr"/>
                </a:tc>
                <a:tc>
                  <a:txBody>
                    <a:bodyPr/>
                    <a:lstStyle/>
                    <a:p>
                      <a:pPr algn="l" fontAlgn="t"/>
                      <a:r>
                        <a:rPr lang="ru-RU" sz="900" u="none" strike="noStrike" dirty="0">
                          <a:effectLst/>
                        </a:rPr>
                        <a:t>Плановое значение показателя в отчетном периоде достигнуто</a:t>
                      </a:r>
                      <a:endParaRPr lang="ru-RU" sz="900" b="0" i="0" u="none" strike="noStrike" dirty="0">
                        <a:solidFill>
                          <a:srgbClr val="000000"/>
                        </a:solidFill>
                        <a:effectLst/>
                        <a:latin typeface="Calibri" panose="020F0502020204030204" pitchFamily="34" charset="0"/>
                      </a:endParaRPr>
                    </a:p>
                  </a:txBody>
                  <a:tcPr marL="3982" marR="3982" marT="3982" marB="0"/>
                </a:tc>
                <a:extLst>
                  <a:ext uri="{0D108BD9-81ED-4DB2-BD59-A6C34878D82A}">
                    <a16:rowId xmlns:a16="http://schemas.microsoft.com/office/drawing/2014/main" val="1403191021"/>
                  </a:ext>
                </a:extLst>
              </a:tr>
            </a:tbl>
          </a:graphicData>
        </a:graphic>
      </p:graphicFrame>
    </p:spTree>
    <p:extLst>
      <p:ext uri="{BB962C8B-B14F-4D97-AF65-F5344CB8AC3E}">
        <p14:creationId xmlns:p14="http://schemas.microsoft.com/office/powerpoint/2010/main" val="38557160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E7284BC-7A97-45C8-AC44-68D16C69BC0F}"/>
              </a:ext>
            </a:extLst>
          </p:cNvPr>
          <p:cNvSpPr/>
          <p:nvPr/>
        </p:nvSpPr>
        <p:spPr>
          <a:xfrm>
            <a:off x="250825" y="1029449"/>
            <a:ext cx="6002134" cy="2776337"/>
          </a:xfrm>
          <a:prstGeom prst="rect">
            <a:avLst/>
          </a:prstGeom>
          <a:gradFill>
            <a:gsLst>
              <a:gs pos="0">
                <a:schemeClr val="accent1">
                  <a:lumMod val="0"/>
                  <a:lumOff val="100000"/>
                </a:schemeClr>
              </a:gs>
              <a:gs pos="74000">
                <a:schemeClr val="accent1">
                  <a:lumMod val="49000"/>
                  <a:lumOff val="51000"/>
                </a:schemeClr>
              </a:gs>
              <a:gs pos="83000">
                <a:schemeClr val="accent1">
                  <a:lumMod val="51000"/>
                  <a:lumOff val="49000"/>
                </a:schemeClr>
              </a:gs>
              <a:gs pos="100000">
                <a:schemeClr val="accent1">
                  <a:lumMod val="47000"/>
                  <a:lumOff val="53000"/>
                </a:schemeClr>
              </a:gs>
            </a:gsLst>
            <a:lin ang="5400000" scaled="1"/>
          </a:gradFill>
          <a:effectLst>
            <a:glow>
              <a:schemeClr val="accent1">
                <a:alpha val="40000"/>
              </a:schemeClr>
            </a:glow>
            <a:softEdge rad="38100"/>
          </a:effectLst>
        </p:spPr>
        <p:txBody>
          <a:bodyPr wrap="square">
            <a:spAutoFit/>
          </a:bodyPr>
          <a:lstStyle/>
          <a:p>
            <a:pPr lvl="0" algn="ctr">
              <a:lnSpc>
                <a:spcPct val="114000"/>
              </a:lnSpc>
              <a:defRPr/>
            </a:pP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Численность населения города на конец </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202</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3</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года составила  </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1</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19</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089</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человек, </a:t>
            </a:r>
            <a:r>
              <a:rPr lang="ru-RU" sz="1700" dirty="0" smtClean="0">
                <a:solidFill>
                  <a:schemeClr val="accent6">
                    <a:lumMod val="50000"/>
                  </a:schemeClr>
                </a:solidFill>
                <a:latin typeface="Calibri" panose="020F0502020204030204"/>
                <a:cs typeface="Arial" pitchFamily="34" charset="0"/>
              </a:rPr>
              <a:t>снижение</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к </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202</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году на </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0</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7</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 (численность населения на конец </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202</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года составляла </a:t>
            </a:r>
            <a:r>
              <a:rPr lang="ru-RU" sz="1700" dirty="0">
                <a:solidFill>
                  <a:schemeClr val="accent6">
                    <a:lumMod val="50000"/>
                  </a:schemeClr>
                </a:solidFill>
                <a:cs typeface="Arial" pitchFamily="34" charset="0"/>
              </a:rPr>
              <a:t>1</a:t>
            </a:r>
            <a:r>
              <a:rPr lang="en-US" sz="1700" dirty="0">
                <a:solidFill>
                  <a:schemeClr val="accent6">
                    <a:lumMod val="50000"/>
                  </a:schemeClr>
                </a:solidFill>
                <a:cs typeface="Arial" pitchFamily="34" charset="0"/>
              </a:rPr>
              <a:t>19957</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человек). </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ru-RU" sz="17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Трудоспособное население – </a:t>
            </a:r>
            <a:r>
              <a:rPr kumimoji="0" lang="en-US"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69</a:t>
            </a:r>
            <a:r>
              <a:rPr kumimoji="0" lang="ru-RU"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a:t>
            </a:r>
            <a:r>
              <a:rPr kumimoji="0" lang="en-US"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7</a:t>
            </a:r>
            <a:r>
              <a:rPr kumimoji="0" lang="ru-RU"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тыс. человек </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58</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0</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от всего </a:t>
            </a:r>
            <a:r>
              <a:rPr kumimoji="0" lang="ru-RU" sz="1700" b="0" i="0" u="none" strike="noStrike" kern="1200" cap="none" spc="0" normalizeH="0" baseline="0" noProof="0" dirty="0">
                <a:ln>
                  <a:noFill/>
                </a:ln>
                <a:solidFill>
                  <a:schemeClr val="accent6">
                    <a:lumMod val="50000"/>
                  </a:schemeClr>
                </a:solidFill>
                <a:effectLst/>
                <a:uLnTx/>
                <a:uFillTx/>
                <a:ea typeface="+mn-ea"/>
                <a:cs typeface="Arial" pitchFamily="34" charset="0"/>
              </a:rPr>
              <a:t>населения</a:t>
            </a: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 города).</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ru-RU" sz="17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В экономике города занято – </a:t>
            </a:r>
            <a:r>
              <a:rPr kumimoji="0" lang="ru-RU"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4</a:t>
            </a:r>
            <a:r>
              <a:rPr kumimoji="0" lang="en-US"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a:t>
            </a:r>
            <a:r>
              <a:rPr kumimoji="0" lang="ru-RU"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a:t>
            </a:r>
            <a:r>
              <a:rPr kumimoji="0" lang="en-US"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7</a:t>
            </a:r>
            <a:r>
              <a:rPr kumimoji="0" lang="ru-RU"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тыс. человек.   </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ru-RU" sz="17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Резерв квалифицированной рабочей </a:t>
            </a:r>
            <a:r>
              <a:rPr kumimoji="0" lang="ru-RU" sz="17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силы за счет граждан, выезжающих на работу в другие регионы – </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a:t>
            </a:r>
            <a:r>
              <a:rPr kumimoji="0" lang="en-US"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7</a:t>
            </a:r>
            <a:r>
              <a:rPr kumimoji="0" lang="ru-RU" sz="170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,0</a:t>
            </a:r>
            <a:r>
              <a:rPr kumimoji="0" lang="ru-RU" sz="17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7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тыс. человек.</a:t>
            </a:r>
          </a:p>
        </p:txBody>
      </p:sp>
      <p:sp>
        <p:nvSpPr>
          <p:cNvPr id="7" name="Прямоугольник 6">
            <a:extLst>
              <a:ext uri="{FF2B5EF4-FFF2-40B4-BE49-F238E27FC236}">
                <a16:creationId xmlns:a16="http://schemas.microsoft.com/office/drawing/2014/main" id="{2D66755D-37B1-44D6-9426-668951D565EF}"/>
              </a:ext>
            </a:extLst>
          </p:cNvPr>
          <p:cNvSpPr/>
          <p:nvPr/>
        </p:nvSpPr>
        <p:spPr>
          <a:xfrm>
            <a:off x="1123720" y="189826"/>
            <a:ext cx="10817455" cy="46166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alibri Light" panose="020F0302020204030204"/>
                <a:ea typeface="+mn-ea"/>
                <a:cs typeface="+mn-cs"/>
              </a:rPr>
              <a:t>Население и рынок труда</a:t>
            </a:r>
          </a:p>
        </p:txBody>
      </p:sp>
      <p:sp>
        <p:nvSpPr>
          <p:cNvPr id="10" name="Прямоугольник 9">
            <a:extLst>
              <a:ext uri="{FF2B5EF4-FFF2-40B4-BE49-F238E27FC236}">
                <a16:creationId xmlns:a16="http://schemas.microsoft.com/office/drawing/2014/main" id="{005B26D8-392B-4504-AFAB-3A0C869FCE11}"/>
              </a:ext>
            </a:extLst>
          </p:cNvPr>
          <p:cNvSpPr/>
          <p:nvPr/>
        </p:nvSpPr>
        <p:spPr>
          <a:xfrm>
            <a:off x="736620" y="4143707"/>
            <a:ext cx="5030544" cy="369332"/>
          </a:xfrm>
          <a:prstGeom prst="rect">
            <a:avLst/>
          </a:prstGeom>
          <a:gradFill>
            <a:gsLst>
              <a:gs pos="0">
                <a:schemeClr val="accent1">
                  <a:lumMod val="0"/>
                  <a:lumOff val="100000"/>
                </a:schemeClr>
              </a:gs>
              <a:gs pos="74000">
                <a:schemeClr val="accent1">
                  <a:lumMod val="49000"/>
                  <a:lumOff val="51000"/>
                </a:schemeClr>
              </a:gs>
              <a:gs pos="83000">
                <a:schemeClr val="accent1">
                  <a:lumMod val="51000"/>
                  <a:lumOff val="49000"/>
                </a:schemeClr>
              </a:gs>
              <a:gs pos="100000">
                <a:schemeClr val="accent1">
                  <a:lumMod val="47000"/>
                  <a:lumOff val="53000"/>
                </a:schemeClr>
              </a:gs>
            </a:gsLst>
            <a:lin ang="5400000" scaled="1"/>
          </a:gradFill>
          <a:effectLst>
            <a:softEdge rad="50800"/>
          </a:effectLst>
        </p:spPr>
        <p:txBody>
          <a:bodyPr wrap="non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Занято в экономике города, тыс. человек:</a:t>
            </a:r>
          </a:p>
        </p:txBody>
      </p:sp>
      <p:graphicFrame>
        <p:nvGraphicFramePr>
          <p:cNvPr id="11" name="Диаграмма 10">
            <a:extLst>
              <a:ext uri="{FF2B5EF4-FFF2-40B4-BE49-F238E27FC236}">
                <a16:creationId xmlns:a16="http://schemas.microsoft.com/office/drawing/2014/main" id="{CE849F6C-6A07-4B58-A31A-7BA1419A22CE}"/>
              </a:ext>
            </a:extLst>
          </p:cNvPr>
          <p:cNvGraphicFramePr/>
          <p:nvPr>
            <p:extLst>
              <p:ext uri="{D42A27DB-BD31-4B8C-83A1-F6EECF244321}">
                <p14:modId xmlns:p14="http://schemas.microsoft.com/office/powerpoint/2010/main" val="2901763106"/>
              </p:ext>
            </p:extLst>
          </p:nvPr>
        </p:nvGraphicFramePr>
        <p:xfrm>
          <a:off x="1099467" y="4481967"/>
          <a:ext cx="4312118" cy="2259655"/>
        </p:xfrm>
        <a:graphic>
          <a:graphicData uri="http://schemas.openxmlformats.org/drawingml/2006/chart">
            <c:chart xmlns:c="http://schemas.openxmlformats.org/drawingml/2006/chart" xmlns:r="http://schemas.openxmlformats.org/officeDocument/2006/relationships" r:id="rId3"/>
          </a:graphicData>
        </a:graphic>
      </p:graphicFrame>
      <p:sp>
        <p:nvSpPr>
          <p:cNvPr id="12" name="Прямоугольник 11">
            <a:extLst>
              <a:ext uri="{FF2B5EF4-FFF2-40B4-BE49-F238E27FC236}">
                <a16:creationId xmlns:a16="http://schemas.microsoft.com/office/drawing/2014/main" id="{C9B7F6C1-DDBA-40E8-A441-B6ACBBC86BF3}"/>
              </a:ext>
            </a:extLst>
          </p:cNvPr>
          <p:cNvSpPr/>
          <p:nvPr/>
        </p:nvSpPr>
        <p:spPr>
          <a:xfrm>
            <a:off x="6429411" y="4221223"/>
            <a:ext cx="5511764" cy="2316019"/>
          </a:xfrm>
          <a:prstGeom prst="rect">
            <a:avLst/>
          </a:prstGeom>
          <a:gradFill flip="none" rotWithShape="1">
            <a:gsLst>
              <a:gs pos="0">
                <a:schemeClr val="accent1">
                  <a:lumMod val="0"/>
                  <a:lumOff val="100000"/>
                </a:schemeClr>
              </a:gs>
              <a:gs pos="74000">
                <a:schemeClr val="accent1">
                  <a:lumMod val="49000"/>
                  <a:lumOff val="51000"/>
                </a:schemeClr>
              </a:gs>
              <a:gs pos="83000">
                <a:schemeClr val="accent1">
                  <a:lumMod val="51000"/>
                  <a:lumOff val="49000"/>
                </a:schemeClr>
              </a:gs>
              <a:gs pos="100000">
                <a:schemeClr val="accent1">
                  <a:lumMod val="47000"/>
                  <a:lumOff val="53000"/>
                </a:schemeClr>
              </a:gs>
            </a:gsLst>
            <a:lin ang="13500000" scaled="1"/>
            <a:tileRect/>
          </a:gradFill>
          <a:effectLst>
            <a:softEdge rad="38100"/>
          </a:effectLst>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Создано </a:t>
            </a:r>
            <a:r>
              <a:rPr kumimoji="0" lang="en-US" sz="24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3409</a:t>
            </a:r>
            <a:r>
              <a:rPr kumimoji="0" lang="ru-RU" sz="24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новых рабочих </a:t>
            </a:r>
            <a:r>
              <a:rPr kumimoji="0" lang="ru-RU" sz="240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мест</a:t>
            </a:r>
            <a:endParaRPr kumimoji="0" lang="ru-RU" sz="24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5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Заявленная </a:t>
            </a:r>
            <a:r>
              <a:rPr kumimoji="0" lang="ru-RU" sz="1650" b="0" i="0" u="none" strike="noStrike" kern="1200" cap="none" spc="0" normalizeH="0" baseline="0" noProof="0" dirty="0">
                <a:ln>
                  <a:noFill/>
                </a:ln>
                <a:solidFill>
                  <a:schemeClr val="accent6">
                    <a:lumMod val="50000"/>
                  </a:schemeClr>
                </a:solidFill>
                <a:effectLst/>
                <a:uLnTx/>
                <a:uFillTx/>
                <a:ea typeface="+mn-ea"/>
                <a:cs typeface="Arial" pitchFamily="34" charset="0"/>
              </a:rPr>
              <a:t>работодателями</a:t>
            </a:r>
            <a:r>
              <a:rPr kumimoji="0" lang="ru-RU" sz="165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 потребность в работниках – </a:t>
            </a:r>
            <a:r>
              <a:rPr kumimoji="0" lang="en-US"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88</a:t>
            </a:r>
            <a:r>
              <a:rPr kumimoji="0" lang="ru-RU"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4 вакансий.</a:t>
            </a:r>
            <a:endParaRPr kumimoji="0" lang="ru-RU" sz="165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5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5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Уровень регистрируемой безработицы на начало </a:t>
            </a:r>
            <a:r>
              <a:rPr kumimoji="0" lang="ru-RU"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202</a:t>
            </a:r>
            <a:r>
              <a:rPr kumimoji="0" lang="en-US"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4</a:t>
            </a:r>
            <a:r>
              <a:rPr kumimoji="0" lang="ru-RU"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65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года составил </a:t>
            </a:r>
            <a:r>
              <a:rPr kumimoji="0" lang="ru-RU"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0,</a:t>
            </a:r>
            <a:r>
              <a:rPr kumimoji="0" lang="en-US"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22</a:t>
            </a:r>
            <a:r>
              <a:rPr kumimoji="0" lang="ru-RU" sz="1650" b="1"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a:t>
            </a:r>
            <a:r>
              <a:rPr kumimoji="0" lang="ru-RU"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 </a:t>
            </a:r>
            <a:r>
              <a:rPr kumimoji="0" lang="ru-RU" sz="165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что </a:t>
            </a:r>
            <a:r>
              <a:rPr kumimoji="0" lang="ru-RU"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выше </a:t>
            </a:r>
            <a:r>
              <a:rPr kumimoji="0" lang="ru-RU" sz="165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rPr>
              <a:t>уровня Московской области (</a:t>
            </a:r>
            <a:r>
              <a:rPr kumimoji="0" lang="ru-RU"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0,</a:t>
            </a:r>
            <a:r>
              <a:rPr kumimoji="0" lang="en-US"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2</a:t>
            </a:r>
            <a:r>
              <a:rPr kumimoji="0" lang="ru-RU" sz="1650" b="0" i="0" u="none" strike="noStrike" kern="1200" cap="none" spc="0" normalizeH="0" baseline="0" noProof="0" dirty="0" smtClean="0">
                <a:ln>
                  <a:noFill/>
                </a:ln>
                <a:solidFill>
                  <a:schemeClr val="accent6">
                    <a:lumMod val="50000"/>
                  </a:schemeClr>
                </a:solidFill>
                <a:effectLst/>
                <a:uLnTx/>
                <a:uFillTx/>
                <a:latin typeface="Calibri" panose="020F0502020204030204"/>
                <a:ea typeface="+mn-ea"/>
                <a:cs typeface="Arial" pitchFamily="34" charset="0"/>
              </a:rPr>
              <a:t>3%).</a:t>
            </a:r>
            <a:endParaRPr kumimoji="0" lang="ru-RU" sz="165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Arial" panose="020B0604020202020204" pitchFamily="34" charset="0"/>
            </a:endParaRPr>
          </a:p>
        </p:txBody>
      </p:sp>
      <p:sp>
        <p:nvSpPr>
          <p:cNvPr id="14" name="Прямоугольник 13"/>
          <p:cNvSpPr/>
          <p:nvPr/>
        </p:nvSpPr>
        <p:spPr>
          <a:xfrm>
            <a:off x="6429411" y="735275"/>
            <a:ext cx="554136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3494BA">
                    <a:lumMod val="50000"/>
                  </a:srgbClr>
                </a:solidFill>
                <a:effectLst/>
                <a:uLnTx/>
                <a:uFillTx/>
                <a:latin typeface="+mj-lt"/>
                <a:ea typeface="+mn-ea"/>
                <a:cs typeface="Arial" panose="020B0604020202020204" pitchFamily="34" charset="0"/>
              </a:rPr>
              <a:t>Основная трудовая специализация жителей города:</a:t>
            </a:r>
          </a:p>
        </p:txBody>
      </p:sp>
      <p:graphicFrame>
        <p:nvGraphicFramePr>
          <p:cNvPr id="15" name="Диаграмма 14"/>
          <p:cNvGraphicFramePr/>
          <p:nvPr/>
        </p:nvGraphicFramePr>
        <p:xfrm>
          <a:off x="6132513" y="902704"/>
          <a:ext cx="5808662" cy="3138459"/>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a:extLst>
              <a:ext uri="{FF2B5EF4-FFF2-40B4-BE49-F238E27FC236}">
                <a16:creationId xmlns:a16="http://schemas.microsoft.com/office/drawing/2014/main" id="{89CBD120-2608-4427-B0EA-A7C3890BD7E2}"/>
              </a:ext>
            </a:extLst>
          </p:cNvPr>
          <p:cNvSpPr>
            <a:spLocks noGrp="1"/>
          </p:cNvSpPr>
          <p:nvPr>
            <p:ph type="sldNum" sz="quarter" idx="12"/>
          </p:nvPr>
        </p:nvSpPr>
        <p:spPr>
          <a:xfrm>
            <a:off x="10879975" y="6485611"/>
            <a:ext cx="1312025" cy="365125"/>
          </a:xfrm>
        </p:spPr>
        <p:txBody>
          <a:bodyPr/>
          <a:lstStyle/>
          <a:p>
            <a:fld id="{F203300F-B5E5-4D9E-9381-383162CC59FB}" type="slidenum">
              <a:rPr lang="ru-RU" smtClean="0">
                <a:solidFill>
                  <a:schemeClr val="accent6">
                    <a:lumMod val="50000"/>
                  </a:schemeClr>
                </a:solidFill>
              </a:rPr>
              <a:t>7</a:t>
            </a:fld>
            <a:endParaRPr lang="ru-RU">
              <a:solidFill>
                <a:schemeClr val="accent6">
                  <a:lumMod val="50000"/>
                </a:schemeClr>
              </a:solidFill>
            </a:endParaRPr>
          </a:p>
        </p:txBody>
      </p:sp>
      <p:pic>
        <p:nvPicPr>
          <p:cNvPr id="13" name="Объект 6">
            <a:extLst>
              <a:ext uri="{FF2B5EF4-FFF2-40B4-BE49-F238E27FC236}">
                <a16:creationId xmlns:a16="http://schemas.microsoft.com/office/drawing/2014/main" id="{4DE50CE8-FCDE-4205-BAF2-130282373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2886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70</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770016128"/>
              </p:ext>
            </p:extLst>
          </p:nvPr>
        </p:nvGraphicFramePr>
        <p:xfrm>
          <a:off x="404075" y="1249363"/>
          <a:ext cx="11483123" cy="5093246"/>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39514933"/>
                    </a:ext>
                  </a:extLst>
                </a:gridCol>
                <a:gridCol w="463200">
                  <a:extLst>
                    <a:ext uri="{9D8B030D-6E8A-4147-A177-3AD203B41FA5}">
                      <a16:colId xmlns:a16="http://schemas.microsoft.com/office/drawing/2014/main" val="2662900162"/>
                    </a:ext>
                  </a:extLst>
                </a:gridCol>
                <a:gridCol w="690260">
                  <a:extLst>
                    <a:ext uri="{9D8B030D-6E8A-4147-A177-3AD203B41FA5}">
                      <a16:colId xmlns:a16="http://schemas.microsoft.com/office/drawing/2014/main" val="1032094605"/>
                    </a:ext>
                  </a:extLst>
                </a:gridCol>
                <a:gridCol w="3826698">
                  <a:extLst>
                    <a:ext uri="{9D8B030D-6E8A-4147-A177-3AD203B41FA5}">
                      <a16:colId xmlns:a16="http://schemas.microsoft.com/office/drawing/2014/main" val="482847518"/>
                    </a:ext>
                  </a:extLst>
                </a:gridCol>
                <a:gridCol w="1017223">
                  <a:extLst>
                    <a:ext uri="{9D8B030D-6E8A-4147-A177-3AD203B41FA5}">
                      <a16:colId xmlns:a16="http://schemas.microsoft.com/office/drawing/2014/main" val="1585061158"/>
                    </a:ext>
                  </a:extLst>
                </a:gridCol>
                <a:gridCol w="1017223">
                  <a:extLst>
                    <a:ext uri="{9D8B030D-6E8A-4147-A177-3AD203B41FA5}">
                      <a16:colId xmlns:a16="http://schemas.microsoft.com/office/drawing/2014/main" val="1262266487"/>
                    </a:ext>
                  </a:extLst>
                </a:gridCol>
                <a:gridCol w="811358">
                  <a:extLst>
                    <a:ext uri="{9D8B030D-6E8A-4147-A177-3AD203B41FA5}">
                      <a16:colId xmlns:a16="http://schemas.microsoft.com/office/drawing/2014/main" val="1711080709"/>
                    </a:ext>
                  </a:extLst>
                </a:gridCol>
                <a:gridCol w="775028">
                  <a:extLst>
                    <a:ext uri="{9D8B030D-6E8A-4147-A177-3AD203B41FA5}">
                      <a16:colId xmlns:a16="http://schemas.microsoft.com/office/drawing/2014/main" val="521617677"/>
                    </a:ext>
                  </a:extLst>
                </a:gridCol>
                <a:gridCol w="2397741">
                  <a:extLst>
                    <a:ext uri="{9D8B030D-6E8A-4147-A177-3AD203B41FA5}">
                      <a16:colId xmlns:a16="http://schemas.microsoft.com/office/drawing/2014/main" val="743676688"/>
                    </a:ext>
                  </a:extLst>
                </a:gridCol>
              </a:tblGrid>
              <a:tr h="486657">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727" marR="6727" marT="6727"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6727" marR="6727" marT="672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727" marR="6727" marT="6727" marB="0"/>
                </a:tc>
                <a:extLst>
                  <a:ext uri="{0D108BD9-81ED-4DB2-BD59-A6C34878D82A}">
                    <a16:rowId xmlns:a16="http://schemas.microsoft.com/office/drawing/2014/main" val="2866721539"/>
                  </a:ext>
                </a:extLst>
              </a:tr>
              <a:tr h="166924">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727" marR="6727" marT="6727" marB="0" anchor="ctr"/>
                </a:tc>
                <a:extLst>
                  <a:ext uri="{0D108BD9-81ED-4DB2-BD59-A6C34878D82A}">
                    <a16:rowId xmlns:a16="http://schemas.microsoft.com/office/drawing/2014/main" val="2087853129"/>
                  </a:ext>
                </a:extLst>
              </a:tr>
              <a:tr h="166924">
                <a:tc gridSpan="9">
                  <a:txBody>
                    <a:bodyPr/>
                    <a:lstStyle/>
                    <a:p>
                      <a:pPr algn="l" fontAlgn="ctr"/>
                      <a:r>
                        <a:rPr lang="ru-RU" sz="1000" u="none" strike="noStrike">
                          <a:effectLst/>
                        </a:rPr>
                        <a:t>03. Образование </a:t>
                      </a:r>
                      <a:endParaRPr lang="ru-RU" sz="1000" b="1" i="0" u="none" strike="noStrike">
                        <a:solidFill>
                          <a:srgbClr val="000000"/>
                        </a:solidFill>
                        <a:effectLst/>
                        <a:latin typeface="Calibri" panose="020F0502020204030204" pitchFamily="34" charset="0"/>
                      </a:endParaRPr>
                    </a:p>
                  </a:txBody>
                  <a:tcPr marL="6727" marR="6727" marT="672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88106735"/>
                  </a:ext>
                </a:extLst>
              </a:tr>
              <a:tr h="16692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gridSpan="8">
                  <a:txBody>
                    <a:bodyPr/>
                    <a:lstStyle/>
                    <a:p>
                      <a:pPr algn="l" fontAlgn="ctr"/>
                      <a:r>
                        <a:rPr lang="ru-RU" sz="1000" u="none" strike="noStrike">
                          <a:effectLst/>
                        </a:rPr>
                        <a:t>Подпрограмма 2. Дополнительное образование, воспитание и психолого-социальное сопровождение детей </a:t>
                      </a:r>
                      <a:endParaRPr lang="ru-RU" sz="1000" b="0" i="0" u="none" strike="noStrike">
                        <a:solidFill>
                          <a:srgbClr val="000000"/>
                        </a:solidFill>
                        <a:effectLst/>
                        <a:latin typeface="Calibri" panose="020F0502020204030204" pitchFamily="34" charset="0"/>
                      </a:endParaRPr>
                    </a:p>
                  </a:txBody>
                  <a:tcPr marL="6727" marR="6727" marT="672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65869506"/>
                  </a:ext>
                </a:extLst>
              </a:tr>
              <a:tr h="16692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gridSpan="7">
                  <a:txBody>
                    <a:bodyPr/>
                    <a:lstStyle/>
                    <a:p>
                      <a:pPr algn="l" fontAlgn="t"/>
                      <a:r>
                        <a:rPr lang="ru-RU" sz="1000" u="none" strike="noStrike">
                          <a:effectLst/>
                        </a:rPr>
                        <a:t>Мероприятие 2.1 «Расходы на обеспечение деятельности (оказание услуг) муниципальных учреждений - организации дополнительного образования» </a:t>
                      </a:r>
                      <a:endParaRPr lang="ru-RU" sz="1000" b="0" i="0" u="none" strike="noStrike">
                        <a:solidFill>
                          <a:srgbClr val="000000"/>
                        </a:solidFill>
                        <a:effectLst/>
                        <a:latin typeface="Calibri" panose="020F0502020204030204" pitchFamily="34" charset="0"/>
                      </a:endParaRPr>
                    </a:p>
                  </a:txBody>
                  <a:tcPr marL="6727" marR="6727" marT="672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92128995"/>
                  </a:ext>
                </a:extLst>
              </a:tr>
              <a:tr h="32679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rowSpan="3">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a:effectLst/>
                        </a:rPr>
                        <a:t>Обеспечено финансирование муниципальных организаций дополнительного образования</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6727" marR="6727" marT="6727" marB="0"/>
                </a:tc>
                <a:extLst>
                  <a:ext uri="{0D108BD9-81ED-4DB2-BD59-A6C34878D82A}">
                    <a16:rowId xmlns:a16="http://schemas.microsoft.com/office/drawing/2014/main" val="3964845672"/>
                  </a:ext>
                </a:extLst>
              </a:tr>
              <a:tr h="56456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vMerge="1">
                  <a:txBody>
                    <a:bodyPr/>
                    <a:lstStyle/>
                    <a:p>
                      <a:endParaRPr lang="ru-RU"/>
                    </a:p>
                  </a:txBody>
                  <a:tcPr/>
                </a:tc>
                <a:tc>
                  <a:txBody>
                    <a:bodyPr/>
                    <a:lstStyle/>
                    <a:p>
                      <a:pPr algn="l" fontAlgn="t"/>
                      <a:r>
                        <a:rPr lang="ru-RU" sz="1000" u="none" strike="noStrike">
                          <a:effectLst/>
                        </a:rPr>
                        <a:t>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112,49</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6727" marR="6727" marT="6727" marB="0"/>
                </a:tc>
                <a:extLst>
                  <a:ext uri="{0D108BD9-81ED-4DB2-BD59-A6C34878D82A}">
                    <a16:rowId xmlns:a16="http://schemas.microsoft.com/office/drawing/2014/main" val="1667742861"/>
                  </a:ext>
                </a:extLst>
              </a:tr>
              <a:tr h="32679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vMerge="1">
                  <a:txBody>
                    <a:bodyPr/>
                    <a:lstStyle/>
                    <a:p>
                      <a:endParaRPr lang="ru-RU"/>
                    </a:p>
                  </a:txBody>
                  <a:tcPr/>
                </a:tc>
                <a:tc>
                  <a:txBody>
                    <a:bodyPr/>
                    <a:lstStyle/>
                    <a:p>
                      <a:pPr algn="l" fontAlgn="t"/>
                      <a:r>
                        <a:rPr lang="ru-RU" sz="1000" u="none" strike="noStrike">
                          <a:effectLst/>
                        </a:rPr>
                        <a:t>Доля детей в возрасте от 5 до 18 лет, охваченных дополнительным образованием</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75</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77,88</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6727" marR="6727" marT="6727" marB="0"/>
                </a:tc>
                <a:extLst>
                  <a:ext uri="{0D108BD9-81ED-4DB2-BD59-A6C34878D82A}">
                    <a16:rowId xmlns:a16="http://schemas.microsoft.com/office/drawing/2014/main" val="4090634071"/>
                  </a:ext>
                </a:extLst>
              </a:tr>
              <a:tr h="16692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gridSpan="7">
                  <a:txBody>
                    <a:bodyPr/>
                    <a:lstStyle/>
                    <a:p>
                      <a:pPr algn="l" fontAlgn="t"/>
                      <a:r>
                        <a:rPr lang="ru-RU" sz="1000" u="none" strike="noStrike">
                          <a:effectLst/>
                        </a:rPr>
                        <a:t>Мероприятие 2.2 «Укрепление материально-технической базы и проведение текущего ремонта учреждений дополнительного образования» </a:t>
                      </a:r>
                      <a:endParaRPr lang="ru-RU" sz="1000" b="0" i="0" u="none" strike="noStrike">
                        <a:solidFill>
                          <a:srgbClr val="000000"/>
                        </a:solidFill>
                        <a:effectLst/>
                        <a:latin typeface="Calibri" panose="020F0502020204030204" pitchFamily="34" charset="0"/>
                      </a:endParaRPr>
                    </a:p>
                  </a:txBody>
                  <a:tcPr marL="6727" marR="6727" marT="672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53517724"/>
                  </a:ext>
                </a:extLst>
              </a:tr>
              <a:tr h="32679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a:effectLst/>
                        </a:rPr>
                        <a:t>Доля детей в возрасте от 5 до 18 лет, охваченных дополнительным образованием</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75</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77,88</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6727" marR="6727" marT="6727" marB="0"/>
                </a:tc>
                <a:extLst>
                  <a:ext uri="{0D108BD9-81ED-4DB2-BD59-A6C34878D82A}">
                    <a16:rowId xmlns:a16="http://schemas.microsoft.com/office/drawing/2014/main" val="268820532"/>
                  </a:ext>
                </a:extLst>
              </a:tr>
              <a:tr h="48665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vMerge="1">
                  <a:txBody>
                    <a:bodyPr/>
                    <a:lstStyle/>
                    <a:p>
                      <a:endParaRPr lang="ru-RU"/>
                    </a:p>
                  </a:txBody>
                  <a:tcPr/>
                </a:tc>
                <a:tc>
                  <a:txBody>
                    <a:bodyPr/>
                    <a:lstStyle/>
                    <a:p>
                      <a:pPr algn="l" fontAlgn="t"/>
                      <a:r>
                        <a:rPr lang="ru-RU" sz="1000" u="none" strike="noStrike">
                          <a:effectLst/>
                        </a:rPr>
                        <a:t>В муниципальных образовательных организациях дополнительного образования улучшена материально-техническая база</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6727" marR="6727" marT="6727" marB="0"/>
                </a:tc>
                <a:extLst>
                  <a:ext uri="{0D108BD9-81ED-4DB2-BD59-A6C34878D82A}">
                    <a16:rowId xmlns:a16="http://schemas.microsoft.com/office/drawing/2014/main" val="1642468539"/>
                  </a:ext>
                </a:extLst>
              </a:tr>
              <a:tr h="16692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gridSpan="7">
                  <a:txBody>
                    <a:bodyPr/>
                    <a:lstStyle/>
                    <a:p>
                      <a:pPr algn="l" fontAlgn="t"/>
                      <a:r>
                        <a:rPr lang="ru-RU" sz="1000" u="none" strike="noStrike">
                          <a:effectLst/>
                        </a:rPr>
                        <a:t>Мероприятие 2.4 «Мероприятия в сфере дополнительного образования» </a:t>
                      </a:r>
                      <a:endParaRPr lang="ru-RU" sz="1000" b="0" i="0" u="none" strike="noStrike">
                        <a:solidFill>
                          <a:srgbClr val="000000"/>
                        </a:solidFill>
                        <a:effectLst/>
                        <a:latin typeface="Calibri" panose="020F0502020204030204" pitchFamily="34" charset="0"/>
                      </a:endParaRPr>
                    </a:p>
                  </a:txBody>
                  <a:tcPr marL="6727" marR="6727" marT="672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57008615"/>
                  </a:ext>
                </a:extLst>
              </a:tr>
              <a:tr h="32679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Доля детей в возрасте от 5 до 18 лет, охваченных дополнительным образованием</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75</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77,88</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6727" marR="6727" marT="6727" marB="0"/>
                </a:tc>
                <a:extLst>
                  <a:ext uri="{0D108BD9-81ED-4DB2-BD59-A6C34878D82A}">
                    <a16:rowId xmlns:a16="http://schemas.microsoft.com/office/drawing/2014/main" val="2346935666"/>
                  </a:ext>
                </a:extLst>
              </a:tr>
              <a:tr h="16692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gridSpan="7">
                  <a:txBody>
                    <a:bodyPr/>
                    <a:lstStyle/>
                    <a:p>
                      <a:pPr algn="l" fontAlgn="t"/>
                      <a:r>
                        <a:rPr lang="ru-RU" sz="1000" u="none" strike="noStrike">
                          <a:effectLst/>
                        </a:rPr>
                        <a:t>Мероприятие 2.4.1 «Мероприятия в сфере дополнительного  образования» </a:t>
                      </a:r>
                      <a:endParaRPr lang="ru-RU" sz="1000" b="0" i="0" u="none" strike="noStrike">
                        <a:solidFill>
                          <a:srgbClr val="000000"/>
                        </a:solidFill>
                        <a:effectLst/>
                        <a:latin typeface="Calibri" panose="020F0502020204030204" pitchFamily="34" charset="0"/>
                      </a:endParaRPr>
                    </a:p>
                  </a:txBody>
                  <a:tcPr marL="6727" marR="6727" marT="672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87043767"/>
                  </a:ext>
                </a:extLst>
              </a:tr>
              <a:tr h="42342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Доля проведенных мероприятий в сфере дополнительного образования от общего числа запланированных мероприятий,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dirty="0">
                          <a:effectLst/>
                        </a:rPr>
                        <a:t>100</a:t>
                      </a:r>
                      <a:endParaRPr lang="ru-RU" sz="1000" b="0" i="0" u="none" strike="noStrike" dirty="0">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dirty="0">
                          <a:effectLst/>
                        </a:rPr>
                        <a:t>Плановое значение показателя в отчетном периоде достигнуто</a:t>
                      </a:r>
                      <a:endParaRPr lang="ru-RU" sz="1000" b="0" i="0" u="none" strike="noStrike" dirty="0">
                        <a:solidFill>
                          <a:srgbClr val="000000"/>
                        </a:solidFill>
                        <a:effectLst/>
                        <a:latin typeface="Calibri" panose="020F0502020204030204" pitchFamily="34" charset="0"/>
                      </a:endParaRPr>
                    </a:p>
                  </a:txBody>
                  <a:tcPr marL="6727" marR="6727" marT="6727" marB="0"/>
                </a:tc>
                <a:extLst>
                  <a:ext uri="{0D108BD9-81ED-4DB2-BD59-A6C34878D82A}">
                    <a16:rowId xmlns:a16="http://schemas.microsoft.com/office/drawing/2014/main" val="4139095961"/>
                  </a:ext>
                </a:extLst>
              </a:tr>
              <a:tr h="23288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gridSpan="7">
                  <a:txBody>
                    <a:bodyPr/>
                    <a:lstStyle/>
                    <a:p>
                      <a:pPr algn="l" fontAlgn="t"/>
                      <a:r>
                        <a:rPr lang="ru-RU" sz="1000" u="none" strike="noStrike" dirty="0">
                          <a:effectLst/>
                        </a:rPr>
                        <a:t>Мероприятие 2.4.2 «Мероприятия по формированию у подрастающего поколения уважительного отношения ко всем национальностям, этносам и религиям» </a:t>
                      </a:r>
                      <a:endParaRPr lang="ru-RU" sz="1000" b="0" i="0" u="none" strike="noStrike" dirty="0">
                        <a:solidFill>
                          <a:srgbClr val="000000"/>
                        </a:solidFill>
                        <a:effectLst/>
                        <a:latin typeface="Calibri" panose="020F0502020204030204" pitchFamily="34" charset="0"/>
                      </a:endParaRPr>
                    </a:p>
                  </a:txBody>
                  <a:tcPr marL="6727" marR="6727" marT="672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38380513"/>
                  </a:ext>
                </a:extLst>
              </a:tr>
              <a:tr h="42342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Доля проведенных мероприятий в сфере дополнительного образования от общего числа запланированных мероприятий, %</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727" marR="6727" marT="672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727" marR="6727" marT="6727" marB="0" anchor="ctr"/>
                </a:tc>
                <a:tc>
                  <a:txBody>
                    <a:bodyPr/>
                    <a:lstStyle/>
                    <a:p>
                      <a:pPr algn="l" fontAlgn="t"/>
                      <a:r>
                        <a:rPr lang="ru-RU" sz="1000" u="none" strike="noStrike" dirty="0">
                          <a:effectLst/>
                        </a:rPr>
                        <a:t>Плановое значение показателя в отчетном периоде достигнуто</a:t>
                      </a:r>
                      <a:endParaRPr lang="ru-RU" sz="1000" b="0" i="0" u="none" strike="noStrike" dirty="0">
                        <a:solidFill>
                          <a:srgbClr val="000000"/>
                        </a:solidFill>
                        <a:effectLst/>
                        <a:latin typeface="Calibri" panose="020F0502020204030204" pitchFamily="34" charset="0"/>
                      </a:endParaRPr>
                    </a:p>
                  </a:txBody>
                  <a:tcPr marL="6727" marR="6727" marT="6727" marB="0"/>
                </a:tc>
                <a:extLst>
                  <a:ext uri="{0D108BD9-81ED-4DB2-BD59-A6C34878D82A}">
                    <a16:rowId xmlns:a16="http://schemas.microsoft.com/office/drawing/2014/main" val="91251897"/>
                  </a:ext>
                </a:extLst>
              </a:tr>
            </a:tbl>
          </a:graphicData>
        </a:graphic>
      </p:graphicFrame>
    </p:spTree>
    <p:extLst>
      <p:ext uri="{BB962C8B-B14F-4D97-AF65-F5344CB8AC3E}">
        <p14:creationId xmlns:p14="http://schemas.microsoft.com/office/powerpoint/2010/main" val="3736895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71</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571701433"/>
              </p:ext>
            </p:extLst>
          </p:nvPr>
        </p:nvGraphicFramePr>
        <p:xfrm>
          <a:off x="404075" y="1246189"/>
          <a:ext cx="11483126" cy="4780537"/>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2527919984"/>
                    </a:ext>
                  </a:extLst>
                </a:gridCol>
                <a:gridCol w="463199">
                  <a:extLst>
                    <a:ext uri="{9D8B030D-6E8A-4147-A177-3AD203B41FA5}">
                      <a16:colId xmlns:a16="http://schemas.microsoft.com/office/drawing/2014/main" val="4100376633"/>
                    </a:ext>
                  </a:extLst>
                </a:gridCol>
                <a:gridCol w="690260">
                  <a:extLst>
                    <a:ext uri="{9D8B030D-6E8A-4147-A177-3AD203B41FA5}">
                      <a16:colId xmlns:a16="http://schemas.microsoft.com/office/drawing/2014/main" val="3450193391"/>
                    </a:ext>
                  </a:extLst>
                </a:gridCol>
                <a:gridCol w="3826698">
                  <a:extLst>
                    <a:ext uri="{9D8B030D-6E8A-4147-A177-3AD203B41FA5}">
                      <a16:colId xmlns:a16="http://schemas.microsoft.com/office/drawing/2014/main" val="3392618329"/>
                    </a:ext>
                  </a:extLst>
                </a:gridCol>
                <a:gridCol w="1017224">
                  <a:extLst>
                    <a:ext uri="{9D8B030D-6E8A-4147-A177-3AD203B41FA5}">
                      <a16:colId xmlns:a16="http://schemas.microsoft.com/office/drawing/2014/main" val="4049190590"/>
                    </a:ext>
                  </a:extLst>
                </a:gridCol>
                <a:gridCol w="1017224">
                  <a:extLst>
                    <a:ext uri="{9D8B030D-6E8A-4147-A177-3AD203B41FA5}">
                      <a16:colId xmlns:a16="http://schemas.microsoft.com/office/drawing/2014/main" val="3976943849"/>
                    </a:ext>
                  </a:extLst>
                </a:gridCol>
                <a:gridCol w="811358">
                  <a:extLst>
                    <a:ext uri="{9D8B030D-6E8A-4147-A177-3AD203B41FA5}">
                      <a16:colId xmlns:a16="http://schemas.microsoft.com/office/drawing/2014/main" val="1485763637"/>
                    </a:ext>
                  </a:extLst>
                </a:gridCol>
                <a:gridCol w="775028">
                  <a:extLst>
                    <a:ext uri="{9D8B030D-6E8A-4147-A177-3AD203B41FA5}">
                      <a16:colId xmlns:a16="http://schemas.microsoft.com/office/drawing/2014/main" val="347554900"/>
                    </a:ext>
                  </a:extLst>
                </a:gridCol>
                <a:gridCol w="2397742">
                  <a:extLst>
                    <a:ext uri="{9D8B030D-6E8A-4147-A177-3AD203B41FA5}">
                      <a16:colId xmlns:a16="http://schemas.microsoft.com/office/drawing/2014/main" val="1617324682"/>
                    </a:ext>
                  </a:extLst>
                </a:gridCol>
              </a:tblGrid>
              <a:tr h="490479">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7466" marR="7466" marT="7466"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7466" marR="7466" marT="7466"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7466" marR="7466" marT="7466" marB="0"/>
                </a:tc>
                <a:extLst>
                  <a:ext uri="{0D108BD9-81ED-4DB2-BD59-A6C34878D82A}">
                    <a16:rowId xmlns:a16="http://schemas.microsoft.com/office/drawing/2014/main" val="2834901271"/>
                  </a:ext>
                </a:extLst>
              </a:tr>
              <a:tr h="168746">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7466" marR="7466" marT="7466" marB="0" anchor="ctr"/>
                </a:tc>
                <a:extLst>
                  <a:ext uri="{0D108BD9-81ED-4DB2-BD59-A6C34878D82A}">
                    <a16:rowId xmlns:a16="http://schemas.microsoft.com/office/drawing/2014/main" val="666319929"/>
                  </a:ext>
                </a:extLst>
              </a:tr>
              <a:tr h="168746">
                <a:tc gridSpan="9">
                  <a:txBody>
                    <a:bodyPr/>
                    <a:lstStyle/>
                    <a:p>
                      <a:pPr algn="l" fontAlgn="ctr"/>
                      <a:r>
                        <a:rPr lang="ru-RU" sz="1000" u="none" strike="noStrike">
                          <a:effectLst/>
                        </a:rPr>
                        <a:t>03. Образование </a:t>
                      </a:r>
                      <a:endParaRPr lang="ru-RU" sz="1000" b="1" i="0" u="none" strike="noStrike">
                        <a:solidFill>
                          <a:srgbClr val="000000"/>
                        </a:solidFill>
                        <a:effectLst/>
                        <a:latin typeface="Calibri" panose="020F0502020204030204" pitchFamily="34" charset="0"/>
                      </a:endParaRPr>
                    </a:p>
                  </a:txBody>
                  <a:tcPr marL="7466" marR="7466" marT="746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88461921"/>
                  </a:ext>
                </a:extLst>
              </a:tr>
              <a:tr h="16874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gridSpan="8">
                  <a:txBody>
                    <a:bodyPr/>
                    <a:lstStyle/>
                    <a:p>
                      <a:pPr algn="l" fontAlgn="ctr"/>
                      <a:r>
                        <a:rPr lang="ru-RU" sz="1000" u="none" strike="noStrike">
                          <a:effectLst/>
                        </a:rPr>
                        <a:t>Подпрограмма 2. Дополнительное образование, воспитание и психолого-социальное сопровождение детей </a:t>
                      </a:r>
                      <a:endParaRPr lang="ru-RU" sz="1000" b="0" i="0" u="none" strike="noStrike">
                        <a:solidFill>
                          <a:srgbClr val="000000"/>
                        </a:solidFill>
                        <a:effectLst/>
                        <a:latin typeface="Calibri" panose="020F0502020204030204" pitchFamily="34" charset="0"/>
                      </a:endParaRPr>
                    </a:p>
                  </a:txBody>
                  <a:tcPr marL="7466" marR="7466" marT="746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77762107"/>
                  </a:ext>
                </a:extLst>
              </a:tr>
              <a:tr h="38617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gridSpan="7">
                  <a:txBody>
                    <a:bodyPr/>
                    <a:lstStyle/>
                    <a:p>
                      <a:pPr algn="l" fontAlgn="t"/>
                      <a:r>
                        <a:rPr lang="ru-RU" sz="1000" u="none" strike="noStrike">
                          <a:effectLst/>
                        </a:rPr>
                        <a:t>Мероприятие 3.5 «Предоставление детям отдельных категорий граждан права бесплатного посещения занятий по дополнительным образовательным программам, реализуемым на платной основе в муниципальных образовательных организациях» </a:t>
                      </a:r>
                      <a:endParaRPr lang="ru-RU" sz="1000" b="0" i="0" u="none" strike="noStrike">
                        <a:solidFill>
                          <a:srgbClr val="000000"/>
                        </a:solidFill>
                        <a:effectLst/>
                        <a:latin typeface="Calibri" panose="020F0502020204030204" pitchFamily="34" charset="0"/>
                      </a:endParaRPr>
                    </a:p>
                  </a:txBody>
                  <a:tcPr marL="7466" marR="7466" marT="746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03500824"/>
                  </a:ext>
                </a:extLst>
              </a:tr>
              <a:tr h="11033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l" fontAlgn="t"/>
                      <a:r>
                        <a:rPr lang="ru-RU" sz="1000" u="none" strike="noStrike">
                          <a:effectLst/>
                        </a:rPr>
                        <a:t>Количество детей отдельных категорий граждан, реализовавших право бесплатного посещения занятий по дополнительным образовательным программам, реализуемым на платной основе в муниципальных образовательных организациях, оплата по которым осуществлена за счет средств муниципального образования Московской области</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49</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7466" marR="7466" marT="7466" marB="0"/>
                </a:tc>
                <a:extLst>
                  <a:ext uri="{0D108BD9-81ED-4DB2-BD59-A6C34878D82A}">
                    <a16:rowId xmlns:a16="http://schemas.microsoft.com/office/drawing/2014/main" val="3256037352"/>
                  </a:ext>
                </a:extLst>
              </a:tr>
              <a:tr h="32961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vMerge="1">
                  <a:txBody>
                    <a:bodyPr/>
                    <a:lstStyle/>
                    <a:p>
                      <a:endParaRPr lang="ru-RU"/>
                    </a:p>
                  </a:txBody>
                  <a:tcPr/>
                </a:tc>
                <a:tc>
                  <a:txBody>
                    <a:bodyPr/>
                    <a:lstStyle/>
                    <a:p>
                      <a:pPr algn="l" fontAlgn="t"/>
                      <a:r>
                        <a:rPr lang="ru-RU" sz="1000" u="none" strike="noStrike">
                          <a:effectLst/>
                        </a:rPr>
                        <a:t>Доля детей в возрасте от 5 до 18 лет, охваченных дополнительным образованием</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75</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77,88</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7466" marR="7466" marT="7466" marB="0"/>
                </a:tc>
                <a:extLst>
                  <a:ext uri="{0D108BD9-81ED-4DB2-BD59-A6C34878D82A}">
                    <a16:rowId xmlns:a16="http://schemas.microsoft.com/office/drawing/2014/main" val="241591623"/>
                  </a:ext>
                </a:extLst>
              </a:tr>
              <a:tr h="16874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gridSpan="7">
                  <a:txBody>
                    <a:bodyPr/>
                    <a:lstStyle/>
                    <a:p>
                      <a:pPr algn="l" fontAlgn="t"/>
                      <a:r>
                        <a:rPr lang="ru-RU" sz="1000" u="none" strike="noStrike">
                          <a:effectLst/>
                        </a:rPr>
                        <a:t>Мероприятие 4.1 «Внедрение и обеспечение функционирования модели персонифицированного финансирования дополнительного образования детей» </a:t>
                      </a:r>
                      <a:endParaRPr lang="ru-RU" sz="1000" b="0" i="0" u="none" strike="noStrike">
                        <a:solidFill>
                          <a:srgbClr val="000000"/>
                        </a:solidFill>
                        <a:effectLst/>
                        <a:latin typeface="Calibri" panose="020F0502020204030204" pitchFamily="34" charset="0"/>
                      </a:endParaRPr>
                    </a:p>
                  </a:txBody>
                  <a:tcPr marL="7466" marR="7466" marT="746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56143849"/>
                  </a:ext>
                </a:extLst>
              </a:tr>
              <a:tr h="63048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112,49</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l" fontAlgn="t"/>
                      <a:r>
                        <a:rPr lang="ru-RU" sz="1000" u="none" strike="noStrike">
                          <a:effectLst/>
                        </a:rPr>
                        <a:t>Плановое значение показателя в отчетном периоде достигнуто</a:t>
                      </a:r>
                      <a:endParaRPr lang="ru-RU" sz="1000" b="0" i="0" u="none" strike="noStrike">
                        <a:solidFill>
                          <a:srgbClr val="000000"/>
                        </a:solidFill>
                        <a:effectLst/>
                        <a:latin typeface="Calibri" panose="020F0502020204030204" pitchFamily="34" charset="0"/>
                      </a:endParaRPr>
                    </a:p>
                  </a:txBody>
                  <a:tcPr marL="7466" marR="7466" marT="7466" marB="0"/>
                </a:tc>
                <a:extLst>
                  <a:ext uri="{0D108BD9-81ED-4DB2-BD59-A6C34878D82A}">
                    <a16:rowId xmlns:a16="http://schemas.microsoft.com/office/drawing/2014/main" val="1676402732"/>
                  </a:ext>
                </a:extLst>
              </a:tr>
              <a:tr h="16874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gridSpan="8">
                  <a:txBody>
                    <a:bodyPr/>
                    <a:lstStyle/>
                    <a:p>
                      <a:pPr algn="l" fontAlgn="ctr"/>
                      <a:r>
                        <a:rPr lang="ru-RU" sz="1000" u="none" strike="noStrike">
                          <a:effectLst/>
                        </a:rPr>
                        <a:t>Подпрограмма 4. Обеспечивающая подпрограмма </a:t>
                      </a:r>
                      <a:endParaRPr lang="ru-RU" sz="1000" b="0" i="0" u="none" strike="noStrike">
                        <a:solidFill>
                          <a:srgbClr val="000000"/>
                        </a:solidFill>
                        <a:effectLst/>
                        <a:latin typeface="Calibri" panose="020F0502020204030204" pitchFamily="34" charset="0"/>
                      </a:endParaRPr>
                    </a:p>
                  </a:txBody>
                  <a:tcPr marL="7466" marR="7466" marT="746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14056560"/>
                  </a:ext>
                </a:extLst>
              </a:tr>
              <a:tr h="16874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rowSpan="4">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gridSpan="7">
                  <a:txBody>
                    <a:bodyPr/>
                    <a:lstStyle/>
                    <a:p>
                      <a:pPr algn="l" fontAlgn="t"/>
                      <a:r>
                        <a:rPr lang="ru-RU" sz="1000" u="none" strike="noStrike">
                          <a:effectLst/>
                        </a:rPr>
                        <a:t>Мероприятие 1.1 «Обеспечение деятельности муниципальных органов - учреждения в сфере образования» </a:t>
                      </a:r>
                      <a:endParaRPr lang="ru-RU" sz="1000" b="0" i="0" u="none" strike="noStrike">
                        <a:solidFill>
                          <a:srgbClr val="000000"/>
                        </a:solidFill>
                        <a:effectLst/>
                        <a:latin typeface="Calibri" panose="020F0502020204030204" pitchFamily="34" charset="0"/>
                      </a:endParaRPr>
                    </a:p>
                  </a:txBody>
                  <a:tcPr marL="7466" marR="7466" marT="746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20701083"/>
                  </a:ext>
                </a:extLst>
              </a:tr>
              <a:tr h="32961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Независимая оценка качества условий осуществления образовательной деятельности</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75</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91,17</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l" fontAlgn="t"/>
                      <a:r>
                        <a:rPr lang="ru-RU" sz="1000" u="none" strike="noStrike" dirty="0">
                          <a:effectLst/>
                        </a:rPr>
                        <a:t>Плановое значение показателя в отчетном периоде достигнуто</a:t>
                      </a:r>
                      <a:endParaRPr lang="ru-RU" sz="1000" b="0" i="0" u="none" strike="noStrike" dirty="0">
                        <a:solidFill>
                          <a:srgbClr val="000000"/>
                        </a:solidFill>
                        <a:effectLst/>
                        <a:latin typeface="Calibri" panose="020F0502020204030204" pitchFamily="34" charset="0"/>
                      </a:endParaRPr>
                    </a:p>
                  </a:txBody>
                  <a:tcPr marL="7466" marR="7466" marT="7466" marB="0"/>
                </a:tc>
                <a:extLst>
                  <a:ext uri="{0D108BD9-81ED-4DB2-BD59-A6C34878D82A}">
                    <a16:rowId xmlns:a16="http://schemas.microsoft.com/office/drawing/2014/main" val="1594996448"/>
                  </a:ext>
                </a:extLst>
              </a:tr>
              <a:tr h="16874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vMerge="1">
                  <a:txBody>
                    <a:bodyPr/>
                    <a:lstStyle/>
                    <a:p>
                      <a:endParaRPr lang="ru-RU"/>
                    </a:p>
                  </a:txBody>
                  <a:tcPr/>
                </a:tc>
                <a:tc gridSpan="7">
                  <a:txBody>
                    <a:bodyPr/>
                    <a:lstStyle/>
                    <a:p>
                      <a:pPr algn="l" fontAlgn="t"/>
                      <a:r>
                        <a:rPr lang="ru-RU" sz="1000" u="none" strike="noStrike" dirty="0">
                          <a:effectLst/>
                        </a:rPr>
                        <a:t>Мероприятие 1.3 «Мероприятия в сфере образования» </a:t>
                      </a:r>
                      <a:endParaRPr lang="ru-RU" sz="1000" b="0" i="0" u="none" strike="noStrike" dirty="0">
                        <a:solidFill>
                          <a:srgbClr val="000000"/>
                        </a:solidFill>
                        <a:effectLst/>
                        <a:latin typeface="Calibri" panose="020F0502020204030204" pitchFamily="34" charset="0"/>
                      </a:endParaRPr>
                    </a:p>
                  </a:txBody>
                  <a:tcPr marL="7466" marR="7466" marT="746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60764264"/>
                  </a:ext>
                </a:extLst>
              </a:tr>
              <a:tr h="32961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dirty="0">
                          <a:effectLst/>
                        </a:rPr>
                        <a:t>Независимая оценка качества условий осуществления образовательной деятельности</a:t>
                      </a:r>
                      <a:endParaRPr lang="ru-RU" sz="1000" b="0" i="0" u="none" strike="noStrike" dirty="0">
                        <a:solidFill>
                          <a:srgbClr val="000000"/>
                        </a:solidFill>
                        <a:effectLst/>
                        <a:latin typeface="Calibri" panose="020F0502020204030204" pitchFamily="34" charset="0"/>
                      </a:endParaRPr>
                    </a:p>
                  </a:txBody>
                  <a:tcPr marL="7466" marR="7466" marT="7466"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7466" marR="7466" marT="746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75</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ctr" fontAlgn="ctr"/>
                      <a:r>
                        <a:rPr lang="ru-RU" sz="1000" u="none" strike="noStrike">
                          <a:effectLst/>
                        </a:rPr>
                        <a:t>91,17</a:t>
                      </a:r>
                      <a:endParaRPr lang="ru-RU" sz="1000" b="0" i="0" u="none" strike="noStrike">
                        <a:solidFill>
                          <a:srgbClr val="000000"/>
                        </a:solidFill>
                        <a:effectLst/>
                        <a:latin typeface="Calibri" panose="020F0502020204030204" pitchFamily="34" charset="0"/>
                      </a:endParaRPr>
                    </a:p>
                  </a:txBody>
                  <a:tcPr marL="7466" marR="7466" marT="7466" marB="0" anchor="ctr"/>
                </a:tc>
                <a:tc>
                  <a:txBody>
                    <a:bodyPr/>
                    <a:lstStyle/>
                    <a:p>
                      <a:pPr algn="l" fontAlgn="t"/>
                      <a:r>
                        <a:rPr lang="ru-RU" sz="1000" u="none" strike="noStrike" dirty="0">
                          <a:effectLst/>
                        </a:rPr>
                        <a:t>Плановое значение показателя в отчетном периоде достигнуто</a:t>
                      </a:r>
                      <a:endParaRPr lang="ru-RU" sz="1000" b="0" i="0" u="none" strike="noStrike" dirty="0">
                        <a:solidFill>
                          <a:srgbClr val="000000"/>
                        </a:solidFill>
                        <a:effectLst/>
                        <a:latin typeface="Calibri" panose="020F0502020204030204" pitchFamily="34" charset="0"/>
                      </a:endParaRPr>
                    </a:p>
                  </a:txBody>
                  <a:tcPr marL="7466" marR="7466" marT="7466" marB="0"/>
                </a:tc>
                <a:extLst>
                  <a:ext uri="{0D108BD9-81ED-4DB2-BD59-A6C34878D82A}">
                    <a16:rowId xmlns:a16="http://schemas.microsoft.com/office/drawing/2014/main" val="1842562390"/>
                  </a:ext>
                </a:extLst>
              </a:tr>
            </a:tbl>
          </a:graphicData>
        </a:graphic>
      </p:graphicFrame>
    </p:spTree>
    <p:extLst>
      <p:ext uri="{BB962C8B-B14F-4D97-AF65-F5344CB8AC3E}">
        <p14:creationId xmlns:p14="http://schemas.microsoft.com/office/powerpoint/2010/main" val="175436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72</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99268607"/>
              </p:ext>
            </p:extLst>
          </p:nvPr>
        </p:nvGraphicFramePr>
        <p:xfrm>
          <a:off x="404075" y="980724"/>
          <a:ext cx="11483123" cy="5586867"/>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3402110353"/>
                    </a:ext>
                  </a:extLst>
                </a:gridCol>
                <a:gridCol w="463199">
                  <a:extLst>
                    <a:ext uri="{9D8B030D-6E8A-4147-A177-3AD203B41FA5}">
                      <a16:colId xmlns:a16="http://schemas.microsoft.com/office/drawing/2014/main" val="1168774147"/>
                    </a:ext>
                  </a:extLst>
                </a:gridCol>
                <a:gridCol w="690259">
                  <a:extLst>
                    <a:ext uri="{9D8B030D-6E8A-4147-A177-3AD203B41FA5}">
                      <a16:colId xmlns:a16="http://schemas.microsoft.com/office/drawing/2014/main" val="489502530"/>
                    </a:ext>
                  </a:extLst>
                </a:gridCol>
                <a:gridCol w="4417500">
                  <a:extLst>
                    <a:ext uri="{9D8B030D-6E8A-4147-A177-3AD203B41FA5}">
                      <a16:colId xmlns:a16="http://schemas.microsoft.com/office/drawing/2014/main" val="2336910594"/>
                    </a:ext>
                  </a:extLst>
                </a:gridCol>
                <a:gridCol w="995570">
                  <a:extLst>
                    <a:ext uri="{9D8B030D-6E8A-4147-A177-3AD203B41FA5}">
                      <a16:colId xmlns:a16="http://schemas.microsoft.com/office/drawing/2014/main" val="1692180880"/>
                    </a:ext>
                  </a:extLst>
                </a:gridCol>
                <a:gridCol w="938133">
                  <a:extLst>
                    <a:ext uri="{9D8B030D-6E8A-4147-A177-3AD203B41FA5}">
                      <a16:colId xmlns:a16="http://schemas.microsoft.com/office/drawing/2014/main" val="1487369213"/>
                    </a:ext>
                  </a:extLst>
                </a:gridCol>
                <a:gridCol w="717960">
                  <a:extLst>
                    <a:ext uri="{9D8B030D-6E8A-4147-A177-3AD203B41FA5}">
                      <a16:colId xmlns:a16="http://schemas.microsoft.com/office/drawing/2014/main" val="1464803906"/>
                    </a:ext>
                  </a:extLst>
                </a:gridCol>
                <a:gridCol w="765822">
                  <a:extLst>
                    <a:ext uri="{9D8B030D-6E8A-4147-A177-3AD203B41FA5}">
                      <a16:colId xmlns:a16="http://schemas.microsoft.com/office/drawing/2014/main" val="1017764759"/>
                    </a:ext>
                  </a:extLst>
                </a:gridCol>
                <a:gridCol w="2010287">
                  <a:extLst>
                    <a:ext uri="{9D8B030D-6E8A-4147-A177-3AD203B41FA5}">
                      <a16:colId xmlns:a16="http://schemas.microsoft.com/office/drawing/2014/main" val="3726027472"/>
                    </a:ext>
                  </a:extLst>
                </a:gridCol>
              </a:tblGrid>
              <a:tr h="460650">
                <a:tc>
                  <a:txBody>
                    <a:bodyPr/>
                    <a:lstStyle/>
                    <a:p>
                      <a:pPr algn="ctr" fontAlgn="t"/>
                      <a:r>
                        <a:rPr lang="ru-RU" sz="1000" u="none" strike="noStrike" dirty="0">
                          <a:effectLst/>
                        </a:rPr>
                        <a:t>МП</a:t>
                      </a:r>
                      <a:endParaRPr lang="ru-RU" sz="1000" b="0" i="0" u="none" strike="noStrike" dirty="0">
                        <a:solidFill>
                          <a:srgbClr val="000000"/>
                        </a:solidFill>
                        <a:effectLst/>
                        <a:latin typeface="+mn-lt"/>
                      </a:endParaRPr>
                    </a:p>
                  </a:txBody>
                  <a:tcPr marL="5427" marR="5427" marT="5427" marB="0"/>
                </a:tc>
                <a:tc>
                  <a:txBody>
                    <a:bodyPr/>
                    <a:lstStyle/>
                    <a:p>
                      <a:pPr algn="ctr" fontAlgn="t"/>
                      <a:r>
                        <a:rPr lang="ru-RU" sz="1000" u="none" strike="noStrike">
                          <a:effectLst/>
                        </a:rPr>
                        <a:t>ПП</a:t>
                      </a:r>
                      <a:endParaRPr lang="ru-RU" sz="1000" b="0" i="0" u="none" strike="noStrike">
                        <a:solidFill>
                          <a:srgbClr val="000000"/>
                        </a:solidFill>
                        <a:effectLst/>
                        <a:latin typeface="+mn-lt"/>
                      </a:endParaRPr>
                    </a:p>
                  </a:txBody>
                  <a:tcPr marL="5427" marR="5427" marT="542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mn-lt"/>
                      </a:endParaRPr>
                    </a:p>
                  </a:txBody>
                  <a:tcPr marL="5427" marR="5427" marT="5427"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mn-lt"/>
                      </a:endParaRPr>
                    </a:p>
                  </a:txBody>
                  <a:tcPr marL="5427" marR="5427" marT="5427" marB="0"/>
                </a:tc>
                <a:tc>
                  <a:txBody>
                    <a:bodyPr/>
                    <a:lstStyle/>
                    <a:p>
                      <a:pPr algn="ctr" fontAlgn="t"/>
                      <a:r>
                        <a:rPr lang="ru-RU" sz="1000" u="none" strike="noStrike" dirty="0">
                          <a:effectLst/>
                        </a:rPr>
                        <a:t>Единица измерения результата</a:t>
                      </a:r>
                      <a:endParaRPr lang="ru-RU" sz="1000" b="0" i="0" u="none" strike="noStrike" dirty="0">
                        <a:solidFill>
                          <a:srgbClr val="000000"/>
                        </a:solidFill>
                        <a:effectLst/>
                        <a:latin typeface="+mn-lt"/>
                      </a:endParaRPr>
                    </a:p>
                  </a:txBody>
                  <a:tcPr marL="5427" marR="5427" marT="5427" marB="0"/>
                </a:tc>
                <a:tc>
                  <a:txBody>
                    <a:bodyPr/>
                    <a:lstStyle/>
                    <a:p>
                      <a:pPr algn="ctr" fontAlgn="t"/>
                      <a:r>
                        <a:rPr lang="ru-RU" sz="1000" u="none" strike="noStrike" dirty="0">
                          <a:effectLst/>
                        </a:rPr>
                        <a:t>Базовое значение</a:t>
                      </a:r>
                      <a:endParaRPr lang="ru-RU" sz="1000" b="0" i="0" u="none" strike="noStrike" dirty="0">
                        <a:solidFill>
                          <a:srgbClr val="000000"/>
                        </a:solidFill>
                        <a:effectLst/>
                        <a:latin typeface="+mn-lt"/>
                      </a:endParaRPr>
                    </a:p>
                  </a:txBody>
                  <a:tcPr marL="5427" marR="5427" marT="5427" marB="0"/>
                </a:tc>
                <a:tc>
                  <a:txBody>
                    <a:bodyPr/>
                    <a:lstStyle/>
                    <a:p>
                      <a:pPr algn="ctr" fontAlgn="ctr"/>
                      <a:r>
                        <a:rPr lang="ru-RU" sz="1000" u="none" strike="noStrike" dirty="0">
                          <a:effectLst/>
                        </a:rPr>
                        <a:t>План 2023 год</a:t>
                      </a:r>
                      <a:endParaRPr lang="ru-RU" sz="1000" b="0" i="0" u="none" strike="noStrike" dirty="0">
                        <a:solidFill>
                          <a:srgbClr val="000000"/>
                        </a:solidFill>
                        <a:effectLst/>
                        <a:latin typeface="+mn-lt"/>
                      </a:endParaRPr>
                    </a:p>
                  </a:txBody>
                  <a:tcPr marL="5427" marR="5427" marT="5427" marB="0" anchor="ctr"/>
                </a:tc>
                <a:tc>
                  <a:txBody>
                    <a:bodyPr/>
                    <a:lstStyle/>
                    <a:p>
                      <a:pPr algn="ctr" fontAlgn="ctr"/>
                      <a:r>
                        <a:rPr lang="ru-RU" sz="1000" u="none" strike="noStrike" dirty="0">
                          <a:effectLst/>
                        </a:rPr>
                        <a:t>Факт 2023 год</a:t>
                      </a:r>
                      <a:endParaRPr lang="ru-RU" sz="1000" b="0" i="0" u="none" strike="noStrike" dirty="0">
                        <a:solidFill>
                          <a:srgbClr val="000000"/>
                        </a:solidFill>
                        <a:effectLst/>
                        <a:latin typeface="+mn-lt"/>
                      </a:endParaRPr>
                    </a:p>
                  </a:txBody>
                  <a:tcPr marL="5427" marR="5427" marT="5427" marB="0" anchor="ctr"/>
                </a:tc>
                <a:tc>
                  <a:txBody>
                    <a:bodyPr/>
                    <a:lstStyle/>
                    <a:p>
                      <a:pPr algn="ctr" fontAlgn="t"/>
                      <a:r>
                        <a:rPr lang="ru-RU" sz="1000" u="none" strike="noStrike" dirty="0">
                          <a:effectLst/>
                        </a:rPr>
                        <a:t>Причины невыполнения/ несвоевременного выполнения результата за отчетный период</a:t>
                      </a:r>
                      <a:endParaRPr lang="ru-RU" sz="1000" b="0" i="0" u="none" strike="noStrike" dirty="0">
                        <a:solidFill>
                          <a:srgbClr val="000000"/>
                        </a:solidFill>
                        <a:effectLst/>
                        <a:latin typeface="+mn-lt"/>
                      </a:endParaRPr>
                    </a:p>
                  </a:txBody>
                  <a:tcPr marL="5427" marR="5427" marT="5427" marB="0"/>
                </a:tc>
                <a:extLst>
                  <a:ext uri="{0D108BD9-81ED-4DB2-BD59-A6C34878D82A}">
                    <a16:rowId xmlns:a16="http://schemas.microsoft.com/office/drawing/2014/main" val="1109052624"/>
                  </a:ext>
                </a:extLst>
              </a:tr>
              <a:tr h="157153">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2</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3</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mn-lt"/>
                      </a:endParaRPr>
                    </a:p>
                  </a:txBody>
                  <a:tcPr marL="5427" marR="5427" marT="5427" marB="0" anchor="ctr"/>
                </a:tc>
                <a:tc>
                  <a:txBody>
                    <a:bodyPr/>
                    <a:lstStyle/>
                    <a:p>
                      <a:pPr algn="ctr" fontAlgn="ctr"/>
                      <a:r>
                        <a:rPr lang="ru-RU" sz="1000" u="none" strike="noStrike">
                          <a:effectLst/>
                        </a:rPr>
                        <a:t>5</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6</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7</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8</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5427" marR="5427" marT="5427" marB="0" anchor="ctr"/>
                </a:tc>
                <a:extLst>
                  <a:ext uri="{0D108BD9-81ED-4DB2-BD59-A6C34878D82A}">
                    <a16:rowId xmlns:a16="http://schemas.microsoft.com/office/drawing/2014/main" val="2497387635"/>
                  </a:ext>
                </a:extLst>
              </a:tr>
              <a:tr h="172921">
                <a:tc gridSpan="9">
                  <a:txBody>
                    <a:bodyPr/>
                    <a:lstStyle/>
                    <a:p>
                      <a:pPr algn="l" fontAlgn="ctr"/>
                      <a:r>
                        <a:rPr lang="ru-RU" sz="1000" u="none" strike="noStrike" dirty="0">
                          <a:effectLst/>
                        </a:rPr>
                        <a:t>04. Социальная защита населения </a:t>
                      </a:r>
                      <a:endParaRPr lang="ru-RU" sz="1000" b="1" i="0" u="none" strike="noStrike" dirty="0">
                        <a:solidFill>
                          <a:srgbClr val="000000"/>
                        </a:solidFill>
                        <a:effectLst/>
                        <a:latin typeface="+mn-lt"/>
                      </a:endParaRPr>
                    </a:p>
                  </a:txBody>
                  <a:tcPr marL="5427" marR="5427" marT="542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86895079"/>
                  </a:ext>
                </a:extLst>
              </a:tr>
              <a:tr h="61239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детей, находящихся в трудной жизненной ситуации, охваченных отдыхом и оздоровлением, в общей численности детей в возрасте от 7 до 15 лет, находящихся в трудной жизненной ситуации, подлежащих оздоровлению</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dirty="0">
                          <a:effectLst/>
                        </a:rPr>
                        <a:t>Процент</a:t>
                      </a:r>
                      <a:endParaRPr lang="ru-RU" sz="1000" b="0" i="0" u="none" strike="noStrike" dirty="0">
                        <a:solidFill>
                          <a:srgbClr val="000000"/>
                        </a:solidFill>
                        <a:effectLst/>
                        <a:latin typeface="+mn-lt"/>
                      </a:endParaRPr>
                    </a:p>
                  </a:txBody>
                  <a:tcPr marL="5427" marR="5427" marT="5427" marB="0" anchor="ctr"/>
                </a:tc>
                <a:tc>
                  <a:txBody>
                    <a:bodyPr/>
                    <a:lstStyle/>
                    <a:p>
                      <a:pPr algn="ctr" fontAlgn="ctr"/>
                      <a:r>
                        <a:rPr lang="ru-RU" sz="1000" u="none" strike="noStrike" dirty="0">
                          <a:effectLst/>
                        </a:rPr>
                        <a:t>56,00</a:t>
                      </a:r>
                      <a:endParaRPr lang="ru-RU" sz="1000" b="0" i="0" u="none" strike="noStrike" dirty="0">
                        <a:solidFill>
                          <a:srgbClr val="000000"/>
                        </a:solidFill>
                        <a:effectLst/>
                        <a:latin typeface="+mn-lt"/>
                      </a:endParaRPr>
                    </a:p>
                  </a:txBody>
                  <a:tcPr marL="5427" marR="5427" marT="5427" marB="0" anchor="ctr"/>
                </a:tc>
                <a:tc>
                  <a:txBody>
                    <a:bodyPr/>
                    <a:lstStyle/>
                    <a:p>
                      <a:pPr algn="ctr" fontAlgn="ctr"/>
                      <a:r>
                        <a:rPr lang="ru-RU" sz="1000" u="none" strike="noStrike" dirty="0">
                          <a:effectLst/>
                        </a:rPr>
                        <a:t>56,5</a:t>
                      </a:r>
                      <a:endParaRPr lang="ru-RU" sz="1000" b="0" i="0" u="none" strike="noStrike" dirty="0">
                        <a:solidFill>
                          <a:srgbClr val="000000"/>
                        </a:solidFill>
                        <a:effectLst/>
                        <a:latin typeface="+mn-lt"/>
                      </a:endParaRPr>
                    </a:p>
                  </a:txBody>
                  <a:tcPr marL="5427" marR="5427" marT="5427" marB="0" anchor="ctr"/>
                </a:tc>
                <a:tc>
                  <a:txBody>
                    <a:bodyPr/>
                    <a:lstStyle/>
                    <a:p>
                      <a:pPr algn="ctr" fontAlgn="ctr"/>
                      <a:r>
                        <a:rPr lang="ru-RU" sz="1000" u="none" strike="noStrike" dirty="0">
                          <a:effectLst/>
                        </a:rPr>
                        <a:t>61,98</a:t>
                      </a:r>
                      <a:endParaRPr lang="ru-RU" sz="1000" b="0" i="0" u="none" strike="noStrike" dirty="0">
                        <a:solidFill>
                          <a:srgbClr val="000000"/>
                        </a:solidFill>
                        <a:effectLst/>
                        <a:latin typeface="+mn-lt"/>
                      </a:endParaRPr>
                    </a:p>
                  </a:txBody>
                  <a:tcPr marL="5427" marR="5427" marT="542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5427" marR="5427" marT="5427" marB="0"/>
                </a:tc>
                <a:extLst>
                  <a:ext uri="{0D108BD9-81ED-4DB2-BD59-A6C34878D82A}">
                    <a16:rowId xmlns:a16="http://schemas.microsoft.com/office/drawing/2014/main" val="505598426"/>
                  </a:ext>
                </a:extLst>
              </a:tr>
              <a:tr h="324227">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детей, охваченных отдыхом и оздоровлением, в общей численности детей в возрасте от 7 до 15 лет, подлежащих оздоровлению</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62,00</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62,5</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63,03</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427" marR="5427" marT="5427" marB="0"/>
                </a:tc>
                <a:extLst>
                  <a:ext uri="{0D108BD9-81ED-4DB2-BD59-A6C34878D82A}">
                    <a16:rowId xmlns:a16="http://schemas.microsoft.com/office/drawing/2014/main" val="533788319"/>
                  </a:ext>
                </a:extLst>
              </a:tr>
              <a:tr h="308902">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Граждане приняли участие в просветительских мероприятиях по вопросам деятельности СО НКО</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Человек</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5427" marR="5427" marT="5427" marB="0"/>
                </a:tc>
                <a:extLst>
                  <a:ext uri="{0D108BD9-81ED-4DB2-BD59-A6C34878D82A}">
                    <a16:rowId xmlns:a16="http://schemas.microsoft.com/office/drawing/2014/main" val="4219596364"/>
                  </a:ext>
                </a:extLst>
              </a:tr>
              <a:tr h="460650">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доступных для инвалидов и других маломобильных групп населения муниципальных объектов инфраструктуры в общем количестве муниципальных объектов</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79,80</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81,8</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85,86</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427" marR="5427" marT="5427" marB="0"/>
                </a:tc>
                <a:extLst>
                  <a:ext uri="{0D108BD9-81ED-4DB2-BD59-A6C34878D82A}">
                    <a16:rowId xmlns:a16="http://schemas.microsoft.com/office/drawing/2014/main" val="973706129"/>
                  </a:ext>
                </a:extLst>
              </a:tr>
              <a:tr h="460650">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расходов бюджета муниципального образования Московской области на социальную сферу, направляемых на предоставление субсидий СО в сфере физической культуры и спорта </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5427" marR="5427" marT="5427" marB="0"/>
                </a:tc>
                <a:extLst>
                  <a:ext uri="{0D108BD9-81ED-4DB2-BD59-A6C34878D82A}">
                    <a16:rowId xmlns:a16="http://schemas.microsoft.com/office/drawing/2014/main" val="3978104263"/>
                  </a:ext>
                </a:extLst>
              </a:tr>
              <a:tr h="460650">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расходов бюджета муниципального образования Московской области на социальную сферу, направляемых на предоставление субсидий СО НКО</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0,47</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0,47</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0,47</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427" marR="5427" marT="5427" marB="0"/>
                </a:tc>
                <a:extLst>
                  <a:ext uri="{0D108BD9-81ED-4DB2-BD59-A6C34878D82A}">
                    <a16:rowId xmlns:a16="http://schemas.microsoft.com/office/drawing/2014/main" val="2060351797"/>
                  </a:ext>
                </a:extLst>
              </a:tr>
              <a:tr h="460650">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расходов бюджета муниципального образования Московской области на социальную сферу, направляемых на предоставление субсидий СО НКО в сфере культуры</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5427" marR="5427" marT="5427" marB="0"/>
                </a:tc>
                <a:extLst>
                  <a:ext uri="{0D108BD9-81ED-4DB2-BD59-A6C34878D82A}">
                    <a16:rowId xmlns:a16="http://schemas.microsoft.com/office/drawing/2014/main" val="3977141520"/>
                  </a:ext>
                </a:extLst>
              </a:tr>
              <a:tr h="460650">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расходов бюджета муниципального образования Московской области на социальную сферу, направляемых на предоставление субсидий СО НКО в сфере образования</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0,25</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0,25</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0,25</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427" marR="5427" marT="5427" marB="0"/>
                </a:tc>
                <a:extLst>
                  <a:ext uri="{0D108BD9-81ED-4DB2-BD59-A6C34878D82A}">
                    <a16:rowId xmlns:a16="http://schemas.microsoft.com/office/drawing/2014/main" val="2921678485"/>
                  </a:ext>
                </a:extLst>
              </a:tr>
              <a:tr h="460650">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расходов бюджета муниципального образования Московской области на социальную сферу, направляемых на предоставление субсидий СО НКО  в сфере охраны здоровья</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5427" marR="5427" marT="5427" marB="0"/>
                </a:tc>
                <a:extLst>
                  <a:ext uri="{0D108BD9-81ED-4DB2-BD59-A6C34878D82A}">
                    <a16:rowId xmlns:a16="http://schemas.microsoft.com/office/drawing/2014/main" val="1626126249"/>
                  </a:ext>
                </a:extLst>
              </a:tr>
              <a:tr h="460650">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расходов бюджета муниципального образования Московской области на социальную сферу, направляемых на предоставление субсидий СО НКО в сфере социальной защиты населения</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0,22</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0,22</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0,22</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5427" marR="5427" marT="5427" marB="0"/>
                </a:tc>
                <a:extLst>
                  <a:ext uri="{0D108BD9-81ED-4DB2-BD59-A6C34878D82A}">
                    <a16:rowId xmlns:a16="http://schemas.microsoft.com/office/drawing/2014/main" val="443061521"/>
                  </a:ext>
                </a:extLst>
              </a:tr>
              <a:tr h="308902">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427" marR="5427" marT="5427" marB="0" anchor="ctr"/>
                </a:tc>
                <a:tc>
                  <a:txBody>
                    <a:bodyPr/>
                    <a:lstStyle/>
                    <a:p>
                      <a:pPr algn="l" fontAlgn="ctr"/>
                      <a:r>
                        <a:rPr lang="ru-RU" sz="1000" u="none" strike="noStrike" dirty="0">
                          <a:effectLst/>
                        </a:rPr>
                        <a:t>Доля СО НКО на территории муниципального образования, получивших статус исполнителя общественно полезных услуг</a:t>
                      </a:r>
                      <a:endParaRPr lang="ru-RU" sz="1000" b="0" i="0" u="none" strike="noStrike" dirty="0">
                        <a:solidFill>
                          <a:srgbClr val="000000"/>
                        </a:solidFill>
                        <a:effectLst/>
                        <a:latin typeface="+mn-lt"/>
                      </a:endParaRPr>
                    </a:p>
                  </a:txBody>
                  <a:tcPr marL="5427" marR="5427" marT="542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427" marR="5427" marT="5427"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mn-lt"/>
                      </a:endParaRPr>
                    </a:p>
                  </a:txBody>
                  <a:tcPr marL="5427" marR="5427" marT="5427" marB="0"/>
                </a:tc>
                <a:extLst>
                  <a:ext uri="{0D108BD9-81ED-4DB2-BD59-A6C34878D82A}">
                    <a16:rowId xmlns:a16="http://schemas.microsoft.com/office/drawing/2014/main" val="4080233168"/>
                  </a:ext>
                </a:extLst>
              </a:tr>
            </a:tbl>
          </a:graphicData>
        </a:graphic>
      </p:graphicFrame>
    </p:spTree>
    <p:extLst>
      <p:ext uri="{BB962C8B-B14F-4D97-AF65-F5344CB8AC3E}">
        <p14:creationId xmlns:p14="http://schemas.microsoft.com/office/powerpoint/2010/main" val="2714860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73</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678158718"/>
              </p:ext>
            </p:extLst>
          </p:nvPr>
        </p:nvGraphicFramePr>
        <p:xfrm>
          <a:off x="404076" y="1244600"/>
          <a:ext cx="11483122" cy="5220951"/>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619344728"/>
                    </a:ext>
                  </a:extLst>
                </a:gridCol>
                <a:gridCol w="463200">
                  <a:extLst>
                    <a:ext uri="{9D8B030D-6E8A-4147-A177-3AD203B41FA5}">
                      <a16:colId xmlns:a16="http://schemas.microsoft.com/office/drawing/2014/main" val="2759804432"/>
                    </a:ext>
                  </a:extLst>
                </a:gridCol>
                <a:gridCol w="690258">
                  <a:extLst>
                    <a:ext uri="{9D8B030D-6E8A-4147-A177-3AD203B41FA5}">
                      <a16:colId xmlns:a16="http://schemas.microsoft.com/office/drawing/2014/main" val="2693747393"/>
                    </a:ext>
                  </a:extLst>
                </a:gridCol>
                <a:gridCol w="3826698">
                  <a:extLst>
                    <a:ext uri="{9D8B030D-6E8A-4147-A177-3AD203B41FA5}">
                      <a16:colId xmlns:a16="http://schemas.microsoft.com/office/drawing/2014/main" val="1952695910"/>
                    </a:ext>
                  </a:extLst>
                </a:gridCol>
                <a:gridCol w="1017224">
                  <a:extLst>
                    <a:ext uri="{9D8B030D-6E8A-4147-A177-3AD203B41FA5}">
                      <a16:colId xmlns:a16="http://schemas.microsoft.com/office/drawing/2014/main" val="3597014959"/>
                    </a:ext>
                  </a:extLst>
                </a:gridCol>
                <a:gridCol w="1017224">
                  <a:extLst>
                    <a:ext uri="{9D8B030D-6E8A-4147-A177-3AD203B41FA5}">
                      <a16:colId xmlns:a16="http://schemas.microsoft.com/office/drawing/2014/main" val="1424151795"/>
                    </a:ext>
                  </a:extLst>
                </a:gridCol>
                <a:gridCol w="811357">
                  <a:extLst>
                    <a:ext uri="{9D8B030D-6E8A-4147-A177-3AD203B41FA5}">
                      <a16:colId xmlns:a16="http://schemas.microsoft.com/office/drawing/2014/main" val="3048288784"/>
                    </a:ext>
                  </a:extLst>
                </a:gridCol>
                <a:gridCol w="775028">
                  <a:extLst>
                    <a:ext uri="{9D8B030D-6E8A-4147-A177-3AD203B41FA5}">
                      <a16:colId xmlns:a16="http://schemas.microsoft.com/office/drawing/2014/main" val="3938036018"/>
                    </a:ext>
                  </a:extLst>
                </a:gridCol>
                <a:gridCol w="2397741">
                  <a:extLst>
                    <a:ext uri="{9D8B030D-6E8A-4147-A177-3AD203B41FA5}">
                      <a16:colId xmlns:a16="http://schemas.microsoft.com/office/drawing/2014/main" val="1690874429"/>
                    </a:ext>
                  </a:extLst>
                </a:gridCol>
              </a:tblGrid>
              <a:tr h="447464">
                <a:tc>
                  <a:txBody>
                    <a:bodyPr/>
                    <a:lstStyle/>
                    <a:p>
                      <a:pPr algn="ctr" fontAlgn="t"/>
                      <a:r>
                        <a:rPr lang="ru-RU" sz="1000" u="none" strike="noStrike" dirty="0">
                          <a:effectLst/>
                        </a:rPr>
                        <a:t>МП</a:t>
                      </a:r>
                      <a:endParaRPr lang="ru-RU" sz="1000" b="0" i="0" u="none" strike="noStrike" dirty="0">
                        <a:solidFill>
                          <a:srgbClr val="000000"/>
                        </a:solidFill>
                        <a:effectLst/>
                        <a:latin typeface="+mn-lt"/>
                      </a:endParaRPr>
                    </a:p>
                  </a:txBody>
                  <a:tcPr marL="5727" marR="5727" marT="5727" marB="0"/>
                </a:tc>
                <a:tc>
                  <a:txBody>
                    <a:bodyPr/>
                    <a:lstStyle/>
                    <a:p>
                      <a:pPr algn="ctr" fontAlgn="t"/>
                      <a:r>
                        <a:rPr lang="ru-RU" sz="1000" u="none" strike="noStrike">
                          <a:effectLst/>
                        </a:rPr>
                        <a:t>ПП</a:t>
                      </a:r>
                      <a:endParaRPr lang="ru-RU" sz="1000" b="0" i="0" u="none" strike="noStrike">
                        <a:solidFill>
                          <a:srgbClr val="000000"/>
                        </a:solidFill>
                        <a:effectLst/>
                        <a:latin typeface="+mn-lt"/>
                      </a:endParaRPr>
                    </a:p>
                  </a:txBody>
                  <a:tcPr marL="5727" marR="5727" marT="572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mn-lt"/>
                      </a:endParaRPr>
                    </a:p>
                  </a:txBody>
                  <a:tcPr marL="5727" marR="5727" marT="5727"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mn-lt"/>
                      </a:endParaRPr>
                    </a:p>
                  </a:txBody>
                  <a:tcPr marL="5727" marR="5727" marT="572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mn-lt"/>
                      </a:endParaRPr>
                    </a:p>
                  </a:txBody>
                  <a:tcPr marL="5727" marR="5727" marT="572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mn-lt"/>
                      </a:endParaRPr>
                    </a:p>
                  </a:txBody>
                  <a:tcPr marL="5727" marR="5727" marT="572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mn-lt"/>
                      </a:endParaRPr>
                    </a:p>
                  </a:txBody>
                  <a:tcPr marL="5727" marR="5727" marT="572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2599050265"/>
                  </a:ext>
                </a:extLst>
              </a:tr>
              <a:tr h="152845">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2</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3</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4</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5</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6</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7</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8</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5727" marR="5727" marT="5727" marB="0" anchor="ctr"/>
                </a:tc>
                <a:extLst>
                  <a:ext uri="{0D108BD9-81ED-4DB2-BD59-A6C34878D82A}">
                    <a16:rowId xmlns:a16="http://schemas.microsoft.com/office/drawing/2014/main" val="2225236149"/>
                  </a:ext>
                </a:extLst>
              </a:tr>
              <a:tr h="177141">
                <a:tc gridSpan="9">
                  <a:txBody>
                    <a:bodyPr/>
                    <a:lstStyle/>
                    <a:p>
                      <a:pPr algn="l" fontAlgn="ctr"/>
                      <a:r>
                        <a:rPr lang="ru-RU" sz="1000" u="none" strike="noStrike">
                          <a:effectLst/>
                        </a:rPr>
                        <a:t>04. Социальная защита населения </a:t>
                      </a:r>
                      <a:endParaRPr lang="ru-RU" sz="1000" b="1" i="0" u="none" strike="noStrike">
                        <a:solidFill>
                          <a:srgbClr val="000000"/>
                        </a:solidFill>
                        <a:effectLst/>
                        <a:latin typeface="+mn-lt"/>
                      </a:endParaRPr>
                    </a:p>
                  </a:txBody>
                  <a:tcPr marL="5727" marR="5727" marT="572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5573000"/>
                  </a:ext>
                </a:extLst>
              </a:tr>
              <a:tr h="30015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Количество СО НКО, которым оказана поддержка органами местного самоуправления</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10</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10</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12</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633706181"/>
                  </a:ext>
                </a:extLst>
              </a:tr>
              <a:tr h="309997">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Количество СО НКО, которым оказана поддержка органами местного самоуправления в сфере  культуры</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3051047631"/>
                  </a:ext>
                </a:extLst>
              </a:tr>
              <a:tr h="326604">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Количество СО НКО, которым оказана поддержка органами местного самоуправления в сфере образования</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11</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1752222994"/>
                  </a:ext>
                </a:extLst>
              </a:tr>
              <a:tr h="326604">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Количество СО НКО, которым оказана поддержка органами местного самоуправления  в сфере охраны здоровья</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1471861763"/>
                  </a:ext>
                </a:extLst>
              </a:tr>
              <a:tr h="33213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Количество СО НКО, которым оказана поддержка органами местного самоуправления в сфере социальной защиты населения</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4266341655"/>
                  </a:ext>
                </a:extLst>
              </a:tr>
              <a:tr h="332139">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Количество СО НКО, которым оказана поддержка органами местного самоуправления  в сфере физической культуры и спорта</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4048090358"/>
                  </a:ext>
                </a:extLst>
              </a:tr>
              <a:tr h="30015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Органами местного самоуправления оказана имущественная поддержка СО НКО</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2</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dirty="0">
                          <a:effectLst/>
                        </a:rPr>
                        <a:t>2</a:t>
                      </a:r>
                      <a:endParaRPr lang="ru-RU" sz="1000" b="0" i="0" u="none" strike="noStrike" dirty="0">
                        <a:solidFill>
                          <a:srgbClr val="000000"/>
                        </a:solidFill>
                        <a:effectLst/>
                        <a:latin typeface="+mn-lt"/>
                      </a:endParaRPr>
                    </a:p>
                  </a:txBody>
                  <a:tcPr marL="5727" marR="5727" marT="5727" marB="0" anchor="ctr"/>
                </a:tc>
                <a:tc>
                  <a:txBody>
                    <a:bodyPr/>
                    <a:lstStyle/>
                    <a:p>
                      <a:pPr algn="ctr" fontAlgn="ctr"/>
                      <a:r>
                        <a:rPr lang="ru-RU" sz="1000" u="none" strike="noStrike">
                          <a:effectLst/>
                        </a:rPr>
                        <a:t>2</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3047124272"/>
                  </a:ext>
                </a:extLst>
              </a:tr>
              <a:tr h="30015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Органами местного самоуправления оказана имущественная поддержка СО НКО в сфере культуры</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mn-lt"/>
                      </a:endParaRPr>
                    </a:p>
                  </a:txBody>
                  <a:tcPr marL="5727" marR="5727" marT="5727"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mn-lt"/>
                      </a:endParaRPr>
                    </a:p>
                  </a:txBody>
                  <a:tcPr marL="5727" marR="5727" marT="5727"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379043656"/>
                  </a:ext>
                </a:extLst>
              </a:tr>
              <a:tr h="30015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Органами местного самоуправления оказана имущественная поддержка СО НКО  в сфере образования </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dirty="0">
                          <a:effectLst/>
                        </a:rPr>
                        <a:t>1</a:t>
                      </a:r>
                      <a:endParaRPr lang="ru-RU" sz="1000" b="0" i="0" u="none" strike="noStrike" dirty="0">
                        <a:solidFill>
                          <a:srgbClr val="000000"/>
                        </a:solidFill>
                        <a:effectLst/>
                        <a:latin typeface="+mn-lt"/>
                      </a:endParaRPr>
                    </a:p>
                  </a:txBody>
                  <a:tcPr marL="5727" marR="5727" marT="572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5727" marR="5727" marT="5727" marB="0"/>
                </a:tc>
                <a:extLst>
                  <a:ext uri="{0D108BD9-81ED-4DB2-BD59-A6C34878D82A}">
                    <a16:rowId xmlns:a16="http://schemas.microsoft.com/office/drawing/2014/main" val="594025376"/>
                  </a:ext>
                </a:extLst>
              </a:tr>
              <a:tr h="30015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Органами местного самоуправления оказана имущественная поддержка СО НКО в сфере охраны здоровья</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mn-lt"/>
                      </a:endParaRPr>
                    </a:p>
                  </a:txBody>
                  <a:tcPr marL="5727" marR="5727" marT="5727"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mn-lt"/>
                      </a:endParaRPr>
                    </a:p>
                  </a:txBody>
                  <a:tcPr marL="5727" marR="5727" marT="5727" marB="0"/>
                </a:tc>
                <a:extLst>
                  <a:ext uri="{0D108BD9-81ED-4DB2-BD59-A6C34878D82A}">
                    <a16:rowId xmlns:a16="http://schemas.microsoft.com/office/drawing/2014/main" val="923517709"/>
                  </a:ext>
                </a:extLst>
              </a:tr>
              <a:tr h="30015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Органами местного самоуправления оказана имущественная поддержка СО НКО в сфере социальной защиты населения</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5727" marR="5727" marT="5727" marB="0"/>
                </a:tc>
                <a:extLst>
                  <a:ext uri="{0D108BD9-81ED-4DB2-BD59-A6C34878D82A}">
                    <a16:rowId xmlns:a16="http://schemas.microsoft.com/office/drawing/2014/main" val="3637425394"/>
                  </a:ext>
                </a:extLst>
              </a:tr>
              <a:tr h="30015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Органами местного самоуправления оказана имущественная поддержка СО НКО в сфере физической культуры и спорта</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mn-lt"/>
                      </a:endParaRPr>
                    </a:p>
                  </a:txBody>
                  <a:tcPr marL="5727" marR="5727" marT="5727" marB="0"/>
                </a:tc>
                <a:extLst>
                  <a:ext uri="{0D108BD9-81ED-4DB2-BD59-A6C34878D82A}">
                    <a16:rowId xmlns:a16="http://schemas.microsoft.com/office/drawing/2014/main" val="4075624114"/>
                  </a:ext>
                </a:extLst>
              </a:tr>
              <a:tr h="30015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Органами местного самоуправления оказана консультационная поддержка СО НКО</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10</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10</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12</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5727" marR="5727" marT="5727" marB="0"/>
                </a:tc>
                <a:extLst>
                  <a:ext uri="{0D108BD9-81ED-4DB2-BD59-A6C34878D82A}">
                    <a16:rowId xmlns:a16="http://schemas.microsoft.com/office/drawing/2014/main" val="302789867"/>
                  </a:ext>
                </a:extLst>
              </a:tr>
              <a:tr h="300155">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Органами местного самоуправления оказана финансовая поддержка СО НКО</a:t>
                      </a:r>
                      <a:endParaRPr lang="ru-RU" sz="1000" b="0" i="0" u="none" strike="noStrike">
                        <a:solidFill>
                          <a:srgbClr val="000000"/>
                        </a:solidFill>
                        <a:effectLst/>
                        <a:latin typeface="+mn-lt"/>
                      </a:endParaRPr>
                    </a:p>
                  </a:txBody>
                  <a:tcPr marL="5727" marR="5727" marT="572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5727" marR="5727" marT="5727" marB="0" anchor="ctr"/>
                </a:tc>
                <a:tc>
                  <a:txBody>
                    <a:bodyPr/>
                    <a:lstStyle/>
                    <a:p>
                      <a:pPr algn="ctr" fontAlgn="ctr"/>
                      <a:r>
                        <a:rPr lang="ru-RU" sz="1000" u="none" strike="noStrike">
                          <a:effectLst/>
                        </a:rPr>
                        <a:t>12</a:t>
                      </a:r>
                      <a:endParaRPr lang="ru-RU" sz="1000" b="0" i="0" u="none" strike="noStrike">
                        <a:solidFill>
                          <a:srgbClr val="000000"/>
                        </a:solidFill>
                        <a:effectLst/>
                        <a:latin typeface="+mn-lt"/>
                      </a:endParaRPr>
                    </a:p>
                  </a:txBody>
                  <a:tcPr marL="5727" marR="5727" marT="572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5727" marR="5727" marT="5727" marB="0"/>
                </a:tc>
                <a:extLst>
                  <a:ext uri="{0D108BD9-81ED-4DB2-BD59-A6C34878D82A}">
                    <a16:rowId xmlns:a16="http://schemas.microsoft.com/office/drawing/2014/main" val="883876547"/>
                  </a:ext>
                </a:extLst>
              </a:tr>
            </a:tbl>
          </a:graphicData>
        </a:graphic>
      </p:graphicFrame>
    </p:spTree>
    <p:extLst>
      <p:ext uri="{BB962C8B-B14F-4D97-AF65-F5344CB8AC3E}">
        <p14:creationId xmlns:p14="http://schemas.microsoft.com/office/powerpoint/2010/main" val="3056488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74</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4126137000"/>
              </p:ext>
            </p:extLst>
          </p:nvPr>
        </p:nvGraphicFramePr>
        <p:xfrm>
          <a:off x="404075" y="1249363"/>
          <a:ext cx="11483124" cy="5018435"/>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1733240883"/>
                    </a:ext>
                  </a:extLst>
                </a:gridCol>
                <a:gridCol w="463201">
                  <a:extLst>
                    <a:ext uri="{9D8B030D-6E8A-4147-A177-3AD203B41FA5}">
                      <a16:colId xmlns:a16="http://schemas.microsoft.com/office/drawing/2014/main" val="780466430"/>
                    </a:ext>
                  </a:extLst>
                </a:gridCol>
                <a:gridCol w="690260">
                  <a:extLst>
                    <a:ext uri="{9D8B030D-6E8A-4147-A177-3AD203B41FA5}">
                      <a16:colId xmlns:a16="http://schemas.microsoft.com/office/drawing/2014/main" val="3103720997"/>
                    </a:ext>
                  </a:extLst>
                </a:gridCol>
                <a:gridCol w="3826698">
                  <a:extLst>
                    <a:ext uri="{9D8B030D-6E8A-4147-A177-3AD203B41FA5}">
                      <a16:colId xmlns:a16="http://schemas.microsoft.com/office/drawing/2014/main" val="4231531428"/>
                    </a:ext>
                  </a:extLst>
                </a:gridCol>
                <a:gridCol w="1017223">
                  <a:extLst>
                    <a:ext uri="{9D8B030D-6E8A-4147-A177-3AD203B41FA5}">
                      <a16:colId xmlns:a16="http://schemas.microsoft.com/office/drawing/2014/main" val="2204534421"/>
                    </a:ext>
                  </a:extLst>
                </a:gridCol>
                <a:gridCol w="1017223">
                  <a:extLst>
                    <a:ext uri="{9D8B030D-6E8A-4147-A177-3AD203B41FA5}">
                      <a16:colId xmlns:a16="http://schemas.microsoft.com/office/drawing/2014/main" val="2182096528"/>
                    </a:ext>
                  </a:extLst>
                </a:gridCol>
                <a:gridCol w="811358">
                  <a:extLst>
                    <a:ext uri="{9D8B030D-6E8A-4147-A177-3AD203B41FA5}">
                      <a16:colId xmlns:a16="http://schemas.microsoft.com/office/drawing/2014/main" val="839269189"/>
                    </a:ext>
                  </a:extLst>
                </a:gridCol>
                <a:gridCol w="775028">
                  <a:extLst>
                    <a:ext uri="{9D8B030D-6E8A-4147-A177-3AD203B41FA5}">
                      <a16:colId xmlns:a16="http://schemas.microsoft.com/office/drawing/2014/main" val="2314018359"/>
                    </a:ext>
                  </a:extLst>
                </a:gridCol>
                <a:gridCol w="2397741">
                  <a:extLst>
                    <a:ext uri="{9D8B030D-6E8A-4147-A177-3AD203B41FA5}">
                      <a16:colId xmlns:a16="http://schemas.microsoft.com/office/drawing/2014/main" val="3500815548"/>
                    </a:ext>
                  </a:extLst>
                </a:gridCol>
              </a:tblGrid>
              <a:tr h="469928">
                <a:tc>
                  <a:txBody>
                    <a:bodyPr/>
                    <a:lstStyle/>
                    <a:p>
                      <a:pPr algn="ctr" fontAlgn="t"/>
                      <a:r>
                        <a:rPr lang="ru-RU" sz="1000" u="none" strike="noStrike" dirty="0">
                          <a:effectLst/>
                        </a:rPr>
                        <a:t>МП</a:t>
                      </a:r>
                      <a:endParaRPr lang="ru-RU" sz="1000" b="0" i="0" u="none" strike="noStrike" dirty="0">
                        <a:solidFill>
                          <a:srgbClr val="000000"/>
                        </a:solidFill>
                        <a:effectLst/>
                        <a:latin typeface="+mn-lt"/>
                      </a:endParaRPr>
                    </a:p>
                  </a:txBody>
                  <a:tcPr marL="6738" marR="6738" marT="6738" marB="0"/>
                </a:tc>
                <a:tc>
                  <a:txBody>
                    <a:bodyPr/>
                    <a:lstStyle/>
                    <a:p>
                      <a:pPr algn="ctr" fontAlgn="t"/>
                      <a:r>
                        <a:rPr lang="ru-RU" sz="1000" u="none" strike="noStrike">
                          <a:effectLst/>
                        </a:rPr>
                        <a:t>ПП</a:t>
                      </a:r>
                      <a:endParaRPr lang="ru-RU" sz="1000" b="0" i="0" u="none" strike="noStrike">
                        <a:solidFill>
                          <a:srgbClr val="000000"/>
                        </a:solidFill>
                        <a:effectLst/>
                        <a:latin typeface="+mn-lt"/>
                      </a:endParaRPr>
                    </a:p>
                  </a:txBody>
                  <a:tcPr marL="6738" marR="6738" marT="6738"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mn-lt"/>
                      </a:endParaRPr>
                    </a:p>
                  </a:txBody>
                  <a:tcPr marL="6738" marR="6738" marT="6738"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mn-lt"/>
                      </a:endParaRPr>
                    </a:p>
                  </a:txBody>
                  <a:tcPr marL="6738" marR="6738" marT="6738"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mn-lt"/>
                      </a:endParaRPr>
                    </a:p>
                  </a:txBody>
                  <a:tcPr marL="6738" marR="6738" marT="6738"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mn-lt"/>
                      </a:endParaRPr>
                    </a:p>
                  </a:txBody>
                  <a:tcPr marL="6738" marR="6738" marT="6738"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mn-lt"/>
                      </a:endParaRPr>
                    </a:p>
                  </a:txBody>
                  <a:tcPr marL="6738" marR="6738" marT="6738"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mn-lt"/>
                      </a:endParaRPr>
                    </a:p>
                  </a:txBody>
                  <a:tcPr marL="6738" marR="6738" marT="6738" marB="0"/>
                </a:tc>
                <a:extLst>
                  <a:ext uri="{0D108BD9-81ED-4DB2-BD59-A6C34878D82A}">
                    <a16:rowId xmlns:a16="http://schemas.microsoft.com/office/drawing/2014/main" val="2852345240"/>
                  </a:ext>
                </a:extLst>
              </a:tr>
              <a:tr h="161193">
                <a:tc>
                  <a:txBody>
                    <a:bodyPr/>
                    <a:lstStyle/>
                    <a:p>
                      <a:pPr algn="ctr" fontAlgn="ctr"/>
                      <a:r>
                        <a:rPr lang="ru-RU" sz="1000" u="none" strike="noStrike">
                          <a:effectLst/>
                        </a:rPr>
                        <a:t>1</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2</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3</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mn-lt"/>
                      </a:endParaRPr>
                    </a:p>
                  </a:txBody>
                  <a:tcPr marL="6738" marR="6738" marT="6738" marB="0" anchor="ctr"/>
                </a:tc>
                <a:tc>
                  <a:txBody>
                    <a:bodyPr/>
                    <a:lstStyle/>
                    <a:p>
                      <a:pPr algn="ctr" fontAlgn="ctr"/>
                      <a:r>
                        <a:rPr lang="ru-RU" sz="1000" u="none" strike="noStrike">
                          <a:effectLst/>
                        </a:rPr>
                        <a:t>5</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6</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7</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8</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9</a:t>
                      </a:r>
                      <a:endParaRPr lang="ru-RU" sz="1000" b="0" i="0" u="none" strike="noStrike">
                        <a:solidFill>
                          <a:srgbClr val="000000"/>
                        </a:solidFill>
                        <a:effectLst/>
                        <a:latin typeface="+mn-lt"/>
                      </a:endParaRPr>
                    </a:p>
                  </a:txBody>
                  <a:tcPr marL="6738" marR="6738" marT="6738" marB="0" anchor="ctr"/>
                </a:tc>
                <a:extLst>
                  <a:ext uri="{0D108BD9-81ED-4DB2-BD59-A6C34878D82A}">
                    <a16:rowId xmlns:a16="http://schemas.microsoft.com/office/drawing/2014/main" val="382228093"/>
                  </a:ext>
                </a:extLst>
              </a:tr>
              <a:tr h="218397">
                <a:tc gridSpan="9">
                  <a:txBody>
                    <a:bodyPr/>
                    <a:lstStyle/>
                    <a:p>
                      <a:pPr algn="l" fontAlgn="ctr"/>
                      <a:r>
                        <a:rPr lang="ru-RU" sz="1000" u="none" strike="noStrike">
                          <a:effectLst/>
                        </a:rPr>
                        <a:t>04. Социальная защита населения </a:t>
                      </a:r>
                      <a:endParaRPr lang="ru-RU" sz="1000" b="1" i="0" u="none" strike="noStrike">
                        <a:solidFill>
                          <a:srgbClr val="000000"/>
                        </a:solidFill>
                        <a:effectLst/>
                        <a:latin typeface="+mn-lt"/>
                      </a:endParaRPr>
                    </a:p>
                  </a:txBody>
                  <a:tcPr marL="6738" marR="6738" marT="6738"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72419915"/>
                  </a:ext>
                </a:extLst>
              </a:tr>
              <a:tr h="409493">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Органами местного самоуправления предоставлены площади на льготных условиях или в безвозмездное пользование СО НКО</a:t>
                      </a:r>
                      <a:endParaRPr lang="ru-RU" sz="1000" b="0"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Квадратный метр</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515,8</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515,8</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515,8</a:t>
                      </a:r>
                      <a:endParaRPr lang="ru-RU" sz="1000" b="0" i="0" u="none" strike="noStrike">
                        <a:solidFill>
                          <a:srgbClr val="000000"/>
                        </a:solidFill>
                        <a:effectLst/>
                        <a:latin typeface="+mn-lt"/>
                      </a:endParaRPr>
                    </a:p>
                  </a:txBody>
                  <a:tcPr marL="6738" marR="6738" marT="6738"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6738" marR="6738" marT="6738" marB="0"/>
                </a:tc>
                <a:extLst>
                  <a:ext uri="{0D108BD9-81ED-4DB2-BD59-A6C34878D82A}">
                    <a16:rowId xmlns:a16="http://schemas.microsoft.com/office/drawing/2014/main" val="1230405976"/>
                  </a:ext>
                </a:extLst>
              </a:tr>
              <a:tr h="469928">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Органами местного самоуправления предоставлены площади на льготных условиях или в безвозмездное пользование СО НКО в сфере культуры</a:t>
                      </a:r>
                      <a:endParaRPr lang="ru-RU" sz="1000" b="0"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Квадратный метр</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6738" marR="6738" marT="6738" marB="0"/>
                </a:tc>
                <a:extLst>
                  <a:ext uri="{0D108BD9-81ED-4DB2-BD59-A6C34878D82A}">
                    <a16:rowId xmlns:a16="http://schemas.microsoft.com/office/drawing/2014/main" val="1367490981"/>
                  </a:ext>
                </a:extLst>
              </a:tr>
              <a:tr h="469928">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Органами местного самоуправления предоставлены площади на льготных условиях или в безвозмездное пользование СО НКО в сфере образования</a:t>
                      </a:r>
                      <a:endParaRPr lang="ru-RU" sz="1000" b="0"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Квадратный метр</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439,8</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439,8</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439,8</a:t>
                      </a:r>
                      <a:endParaRPr lang="ru-RU" sz="1000" b="0" i="0" u="none" strike="noStrike">
                        <a:solidFill>
                          <a:srgbClr val="000000"/>
                        </a:solidFill>
                        <a:effectLst/>
                        <a:latin typeface="+mn-lt"/>
                      </a:endParaRPr>
                    </a:p>
                  </a:txBody>
                  <a:tcPr marL="6738" marR="6738" marT="6738"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6738" marR="6738" marT="6738" marB="0"/>
                </a:tc>
                <a:extLst>
                  <a:ext uri="{0D108BD9-81ED-4DB2-BD59-A6C34878D82A}">
                    <a16:rowId xmlns:a16="http://schemas.microsoft.com/office/drawing/2014/main" val="2760518448"/>
                  </a:ext>
                </a:extLst>
              </a:tr>
              <a:tr h="469928">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Органами местного самоуправления предоставлены площади на льготных условиях или в безвозмездное пользование СО НКО в сфере охраны здоровья</a:t>
                      </a:r>
                      <a:endParaRPr lang="ru-RU" sz="1000" b="0"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Квадратный метр</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6738" marR="6738" marT="6738" marB="0"/>
                </a:tc>
                <a:extLst>
                  <a:ext uri="{0D108BD9-81ED-4DB2-BD59-A6C34878D82A}">
                    <a16:rowId xmlns:a16="http://schemas.microsoft.com/office/drawing/2014/main" val="936010568"/>
                  </a:ext>
                </a:extLst>
              </a:tr>
              <a:tr h="469928">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Органами местного самоуправления предоставлены площади на льготных условиях или в безвозмездное пользование СО НКО в сфере социальной защиты населения </a:t>
                      </a:r>
                      <a:endParaRPr lang="ru-RU" sz="1000" b="0"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Квадратный метр</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76,0</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76,0</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76,0</a:t>
                      </a:r>
                      <a:endParaRPr lang="ru-RU" sz="1000" b="0" i="0" u="none" strike="noStrike">
                        <a:solidFill>
                          <a:srgbClr val="000000"/>
                        </a:solidFill>
                        <a:effectLst/>
                        <a:latin typeface="+mn-lt"/>
                      </a:endParaRPr>
                    </a:p>
                  </a:txBody>
                  <a:tcPr marL="6738" marR="6738" marT="6738"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6738" marR="6738" marT="6738" marB="0"/>
                </a:tc>
                <a:extLst>
                  <a:ext uri="{0D108BD9-81ED-4DB2-BD59-A6C34878D82A}">
                    <a16:rowId xmlns:a16="http://schemas.microsoft.com/office/drawing/2014/main" val="236758245"/>
                  </a:ext>
                </a:extLst>
              </a:tr>
              <a:tr h="469928">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Органами местного самоуправления предоставлены площади на льготных условиях или в безвозмездное пользование СО НКО в сфере физической культуры и спорта</a:t>
                      </a:r>
                      <a:endParaRPr lang="ru-RU" sz="1000" b="0"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Квадратный метр</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6738" marR="6738" marT="6738" marB="0"/>
                </a:tc>
                <a:extLst>
                  <a:ext uri="{0D108BD9-81ED-4DB2-BD59-A6C34878D82A}">
                    <a16:rowId xmlns:a16="http://schemas.microsoft.com/office/drawing/2014/main" val="1644711573"/>
                  </a:ext>
                </a:extLst>
              </a:tr>
              <a:tr h="469928">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Органами местного самоуправления проведены просветительские мероприятия по вопросам деятельности СО НКО</a:t>
                      </a:r>
                      <a:endParaRPr lang="ru-RU" sz="1000" b="0"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mn-lt"/>
                      </a:endParaRPr>
                    </a:p>
                  </a:txBody>
                  <a:tcPr marL="6738" marR="6738" marT="6738" marB="0"/>
                </a:tc>
                <a:extLst>
                  <a:ext uri="{0D108BD9-81ED-4DB2-BD59-A6C34878D82A}">
                    <a16:rowId xmlns:a16="http://schemas.microsoft.com/office/drawing/2014/main" val="109304396"/>
                  </a:ext>
                </a:extLst>
              </a:tr>
              <a:tr h="469928">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Численность получателей пенсии за выслугу лет лицам, замещающим муниципальные должности и должности муниципальной службы, в связи с выходом на пенсию</a:t>
                      </a:r>
                      <a:endParaRPr lang="ru-RU" sz="1000" b="0"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Человек</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65,00</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65</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dirty="0">
                          <a:effectLst/>
                        </a:rPr>
                        <a:t>65</a:t>
                      </a:r>
                      <a:endParaRPr lang="ru-RU" sz="1000" b="0" i="0" u="none" strike="noStrike" dirty="0">
                        <a:solidFill>
                          <a:srgbClr val="000000"/>
                        </a:solidFill>
                        <a:effectLst/>
                        <a:latin typeface="+mn-lt"/>
                      </a:endParaRPr>
                    </a:p>
                  </a:txBody>
                  <a:tcPr marL="6738" marR="6738" marT="6738"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mn-lt"/>
                      </a:endParaRPr>
                    </a:p>
                  </a:txBody>
                  <a:tcPr marL="6738" marR="6738" marT="6738" marB="0"/>
                </a:tc>
                <a:extLst>
                  <a:ext uri="{0D108BD9-81ED-4DB2-BD59-A6C34878D82A}">
                    <a16:rowId xmlns:a16="http://schemas.microsoft.com/office/drawing/2014/main" val="2304744691"/>
                  </a:ext>
                </a:extLst>
              </a:tr>
              <a:tr h="469928">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 </a:t>
                      </a:r>
                      <a:endParaRPr lang="ru-RU" sz="1000" b="1"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Численность пострадавших в результате несчастных случаев, связанных с производством со смертельным исходом (по кругу организаций муниципальной собственности)</a:t>
                      </a:r>
                      <a:endParaRPr lang="ru-RU" sz="1000" b="0" i="0" u="none" strike="noStrike">
                        <a:solidFill>
                          <a:srgbClr val="000000"/>
                        </a:solidFill>
                        <a:effectLst/>
                        <a:latin typeface="+mn-lt"/>
                      </a:endParaRPr>
                    </a:p>
                  </a:txBody>
                  <a:tcPr marL="6738" marR="6738" marT="6738" marB="0" anchor="ctr"/>
                </a:tc>
                <a:tc>
                  <a:txBody>
                    <a:bodyPr/>
                    <a:lstStyle/>
                    <a:p>
                      <a:pPr algn="l" fontAlgn="ctr"/>
                      <a:r>
                        <a:rPr lang="ru-RU" sz="1000" u="none" strike="noStrike">
                          <a:effectLst/>
                        </a:rPr>
                        <a:t>Человек</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a:effectLst/>
                        </a:rPr>
                        <a:t>0</a:t>
                      </a:r>
                      <a:endParaRPr lang="ru-RU" sz="1000" b="0" i="0" u="none" strike="noStrike">
                        <a:solidFill>
                          <a:srgbClr val="000000"/>
                        </a:solidFill>
                        <a:effectLst/>
                        <a:latin typeface="+mn-lt"/>
                      </a:endParaRPr>
                    </a:p>
                  </a:txBody>
                  <a:tcPr marL="6738" marR="6738" marT="6738"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mn-lt"/>
                      </a:endParaRPr>
                    </a:p>
                  </a:txBody>
                  <a:tcPr marL="6738" marR="6738" marT="6738"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mn-lt"/>
                      </a:endParaRPr>
                    </a:p>
                  </a:txBody>
                  <a:tcPr marL="6738" marR="6738" marT="6738" marB="0"/>
                </a:tc>
                <a:extLst>
                  <a:ext uri="{0D108BD9-81ED-4DB2-BD59-A6C34878D82A}">
                    <a16:rowId xmlns:a16="http://schemas.microsoft.com/office/drawing/2014/main" val="384053364"/>
                  </a:ext>
                </a:extLst>
              </a:tr>
            </a:tbl>
          </a:graphicData>
        </a:graphic>
      </p:graphicFrame>
    </p:spTree>
    <p:extLst>
      <p:ext uri="{BB962C8B-B14F-4D97-AF65-F5344CB8AC3E}">
        <p14:creationId xmlns:p14="http://schemas.microsoft.com/office/powerpoint/2010/main" val="169811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75</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010731033"/>
              </p:ext>
            </p:extLst>
          </p:nvPr>
        </p:nvGraphicFramePr>
        <p:xfrm>
          <a:off x="404075" y="865233"/>
          <a:ext cx="11483124" cy="5639009"/>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31539835"/>
                    </a:ext>
                  </a:extLst>
                </a:gridCol>
                <a:gridCol w="463199">
                  <a:extLst>
                    <a:ext uri="{9D8B030D-6E8A-4147-A177-3AD203B41FA5}">
                      <a16:colId xmlns:a16="http://schemas.microsoft.com/office/drawing/2014/main" val="3820275853"/>
                    </a:ext>
                  </a:extLst>
                </a:gridCol>
                <a:gridCol w="690259">
                  <a:extLst>
                    <a:ext uri="{9D8B030D-6E8A-4147-A177-3AD203B41FA5}">
                      <a16:colId xmlns:a16="http://schemas.microsoft.com/office/drawing/2014/main" val="2230503970"/>
                    </a:ext>
                  </a:extLst>
                </a:gridCol>
                <a:gridCol w="3826698">
                  <a:extLst>
                    <a:ext uri="{9D8B030D-6E8A-4147-A177-3AD203B41FA5}">
                      <a16:colId xmlns:a16="http://schemas.microsoft.com/office/drawing/2014/main" val="1840968296"/>
                    </a:ext>
                  </a:extLst>
                </a:gridCol>
                <a:gridCol w="1017225">
                  <a:extLst>
                    <a:ext uri="{9D8B030D-6E8A-4147-A177-3AD203B41FA5}">
                      <a16:colId xmlns:a16="http://schemas.microsoft.com/office/drawing/2014/main" val="805410847"/>
                    </a:ext>
                  </a:extLst>
                </a:gridCol>
                <a:gridCol w="1017225">
                  <a:extLst>
                    <a:ext uri="{9D8B030D-6E8A-4147-A177-3AD203B41FA5}">
                      <a16:colId xmlns:a16="http://schemas.microsoft.com/office/drawing/2014/main" val="2809176932"/>
                    </a:ext>
                  </a:extLst>
                </a:gridCol>
                <a:gridCol w="811358">
                  <a:extLst>
                    <a:ext uri="{9D8B030D-6E8A-4147-A177-3AD203B41FA5}">
                      <a16:colId xmlns:a16="http://schemas.microsoft.com/office/drawing/2014/main" val="756831139"/>
                    </a:ext>
                  </a:extLst>
                </a:gridCol>
                <a:gridCol w="775027">
                  <a:extLst>
                    <a:ext uri="{9D8B030D-6E8A-4147-A177-3AD203B41FA5}">
                      <a16:colId xmlns:a16="http://schemas.microsoft.com/office/drawing/2014/main" val="2590831157"/>
                    </a:ext>
                  </a:extLst>
                </a:gridCol>
                <a:gridCol w="2397741">
                  <a:extLst>
                    <a:ext uri="{9D8B030D-6E8A-4147-A177-3AD203B41FA5}">
                      <a16:colId xmlns:a16="http://schemas.microsoft.com/office/drawing/2014/main" val="193693038"/>
                    </a:ext>
                  </a:extLst>
                </a:gridCol>
              </a:tblGrid>
              <a:tr h="461830">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858" marR="5858" marT="5858"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858" marR="5858" marT="5858"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2982816478"/>
                  </a:ext>
                </a:extLst>
              </a:tr>
              <a:tr h="15783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858" marR="5858" marT="5858" marB="0" anchor="ctr"/>
                </a:tc>
                <a:extLst>
                  <a:ext uri="{0D108BD9-81ED-4DB2-BD59-A6C34878D82A}">
                    <a16:rowId xmlns:a16="http://schemas.microsoft.com/office/drawing/2014/main" val="1359608694"/>
                  </a:ext>
                </a:extLst>
              </a:tr>
              <a:tr h="186381">
                <a:tc gridSpan="9">
                  <a:txBody>
                    <a:bodyPr/>
                    <a:lstStyle/>
                    <a:p>
                      <a:pPr algn="l" fontAlgn="ctr"/>
                      <a:r>
                        <a:rPr lang="ru-RU" sz="1000" u="none" strike="noStrike">
                          <a:effectLst/>
                        </a:rPr>
                        <a:t>04. Социальная защита населения </a:t>
                      </a:r>
                      <a:endParaRPr lang="ru-RU" sz="1000" b="1" i="0" u="none" strike="noStrike">
                        <a:solidFill>
                          <a:srgbClr val="000000"/>
                        </a:solidFill>
                        <a:effectLst/>
                        <a:latin typeface="Calibri" panose="020F0502020204030204" pitchFamily="34" charset="0"/>
                      </a:endParaRPr>
                    </a:p>
                  </a:txBody>
                  <a:tcPr marL="5858" marR="5858" marT="5858"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37229625"/>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gridSpan="8">
                  <a:txBody>
                    <a:bodyPr/>
                    <a:lstStyle/>
                    <a:p>
                      <a:pPr algn="l" fontAlgn="ctr"/>
                      <a:r>
                        <a:rPr lang="ru-RU" sz="1000" u="none" strike="noStrike">
                          <a:effectLst/>
                        </a:rPr>
                        <a:t>Подпрограмма 1. Социальная поддержка граждан </a:t>
                      </a:r>
                      <a:endParaRPr lang="ru-RU" sz="1000" b="0" i="0" u="none" strike="noStrike">
                        <a:solidFill>
                          <a:srgbClr val="000000"/>
                        </a:solidFill>
                        <a:effectLst/>
                        <a:latin typeface="Calibri" panose="020F0502020204030204" pitchFamily="34" charset="0"/>
                      </a:endParaRPr>
                    </a:p>
                  </a:txBody>
                  <a:tcPr marL="5858" marR="5858" marT="5858"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74095602"/>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gridSpan="7">
                  <a:txBody>
                    <a:bodyPr/>
                    <a:lstStyle/>
                    <a:p>
                      <a:pPr algn="l" fontAlgn="t"/>
                      <a:r>
                        <a:rPr lang="ru-RU" sz="1000" u="none" strike="noStrike">
                          <a:effectLst/>
                        </a:rPr>
                        <a:t>Мероприятие 9.1 «Оказание мер социальной поддержки отдельным категориям граждан» </a:t>
                      </a:r>
                      <a:endParaRPr lang="ru-RU" sz="1000" b="0" i="0" u="none" strike="noStrike">
                        <a:solidFill>
                          <a:srgbClr val="000000"/>
                        </a:solidFill>
                        <a:effectLst/>
                        <a:latin typeface="Calibri" panose="020F0502020204030204" pitchFamily="34" charset="0"/>
                      </a:endParaRPr>
                    </a:p>
                  </a:txBody>
                  <a:tcPr marL="5858" marR="5858" marT="585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55999391"/>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2927269932"/>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gridSpan="7">
                  <a:txBody>
                    <a:bodyPr/>
                    <a:lstStyle/>
                    <a:p>
                      <a:pPr algn="l" fontAlgn="t"/>
                      <a:r>
                        <a:rPr lang="ru-RU" sz="1000" u="none" strike="noStrike">
                          <a:effectLst/>
                        </a:rPr>
                        <a:t>Мероприятие 10.1 «Поощрение и поздравление граждан в связи с праздниками, памятными датами» </a:t>
                      </a:r>
                      <a:endParaRPr lang="ru-RU" sz="1000" b="0" i="0" u="none" strike="noStrike">
                        <a:solidFill>
                          <a:srgbClr val="000000"/>
                        </a:solidFill>
                        <a:effectLst/>
                        <a:latin typeface="Calibri" panose="020F0502020204030204" pitchFamily="34" charset="0"/>
                      </a:endParaRPr>
                    </a:p>
                  </a:txBody>
                  <a:tcPr marL="5858" marR="5858" marT="585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36189609"/>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1840482908"/>
                  </a:ext>
                </a:extLst>
              </a:tr>
              <a:tr h="3098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gridSpan="7">
                  <a:txBody>
                    <a:bodyPr/>
                    <a:lstStyle/>
                    <a:p>
                      <a:pPr algn="l" fontAlgn="t"/>
                      <a:r>
                        <a:rPr lang="ru-RU" sz="1000" u="none" strike="noStrike">
                          <a:effectLst/>
                        </a:rPr>
                        <a:t>Мероприятие 10.2 «Организация и проведение мероприятий в социальной сфере, посвященных знаменательным событиям и памятным датам, установленным в Российской Федерации, Московской области, муниципальном образовании» </a:t>
                      </a:r>
                      <a:endParaRPr lang="ru-RU" sz="1000" b="0" i="0" u="none" strike="noStrike">
                        <a:solidFill>
                          <a:srgbClr val="000000"/>
                        </a:solidFill>
                        <a:effectLst/>
                        <a:latin typeface="Calibri" panose="020F0502020204030204" pitchFamily="34" charset="0"/>
                      </a:endParaRPr>
                    </a:p>
                  </a:txBody>
                  <a:tcPr marL="5858" marR="5858" marT="585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71174054"/>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2983059696"/>
                  </a:ext>
                </a:extLst>
              </a:tr>
              <a:tr h="30887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gridSpan="7">
                  <a:txBody>
                    <a:bodyPr/>
                    <a:lstStyle/>
                    <a:p>
                      <a:pPr algn="l" fontAlgn="t"/>
                      <a:r>
                        <a:rPr lang="ru-RU" sz="1000" u="none" strike="noStrike">
                          <a:effectLst/>
                        </a:rPr>
                        <a:t>Мероприятие 10.3 «Проведение совещаний, семинаров, "круглых столов", конференций, конкурсов и иных социально значимых мероприятий сфере социальной защиты населения» </a:t>
                      </a:r>
                      <a:endParaRPr lang="ru-RU" sz="1000" b="0" i="0" u="none" strike="noStrike">
                        <a:solidFill>
                          <a:srgbClr val="000000"/>
                        </a:solidFill>
                        <a:effectLst/>
                        <a:latin typeface="Calibri" panose="020F0502020204030204" pitchFamily="34" charset="0"/>
                      </a:endParaRPr>
                    </a:p>
                  </a:txBody>
                  <a:tcPr marL="5858" marR="5858" marT="585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09916922"/>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Результатне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4095399892"/>
                  </a:ext>
                </a:extLst>
              </a:tr>
              <a:tr h="3098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gridSpan="7">
                  <a:txBody>
                    <a:bodyPr/>
                    <a:lstStyle/>
                    <a:p>
                      <a:pPr algn="l" fontAlgn="t"/>
                      <a:r>
                        <a:rPr lang="ru-RU" sz="1000" u="none" strike="noStrike">
                          <a:effectLst/>
                        </a:rPr>
                        <a:t>Мероприятие 10.51 «Организация и проведение мероприятий по формированию системы поддержки социальных инициатив, направленных на развитие городского округа Долгопрудный» </a:t>
                      </a:r>
                      <a:endParaRPr lang="ru-RU" sz="1000" b="0" i="0" u="none" strike="noStrike">
                        <a:solidFill>
                          <a:srgbClr val="000000"/>
                        </a:solidFill>
                        <a:effectLst/>
                        <a:latin typeface="Calibri" panose="020F0502020204030204" pitchFamily="34" charset="0"/>
                      </a:endParaRPr>
                    </a:p>
                  </a:txBody>
                  <a:tcPr marL="5858" marR="5858" marT="585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48549173"/>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4033407572"/>
                  </a:ext>
                </a:extLst>
              </a:tr>
              <a:tr h="30887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gridSpan="7">
                  <a:txBody>
                    <a:bodyPr/>
                    <a:lstStyle/>
                    <a:p>
                      <a:pPr algn="l" fontAlgn="t"/>
                      <a:r>
                        <a:rPr lang="ru-RU" sz="1000" u="none" strike="noStrike">
                          <a:effectLst/>
                        </a:rPr>
                        <a:t>Мероприятие 15.3 «Организация выплаты пенсии за выслугу лет лицам, замещающим муниципальные должности и должности муниципальной службы, в связи с выходом на пенсию» </a:t>
                      </a:r>
                      <a:endParaRPr lang="ru-RU" sz="1000" b="0" i="0" u="none" strike="noStrike">
                        <a:solidFill>
                          <a:srgbClr val="000000"/>
                        </a:solidFill>
                        <a:effectLst/>
                        <a:latin typeface="Calibri" panose="020F0502020204030204" pitchFamily="34" charset="0"/>
                      </a:endParaRPr>
                    </a:p>
                  </a:txBody>
                  <a:tcPr marL="5858" marR="5858" marT="585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51902972"/>
                  </a:ext>
                </a:extLst>
              </a:tr>
              <a:tr h="46183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Численность получателей пенсии за выслугу лет лицам, замещающим муниципальные должности и должности муниципальной службы, в связи с выходом на пенсию</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65</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65</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876656056"/>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gridSpan="8">
                  <a:txBody>
                    <a:bodyPr/>
                    <a:lstStyle/>
                    <a:p>
                      <a:pPr algn="l" fontAlgn="ctr"/>
                      <a:r>
                        <a:rPr lang="ru-RU" sz="1000" u="none" strike="noStrike">
                          <a:effectLst/>
                        </a:rPr>
                        <a:t>Подпрограмма 2. Развитие системы отдыха и оздоровления детей </a:t>
                      </a:r>
                      <a:endParaRPr lang="ru-RU" sz="1000" b="0" i="0" u="none" strike="noStrike">
                        <a:solidFill>
                          <a:srgbClr val="000000"/>
                        </a:solidFill>
                        <a:effectLst/>
                        <a:latin typeface="Calibri" panose="020F0502020204030204" pitchFamily="34" charset="0"/>
                      </a:endParaRPr>
                    </a:p>
                  </a:txBody>
                  <a:tcPr marL="5858" marR="5858" marT="5858"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94227955"/>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rowSpan="5">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gridSpan="7">
                  <a:txBody>
                    <a:bodyPr/>
                    <a:lstStyle/>
                    <a:p>
                      <a:pPr algn="l" fontAlgn="t"/>
                      <a:r>
                        <a:rPr lang="ru-RU" sz="1000" u="none" strike="noStrike" dirty="0">
                          <a:effectLst/>
                        </a:rPr>
                        <a:t>Мероприятие 3.1 «Мероприятия по организации отдыха детей Московской области в каникулярное время» </a:t>
                      </a:r>
                      <a:endParaRPr lang="ru-RU" sz="1000" b="0" i="0" u="none" strike="noStrike" dirty="0">
                        <a:solidFill>
                          <a:srgbClr val="000000"/>
                        </a:solidFill>
                        <a:effectLst/>
                        <a:latin typeface="Calibri" panose="020F0502020204030204" pitchFamily="34" charset="0"/>
                      </a:endParaRPr>
                    </a:p>
                  </a:txBody>
                  <a:tcPr marL="5858" marR="5858" marT="585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62569989"/>
                  </a:ext>
                </a:extLst>
              </a:tr>
              <a:tr h="46183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a:effectLst/>
                        </a:rPr>
                        <a:t>Доля детей, охваченных отдыхом и оздоровлением, в общей численности детей в возрасте от 7 до 15 лет, подлежащих оздоровлению, процент</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dirty="0">
                          <a:effectLst/>
                        </a:rPr>
                        <a:t>62,5</a:t>
                      </a:r>
                      <a:endParaRPr lang="ru-RU" sz="1000" b="0" i="0" u="none" strike="noStrike" dirty="0">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dirty="0">
                          <a:effectLst/>
                        </a:rPr>
                        <a:t>63,03</a:t>
                      </a:r>
                      <a:endParaRPr lang="ru-RU" sz="1000" b="0" i="0" u="none" strike="noStrike" dirty="0">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3224875162"/>
                  </a:ext>
                </a:extLst>
              </a:tr>
              <a:tr h="6138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Доля детей, находящихся в трудной жизненной ситуации, охваченных отдыхом и оздоровлением, в общей численности детей в возрасте от 7 до 15 лет, находящихся в трудной жизненной ситуации, подлежащих оздоровлению, процент</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56,5</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dirty="0">
                          <a:effectLst/>
                        </a:rPr>
                        <a:t>61,98</a:t>
                      </a:r>
                      <a:endParaRPr lang="ru-RU" sz="1000" b="0" i="0" u="none" strike="noStrike" dirty="0">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3417634546"/>
                  </a:ext>
                </a:extLst>
              </a:tr>
              <a:tr h="3098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vMerge="1">
                  <a:txBody>
                    <a:bodyPr/>
                    <a:lstStyle/>
                    <a:p>
                      <a:endParaRPr lang="ru-RU"/>
                    </a:p>
                  </a:txBody>
                  <a:tcPr/>
                </a:tc>
                <a:tc gridSpan="7">
                  <a:txBody>
                    <a:bodyPr/>
                    <a:lstStyle/>
                    <a:p>
                      <a:pPr algn="l" fontAlgn="t"/>
                      <a:r>
                        <a:rPr lang="ru-RU" sz="1000" u="none" strike="noStrike" dirty="0">
                          <a:effectLst/>
                        </a:rPr>
                        <a:t>Мероприятие 3.3 «Осуществление в пределах своих полномочий мероприятий по обеспечению организации отдыха детей в каникулярное время, включая мероприятия по обеспечению безопасности их жизни и здоровья» </a:t>
                      </a:r>
                      <a:endParaRPr lang="ru-RU" sz="1000" b="0" i="0" u="none" strike="noStrike" dirty="0">
                        <a:solidFill>
                          <a:srgbClr val="000000"/>
                        </a:solidFill>
                        <a:effectLst/>
                        <a:latin typeface="Calibri" panose="020F0502020204030204" pitchFamily="34" charset="0"/>
                      </a:endParaRPr>
                    </a:p>
                  </a:txBody>
                  <a:tcPr marL="5858" marR="5858" marT="5858"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28683460"/>
                  </a:ext>
                </a:extLst>
              </a:tr>
              <a:tr h="15783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858" marR="5858" marT="5858"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5858" marR="5858" marT="5858"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858" marR="5858" marT="5858"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5858" marR="5858" marT="5858" marB="0"/>
                </a:tc>
                <a:extLst>
                  <a:ext uri="{0D108BD9-81ED-4DB2-BD59-A6C34878D82A}">
                    <a16:rowId xmlns:a16="http://schemas.microsoft.com/office/drawing/2014/main" val="2376812908"/>
                  </a:ext>
                </a:extLst>
              </a:tr>
            </a:tbl>
          </a:graphicData>
        </a:graphic>
      </p:graphicFrame>
    </p:spTree>
    <p:extLst>
      <p:ext uri="{BB962C8B-B14F-4D97-AF65-F5344CB8AC3E}">
        <p14:creationId xmlns:p14="http://schemas.microsoft.com/office/powerpoint/2010/main" val="315381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76</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698931109"/>
              </p:ext>
            </p:extLst>
          </p:nvPr>
        </p:nvGraphicFramePr>
        <p:xfrm>
          <a:off x="374070" y="1254125"/>
          <a:ext cx="11513128" cy="5298725"/>
        </p:xfrm>
        <a:graphic>
          <a:graphicData uri="http://schemas.openxmlformats.org/drawingml/2006/table">
            <a:tbl>
              <a:tblPr>
                <a:tableStyleId>{69CF1AB2-1976-4502-BF36-3FF5EA218861}</a:tableStyleId>
              </a:tblPr>
              <a:tblGrid>
                <a:gridCol w="485658">
                  <a:extLst>
                    <a:ext uri="{9D8B030D-6E8A-4147-A177-3AD203B41FA5}">
                      <a16:colId xmlns:a16="http://schemas.microsoft.com/office/drawing/2014/main" val="3274872009"/>
                    </a:ext>
                  </a:extLst>
                </a:gridCol>
                <a:gridCol w="464409">
                  <a:extLst>
                    <a:ext uri="{9D8B030D-6E8A-4147-A177-3AD203B41FA5}">
                      <a16:colId xmlns:a16="http://schemas.microsoft.com/office/drawing/2014/main" val="807578281"/>
                    </a:ext>
                  </a:extLst>
                </a:gridCol>
                <a:gridCol w="692063">
                  <a:extLst>
                    <a:ext uri="{9D8B030D-6E8A-4147-A177-3AD203B41FA5}">
                      <a16:colId xmlns:a16="http://schemas.microsoft.com/office/drawing/2014/main" val="3046772087"/>
                    </a:ext>
                  </a:extLst>
                </a:gridCol>
                <a:gridCol w="3836697">
                  <a:extLst>
                    <a:ext uri="{9D8B030D-6E8A-4147-A177-3AD203B41FA5}">
                      <a16:colId xmlns:a16="http://schemas.microsoft.com/office/drawing/2014/main" val="826852770"/>
                    </a:ext>
                  </a:extLst>
                </a:gridCol>
                <a:gridCol w="1019882">
                  <a:extLst>
                    <a:ext uri="{9D8B030D-6E8A-4147-A177-3AD203B41FA5}">
                      <a16:colId xmlns:a16="http://schemas.microsoft.com/office/drawing/2014/main" val="712536718"/>
                    </a:ext>
                  </a:extLst>
                </a:gridCol>
                <a:gridCol w="1019882">
                  <a:extLst>
                    <a:ext uri="{9D8B030D-6E8A-4147-A177-3AD203B41FA5}">
                      <a16:colId xmlns:a16="http://schemas.microsoft.com/office/drawing/2014/main" val="4179232390"/>
                    </a:ext>
                  </a:extLst>
                </a:gridCol>
                <a:gridCol w="813477">
                  <a:extLst>
                    <a:ext uri="{9D8B030D-6E8A-4147-A177-3AD203B41FA5}">
                      <a16:colId xmlns:a16="http://schemas.microsoft.com/office/drawing/2014/main" val="2718806201"/>
                    </a:ext>
                  </a:extLst>
                </a:gridCol>
                <a:gridCol w="777054">
                  <a:extLst>
                    <a:ext uri="{9D8B030D-6E8A-4147-A177-3AD203B41FA5}">
                      <a16:colId xmlns:a16="http://schemas.microsoft.com/office/drawing/2014/main" val="3146424150"/>
                    </a:ext>
                  </a:extLst>
                </a:gridCol>
                <a:gridCol w="2404006">
                  <a:extLst>
                    <a:ext uri="{9D8B030D-6E8A-4147-A177-3AD203B41FA5}">
                      <a16:colId xmlns:a16="http://schemas.microsoft.com/office/drawing/2014/main" val="852819340"/>
                    </a:ext>
                  </a:extLst>
                </a:gridCol>
              </a:tblGrid>
              <a:tr h="454875">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516" marR="5516" marT="5516"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516" marR="5516" marT="5516"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2890595374"/>
                  </a:ext>
                </a:extLst>
              </a:tr>
              <a:tr h="155240">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516" marR="5516" marT="5516" marB="0" anchor="ctr"/>
                </a:tc>
                <a:extLst>
                  <a:ext uri="{0D108BD9-81ED-4DB2-BD59-A6C34878D82A}">
                    <a16:rowId xmlns:a16="http://schemas.microsoft.com/office/drawing/2014/main" val="1901589054"/>
                  </a:ext>
                </a:extLst>
              </a:tr>
              <a:tr h="173534">
                <a:tc gridSpan="9">
                  <a:txBody>
                    <a:bodyPr/>
                    <a:lstStyle/>
                    <a:p>
                      <a:pPr algn="l" fontAlgn="ctr"/>
                      <a:r>
                        <a:rPr lang="ru-RU" sz="1000" u="none" strike="noStrike">
                          <a:effectLst/>
                        </a:rPr>
                        <a:t>04. Социальная защита населения </a:t>
                      </a:r>
                      <a:endParaRPr lang="ru-RU" sz="1000" b="1" i="0" u="none" strike="noStrike">
                        <a:solidFill>
                          <a:srgbClr val="000000"/>
                        </a:solidFill>
                        <a:effectLst/>
                        <a:latin typeface="Calibri" panose="020F0502020204030204" pitchFamily="34" charset="0"/>
                      </a:endParaRPr>
                    </a:p>
                  </a:txBody>
                  <a:tcPr marL="5516" marR="5516" marT="551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4620773"/>
                  </a:ext>
                </a:extLst>
              </a:tr>
              <a:tr h="18438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gridSpan="8">
                  <a:txBody>
                    <a:bodyPr/>
                    <a:lstStyle/>
                    <a:p>
                      <a:pPr algn="l" fontAlgn="ctr"/>
                      <a:r>
                        <a:rPr lang="ru-RU" sz="1000" u="none" strike="noStrike">
                          <a:effectLst/>
                        </a:rPr>
                        <a:t>Подпрограмма 4. Содействие занятости населения , развитие трудовых ресурсов и охраны труда </a:t>
                      </a:r>
                      <a:endParaRPr lang="ru-RU" sz="1000" b="0" i="0" u="none" strike="noStrike">
                        <a:solidFill>
                          <a:srgbClr val="000000"/>
                        </a:solidFill>
                        <a:effectLst/>
                        <a:latin typeface="Calibri" panose="020F0502020204030204" pitchFamily="34" charset="0"/>
                      </a:endParaRPr>
                    </a:p>
                  </a:txBody>
                  <a:tcPr marL="5516" marR="5516" marT="551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98414788"/>
                  </a:ext>
                </a:extLst>
              </a:tr>
              <a:tr h="30505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gridSpan="7">
                  <a:txBody>
                    <a:bodyPr/>
                    <a:lstStyle/>
                    <a:p>
                      <a:pPr algn="l" fontAlgn="t"/>
                      <a:r>
                        <a:rPr lang="ru-RU" sz="1000" u="none" strike="noStrike">
                          <a:effectLst/>
                        </a:rPr>
                        <a:t>Мероприятие 3.2 «Координация проведения обучения по охране труда работников, в том числе организация обучения по охране труда руководителей специалистов организаций муниципальной собственности» </a:t>
                      </a:r>
                      <a:endParaRPr lang="ru-RU" sz="1000" b="0" i="0" u="none" strike="noStrike">
                        <a:solidFill>
                          <a:srgbClr val="000000"/>
                        </a:solidFill>
                        <a:effectLst/>
                        <a:latin typeface="Calibri" panose="020F0502020204030204" pitchFamily="34" charset="0"/>
                      </a:endParaRPr>
                    </a:p>
                  </a:txBody>
                  <a:tcPr marL="5516" marR="5516" marT="551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85867346"/>
                  </a:ext>
                </a:extLst>
              </a:tr>
              <a:tr h="45487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Численность пострадавших в результате несчастных случаев, связанных с производством со смертельным исходом (по кругу организаций муниципальной собственности)</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1521596665"/>
                  </a:ext>
                </a:extLst>
              </a:tr>
              <a:tr h="15524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gridSpan="8">
                  <a:txBody>
                    <a:bodyPr/>
                    <a:lstStyle/>
                    <a:p>
                      <a:pPr algn="l" fontAlgn="ctr"/>
                      <a:r>
                        <a:rPr lang="ru-RU" sz="1000" u="none" strike="noStrike">
                          <a:effectLst/>
                        </a:rPr>
                        <a:t>Подпрограмма 5. Обеспечивающая подпрограмма </a:t>
                      </a:r>
                      <a:endParaRPr lang="ru-RU" sz="1000" b="0" i="0" u="none" strike="noStrike">
                        <a:solidFill>
                          <a:srgbClr val="000000"/>
                        </a:solidFill>
                        <a:effectLst/>
                        <a:latin typeface="Calibri" panose="020F0502020204030204" pitchFamily="34" charset="0"/>
                      </a:endParaRPr>
                    </a:p>
                  </a:txBody>
                  <a:tcPr marL="5516" marR="5516" marT="551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93002864"/>
                  </a:ext>
                </a:extLst>
              </a:tr>
              <a:tr h="30505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gridSpan="7">
                  <a:txBody>
                    <a:bodyPr/>
                    <a:lstStyle/>
                    <a:p>
                      <a:pPr algn="l" fontAlgn="t"/>
                      <a:r>
                        <a:rPr lang="ru-RU" sz="1000" u="none" strike="noStrike">
                          <a:effectLst/>
                        </a:rPr>
                        <a:t>Мероприятие 3.2 «Обеспечение переданного государственного полномочия Московской области по созданию комиссий по делам несовершеннолетних и защите их прав городских округов Московской области» </a:t>
                      </a:r>
                      <a:endParaRPr lang="ru-RU" sz="1000" b="0" i="0" u="none" strike="noStrike">
                        <a:solidFill>
                          <a:srgbClr val="000000"/>
                        </a:solidFill>
                        <a:effectLst/>
                        <a:latin typeface="Calibri" panose="020F0502020204030204" pitchFamily="34" charset="0"/>
                      </a:endParaRPr>
                    </a:p>
                  </a:txBody>
                  <a:tcPr marL="5516" marR="5516" marT="551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99846432"/>
                  </a:ext>
                </a:extLst>
              </a:tr>
              <a:tr h="15524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3944611454"/>
                  </a:ext>
                </a:extLst>
              </a:tr>
              <a:tr h="15524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gridSpan="8">
                  <a:txBody>
                    <a:bodyPr/>
                    <a:lstStyle/>
                    <a:p>
                      <a:pPr algn="l" fontAlgn="ctr"/>
                      <a:r>
                        <a:rPr lang="ru-RU" sz="1000" u="none" strike="noStrike">
                          <a:effectLst/>
                        </a:rPr>
                        <a:t>Подпрограмма 6. Развитие и поддержка социально ориентированных некоммерческих организаций </a:t>
                      </a:r>
                      <a:endParaRPr lang="ru-RU" sz="1000" b="0" i="0" u="none" strike="noStrike">
                        <a:solidFill>
                          <a:srgbClr val="000000"/>
                        </a:solidFill>
                        <a:effectLst/>
                        <a:latin typeface="Calibri" panose="020F0502020204030204" pitchFamily="34" charset="0"/>
                      </a:endParaRPr>
                    </a:p>
                  </a:txBody>
                  <a:tcPr marL="5516" marR="5516" marT="551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42611157"/>
                  </a:ext>
                </a:extLst>
              </a:tr>
              <a:tr h="15524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gridSpan="7">
                  <a:txBody>
                    <a:bodyPr/>
                    <a:lstStyle/>
                    <a:p>
                      <a:pPr algn="l" fontAlgn="t"/>
                      <a:r>
                        <a:rPr lang="ru-RU" sz="1000" u="none" strike="noStrike">
                          <a:effectLst/>
                        </a:rPr>
                        <a:t>Мероприятие 1.2 «Предоставление субсидии СО НКО в сфере социальной защиты населения» </a:t>
                      </a:r>
                      <a:endParaRPr lang="ru-RU" sz="1000" b="0" i="0" u="none" strike="noStrike">
                        <a:solidFill>
                          <a:srgbClr val="000000"/>
                        </a:solidFill>
                        <a:effectLst/>
                        <a:latin typeface="Calibri" panose="020F0502020204030204" pitchFamily="34" charset="0"/>
                      </a:endParaRPr>
                    </a:p>
                  </a:txBody>
                  <a:tcPr marL="5516" marR="5516" marT="551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63746283"/>
                  </a:ext>
                </a:extLst>
              </a:tr>
              <a:tr h="45487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rowSpan="3">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l" fontAlgn="t"/>
                      <a:r>
                        <a:rPr lang="ru-RU" sz="1000" u="none" strike="noStrike">
                          <a:effectLst/>
                        </a:rPr>
                        <a:t>Доля расходов бюджета муниципального образования Московской области на социальную сферу, направляемых на предоставление субсидий СО НКО</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0,47</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0,47</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l" fontAlgn="t"/>
                      <a:r>
                        <a:rPr lang="ru-RU" sz="1000" u="none" strike="noStrike" dirty="0">
                          <a:effectLst/>
                        </a:rPr>
                        <a:t>Плановое значение показателя </a:t>
                      </a:r>
                      <a:endParaRPr lang="ru-RU" sz="1000" u="none" strike="noStrike" dirty="0" smtClean="0">
                        <a:effectLst/>
                      </a:endParaRPr>
                    </a:p>
                    <a:p>
                      <a:pPr algn="l" fontAlgn="t"/>
                      <a:r>
                        <a:rPr lang="ru-RU" sz="1000" u="none" strike="noStrike" dirty="0" smtClean="0">
                          <a:effectLst/>
                        </a:rPr>
                        <a:t>достигнуто</a:t>
                      </a:r>
                      <a:endParaRPr lang="ru-RU" sz="1000" b="0" i="0" u="none" strike="noStrike" dirty="0">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2560708732"/>
                  </a:ext>
                </a:extLst>
              </a:tr>
              <a:tr h="30505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vMerge="1">
                  <a:txBody>
                    <a:bodyPr/>
                    <a:lstStyle/>
                    <a:p>
                      <a:endParaRPr lang="ru-RU"/>
                    </a:p>
                  </a:txBody>
                  <a:tcPr/>
                </a:tc>
                <a:tc>
                  <a:txBody>
                    <a:bodyPr/>
                    <a:lstStyle/>
                    <a:p>
                      <a:pPr algn="l" fontAlgn="t"/>
                      <a:r>
                        <a:rPr lang="ru-RU" sz="1000" u="none" strike="noStrike">
                          <a:effectLst/>
                        </a:rPr>
                        <a:t>Количество СО НКО, которым оказана поддержка органами местного самоуправления</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10</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12,00</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l" fontAlgn="t"/>
                      <a:r>
                        <a:rPr lang="ru-RU" sz="1000" u="none" strike="noStrike" dirty="0">
                          <a:effectLst/>
                        </a:rPr>
                        <a:t>Плановое значение показателя </a:t>
                      </a:r>
                      <a:endParaRPr lang="ru-RU" sz="1000" u="none" strike="noStrike" dirty="0" smtClean="0">
                        <a:effectLst/>
                      </a:endParaRPr>
                    </a:p>
                    <a:p>
                      <a:pPr algn="l" fontAlgn="t"/>
                      <a:r>
                        <a:rPr lang="ru-RU" sz="1000" u="none" strike="noStrike" dirty="0" smtClean="0">
                          <a:effectLst/>
                        </a:rPr>
                        <a:t>достигнуто</a:t>
                      </a:r>
                      <a:endParaRPr lang="ru-RU" sz="1000" b="0" i="0" u="none" strike="noStrike" dirty="0">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856887567"/>
                  </a:ext>
                </a:extLst>
              </a:tr>
              <a:tr h="30505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vMerge="1">
                  <a:txBody>
                    <a:bodyPr/>
                    <a:lstStyle/>
                    <a:p>
                      <a:endParaRPr lang="ru-RU"/>
                    </a:p>
                  </a:txBody>
                  <a:tcPr/>
                </a:tc>
                <a:tc>
                  <a:txBody>
                    <a:bodyPr/>
                    <a:lstStyle/>
                    <a:p>
                      <a:pPr algn="l" fontAlgn="t"/>
                      <a:r>
                        <a:rPr lang="ru-RU" sz="1000" u="none" strike="noStrike" dirty="0">
                          <a:effectLst/>
                        </a:rPr>
                        <a:t>Органами местного самоуправления оказана финансовая поддержка </a:t>
                      </a:r>
                      <a:r>
                        <a:rPr lang="ru-RU" sz="1000" u="none" strike="noStrike" dirty="0" smtClean="0">
                          <a:effectLst/>
                        </a:rPr>
                        <a:t>СО НКО</a:t>
                      </a:r>
                      <a:endParaRPr lang="ru-RU" sz="1000" b="0" i="0" u="none" strike="noStrike" dirty="0">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12,00</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l" fontAlgn="t"/>
                      <a:r>
                        <a:rPr lang="ru-RU" sz="1000" u="none" strike="noStrike" dirty="0">
                          <a:effectLst/>
                        </a:rPr>
                        <a:t>Плановое значение показателя </a:t>
                      </a:r>
                      <a:endParaRPr lang="ru-RU" sz="1000" u="none" strike="noStrike" dirty="0" smtClean="0">
                        <a:effectLst/>
                      </a:endParaRPr>
                    </a:p>
                    <a:p>
                      <a:pPr algn="l" fontAlgn="t"/>
                      <a:r>
                        <a:rPr lang="ru-RU" sz="1000" u="none" strike="noStrike" dirty="0" smtClean="0">
                          <a:effectLst/>
                        </a:rPr>
                        <a:t>достигнуто</a:t>
                      </a:r>
                      <a:endParaRPr lang="ru-RU" sz="1000" b="0" i="0" u="none" strike="noStrike" dirty="0">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1510763059"/>
                  </a:ext>
                </a:extLst>
              </a:tr>
              <a:tr h="15524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gridSpan="7">
                  <a:txBody>
                    <a:bodyPr/>
                    <a:lstStyle/>
                    <a:p>
                      <a:pPr algn="l" fontAlgn="t"/>
                      <a:r>
                        <a:rPr lang="ru-RU" sz="1000" u="none" strike="noStrike">
                          <a:effectLst/>
                        </a:rPr>
                        <a:t>Мероприятие 1.5 «Предоставление субсидии СО НКО, оказывающим услугу присмотра и ухода за детьми» </a:t>
                      </a:r>
                      <a:endParaRPr lang="ru-RU" sz="1000" b="0" i="0" u="none" strike="noStrike">
                        <a:solidFill>
                          <a:srgbClr val="000000"/>
                        </a:solidFill>
                        <a:effectLst/>
                        <a:latin typeface="Calibri" panose="020F0502020204030204" pitchFamily="34" charset="0"/>
                      </a:endParaRPr>
                    </a:p>
                  </a:txBody>
                  <a:tcPr marL="5516" marR="5516" marT="551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28657677"/>
                  </a:ext>
                </a:extLst>
              </a:tr>
              <a:tr h="4338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rowSpan="4">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l" fontAlgn="t"/>
                      <a:r>
                        <a:rPr lang="ru-RU" sz="1000" u="none" strike="noStrike" dirty="0">
                          <a:effectLst/>
                        </a:rPr>
                        <a:t>Количество </a:t>
                      </a:r>
                      <a:r>
                        <a:rPr lang="ru-RU" sz="1000" u="none" strike="noStrike" dirty="0" smtClean="0">
                          <a:effectLst/>
                        </a:rPr>
                        <a:t>СО </a:t>
                      </a:r>
                      <a:r>
                        <a:rPr lang="ru-RU" sz="1000" u="none" strike="noStrike" dirty="0">
                          <a:effectLst/>
                        </a:rPr>
                        <a:t>НКО, которым оказана поддержка органами местного </a:t>
                      </a:r>
                      <a:r>
                        <a:rPr lang="ru-RU" sz="1000" u="none" strike="noStrike" dirty="0" smtClean="0">
                          <a:effectLst/>
                        </a:rPr>
                        <a:t>самоуправления</a:t>
                      </a:r>
                      <a:endParaRPr lang="ru-RU" sz="1000" b="0" i="0" u="none" strike="noStrike" dirty="0">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dirty="0">
                          <a:effectLst/>
                        </a:rPr>
                        <a:t>единиц</a:t>
                      </a:r>
                      <a:endParaRPr lang="ru-RU" sz="1000" b="0" i="0" u="none" strike="noStrike" dirty="0">
                        <a:solidFill>
                          <a:srgbClr val="000000"/>
                        </a:solidFill>
                        <a:effectLst/>
                        <a:latin typeface="Calibri" panose="020F0502020204030204" pitchFamily="34" charset="0"/>
                      </a:endParaRPr>
                    </a:p>
                  </a:txBody>
                  <a:tcPr marL="5516" marR="5516" marT="55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10</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12,00</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l" fontAlgn="t"/>
                      <a:r>
                        <a:rPr lang="ru-RU" sz="1000" u="none" strike="noStrike" dirty="0">
                          <a:effectLst/>
                        </a:rPr>
                        <a:t>Плановое значение показателя </a:t>
                      </a:r>
                      <a:endParaRPr lang="ru-RU" sz="1000" u="none" strike="noStrike" dirty="0" smtClean="0">
                        <a:effectLst/>
                      </a:endParaRPr>
                    </a:p>
                    <a:p>
                      <a:pPr algn="l" fontAlgn="t"/>
                      <a:r>
                        <a:rPr lang="ru-RU" sz="1000" u="none" strike="noStrike" dirty="0" smtClean="0">
                          <a:effectLst/>
                        </a:rPr>
                        <a:t>достигнуто</a:t>
                      </a:r>
                      <a:endParaRPr lang="ru-RU" sz="1000" b="0" i="0" u="none" strike="noStrike" dirty="0">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1395173388"/>
                  </a:ext>
                </a:extLst>
              </a:tr>
              <a:tr h="448369">
                <a:tc rowSpan="2">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rowSpan="2">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vMerge="1">
                  <a:txBody>
                    <a:bodyPr/>
                    <a:lstStyle/>
                    <a:p>
                      <a:endParaRPr lang="ru-RU"/>
                    </a:p>
                  </a:txBody>
                  <a:tcPr/>
                </a:tc>
                <a:tc>
                  <a:txBody>
                    <a:bodyPr/>
                    <a:lstStyle/>
                    <a:p>
                      <a:pPr algn="l" fontAlgn="t"/>
                      <a:r>
                        <a:rPr lang="ru-RU" sz="1000" u="none" strike="noStrike" dirty="0">
                          <a:effectLst/>
                        </a:rPr>
                        <a:t>Органами местного самоуправления оказана финансовая поддержка </a:t>
                      </a:r>
                      <a:r>
                        <a:rPr lang="ru-RU" sz="1000" u="none" strike="noStrike" dirty="0" smtClean="0">
                          <a:effectLst/>
                        </a:rPr>
                        <a:t>СО НКО</a:t>
                      </a:r>
                      <a:endParaRPr lang="ru-RU" sz="1000" b="0" i="0" u="none" strike="noStrike" dirty="0">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ctr" fontAlgn="ctr"/>
                      <a:r>
                        <a:rPr lang="ru-RU" sz="1000" u="none" strike="noStrike">
                          <a:effectLst/>
                        </a:rPr>
                        <a:t>12,00</a:t>
                      </a:r>
                      <a:endParaRPr lang="ru-RU" sz="1000" b="0" i="0" u="none" strike="noStrike">
                        <a:solidFill>
                          <a:srgbClr val="000000"/>
                        </a:solidFill>
                        <a:effectLst/>
                        <a:latin typeface="Calibri" panose="020F0502020204030204" pitchFamily="34" charset="0"/>
                      </a:endParaRPr>
                    </a:p>
                  </a:txBody>
                  <a:tcPr marL="5516" marR="5516" marT="5516" marB="0" anchor="ctr"/>
                </a:tc>
                <a:tc>
                  <a:txBody>
                    <a:bodyPr/>
                    <a:lstStyle/>
                    <a:p>
                      <a:pPr algn="l" fontAlgn="t"/>
                      <a:r>
                        <a:rPr lang="ru-RU" sz="1000" u="none" strike="noStrike" dirty="0">
                          <a:effectLst/>
                        </a:rPr>
                        <a:t>Плановое значение показателя </a:t>
                      </a:r>
                      <a:endParaRPr lang="ru-RU" sz="1000" u="none" strike="noStrike" dirty="0" smtClean="0">
                        <a:effectLst/>
                      </a:endParaRPr>
                    </a:p>
                    <a:p>
                      <a:pPr algn="l" fontAlgn="t"/>
                      <a:r>
                        <a:rPr lang="ru-RU" sz="1000" u="none" strike="noStrike" dirty="0" smtClean="0">
                          <a:effectLst/>
                        </a:rPr>
                        <a:t>достигнуто</a:t>
                      </a:r>
                      <a:endParaRPr lang="ru-RU" sz="1000" b="0" i="0" u="none" strike="noStrike" dirty="0">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2365170674"/>
                  </a:ext>
                </a:extLst>
              </a:tr>
              <a:tr h="156324">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algn="l" fontAlgn="t"/>
                      <a:r>
                        <a:rPr lang="ru-RU" sz="1000" u="none" strike="noStrike">
                          <a:effectLst/>
                        </a:rPr>
                        <a:t>Доля расходов бюджета муниципального образования Московской области на социальную сферу, направляемых на предоставление субсидий СО НКО</a:t>
                      </a:r>
                      <a:endParaRPr lang="ru-RU" sz="1000" b="0" i="0" u="none" strike="noStrike">
                        <a:solidFill>
                          <a:srgbClr val="000000"/>
                        </a:solidFill>
                        <a:effectLst/>
                        <a:latin typeface="Calibri" panose="020F0502020204030204" pitchFamily="34" charset="0"/>
                      </a:endParaRPr>
                    </a:p>
                  </a:txBody>
                  <a:tcPr marL="5516" marR="5516" marT="5516" marB="0"/>
                </a:tc>
                <a:tc rowSpan="2">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516" marR="5516" marT="5516" marB="0"/>
                </a:tc>
                <a:tc rowSpan="2">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16" marR="5516" marT="5516" marB="0" anchor="ctr"/>
                </a:tc>
                <a:tc rowSpan="2">
                  <a:txBody>
                    <a:bodyPr/>
                    <a:lstStyle/>
                    <a:p>
                      <a:pPr algn="ctr" fontAlgn="ctr"/>
                      <a:r>
                        <a:rPr lang="ru-RU" sz="1000" u="none" strike="noStrike">
                          <a:effectLst/>
                        </a:rPr>
                        <a:t>0,47</a:t>
                      </a:r>
                      <a:endParaRPr lang="ru-RU" sz="1000" b="0" i="0" u="none" strike="noStrike">
                        <a:solidFill>
                          <a:srgbClr val="000000"/>
                        </a:solidFill>
                        <a:effectLst/>
                        <a:latin typeface="Calibri" panose="020F0502020204030204" pitchFamily="34" charset="0"/>
                      </a:endParaRPr>
                    </a:p>
                  </a:txBody>
                  <a:tcPr marL="5516" marR="5516" marT="5516" marB="0" anchor="ctr"/>
                </a:tc>
                <a:tc rowSpan="2">
                  <a:txBody>
                    <a:bodyPr/>
                    <a:lstStyle/>
                    <a:p>
                      <a:pPr algn="ctr" fontAlgn="ctr"/>
                      <a:r>
                        <a:rPr lang="ru-RU" sz="1000" u="none" strike="noStrike">
                          <a:effectLst/>
                        </a:rPr>
                        <a:t>0,47</a:t>
                      </a:r>
                      <a:endParaRPr lang="ru-RU" sz="1000" b="0" i="0" u="none" strike="noStrike">
                        <a:solidFill>
                          <a:srgbClr val="000000"/>
                        </a:solidFill>
                        <a:effectLst/>
                        <a:latin typeface="Calibri" panose="020F0502020204030204" pitchFamily="34" charset="0"/>
                      </a:endParaRPr>
                    </a:p>
                  </a:txBody>
                  <a:tcPr marL="5516" marR="5516" marT="5516" marB="0" anchor="ctr"/>
                </a:tc>
                <a:tc rowSpan="2">
                  <a:txBody>
                    <a:bodyPr/>
                    <a:lstStyle/>
                    <a:p>
                      <a:pPr algn="l" fontAlgn="t"/>
                      <a:r>
                        <a:rPr lang="ru-RU" sz="1000" u="none" strike="noStrike" dirty="0">
                          <a:effectLst/>
                        </a:rPr>
                        <a:t>Плановое значение показателя </a:t>
                      </a:r>
                      <a:endParaRPr lang="ru-RU" sz="1000" u="none" strike="noStrike" dirty="0" smtClean="0">
                        <a:effectLst/>
                      </a:endParaRPr>
                    </a:p>
                    <a:p>
                      <a:pPr algn="l" fontAlgn="t"/>
                      <a:r>
                        <a:rPr lang="ru-RU" sz="1000" u="none" strike="noStrike" dirty="0" smtClean="0">
                          <a:effectLst/>
                        </a:rPr>
                        <a:t>достигнуто</a:t>
                      </a:r>
                      <a:endParaRPr lang="ru-RU" sz="1000" b="0" i="0" u="none" strike="noStrike" dirty="0">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1801663328"/>
                  </a:ext>
                </a:extLst>
              </a:tr>
              <a:tr h="32537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16" marR="5516" marT="5516" marB="0"/>
                </a:tc>
                <a:tc>
                  <a:txBody>
                    <a:bodyPr/>
                    <a:lstStyle/>
                    <a:p>
                      <a:pPr algn="l" fontAlgn="t"/>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5516" marR="5516" marT="5516" marB="0"/>
                </a:tc>
                <a:tc vMerge="1">
                  <a:txBody>
                    <a:bodyPr/>
                    <a:lstStyle/>
                    <a:p>
                      <a:endParaRPr lang="ru-RU"/>
                    </a:p>
                  </a:txBody>
                  <a:tcPr/>
                </a:tc>
                <a:tc vMerge="1">
                  <a:txBody>
                    <a:bodyPr/>
                    <a:lstStyle/>
                    <a:p>
                      <a:pPr algn="l" fontAlgn="t"/>
                      <a:endParaRPr lang="ru-RU" sz="1000" b="0" i="0" u="none" strike="noStrike">
                        <a:solidFill>
                          <a:srgbClr val="000000"/>
                        </a:solidFill>
                        <a:effectLst/>
                        <a:latin typeface="Calibri" panose="020F0502020204030204" pitchFamily="34" charset="0"/>
                      </a:endParaRPr>
                    </a:p>
                  </a:txBody>
                  <a:tcPr marL="5516" marR="5516" marT="5516" marB="0"/>
                </a:tc>
                <a:tc vMerge="1">
                  <a:txBody>
                    <a:bodyPr/>
                    <a:lstStyle/>
                    <a:p>
                      <a:pPr algn="l" fontAlgn="t"/>
                      <a:endParaRPr lang="ru-RU" sz="1000" b="0" i="0" u="none" strike="noStrike">
                        <a:solidFill>
                          <a:srgbClr val="000000"/>
                        </a:solidFill>
                        <a:effectLst/>
                        <a:latin typeface="Calibri" panose="020F0502020204030204" pitchFamily="34" charset="0"/>
                      </a:endParaRPr>
                    </a:p>
                  </a:txBody>
                  <a:tcPr marL="5516" marR="5516" marT="5516" marB="0"/>
                </a:tc>
                <a:tc vMerge="1">
                  <a:txBody>
                    <a:bodyPr/>
                    <a:lstStyle/>
                    <a:p>
                      <a:pPr algn="ctr" fontAlgn="ctr"/>
                      <a:endParaRPr lang="ru-RU" sz="1000" b="0" i="0" u="none" strike="noStrike">
                        <a:solidFill>
                          <a:srgbClr val="000000"/>
                        </a:solidFill>
                        <a:effectLst/>
                        <a:latin typeface="Calibri" panose="020F0502020204030204" pitchFamily="34" charset="0"/>
                      </a:endParaRPr>
                    </a:p>
                  </a:txBody>
                  <a:tcPr marL="5516" marR="5516" marT="5516" marB="0" anchor="ctr"/>
                </a:tc>
                <a:tc vMerge="1">
                  <a:txBody>
                    <a:bodyPr/>
                    <a:lstStyle/>
                    <a:p>
                      <a:pPr algn="ctr" fontAlgn="ctr"/>
                      <a:endParaRPr lang="ru-RU" sz="1000" b="0" i="0" u="none" strike="noStrike">
                        <a:solidFill>
                          <a:srgbClr val="000000"/>
                        </a:solidFill>
                        <a:effectLst/>
                        <a:latin typeface="Calibri" panose="020F0502020204030204" pitchFamily="34" charset="0"/>
                      </a:endParaRPr>
                    </a:p>
                  </a:txBody>
                  <a:tcPr marL="5516" marR="5516" marT="5516" marB="0" anchor="ctr"/>
                </a:tc>
                <a:tc vMerge="1">
                  <a:txBody>
                    <a:bodyPr/>
                    <a:lstStyle/>
                    <a:p>
                      <a:pPr algn="ctr" fontAlgn="ctr"/>
                      <a:endParaRPr lang="ru-RU" sz="1000" b="0" i="0" u="none" strike="noStrike">
                        <a:solidFill>
                          <a:srgbClr val="000000"/>
                        </a:solidFill>
                        <a:effectLst/>
                        <a:latin typeface="Calibri" panose="020F0502020204030204" pitchFamily="34" charset="0"/>
                      </a:endParaRPr>
                    </a:p>
                  </a:txBody>
                  <a:tcPr marL="5516" marR="5516" marT="5516" marB="0" anchor="ctr"/>
                </a:tc>
                <a:tc vMerge="1">
                  <a:txBody>
                    <a:bodyPr/>
                    <a:lstStyle/>
                    <a:p>
                      <a:pPr algn="l" fontAlgn="t"/>
                      <a:endParaRPr lang="ru-RU" sz="1000" b="0" i="0" u="none" strike="noStrike" dirty="0">
                        <a:solidFill>
                          <a:srgbClr val="000000"/>
                        </a:solidFill>
                        <a:effectLst/>
                        <a:latin typeface="Calibri" panose="020F0502020204030204" pitchFamily="34" charset="0"/>
                      </a:endParaRPr>
                    </a:p>
                  </a:txBody>
                  <a:tcPr marL="5516" marR="5516" marT="5516" marB="0"/>
                </a:tc>
                <a:extLst>
                  <a:ext uri="{0D108BD9-81ED-4DB2-BD59-A6C34878D82A}">
                    <a16:rowId xmlns:a16="http://schemas.microsoft.com/office/drawing/2014/main" val="724871595"/>
                  </a:ext>
                </a:extLst>
              </a:tr>
            </a:tbl>
          </a:graphicData>
        </a:graphic>
      </p:graphicFrame>
    </p:spTree>
    <p:extLst>
      <p:ext uri="{BB962C8B-B14F-4D97-AF65-F5344CB8AC3E}">
        <p14:creationId xmlns:p14="http://schemas.microsoft.com/office/powerpoint/2010/main" val="4050685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77</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888783512"/>
              </p:ext>
            </p:extLst>
          </p:nvPr>
        </p:nvGraphicFramePr>
        <p:xfrm>
          <a:off x="404077" y="1062811"/>
          <a:ext cx="11483123" cy="5517867"/>
        </p:xfrm>
        <a:graphic>
          <a:graphicData uri="http://schemas.openxmlformats.org/drawingml/2006/table">
            <a:tbl>
              <a:tblPr>
                <a:tableStyleId>{69CF1AB2-1976-4502-BF36-3FF5EA218861}</a:tableStyleId>
              </a:tblPr>
              <a:tblGrid>
                <a:gridCol w="484391">
                  <a:extLst>
                    <a:ext uri="{9D8B030D-6E8A-4147-A177-3AD203B41FA5}">
                      <a16:colId xmlns:a16="http://schemas.microsoft.com/office/drawing/2014/main" val="2517629935"/>
                    </a:ext>
                  </a:extLst>
                </a:gridCol>
                <a:gridCol w="463201">
                  <a:extLst>
                    <a:ext uri="{9D8B030D-6E8A-4147-A177-3AD203B41FA5}">
                      <a16:colId xmlns:a16="http://schemas.microsoft.com/office/drawing/2014/main" val="1321123098"/>
                    </a:ext>
                  </a:extLst>
                </a:gridCol>
                <a:gridCol w="690258">
                  <a:extLst>
                    <a:ext uri="{9D8B030D-6E8A-4147-A177-3AD203B41FA5}">
                      <a16:colId xmlns:a16="http://schemas.microsoft.com/office/drawing/2014/main" val="4021975425"/>
                    </a:ext>
                  </a:extLst>
                </a:gridCol>
                <a:gridCol w="3826699">
                  <a:extLst>
                    <a:ext uri="{9D8B030D-6E8A-4147-A177-3AD203B41FA5}">
                      <a16:colId xmlns:a16="http://schemas.microsoft.com/office/drawing/2014/main" val="2939317916"/>
                    </a:ext>
                  </a:extLst>
                </a:gridCol>
                <a:gridCol w="1017224">
                  <a:extLst>
                    <a:ext uri="{9D8B030D-6E8A-4147-A177-3AD203B41FA5}">
                      <a16:colId xmlns:a16="http://schemas.microsoft.com/office/drawing/2014/main" val="3852634463"/>
                    </a:ext>
                  </a:extLst>
                </a:gridCol>
                <a:gridCol w="1017224">
                  <a:extLst>
                    <a:ext uri="{9D8B030D-6E8A-4147-A177-3AD203B41FA5}">
                      <a16:colId xmlns:a16="http://schemas.microsoft.com/office/drawing/2014/main" val="323661914"/>
                    </a:ext>
                  </a:extLst>
                </a:gridCol>
                <a:gridCol w="811358">
                  <a:extLst>
                    <a:ext uri="{9D8B030D-6E8A-4147-A177-3AD203B41FA5}">
                      <a16:colId xmlns:a16="http://schemas.microsoft.com/office/drawing/2014/main" val="4118166193"/>
                    </a:ext>
                  </a:extLst>
                </a:gridCol>
                <a:gridCol w="775028">
                  <a:extLst>
                    <a:ext uri="{9D8B030D-6E8A-4147-A177-3AD203B41FA5}">
                      <a16:colId xmlns:a16="http://schemas.microsoft.com/office/drawing/2014/main" val="948526515"/>
                    </a:ext>
                  </a:extLst>
                </a:gridCol>
                <a:gridCol w="2397740">
                  <a:extLst>
                    <a:ext uri="{9D8B030D-6E8A-4147-A177-3AD203B41FA5}">
                      <a16:colId xmlns:a16="http://schemas.microsoft.com/office/drawing/2014/main" val="1861209853"/>
                    </a:ext>
                  </a:extLst>
                </a:gridCol>
              </a:tblGrid>
              <a:tr h="454361">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682" marR="5682" marT="5682"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5682" marR="5682" marT="5682"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5682" marR="5682" marT="5682"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682" marR="5682" marT="5682"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3056408772"/>
                  </a:ext>
                </a:extLst>
              </a:tr>
              <a:tr h="155172">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dirty="0">
                          <a:effectLst/>
                        </a:rPr>
                        <a:t>3</a:t>
                      </a:r>
                      <a:endParaRPr lang="ru-RU" sz="1000" b="0" i="0" u="none" strike="noStrike" dirty="0">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682" marR="5682" marT="5682" marB="0" anchor="ctr"/>
                </a:tc>
                <a:extLst>
                  <a:ext uri="{0D108BD9-81ED-4DB2-BD59-A6C34878D82A}">
                    <a16:rowId xmlns:a16="http://schemas.microsoft.com/office/drawing/2014/main" val="2682091123"/>
                  </a:ext>
                </a:extLst>
              </a:tr>
              <a:tr h="178480">
                <a:tc gridSpan="9">
                  <a:txBody>
                    <a:bodyPr/>
                    <a:lstStyle/>
                    <a:p>
                      <a:pPr algn="l" fontAlgn="ctr"/>
                      <a:r>
                        <a:rPr lang="ru-RU" sz="1000" u="none" strike="noStrike" dirty="0">
                          <a:effectLst/>
                        </a:rPr>
                        <a:t>04. Социальная защита населения </a:t>
                      </a:r>
                      <a:endParaRPr lang="ru-RU" sz="1000" b="1" i="0" u="none" strike="noStrike" dirty="0">
                        <a:solidFill>
                          <a:srgbClr val="000000"/>
                        </a:solidFill>
                        <a:effectLst/>
                        <a:latin typeface="Calibri" panose="020F0502020204030204" pitchFamily="34" charset="0"/>
                      </a:endParaRPr>
                    </a:p>
                  </a:txBody>
                  <a:tcPr marL="5682" marR="5682" marT="5682"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54217784"/>
                  </a:ext>
                </a:extLst>
              </a:tr>
              <a:tr h="15517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gridSpan="8">
                  <a:txBody>
                    <a:bodyPr/>
                    <a:lstStyle/>
                    <a:p>
                      <a:pPr algn="l" fontAlgn="ctr"/>
                      <a:r>
                        <a:rPr lang="ru-RU" sz="1000" u="none" strike="noStrike" dirty="0">
                          <a:effectLst/>
                        </a:rPr>
                        <a:t>Подпрограмма 6. Развитие и поддержка социально ориентированных некоммерческих организаций </a:t>
                      </a:r>
                      <a:endParaRPr lang="ru-RU" sz="1000" b="0" i="0" u="none" strike="noStrike" dirty="0">
                        <a:solidFill>
                          <a:srgbClr val="000000"/>
                        </a:solidFill>
                        <a:effectLst/>
                        <a:latin typeface="Calibri" panose="020F0502020204030204" pitchFamily="34" charset="0"/>
                      </a:endParaRPr>
                    </a:p>
                  </a:txBody>
                  <a:tcPr marL="5682" marR="5682" marT="5682"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21277285"/>
                  </a:ext>
                </a:extLst>
              </a:tr>
              <a:tr h="15517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gridSpan="7">
                  <a:txBody>
                    <a:bodyPr/>
                    <a:lstStyle/>
                    <a:p>
                      <a:pPr algn="l" fontAlgn="t"/>
                      <a:r>
                        <a:rPr lang="ru-RU" sz="1000" u="none" strike="noStrike" dirty="0">
                          <a:effectLst/>
                        </a:rPr>
                        <a:t>Мероприятие 2.1 «Предоставление имущественной и консультационной поддержки СО НКО» </a:t>
                      </a:r>
                      <a:endParaRPr lang="ru-RU" sz="1000" b="0" i="0" u="none" strike="noStrike" dirty="0">
                        <a:solidFill>
                          <a:srgbClr val="000000"/>
                        </a:solidFill>
                        <a:effectLst/>
                        <a:latin typeface="Calibri" panose="020F0502020204030204" pitchFamily="34" charset="0"/>
                      </a:endParaRPr>
                    </a:p>
                  </a:txBody>
                  <a:tcPr marL="5682" marR="5682" marT="568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75063924"/>
                  </a:ext>
                </a:extLst>
              </a:tr>
              <a:tr h="33464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rowSpan="5">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dirty="0">
                          <a:effectLst/>
                        </a:rPr>
                        <a:t>Органами местного самоуправления предоставлены площади на льготных условиях или в безвозмездное пользование СО НКО</a:t>
                      </a:r>
                      <a:endParaRPr lang="ru-RU" sz="1000" b="0" i="0" u="none" strike="noStrike" dirty="0">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Квадратный метр</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3994779265"/>
                  </a:ext>
                </a:extLst>
              </a:tr>
              <a:tr h="3047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vMerge="1">
                  <a:txBody>
                    <a:bodyPr/>
                    <a:lstStyle/>
                    <a:p>
                      <a:endParaRPr lang="ru-RU"/>
                    </a:p>
                  </a:txBody>
                  <a:tcPr/>
                </a:tc>
                <a:tc>
                  <a:txBody>
                    <a:bodyPr/>
                    <a:lstStyle/>
                    <a:p>
                      <a:pPr algn="l" fontAlgn="t"/>
                      <a:r>
                        <a:rPr lang="ru-RU" sz="1000" u="none" strike="noStrike" dirty="0">
                          <a:effectLst/>
                        </a:rPr>
                        <a:t>Органами местного самоуправления оказана имущественная поддержка СО НКО</a:t>
                      </a:r>
                      <a:endParaRPr lang="ru-RU" sz="1000" b="0" i="0" u="none" strike="noStrike" dirty="0">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a:effectLst/>
                        </a:rPr>
                        <a:t>В 2023 году результат не предусмотрен</a:t>
                      </a:r>
                      <a:endParaRPr lang="ru-RU" sz="1000" b="0" i="0" u="none" strike="noStrike">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231255660"/>
                  </a:ext>
                </a:extLst>
              </a:tr>
              <a:tr h="3047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vMerge="1">
                  <a:txBody>
                    <a:bodyPr/>
                    <a:lstStyle/>
                    <a:p>
                      <a:endParaRPr lang="ru-RU"/>
                    </a:p>
                  </a:txBody>
                  <a:tcPr/>
                </a:tc>
                <a:tc>
                  <a:txBody>
                    <a:bodyPr/>
                    <a:lstStyle/>
                    <a:p>
                      <a:pPr algn="l" fontAlgn="t"/>
                      <a:r>
                        <a:rPr lang="ru-RU" sz="1000" u="none" strike="noStrike" dirty="0">
                          <a:effectLst/>
                        </a:rPr>
                        <a:t>Доля СО НКО на территории муниципального образования, получивших статус исполнителя общественно полезных услуг</a:t>
                      </a:r>
                      <a:endParaRPr lang="ru-RU" sz="1000" b="0" i="0" u="none" strike="noStrike" dirty="0">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3637314178"/>
                  </a:ext>
                </a:extLst>
              </a:tr>
              <a:tr h="3047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vMerge="1">
                  <a:txBody>
                    <a:bodyPr/>
                    <a:lstStyle/>
                    <a:p>
                      <a:endParaRPr lang="ru-RU"/>
                    </a:p>
                  </a:txBody>
                  <a:tcPr/>
                </a:tc>
                <a:tc>
                  <a:txBody>
                    <a:bodyPr/>
                    <a:lstStyle/>
                    <a:p>
                      <a:pPr algn="l" fontAlgn="t"/>
                      <a:r>
                        <a:rPr lang="ru-RU" sz="1000" u="none" strike="noStrike" dirty="0">
                          <a:effectLst/>
                        </a:rPr>
                        <a:t>Органами местного самоуправления оказана консультационная поддержка СО НКО</a:t>
                      </a:r>
                      <a:endParaRPr lang="ru-RU" sz="1000" b="0" i="0" u="none" strike="noStrike" dirty="0">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10</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12,00</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3587124415"/>
                  </a:ext>
                </a:extLst>
              </a:tr>
              <a:tr h="3047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vMerge="1">
                  <a:txBody>
                    <a:bodyPr/>
                    <a:lstStyle/>
                    <a:p>
                      <a:endParaRPr lang="ru-RU"/>
                    </a:p>
                  </a:txBody>
                  <a:tcPr/>
                </a:tc>
                <a:tc>
                  <a:txBody>
                    <a:bodyPr/>
                    <a:lstStyle/>
                    <a:p>
                      <a:pPr algn="l" fontAlgn="t"/>
                      <a:r>
                        <a:rPr lang="ru-RU" sz="1000" u="none" strike="noStrike">
                          <a:effectLst/>
                        </a:rPr>
                        <a:t>Количество СО НКО, которым оказана поддержка органами местного самоуправления</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dirty="0">
                          <a:effectLst/>
                        </a:rPr>
                        <a:t>единиц</a:t>
                      </a:r>
                      <a:endParaRPr lang="ru-RU" sz="1000" b="0" i="0" u="none" strike="noStrike" dirty="0">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10</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12,00</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1633952787"/>
                  </a:ext>
                </a:extLst>
              </a:tr>
              <a:tr h="3047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gridSpan="7">
                  <a:txBody>
                    <a:bodyPr/>
                    <a:lstStyle/>
                    <a:p>
                      <a:pPr algn="l" fontAlgn="t"/>
                      <a:r>
                        <a:rPr lang="ru-RU" sz="1000" u="none" strike="noStrike" dirty="0">
                          <a:effectLst/>
                        </a:rPr>
                        <a:t>Мероприятие 2.2 «Предоставление информационной поддержки, организация и проведение конференций, совещаний, круглых столов, семинаров, тренингов, форумов, образовательных программ и других просветительских мероприятий по вопросам деятельности СО НКО» </a:t>
                      </a:r>
                      <a:endParaRPr lang="ru-RU" sz="1000" b="0" i="0" u="none" strike="noStrike" dirty="0">
                        <a:solidFill>
                          <a:srgbClr val="000000"/>
                        </a:solidFill>
                        <a:effectLst/>
                        <a:latin typeface="Calibri" panose="020F0502020204030204" pitchFamily="34" charset="0"/>
                      </a:endParaRPr>
                    </a:p>
                  </a:txBody>
                  <a:tcPr marL="5682" marR="5682" marT="568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80972187"/>
                  </a:ext>
                </a:extLst>
              </a:tr>
              <a:tr h="60395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rowSpan="3">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a:effectLst/>
                        </a:rPr>
                        <a:t>Граждане приняли участие в просветительских мероприятиях по вопросам деятельности </a:t>
                      </a:r>
                      <a:br>
                        <a:rPr lang="ru-RU" sz="1000" u="none" strike="noStrike">
                          <a:effectLst/>
                        </a:rPr>
                      </a:br>
                      <a:r>
                        <a:rPr lang="ru-RU" sz="1000" u="none" strike="noStrike">
                          <a:effectLst/>
                        </a:rPr>
                        <a:t>СО НКО</a:t>
                      </a:r>
                      <a:br>
                        <a:rPr lang="ru-RU" sz="1000" u="none" strike="noStrike">
                          <a:effectLst/>
                        </a:rPr>
                      </a:b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2784435772"/>
                  </a:ext>
                </a:extLst>
              </a:tr>
              <a:tr h="60395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vMerge="1">
                  <a:txBody>
                    <a:bodyPr/>
                    <a:lstStyle/>
                    <a:p>
                      <a:endParaRPr lang="ru-RU"/>
                    </a:p>
                  </a:txBody>
                  <a:tcPr/>
                </a:tc>
                <a:tc>
                  <a:txBody>
                    <a:bodyPr/>
                    <a:lstStyle/>
                    <a:p>
                      <a:pPr algn="l" fontAlgn="t"/>
                      <a:r>
                        <a:rPr lang="ru-RU" sz="1000" u="none" strike="noStrike">
                          <a:effectLst/>
                        </a:rPr>
                        <a:t>Органами местного самоуправления проведены просветительские </a:t>
                      </a:r>
                      <a:br>
                        <a:rPr lang="ru-RU" sz="1000" u="none" strike="noStrike">
                          <a:effectLst/>
                        </a:rPr>
                      </a:br>
                      <a:r>
                        <a:rPr lang="ru-RU" sz="1000" u="none" strike="noStrike">
                          <a:effectLst/>
                        </a:rPr>
                        <a:t>мероприятия по вопросам деятельности </a:t>
                      </a:r>
                      <a:br>
                        <a:rPr lang="ru-RU" sz="1000" u="none" strike="noStrike">
                          <a:effectLst/>
                        </a:rPr>
                      </a:br>
                      <a:r>
                        <a:rPr lang="ru-RU" sz="1000" u="none" strike="noStrike">
                          <a:effectLst/>
                        </a:rPr>
                        <a:t>СО НКО</a:t>
                      </a:r>
                      <a:br>
                        <a:rPr lang="ru-RU" sz="1000" u="none" strike="noStrike">
                          <a:effectLst/>
                        </a:rPr>
                      </a:b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157563819"/>
                  </a:ext>
                </a:extLst>
              </a:tr>
              <a:tr h="3047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vMerge="1">
                  <a:txBody>
                    <a:bodyPr/>
                    <a:lstStyle/>
                    <a:p>
                      <a:endParaRPr lang="ru-RU"/>
                    </a:p>
                  </a:txBody>
                  <a:tcPr/>
                </a:tc>
                <a:tc>
                  <a:txBody>
                    <a:bodyPr/>
                    <a:lstStyle/>
                    <a:p>
                      <a:pPr algn="l" fontAlgn="t"/>
                      <a:r>
                        <a:rPr lang="ru-RU" sz="1000" u="none" strike="noStrike">
                          <a:effectLst/>
                        </a:rPr>
                        <a:t>Органами местного самоуправления оказана консультационная поддержка СО НКО</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dirty="0">
                          <a:effectLst/>
                        </a:rPr>
                        <a:t>результат не предусмотрен</a:t>
                      </a:r>
                      <a:endParaRPr lang="ru-RU" sz="1000" b="0" i="0" u="none" strike="noStrike" dirty="0">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3747616443"/>
                  </a:ext>
                </a:extLst>
              </a:tr>
              <a:tr h="20079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gridSpan="8">
                  <a:txBody>
                    <a:bodyPr/>
                    <a:lstStyle/>
                    <a:p>
                      <a:pPr algn="l" fontAlgn="ctr"/>
                      <a:r>
                        <a:rPr lang="ru-RU" sz="1000" u="none" strike="noStrike" dirty="0">
                          <a:effectLst/>
                        </a:rPr>
                        <a:t>Подпрограмма 7. Обеспечение доступности для инвалидов и маломобильных групп населения объектов инфраструктуры и услуг </a:t>
                      </a:r>
                      <a:endParaRPr lang="ru-RU" sz="1000" b="0" i="0" u="none" strike="noStrike" dirty="0">
                        <a:solidFill>
                          <a:srgbClr val="000000"/>
                        </a:solidFill>
                        <a:effectLst/>
                        <a:latin typeface="Calibri" panose="020F0502020204030204" pitchFamily="34" charset="0"/>
                      </a:endParaRPr>
                    </a:p>
                  </a:txBody>
                  <a:tcPr marL="5682" marR="5682" marT="5682"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04832426"/>
                  </a:ext>
                </a:extLst>
              </a:tr>
              <a:tr h="304766">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nchor="ctr"/>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gridSpan="7">
                  <a:txBody>
                    <a:bodyPr/>
                    <a:lstStyle/>
                    <a:p>
                      <a:pPr algn="l" fontAlgn="t"/>
                      <a:r>
                        <a:rPr lang="ru-RU" sz="1000" u="none" strike="noStrike" dirty="0">
                          <a:effectLst/>
                        </a:rPr>
                        <a:t>Мероприятие 1.1 «Проведение мероприятий по обеспечению доступности для инвалидов и маломобильных групп населения объектов инфраструктуры (за исключением сфер культуры, образования, спорта)» </a:t>
                      </a:r>
                      <a:endParaRPr lang="ru-RU" sz="1000" b="0" i="0" u="none" strike="noStrike" dirty="0">
                        <a:solidFill>
                          <a:srgbClr val="000000"/>
                        </a:solidFill>
                        <a:effectLst/>
                        <a:latin typeface="Calibri" panose="020F0502020204030204" pitchFamily="34" charset="0"/>
                      </a:endParaRPr>
                    </a:p>
                  </a:txBody>
                  <a:tcPr marL="5682" marR="5682" marT="5682"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86756953"/>
                  </a:ext>
                </a:extLst>
              </a:tr>
              <a:tr h="454361">
                <a:tc>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Доля доступных для инвалидов и других маломобильных групп населения муниципальных объектов инфраструктуры в общем количестве муниципальных объектов</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682" marR="5682" marT="5682"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81,8</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ctr" fontAlgn="ctr"/>
                      <a:r>
                        <a:rPr lang="ru-RU" sz="1000" u="none" strike="noStrike">
                          <a:effectLst/>
                        </a:rPr>
                        <a:t>85,86</a:t>
                      </a:r>
                      <a:endParaRPr lang="ru-RU" sz="1000" b="0" i="0" u="none" strike="noStrike">
                        <a:solidFill>
                          <a:srgbClr val="000000"/>
                        </a:solidFill>
                        <a:effectLst/>
                        <a:latin typeface="Calibri" panose="020F0502020204030204" pitchFamily="34" charset="0"/>
                      </a:endParaRPr>
                    </a:p>
                  </a:txBody>
                  <a:tcPr marL="5682" marR="5682" marT="5682"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682" marR="5682" marT="5682" marB="0"/>
                </a:tc>
                <a:extLst>
                  <a:ext uri="{0D108BD9-81ED-4DB2-BD59-A6C34878D82A}">
                    <a16:rowId xmlns:a16="http://schemas.microsoft.com/office/drawing/2014/main" val="2985632970"/>
                  </a:ext>
                </a:extLst>
              </a:tr>
            </a:tbl>
          </a:graphicData>
        </a:graphic>
      </p:graphicFrame>
    </p:spTree>
    <p:extLst>
      <p:ext uri="{BB962C8B-B14F-4D97-AF65-F5344CB8AC3E}">
        <p14:creationId xmlns:p14="http://schemas.microsoft.com/office/powerpoint/2010/main" val="3996599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78</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677126800"/>
              </p:ext>
            </p:extLst>
          </p:nvPr>
        </p:nvGraphicFramePr>
        <p:xfrm>
          <a:off x="404075" y="1254122"/>
          <a:ext cx="11483123" cy="4980421"/>
        </p:xfrm>
        <a:graphic>
          <a:graphicData uri="http://schemas.openxmlformats.org/drawingml/2006/table">
            <a:tbl>
              <a:tblPr>
                <a:tableStyleId>{69CF1AB2-1976-4502-BF36-3FF5EA218861}</a:tableStyleId>
              </a:tblPr>
              <a:tblGrid>
                <a:gridCol w="697188">
                  <a:extLst>
                    <a:ext uri="{9D8B030D-6E8A-4147-A177-3AD203B41FA5}">
                      <a16:colId xmlns:a16="http://schemas.microsoft.com/office/drawing/2014/main" val="1857952949"/>
                    </a:ext>
                  </a:extLst>
                </a:gridCol>
                <a:gridCol w="653979">
                  <a:extLst>
                    <a:ext uri="{9D8B030D-6E8A-4147-A177-3AD203B41FA5}">
                      <a16:colId xmlns:a16="http://schemas.microsoft.com/office/drawing/2014/main" val="339203693"/>
                    </a:ext>
                  </a:extLst>
                </a:gridCol>
                <a:gridCol w="625547">
                  <a:extLst>
                    <a:ext uri="{9D8B030D-6E8A-4147-A177-3AD203B41FA5}">
                      <a16:colId xmlns:a16="http://schemas.microsoft.com/office/drawing/2014/main" val="2480093409"/>
                    </a:ext>
                  </a:extLst>
                </a:gridCol>
                <a:gridCol w="4171712">
                  <a:extLst>
                    <a:ext uri="{9D8B030D-6E8A-4147-A177-3AD203B41FA5}">
                      <a16:colId xmlns:a16="http://schemas.microsoft.com/office/drawing/2014/main" val="3880583240"/>
                    </a:ext>
                  </a:extLst>
                </a:gridCol>
                <a:gridCol w="710165">
                  <a:extLst>
                    <a:ext uri="{9D8B030D-6E8A-4147-A177-3AD203B41FA5}">
                      <a16:colId xmlns:a16="http://schemas.microsoft.com/office/drawing/2014/main" val="1677732892"/>
                    </a:ext>
                  </a:extLst>
                </a:gridCol>
                <a:gridCol w="710165">
                  <a:extLst>
                    <a:ext uri="{9D8B030D-6E8A-4147-A177-3AD203B41FA5}">
                      <a16:colId xmlns:a16="http://schemas.microsoft.com/office/drawing/2014/main" val="1058557625"/>
                    </a:ext>
                  </a:extLst>
                </a:gridCol>
                <a:gridCol w="566441">
                  <a:extLst>
                    <a:ext uri="{9D8B030D-6E8A-4147-A177-3AD203B41FA5}">
                      <a16:colId xmlns:a16="http://schemas.microsoft.com/office/drawing/2014/main" val="4075250256"/>
                    </a:ext>
                  </a:extLst>
                </a:gridCol>
                <a:gridCol w="1673963">
                  <a:extLst>
                    <a:ext uri="{9D8B030D-6E8A-4147-A177-3AD203B41FA5}">
                      <a16:colId xmlns:a16="http://schemas.microsoft.com/office/drawing/2014/main" val="2595559737"/>
                    </a:ext>
                  </a:extLst>
                </a:gridCol>
                <a:gridCol w="1673963">
                  <a:extLst>
                    <a:ext uri="{9D8B030D-6E8A-4147-A177-3AD203B41FA5}">
                      <a16:colId xmlns:a16="http://schemas.microsoft.com/office/drawing/2014/main" val="1729781881"/>
                    </a:ext>
                  </a:extLst>
                </a:gridCol>
              </a:tblGrid>
              <a:tr h="621655">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359" marR="5359" marT="5359"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359" marR="5359" marT="5359"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359" marR="5359" marT="5359"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359" marR="5359" marT="5359"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359" marR="5359" marT="5359"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359" marR="5359" marT="5359"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359" marR="5359" marT="5359" marB="0"/>
                </a:tc>
                <a:extLst>
                  <a:ext uri="{0D108BD9-81ED-4DB2-BD59-A6C34878D82A}">
                    <a16:rowId xmlns:a16="http://schemas.microsoft.com/office/drawing/2014/main" val="3168475672"/>
                  </a:ext>
                </a:extLst>
              </a:tr>
              <a:tr h="159477">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359" marR="5359" marT="5359" marB="0" anchor="ctr"/>
                </a:tc>
                <a:extLst>
                  <a:ext uri="{0D108BD9-81ED-4DB2-BD59-A6C34878D82A}">
                    <a16:rowId xmlns:a16="http://schemas.microsoft.com/office/drawing/2014/main" val="3564797127"/>
                  </a:ext>
                </a:extLst>
              </a:tr>
              <a:tr h="216686">
                <a:tc gridSpan="9">
                  <a:txBody>
                    <a:bodyPr/>
                    <a:lstStyle/>
                    <a:p>
                      <a:pPr algn="l" fontAlgn="ctr"/>
                      <a:r>
                        <a:rPr lang="ru-RU" sz="1000" u="none" strike="noStrike">
                          <a:effectLst/>
                        </a:rPr>
                        <a:t>05. Спорт </a:t>
                      </a:r>
                      <a:endParaRPr lang="ru-RU" sz="1000" b="1" i="0" u="none" strike="noStrike">
                        <a:solidFill>
                          <a:srgbClr val="000000"/>
                        </a:solidFill>
                        <a:effectLst/>
                        <a:latin typeface="Calibri" panose="020F0502020204030204" pitchFamily="34" charset="0"/>
                      </a:endParaRPr>
                    </a:p>
                  </a:txBody>
                  <a:tcPr marL="5359" marR="5359" marT="535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48289385"/>
                  </a:ext>
                </a:extLst>
              </a:tr>
              <a:tr h="313537">
                <a:tc rowSpan="8" gridSpan="3">
                  <a:txBody>
                    <a:bodyPr/>
                    <a:lstStyle/>
                    <a:p>
                      <a:pPr algn="ctr"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5359" marR="5359" marT="5359" marB="0" anchor="ctr"/>
                </a:tc>
                <a:tc rowSpan="8" hMerge="1">
                  <a:txBody>
                    <a:bodyPr/>
                    <a:lstStyle/>
                    <a:p>
                      <a:endParaRPr lang="ru-RU"/>
                    </a:p>
                  </a:txBody>
                  <a:tcPr/>
                </a:tc>
                <a:tc rowSpan="8" hMerge="1">
                  <a:txBody>
                    <a:bodyPr/>
                    <a:lstStyle/>
                    <a:p>
                      <a:endParaRPr lang="ru-RU"/>
                    </a:p>
                  </a:txBody>
                  <a:tcPr/>
                </a:tc>
                <a:tc>
                  <a:txBody>
                    <a:bodyPr/>
                    <a:lstStyle/>
                    <a:p>
                      <a:pPr algn="l" fontAlgn="ctr"/>
                      <a:r>
                        <a:rPr lang="ru-RU" sz="1000" u="none" strike="noStrike">
                          <a:effectLst/>
                        </a:rPr>
                        <a:t>Доля граждан, систематически занимающихся физической культурой и спортом</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65,05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70,55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70,55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59" marR="5359" marT="5359" marB="0"/>
                </a:tc>
                <a:extLst>
                  <a:ext uri="{0D108BD9-81ED-4DB2-BD59-A6C34878D82A}">
                    <a16:rowId xmlns:a16="http://schemas.microsoft.com/office/drawing/2014/main" val="1049810150"/>
                  </a:ext>
                </a:extLst>
              </a:tr>
              <a:tr h="62165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Доля жителей Московской области, выполнивших нормативы испытаний (тестов) Всероссийского комплекса «Готов к труду и обороне» (ГТО), в общей численности населения, принявшего участие в испытаниях (тестах)</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31,2</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76,07</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76,07</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59" marR="5359" marT="5359" marB="0"/>
                </a:tc>
                <a:extLst>
                  <a:ext uri="{0D108BD9-81ED-4DB2-BD59-A6C34878D82A}">
                    <a16:rowId xmlns:a16="http://schemas.microsoft.com/office/drawing/2014/main" val="2829926305"/>
                  </a:ext>
                </a:extLst>
              </a:tr>
              <a:tr h="62165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Доля лиц с ограниченными возможностями здоровья и инвалидов, систематически занимающихся физической культурой и спортом, в общей численности указанной категории населения, проживающего в Московской области</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16</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16,5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16,5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59" marR="5359" marT="5359" marB="0"/>
                </a:tc>
                <a:extLst>
                  <a:ext uri="{0D108BD9-81ED-4DB2-BD59-A6C34878D82A}">
                    <a16:rowId xmlns:a16="http://schemas.microsoft.com/office/drawing/2014/main" val="3301717755"/>
                  </a:ext>
                </a:extLst>
              </a:tr>
              <a:tr h="775714">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Доля педагогических работников организаций дополнительного образования сферы физической культуры и спорта (в муниципальных образованиях) без учета внешних совместителей, которым осуществлены выплаты в целях сохранения достигнутого уровня заработной платы работников данной категории  </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59" marR="5359" marT="5359" marB="0"/>
                </a:tc>
                <a:extLst>
                  <a:ext uri="{0D108BD9-81ED-4DB2-BD59-A6C34878D82A}">
                    <a16:rowId xmlns:a16="http://schemas.microsoft.com/office/drawing/2014/main" val="3098563747"/>
                  </a:ext>
                </a:extLst>
              </a:tr>
              <a:tr h="31353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Количество проведенных физкультурных и спортивных мероприятий</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115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115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59" marR="5359" marT="5359" marB="0"/>
                </a:tc>
                <a:extLst>
                  <a:ext uri="{0D108BD9-81ED-4DB2-BD59-A6C34878D82A}">
                    <a16:rowId xmlns:a16="http://schemas.microsoft.com/office/drawing/2014/main" val="2160996064"/>
                  </a:ext>
                </a:extLst>
              </a:tr>
              <a:tr h="48212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Сохранена сеть организаций, реализующих дополнительные образовательные программы спортивной подготовки, в ведении органов управления в сфере физической культуры и спорта</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dirty="0">
                          <a:effectLst/>
                        </a:rPr>
                        <a:t>100</a:t>
                      </a:r>
                      <a:endParaRPr lang="ru-RU" sz="1000" b="0" i="0" u="none" strike="noStrike" dirty="0">
                        <a:solidFill>
                          <a:srgbClr val="000000"/>
                        </a:solidFill>
                        <a:effectLst/>
                        <a:latin typeface="Calibri" panose="020F0502020204030204" pitchFamily="34" charset="0"/>
                      </a:endParaRPr>
                    </a:p>
                  </a:txBody>
                  <a:tcPr marL="5359" marR="5359" marT="535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59" marR="5359" marT="5359" marB="0"/>
                </a:tc>
                <a:extLst>
                  <a:ext uri="{0D108BD9-81ED-4DB2-BD59-A6C34878D82A}">
                    <a16:rowId xmlns:a16="http://schemas.microsoft.com/office/drawing/2014/main" val="2837317717"/>
                  </a:ext>
                </a:extLst>
              </a:tr>
              <a:tr h="386784">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Уровень обеспеченности граждан спортивными сооружениями исходя из единовременной пропускной способности объектов спорта</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31,5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45,5</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dirty="0">
                          <a:effectLst/>
                        </a:rPr>
                        <a:t>45,5</a:t>
                      </a:r>
                      <a:endParaRPr lang="ru-RU" sz="1000" b="0" i="0" u="none" strike="noStrike" dirty="0">
                        <a:solidFill>
                          <a:srgbClr val="000000"/>
                        </a:solidFill>
                        <a:effectLst/>
                        <a:latin typeface="Calibri" panose="020F0502020204030204" pitchFamily="34" charset="0"/>
                      </a:endParaRPr>
                    </a:p>
                  </a:txBody>
                  <a:tcPr marL="5359" marR="5359" marT="5359"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359" marR="5359" marT="5359" marB="0"/>
                </a:tc>
                <a:extLst>
                  <a:ext uri="{0D108BD9-81ED-4DB2-BD59-A6C34878D82A}">
                    <a16:rowId xmlns:a16="http://schemas.microsoft.com/office/drawing/2014/main" val="500041856"/>
                  </a:ext>
                </a:extLst>
              </a:tr>
              <a:tr h="467596">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Эффективность использования существующих объектов спорта (отношение фактической посещаемости к нормативной пропускной способности)</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5359" marR="5359" marT="5359"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359" marR="5359" marT="5359" marB="0"/>
                </a:tc>
                <a:extLst>
                  <a:ext uri="{0D108BD9-81ED-4DB2-BD59-A6C34878D82A}">
                    <a16:rowId xmlns:a16="http://schemas.microsoft.com/office/drawing/2014/main" val="60354522"/>
                  </a:ext>
                </a:extLst>
              </a:tr>
            </a:tbl>
          </a:graphicData>
        </a:graphic>
      </p:graphicFrame>
    </p:spTree>
    <p:extLst>
      <p:ext uri="{BB962C8B-B14F-4D97-AF65-F5344CB8AC3E}">
        <p14:creationId xmlns:p14="http://schemas.microsoft.com/office/powerpoint/2010/main" val="3418549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79</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352060788"/>
              </p:ext>
            </p:extLst>
          </p:nvPr>
        </p:nvGraphicFramePr>
        <p:xfrm>
          <a:off x="404077" y="1254125"/>
          <a:ext cx="11483122" cy="4963795"/>
        </p:xfrm>
        <a:graphic>
          <a:graphicData uri="http://schemas.openxmlformats.org/drawingml/2006/table">
            <a:tbl>
              <a:tblPr>
                <a:tableStyleId>{69CF1AB2-1976-4502-BF36-3FF5EA218861}</a:tableStyleId>
              </a:tblPr>
              <a:tblGrid>
                <a:gridCol w="481898">
                  <a:extLst>
                    <a:ext uri="{9D8B030D-6E8A-4147-A177-3AD203B41FA5}">
                      <a16:colId xmlns:a16="http://schemas.microsoft.com/office/drawing/2014/main" val="2412815977"/>
                    </a:ext>
                  </a:extLst>
                </a:gridCol>
                <a:gridCol w="323379">
                  <a:extLst>
                    <a:ext uri="{9D8B030D-6E8A-4147-A177-3AD203B41FA5}">
                      <a16:colId xmlns:a16="http://schemas.microsoft.com/office/drawing/2014/main" val="1136930711"/>
                    </a:ext>
                  </a:extLst>
                </a:gridCol>
                <a:gridCol w="2671576">
                  <a:extLst>
                    <a:ext uri="{9D8B030D-6E8A-4147-A177-3AD203B41FA5}">
                      <a16:colId xmlns:a16="http://schemas.microsoft.com/office/drawing/2014/main" val="2054306880"/>
                    </a:ext>
                  </a:extLst>
                </a:gridCol>
                <a:gridCol w="2671576">
                  <a:extLst>
                    <a:ext uri="{9D8B030D-6E8A-4147-A177-3AD203B41FA5}">
                      <a16:colId xmlns:a16="http://schemas.microsoft.com/office/drawing/2014/main" val="4027088023"/>
                    </a:ext>
                  </a:extLst>
                </a:gridCol>
                <a:gridCol w="710165">
                  <a:extLst>
                    <a:ext uri="{9D8B030D-6E8A-4147-A177-3AD203B41FA5}">
                      <a16:colId xmlns:a16="http://schemas.microsoft.com/office/drawing/2014/main" val="816683463"/>
                    </a:ext>
                  </a:extLst>
                </a:gridCol>
                <a:gridCol w="710165">
                  <a:extLst>
                    <a:ext uri="{9D8B030D-6E8A-4147-A177-3AD203B41FA5}">
                      <a16:colId xmlns:a16="http://schemas.microsoft.com/office/drawing/2014/main" val="2603243114"/>
                    </a:ext>
                  </a:extLst>
                </a:gridCol>
                <a:gridCol w="566441">
                  <a:extLst>
                    <a:ext uri="{9D8B030D-6E8A-4147-A177-3AD203B41FA5}">
                      <a16:colId xmlns:a16="http://schemas.microsoft.com/office/drawing/2014/main" val="4033827566"/>
                    </a:ext>
                  </a:extLst>
                </a:gridCol>
                <a:gridCol w="1673961">
                  <a:extLst>
                    <a:ext uri="{9D8B030D-6E8A-4147-A177-3AD203B41FA5}">
                      <a16:colId xmlns:a16="http://schemas.microsoft.com/office/drawing/2014/main" val="3945279727"/>
                    </a:ext>
                  </a:extLst>
                </a:gridCol>
                <a:gridCol w="1673961">
                  <a:extLst>
                    <a:ext uri="{9D8B030D-6E8A-4147-A177-3AD203B41FA5}">
                      <a16:colId xmlns:a16="http://schemas.microsoft.com/office/drawing/2014/main" val="3185424844"/>
                    </a:ext>
                  </a:extLst>
                </a:gridCol>
              </a:tblGrid>
              <a:tr h="635939">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7050" marR="7050" marT="7050"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7050" marR="7050" marT="7050"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7050" marR="7050" marT="7050" marB="0"/>
                </a:tc>
                <a:extLst>
                  <a:ext uri="{0D108BD9-81ED-4DB2-BD59-A6C34878D82A}">
                    <a16:rowId xmlns:a16="http://schemas.microsoft.com/office/drawing/2014/main" val="4226722116"/>
                  </a:ext>
                </a:extLst>
              </a:tr>
              <a:tr h="16443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7050" marR="7050" marT="7050" marB="0" anchor="ctr"/>
                </a:tc>
                <a:extLst>
                  <a:ext uri="{0D108BD9-81ED-4DB2-BD59-A6C34878D82A}">
                    <a16:rowId xmlns:a16="http://schemas.microsoft.com/office/drawing/2014/main" val="2545900474"/>
                  </a:ext>
                </a:extLst>
              </a:tr>
              <a:tr h="290826">
                <a:tc gridSpan="9">
                  <a:txBody>
                    <a:bodyPr/>
                    <a:lstStyle/>
                    <a:p>
                      <a:pPr algn="l" fontAlgn="ctr"/>
                      <a:r>
                        <a:rPr lang="ru-RU" sz="1000" u="none" strike="noStrike">
                          <a:effectLst/>
                        </a:rPr>
                        <a:t>05. Спорт </a:t>
                      </a:r>
                      <a:endParaRPr lang="ru-RU" sz="1000" b="1" i="0" u="none" strike="noStrike">
                        <a:solidFill>
                          <a:srgbClr val="000000"/>
                        </a:solidFill>
                        <a:effectLst/>
                        <a:latin typeface="Calibri" panose="020F0502020204030204" pitchFamily="34" charset="0"/>
                      </a:endParaRPr>
                    </a:p>
                  </a:txBody>
                  <a:tcPr marL="7050" marR="7050" marT="705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47517447"/>
                  </a:ext>
                </a:extLst>
              </a:tr>
              <a:tr h="164438">
                <a:tc rowSpan="1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050" marR="7050" marT="7050" marB="0" anchor="ctr"/>
                </a:tc>
                <a:tc gridSpan="8">
                  <a:txBody>
                    <a:bodyPr/>
                    <a:lstStyle/>
                    <a:p>
                      <a:pPr algn="l" fontAlgn="ctr"/>
                      <a:r>
                        <a:rPr lang="ru-RU" sz="1000" u="none" strike="noStrike">
                          <a:effectLst/>
                        </a:rPr>
                        <a:t>Подпрограмма 1. Развитие физической культуры и спорта </a:t>
                      </a:r>
                      <a:endParaRPr lang="ru-RU" sz="1000" b="0" i="0" u="none" strike="noStrike">
                        <a:solidFill>
                          <a:srgbClr val="000000"/>
                        </a:solidFill>
                        <a:effectLst/>
                        <a:latin typeface="Calibri" panose="020F0502020204030204" pitchFamily="34" charset="0"/>
                      </a:endParaRPr>
                    </a:p>
                  </a:txBody>
                  <a:tcPr marL="7050" marR="7050" marT="705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15892593"/>
                  </a:ext>
                </a:extLst>
              </a:tr>
              <a:tr h="239932">
                <a:tc vMerge="1">
                  <a:txBody>
                    <a:bodyPr/>
                    <a:lstStyle/>
                    <a:p>
                      <a:endParaRPr lang="ru-RU"/>
                    </a:p>
                  </a:txBody>
                  <a:tcPr/>
                </a:tc>
                <a:tc rowSpan="6">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050" marR="7050" marT="7050" marB="0"/>
                </a:tc>
                <a:tc gridSpan="7">
                  <a:txBody>
                    <a:bodyPr/>
                    <a:lstStyle/>
                    <a:p>
                      <a:pPr algn="l" fontAlgn="t"/>
                      <a:r>
                        <a:rPr lang="ru-RU" sz="1000" u="none" strike="noStrike">
                          <a:effectLst/>
                        </a:rPr>
                        <a:t>Мероприятие 1.1 «Расходы на обеспечение деятельности муниципальных учреждений в области физической культуры и спорта» </a:t>
                      </a:r>
                      <a:endParaRPr lang="ru-RU" sz="1000" b="0" i="0" u="none" strike="noStrike">
                        <a:solidFill>
                          <a:srgbClr val="000000"/>
                        </a:solidFill>
                        <a:effectLst/>
                        <a:latin typeface="Calibri" panose="020F0502020204030204" pitchFamily="34" charset="0"/>
                      </a:endParaRPr>
                    </a:p>
                  </a:txBody>
                  <a:tcPr marL="7050" marR="7050" marT="705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17138745"/>
                  </a:ext>
                </a:extLst>
              </a:tr>
              <a:tr h="164438">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7050" marR="7050" marT="705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7050" marR="7050" marT="7050" marB="0"/>
                </a:tc>
                <a:extLst>
                  <a:ext uri="{0D108BD9-81ED-4DB2-BD59-A6C34878D82A}">
                    <a16:rowId xmlns:a16="http://schemas.microsoft.com/office/drawing/2014/main" val="404308796"/>
                  </a:ext>
                </a:extLst>
              </a:tr>
              <a:tr h="348991">
                <a:tc vMerge="1">
                  <a:txBody>
                    <a:bodyPr/>
                    <a:lstStyle/>
                    <a:p>
                      <a:endParaRPr lang="ru-RU"/>
                    </a:p>
                  </a:txBody>
                  <a:tcPr/>
                </a:tc>
                <a:tc vMerge="1">
                  <a:txBody>
                    <a:bodyPr/>
                    <a:lstStyle/>
                    <a:p>
                      <a:endParaRPr lang="ru-RU"/>
                    </a:p>
                  </a:txBody>
                  <a:tcPr/>
                </a:tc>
                <a:tc gridSpan="7">
                  <a:txBody>
                    <a:bodyPr/>
                    <a:lstStyle/>
                    <a:p>
                      <a:pPr algn="l" fontAlgn="t"/>
                      <a:r>
                        <a:rPr lang="ru-RU" sz="1000" u="none" strike="noStrike">
                          <a:effectLst/>
                        </a:rPr>
                        <a:t>Мероприятие 1.2 «Предоставление субсидии на иные цели из бюджета муниципального образования муниципальным учреждениям в области физической культуры и спорта» </a:t>
                      </a:r>
                      <a:endParaRPr lang="ru-RU" sz="1000" b="0" i="0" u="none" strike="noStrike">
                        <a:solidFill>
                          <a:srgbClr val="000000"/>
                        </a:solidFill>
                        <a:effectLst/>
                        <a:latin typeface="Calibri" panose="020F0502020204030204" pitchFamily="34" charset="0"/>
                      </a:endParaRPr>
                    </a:p>
                  </a:txBody>
                  <a:tcPr marL="7050" marR="7050" marT="705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44789379"/>
                  </a:ext>
                </a:extLst>
              </a:tr>
              <a:tr h="164438">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7050" marR="7050" marT="705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7050" marR="7050" marT="7050" marB="0"/>
                </a:tc>
                <a:extLst>
                  <a:ext uri="{0D108BD9-81ED-4DB2-BD59-A6C34878D82A}">
                    <a16:rowId xmlns:a16="http://schemas.microsoft.com/office/drawing/2014/main" val="314528278"/>
                  </a:ext>
                </a:extLst>
              </a:tr>
              <a:tr h="189037">
                <a:tc vMerge="1">
                  <a:txBody>
                    <a:bodyPr/>
                    <a:lstStyle/>
                    <a:p>
                      <a:endParaRPr lang="ru-RU"/>
                    </a:p>
                  </a:txBody>
                  <a:tcPr/>
                </a:tc>
                <a:tc vMerge="1">
                  <a:txBody>
                    <a:bodyPr/>
                    <a:lstStyle/>
                    <a:p>
                      <a:endParaRPr lang="ru-RU"/>
                    </a:p>
                  </a:txBody>
                  <a:tcPr/>
                </a:tc>
                <a:tc gridSpan="7">
                  <a:txBody>
                    <a:bodyPr/>
                    <a:lstStyle/>
                    <a:p>
                      <a:pPr algn="l" fontAlgn="t"/>
                      <a:r>
                        <a:rPr lang="ru-RU" sz="1000" u="none" strike="noStrike">
                          <a:effectLst/>
                        </a:rPr>
                        <a:t>Мероприятие 1.4 «Организация и проведение физкультурно-оздоровительных и спортивных мероприятий» </a:t>
                      </a:r>
                      <a:endParaRPr lang="ru-RU" sz="1000" b="0" i="0" u="none" strike="noStrike">
                        <a:solidFill>
                          <a:srgbClr val="000000"/>
                        </a:solidFill>
                        <a:effectLst/>
                        <a:latin typeface="Calibri" panose="020F0502020204030204" pitchFamily="34" charset="0"/>
                      </a:endParaRPr>
                    </a:p>
                  </a:txBody>
                  <a:tcPr marL="7050" marR="7050" marT="705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16452927"/>
                  </a:ext>
                </a:extLst>
              </a:tr>
              <a:tr h="321605">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ru-RU" sz="1000" u="none" strike="noStrike">
                          <a:effectLst/>
                        </a:rPr>
                        <a:t>Количество проведенных физкультурных и спортивных мероприятий</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115</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115,00</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7050" marR="7050" marT="7050" marB="0"/>
                </a:tc>
                <a:extLst>
                  <a:ext uri="{0D108BD9-81ED-4DB2-BD59-A6C34878D82A}">
                    <a16:rowId xmlns:a16="http://schemas.microsoft.com/office/drawing/2014/main" val="1975250289"/>
                  </a:ext>
                </a:extLst>
              </a:tr>
              <a:tr h="210850">
                <a:tc vMerge="1">
                  <a:txBody>
                    <a:bodyPr/>
                    <a:lstStyle/>
                    <a:p>
                      <a:endParaRPr lang="ru-RU"/>
                    </a:p>
                  </a:txBody>
                  <a:tcPr/>
                </a:tc>
                <a:tc gridSpan="8">
                  <a:txBody>
                    <a:bodyPr/>
                    <a:lstStyle/>
                    <a:p>
                      <a:pPr algn="l" fontAlgn="ctr"/>
                      <a:r>
                        <a:rPr lang="ru-RU" sz="1000" u="none" strike="noStrike">
                          <a:effectLst/>
                        </a:rPr>
                        <a:t>Подпрограмма 2. Подготовка спортивного резерва </a:t>
                      </a:r>
                      <a:endParaRPr lang="ru-RU" sz="1000" b="0" i="0" u="none" strike="noStrike">
                        <a:solidFill>
                          <a:srgbClr val="000000"/>
                        </a:solidFill>
                        <a:effectLst/>
                        <a:latin typeface="Calibri" panose="020F0502020204030204" pitchFamily="34" charset="0"/>
                      </a:endParaRPr>
                    </a:p>
                  </a:txBody>
                  <a:tcPr marL="7050" marR="7050" marT="705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40330389"/>
                  </a:ext>
                </a:extLst>
              </a:tr>
              <a:tr h="290826">
                <a:tc vMerge="1">
                  <a:txBody>
                    <a:bodyPr/>
                    <a:lstStyle/>
                    <a:p>
                      <a:endParaRPr lang="ru-RU"/>
                    </a:p>
                  </a:txBody>
                  <a:tcPr/>
                </a:tc>
                <a:tc rowSpan="4">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050" marR="7050" marT="7050" marB="0"/>
                </a:tc>
                <a:tc gridSpan="7">
                  <a:txBody>
                    <a:bodyPr/>
                    <a:lstStyle/>
                    <a:p>
                      <a:pPr algn="l" fontAlgn="t"/>
                      <a:r>
                        <a:rPr lang="ru-RU" sz="1000" u="none" strike="noStrike">
                          <a:effectLst/>
                        </a:rPr>
                        <a:t>Мероприятие 1.1 «Расходы на обеспечение деятельности муниципальных учреждений, реализующих дополнительные образовательные программы спортивной подготовки» </a:t>
                      </a:r>
                      <a:endParaRPr lang="ru-RU" sz="1000" b="0" i="0" u="none" strike="noStrike">
                        <a:solidFill>
                          <a:srgbClr val="000000"/>
                        </a:solidFill>
                        <a:effectLst/>
                        <a:latin typeface="Calibri" panose="020F0502020204030204" pitchFamily="34" charset="0"/>
                      </a:endParaRPr>
                    </a:p>
                  </a:txBody>
                  <a:tcPr marL="7050" marR="7050" marT="705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08189302"/>
                  </a:ext>
                </a:extLst>
              </a:tr>
              <a:tr h="164438">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en-US" sz="1000" u="none" strike="noStrike">
                          <a:effectLst/>
                        </a:rPr>
                        <a:t>TEU</a:t>
                      </a:r>
                      <a:endParaRPr lang="en-US" sz="1000" b="0" i="0" u="none" strike="noStrike">
                        <a:solidFill>
                          <a:srgbClr val="000000"/>
                        </a:solidFill>
                        <a:effectLst/>
                        <a:latin typeface="Calibri" panose="020F0502020204030204" pitchFamily="34" charset="0"/>
                      </a:endParaRPr>
                    </a:p>
                  </a:txBody>
                  <a:tcPr marL="7050" marR="7050" marT="705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l" fontAlgn="t"/>
                      <a:r>
                        <a:rPr lang="ru-RU" sz="1000" u="none" strike="noStrike">
                          <a:effectLst/>
                        </a:rPr>
                        <a:t>Результат не предусмотрен</a:t>
                      </a:r>
                      <a:endParaRPr lang="ru-RU" sz="1000" b="0" i="0" u="none" strike="noStrike">
                        <a:solidFill>
                          <a:srgbClr val="000000"/>
                        </a:solidFill>
                        <a:effectLst/>
                        <a:latin typeface="Calibri" panose="020F0502020204030204" pitchFamily="34" charset="0"/>
                      </a:endParaRPr>
                    </a:p>
                  </a:txBody>
                  <a:tcPr marL="7050" marR="7050" marT="7050" marB="0"/>
                </a:tc>
                <a:extLst>
                  <a:ext uri="{0D108BD9-81ED-4DB2-BD59-A6C34878D82A}">
                    <a16:rowId xmlns:a16="http://schemas.microsoft.com/office/drawing/2014/main" val="1974139419"/>
                  </a:ext>
                </a:extLst>
              </a:tr>
              <a:tr h="348991">
                <a:tc vMerge="1">
                  <a:txBody>
                    <a:bodyPr/>
                    <a:lstStyle/>
                    <a:p>
                      <a:endParaRPr lang="ru-RU"/>
                    </a:p>
                  </a:txBody>
                  <a:tcPr/>
                </a:tc>
                <a:tc vMerge="1">
                  <a:txBody>
                    <a:bodyPr/>
                    <a:lstStyle/>
                    <a:p>
                      <a:endParaRPr lang="ru-RU"/>
                    </a:p>
                  </a:txBody>
                  <a:tcPr/>
                </a:tc>
                <a:tc gridSpan="7">
                  <a:txBody>
                    <a:bodyPr/>
                    <a:lstStyle/>
                    <a:p>
                      <a:pPr algn="l" fontAlgn="t"/>
                      <a:r>
                        <a:rPr lang="ru-RU" sz="1000" u="none" strike="noStrike">
                          <a:effectLst/>
                        </a:rPr>
                        <a:t>Мероприятие 4.3 «Сохранение достигнутого уровня заработной платы отдельных категорий работников организаций дополнительного образования сферы физической культуры и спорта» </a:t>
                      </a:r>
                      <a:endParaRPr lang="ru-RU" sz="1000" b="0" i="0" u="none" strike="noStrike">
                        <a:solidFill>
                          <a:srgbClr val="000000"/>
                        </a:solidFill>
                        <a:effectLst/>
                        <a:latin typeface="Calibri" panose="020F0502020204030204" pitchFamily="34" charset="0"/>
                      </a:endParaRPr>
                    </a:p>
                  </a:txBody>
                  <a:tcPr marL="7050" marR="7050" marT="705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6427213"/>
                  </a:ext>
                </a:extLst>
              </a:tr>
              <a:tr h="1264608">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ru-RU" sz="1000" u="none" strike="noStrike">
                          <a:effectLst/>
                        </a:rPr>
                        <a:t>Доля педагогических работников организаций дополнительного образования сферы физической культуры и спорта (в муниципальных образованиях) без учета внешних совместителей, которым осуществлены выплаты в целях сохранения достигнутого уровня заработной платы работников данной категории  (%)</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7050" marR="7050" marT="705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7050" marR="7050" marT="7050" marB="0" anchor="ctr"/>
                </a:tc>
                <a:tc>
                  <a:txBody>
                    <a:bodyPr/>
                    <a:lstStyle/>
                    <a:p>
                      <a:pPr algn="ctr" fontAlgn="ctr"/>
                      <a:r>
                        <a:rPr lang="ru-RU" sz="1000" u="none" strike="noStrike" dirty="0">
                          <a:effectLst/>
                        </a:rPr>
                        <a:t>100,00</a:t>
                      </a:r>
                      <a:endParaRPr lang="ru-RU" sz="1000" b="0" i="0" u="none" strike="noStrike" dirty="0">
                        <a:solidFill>
                          <a:srgbClr val="000000"/>
                        </a:solidFill>
                        <a:effectLst/>
                        <a:latin typeface="Calibri" panose="020F0502020204030204" pitchFamily="34" charset="0"/>
                      </a:endParaRPr>
                    </a:p>
                  </a:txBody>
                  <a:tcPr marL="7050" marR="7050" marT="7050"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7050" marR="7050" marT="7050" marB="0"/>
                </a:tc>
                <a:extLst>
                  <a:ext uri="{0D108BD9-81ED-4DB2-BD59-A6C34878D82A}">
                    <a16:rowId xmlns:a16="http://schemas.microsoft.com/office/drawing/2014/main" val="772750346"/>
                  </a:ext>
                </a:extLst>
              </a:tr>
            </a:tbl>
          </a:graphicData>
        </a:graphic>
      </p:graphicFrame>
    </p:spTree>
    <p:extLst>
      <p:ext uri="{BB962C8B-B14F-4D97-AF65-F5344CB8AC3E}">
        <p14:creationId xmlns:p14="http://schemas.microsoft.com/office/powerpoint/2010/main" val="1068054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2D66755D-37B1-44D6-9426-668951D565EF}"/>
              </a:ext>
            </a:extLst>
          </p:cNvPr>
          <p:cNvSpPr/>
          <p:nvPr/>
        </p:nvSpPr>
        <p:spPr>
          <a:xfrm>
            <a:off x="1123720" y="189826"/>
            <a:ext cx="10817455" cy="46166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alibri Light" panose="020F0302020204030204"/>
                <a:ea typeface="+mn-ea"/>
                <a:cs typeface="+mn-cs"/>
              </a:rPr>
              <a:t>Население и рынок труда</a:t>
            </a:r>
          </a:p>
        </p:txBody>
      </p:sp>
      <p:pic>
        <p:nvPicPr>
          <p:cNvPr id="13" name="Picture 2" descr="New logo FM logist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7447" y="1119862"/>
            <a:ext cx="1146875" cy="2245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farmstand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1572" y="1818756"/>
            <a:ext cx="1265244" cy="3267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3"/>
          <p:cNvPicPr/>
          <p:nvPr/>
        </p:nvPicPr>
        <p:blipFill rotWithShape="1">
          <a:blip r:embed="rId4" cstate="print">
            <a:extLst>
              <a:ext uri="{28A0092B-C50C-407E-A947-70E740481C1C}">
                <a14:useLocalDpi xmlns:a14="http://schemas.microsoft.com/office/drawing/2010/main" val="0"/>
              </a:ext>
            </a:extLst>
          </a:blip>
          <a:srcRect r="71982"/>
          <a:stretch/>
        </p:blipFill>
        <p:spPr bwMode="auto">
          <a:xfrm>
            <a:off x="5250968" y="922669"/>
            <a:ext cx="635431" cy="614052"/>
          </a:xfrm>
          <a:prstGeom prst="rect">
            <a:avLst/>
          </a:prstGeom>
          <a:noFill/>
          <a:ln w="19050" cap="flat" cmpd="sng" algn="ctr">
            <a:noFill/>
            <a:prstDash val="solid"/>
            <a:miter lim="800000"/>
            <a:headEnd type="none" w="med" len="med"/>
            <a:tailEnd type="none" w="med" len="med"/>
          </a:ln>
          <a:effectLst/>
          <a:extLst>
            <a:ext uri="{53640926-AAD7-44D8-BBD7-CCE9431645EC}">
              <a14:shadowObscured xmlns:a14="http://schemas.microsoft.com/office/drawing/2010/main"/>
            </a:ext>
          </a:extLst>
        </p:spPr>
      </p:pic>
      <p:pic>
        <p:nvPicPr>
          <p:cNvPr id="20" name="Рисунок 19"/>
          <p:cNvPicPr>
            <a:picLocks noChangeAspect="1"/>
          </p:cNvPicPr>
          <p:nvPr/>
        </p:nvPicPr>
        <p:blipFill>
          <a:blip r:embed="rId5" cstate="print"/>
          <a:stretch>
            <a:fillRect/>
          </a:stretch>
        </p:blipFill>
        <p:spPr>
          <a:xfrm>
            <a:off x="10474267" y="1873595"/>
            <a:ext cx="881851" cy="469070"/>
          </a:xfrm>
          <a:prstGeom prst="rect">
            <a:avLst/>
          </a:prstGeom>
        </p:spPr>
      </p:pic>
      <p:grpSp>
        <p:nvGrpSpPr>
          <p:cNvPr id="21" name="Группа 20"/>
          <p:cNvGrpSpPr/>
          <p:nvPr/>
        </p:nvGrpSpPr>
        <p:grpSpPr>
          <a:xfrm>
            <a:off x="1311971" y="4323472"/>
            <a:ext cx="3814761" cy="2071689"/>
            <a:chOff x="4709221" y="4595829"/>
            <a:chExt cx="3708983" cy="1526165"/>
          </a:xfrm>
        </p:grpSpPr>
        <p:grpSp>
          <p:nvGrpSpPr>
            <p:cNvPr id="22" name="Группа 9"/>
            <p:cNvGrpSpPr/>
            <p:nvPr/>
          </p:nvGrpSpPr>
          <p:grpSpPr>
            <a:xfrm>
              <a:off x="4710789" y="4595829"/>
              <a:ext cx="3707415" cy="1306116"/>
              <a:chOff x="6273800" y="1651000"/>
              <a:chExt cx="3701692" cy="1741488"/>
            </a:xfrm>
          </p:grpSpPr>
          <p:sp>
            <p:nvSpPr>
              <p:cNvPr id="27" name="TextBox 26"/>
              <p:cNvSpPr txBox="1"/>
              <p:nvPr/>
            </p:nvSpPr>
            <p:spPr>
              <a:xfrm>
                <a:off x="6619772" y="1676400"/>
                <a:ext cx="3355720" cy="9434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rPr>
                  <a:t>Индивидуальные предприниматели</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rPr>
                  <a:t>Малые и микропредприятия</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rPr>
                  <a:t>Крупные и средние предприятия</a:t>
                </a:r>
              </a:p>
            </p:txBody>
          </p:sp>
          <p:sp>
            <p:nvSpPr>
              <p:cNvPr id="28" name="Овал 27"/>
              <p:cNvSpPr/>
              <p:nvPr/>
            </p:nvSpPr>
            <p:spPr>
              <a:xfrm>
                <a:off x="6273800" y="1651000"/>
                <a:ext cx="292100" cy="279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Овал 28"/>
              <p:cNvSpPr/>
              <p:nvPr/>
            </p:nvSpPr>
            <p:spPr>
              <a:xfrm>
                <a:off x="6278643" y="2349520"/>
                <a:ext cx="292100" cy="279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Дуга 29"/>
              <p:cNvSpPr/>
              <p:nvPr/>
            </p:nvSpPr>
            <p:spPr>
              <a:xfrm rot="10800000">
                <a:off x="6438900" y="2135188"/>
                <a:ext cx="1028700" cy="10795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Скругленный прямоугольник 29"/>
              <p:cNvSpPr/>
              <p:nvPr/>
            </p:nvSpPr>
            <p:spPr>
              <a:xfrm>
                <a:off x="6997700" y="3060700"/>
                <a:ext cx="736600" cy="331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Calibri" panose="020F0502020204030204"/>
                    <a:ea typeface="+mn-ea"/>
                    <a:cs typeface="+mn-cs"/>
                  </a:rPr>
                  <a:t>195</a:t>
                </a:r>
              </a:p>
            </p:txBody>
          </p:sp>
          <p:sp>
            <p:nvSpPr>
              <p:cNvPr id="32" name="Скругленный прямоугольник 30"/>
              <p:cNvSpPr/>
              <p:nvPr/>
            </p:nvSpPr>
            <p:spPr>
              <a:xfrm>
                <a:off x="7823200" y="3060700"/>
                <a:ext cx="723900" cy="331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14</a:t>
                </a:r>
                <a:endParaRPr kumimoji="0" lang="ru-RU"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 name="Группа 10"/>
            <p:cNvGrpSpPr/>
            <p:nvPr/>
          </p:nvGrpSpPr>
          <p:grpSpPr>
            <a:xfrm>
              <a:off x="5400079" y="5917935"/>
              <a:ext cx="1698475" cy="204059"/>
              <a:chOff x="6936626" y="2639108"/>
              <a:chExt cx="1695853" cy="272078"/>
            </a:xfrm>
          </p:grpSpPr>
          <p:sp>
            <p:nvSpPr>
              <p:cNvPr id="25" name="TextBox 24"/>
              <p:cNvSpPr txBox="1"/>
              <p:nvPr/>
            </p:nvSpPr>
            <p:spPr>
              <a:xfrm>
                <a:off x="6936626" y="2639108"/>
                <a:ext cx="807952" cy="27207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крупные</a:t>
                </a:r>
              </a:p>
            </p:txBody>
          </p:sp>
          <p:sp>
            <p:nvSpPr>
              <p:cNvPr id="26" name="TextBox 25"/>
              <p:cNvSpPr txBox="1"/>
              <p:nvPr/>
            </p:nvSpPr>
            <p:spPr>
              <a:xfrm>
                <a:off x="7791847" y="2639108"/>
                <a:ext cx="840632" cy="27207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средние</a:t>
                </a:r>
              </a:p>
            </p:txBody>
          </p:sp>
        </p:grpSp>
        <p:sp>
          <p:nvSpPr>
            <p:cNvPr id="24" name="Овал 23"/>
            <p:cNvSpPr/>
            <p:nvPr/>
          </p:nvSpPr>
          <p:spPr>
            <a:xfrm>
              <a:off x="4709221" y="4861353"/>
              <a:ext cx="292552" cy="20955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3" name="Диаграмма 32"/>
          <p:cNvGraphicFramePr/>
          <p:nvPr>
            <p:extLst>
              <p:ext uri="{D42A27DB-BD31-4B8C-83A1-F6EECF244321}">
                <p14:modId xmlns:p14="http://schemas.microsoft.com/office/powerpoint/2010/main" val="1248243613"/>
              </p:ext>
            </p:extLst>
          </p:nvPr>
        </p:nvGraphicFramePr>
        <p:xfrm>
          <a:off x="1233681" y="1023714"/>
          <a:ext cx="3456122" cy="2813861"/>
        </p:xfrm>
        <a:graphic>
          <a:graphicData uri="http://schemas.openxmlformats.org/drawingml/2006/chart">
            <c:chart xmlns:c="http://schemas.openxmlformats.org/drawingml/2006/chart" xmlns:r="http://schemas.openxmlformats.org/officeDocument/2006/relationships" r:id="rId6"/>
          </a:graphicData>
        </a:graphic>
      </p:graphicFrame>
      <p:sp>
        <p:nvSpPr>
          <p:cNvPr id="34" name="Прямоугольник 33"/>
          <p:cNvSpPr/>
          <p:nvPr/>
        </p:nvSpPr>
        <p:spPr>
          <a:xfrm>
            <a:off x="5244378" y="3673925"/>
            <a:ext cx="6645340"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ru-RU" sz="1600" b="0" i="1" u="none" strike="noStrike" kern="1200" cap="none" spc="0" normalizeH="0" baseline="0" noProof="0" dirty="0">
                <a:ln>
                  <a:noFill/>
                </a:ln>
                <a:effectLst/>
                <a:uLnTx/>
                <a:uFillTx/>
                <a:ea typeface="+mn-ea"/>
                <a:cs typeface="Arial" panose="020B0604020202020204" pitchFamily="34" charset="0"/>
              </a:rPr>
              <a:t>Рынок труда в Долгопрудном достаточно обширен</a:t>
            </a:r>
            <a:endParaRPr kumimoji="0" lang="ru-RU" sz="1600" b="0" i="1" u="none" strike="noStrike" kern="1200" cap="none" spc="0" normalizeH="0" baseline="0" noProof="0" dirty="0">
              <a:ln>
                <a:noFill/>
              </a:ln>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600" b="0" i="1" u="none" strike="noStrike" kern="1200" cap="none" spc="0" normalizeH="0" baseline="0" noProof="0" dirty="0">
              <a:ln>
                <a:noFill/>
              </a:ln>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1" u="none" strike="noStrike" kern="1200" cap="none" spc="0" normalizeH="0" baseline="0" noProof="0" dirty="0">
                <a:ln>
                  <a:noFill/>
                </a:ln>
                <a:effectLst/>
                <a:uLnTx/>
                <a:uFillTx/>
                <a:ea typeface="+mn-ea"/>
                <a:cs typeface="Arial" panose="020B0604020202020204" pitchFamily="34" charset="0"/>
              </a:rPr>
              <a:t>По итогам </a:t>
            </a:r>
            <a:r>
              <a:rPr kumimoji="0" lang="ru-RU" sz="1600" b="0" i="1" u="none" strike="noStrike" kern="1200" cap="none" spc="0" normalizeH="0" baseline="0" noProof="0" dirty="0" smtClean="0">
                <a:ln>
                  <a:noFill/>
                </a:ln>
                <a:effectLst/>
                <a:uLnTx/>
                <a:uFillTx/>
                <a:ea typeface="+mn-ea"/>
                <a:cs typeface="Arial" panose="020B0604020202020204" pitchFamily="34" charset="0"/>
              </a:rPr>
              <a:t>202</a:t>
            </a:r>
            <a:r>
              <a:rPr kumimoji="0" lang="en-US" sz="1600" b="0" i="1" u="none" strike="noStrike" kern="1200" cap="none" spc="0" normalizeH="0" baseline="0" noProof="0" dirty="0" smtClean="0">
                <a:ln>
                  <a:noFill/>
                </a:ln>
                <a:effectLst/>
                <a:uLnTx/>
                <a:uFillTx/>
                <a:ea typeface="+mn-ea"/>
                <a:cs typeface="Arial" panose="020B0604020202020204" pitchFamily="34" charset="0"/>
              </a:rPr>
              <a:t>3</a:t>
            </a:r>
            <a:r>
              <a:rPr kumimoji="0" lang="ru-RU" sz="1600" b="0" i="1" u="none" strike="noStrike" kern="1200" cap="none" spc="0" normalizeH="0" baseline="0" noProof="0" dirty="0" smtClean="0">
                <a:ln>
                  <a:noFill/>
                </a:ln>
                <a:effectLst/>
                <a:uLnTx/>
                <a:uFillTx/>
                <a:ea typeface="+mn-ea"/>
                <a:cs typeface="Arial" panose="020B0604020202020204" pitchFamily="34" charset="0"/>
              </a:rPr>
              <a:t> </a:t>
            </a:r>
            <a:r>
              <a:rPr kumimoji="0" lang="ru-RU" sz="1600" b="0" i="1" u="none" strike="noStrike" kern="1200" cap="none" spc="0" normalizeH="0" baseline="0" noProof="0" dirty="0">
                <a:ln>
                  <a:noFill/>
                </a:ln>
                <a:effectLst/>
                <a:uLnTx/>
                <a:uFillTx/>
                <a:ea typeface="+mn-ea"/>
                <a:cs typeface="Arial" panose="020B0604020202020204" pitchFamily="34" charset="0"/>
              </a:rPr>
              <a:t>года в городе ведут свою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1" u="none" strike="noStrike" kern="1200" cap="none" spc="0" normalizeH="0" baseline="0" noProof="0" dirty="0">
                <a:ln>
                  <a:noFill/>
                </a:ln>
                <a:effectLst/>
                <a:uLnTx/>
                <a:uFillTx/>
                <a:ea typeface="+mn-ea"/>
                <a:cs typeface="Arial" panose="020B0604020202020204" pitchFamily="34" charset="0"/>
              </a:rPr>
              <a:t>деятельность </a:t>
            </a:r>
            <a:r>
              <a:rPr kumimoji="0" lang="en-US" sz="1600" b="0" i="1" u="none" strike="noStrike" kern="1200" cap="none" spc="0" normalizeH="0" baseline="0" noProof="0" dirty="0" smtClean="0">
                <a:ln>
                  <a:noFill/>
                </a:ln>
                <a:effectLst/>
                <a:uLnTx/>
                <a:uFillTx/>
                <a:ea typeface="+mn-ea"/>
                <a:cs typeface="Arial" panose="020B0604020202020204" pitchFamily="34" charset="0"/>
              </a:rPr>
              <a:t>7326</a:t>
            </a:r>
            <a:r>
              <a:rPr kumimoji="0" lang="ru-RU" sz="1600" b="1" i="1" u="none" strike="noStrike" kern="1200" cap="none" spc="0" normalizeH="0" baseline="0" noProof="0" dirty="0" smtClean="0">
                <a:ln>
                  <a:noFill/>
                </a:ln>
                <a:effectLst/>
                <a:uLnTx/>
                <a:uFillTx/>
                <a:ea typeface="+mn-ea"/>
              </a:rPr>
              <a:t> (+</a:t>
            </a:r>
            <a:r>
              <a:rPr kumimoji="0" lang="en-US" sz="1600" b="1" i="1" u="none" strike="noStrike" kern="1200" cap="none" spc="0" normalizeH="0" baseline="0" noProof="0" dirty="0" smtClean="0">
                <a:ln>
                  <a:noFill/>
                </a:ln>
                <a:effectLst/>
                <a:uLnTx/>
                <a:uFillTx/>
                <a:ea typeface="+mn-ea"/>
              </a:rPr>
              <a:t>623</a:t>
            </a:r>
            <a:r>
              <a:rPr kumimoji="0" lang="ru-RU" sz="1600" b="1" i="1" u="none" strike="noStrike" kern="1200" cap="none" spc="0" normalizeH="0" baseline="0" noProof="0" dirty="0" smtClean="0">
                <a:ln>
                  <a:noFill/>
                </a:ln>
                <a:effectLst/>
                <a:uLnTx/>
                <a:uFillTx/>
                <a:ea typeface="+mn-ea"/>
              </a:rPr>
              <a:t>) </a:t>
            </a:r>
            <a:r>
              <a:rPr kumimoji="0" lang="ru-RU" sz="1600" b="0" i="1" u="none" strike="noStrike" kern="1200" cap="none" spc="0" normalizeH="0" baseline="0" noProof="0" dirty="0">
                <a:ln>
                  <a:noFill/>
                </a:ln>
                <a:effectLst/>
                <a:uLnTx/>
                <a:uFillTx/>
                <a:ea typeface="+mn-ea"/>
                <a:cs typeface="Arial" panose="020B0604020202020204" pitchFamily="34" charset="0"/>
              </a:rPr>
              <a:t>хозяйствующих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1" u="none" strike="noStrike" kern="1200" cap="none" spc="0" normalizeH="0" baseline="0" noProof="0" dirty="0">
                <a:ln>
                  <a:noFill/>
                </a:ln>
                <a:effectLst/>
                <a:uLnTx/>
                <a:uFillTx/>
                <a:ea typeface="+mn-ea"/>
                <a:cs typeface="Arial" panose="020B0604020202020204" pitchFamily="34" charset="0"/>
              </a:rPr>
              <a:t>субъекта, в том числе:</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600" b="0" i="1" u="none" strike="noStrike" kern="1200" cap="none" spc="0" normalizeH="0" baseline="0" noProof="0" dirty="0">
              <a:ln>
                <a:noFill/>
              </a:ln>
              <a:effectLst/>
              <a:uLnTx/>
              <a:uFillTx/>
              <a:ea typeface="+mn-ea"/>
              <a:cs typeface="Arial" panose="020B0604020202020204" pitchFamily="34" charset="0"/>
            </a:endParaRPr>
          </a:p>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ru-RU" sz="1600" b="1" i="1" u="none" strike="noStrike" kern="1200" cap="none" spc="0" normalizeH="0" baseline="0" noProof="0" dirty="0">
                <a:ln>
                  <a:noFill/>
                </a:ln>
                <a:effectLst/>
                <a:uLnTx/>
                <a:uFillTx/>
                <a:ea typeface="+mn-ea"/>
              </a:rPr>
              <a:t> 195  </a:t>
            </a:r>
            <a:r>
              <a:rPr kumimoji="0" lang="ru-RU" sz="1600" b="0" i="1" u="none" strike="noStrike" kern="1200" cap="none" spc="0" normalizeH="0" baseline="0" noProof="0" dirty="0" smtClean="0">
                <a:ln>
                  <a:noFill/>
                </a:ln>
                <a:effectLst/>
                <a:uLnTx/>
                <a:uFillTx/>
                <a:ea typeface="+mn-ea"/>
                <a:cs typeface="Arial" panose="020B0604020202020204" pitchFamily="34" charset="0"/>
              </a:rPr>
              <a:t>крупных</a:t>
            </a:r>
            <a:endParaRPr kumimoji="0" lang="ru-RU" sz="1600" b="0" i="1" u="none" strike="noStrike" kern="1200" cap="none" spc="0" normalizeH="0" baseline="0" noProof="0" dirty="0">
              <a:ln>
                <a:noFill/>
              </a:ln>
              <a:effectLst/>
              <a:uLnTx/>
              <a:uFillTx/>
              <a:ea typeface="+mn-ea"/>
              <a:cs typeface="Arial" panose="020B0604020202020204" pitchFamily="34" charset="0"/>
            </a:endParaRPr>
          </a:p>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ru-RU" sz="1600" b="1" i="1" u="none" strike="noStrike" kern="1200" cap="none" spc="0" normalizeH="0" baseline="0" noProof="0" dirty="0">
                <a:ln>
                  <a:noFill/>
                </a:ln>
                <a:effectLst/>
                <a:uLnTx/>
                <a:uFillTx/>
                <a:ea typeface="+mn-ea"/>
              </a:rPr>
              <a:t> </a:t>
            </a:r>
            <a:r>
              <a:rPr kumimoji="0" lang="ru-RU" sz="1600" b="1" i="1" u="none" strike="noStrike" kern="1200" cap="none" spc="0" normalizeH="0" baseline="0" noProof="0" dirty="0" smtClean="0">
                <a:ln>
                  <a:noFill/>
                </a:ln>
                <a:effectLst/>
                <a:uLnTx/>
                <a:uFillTx/>
                <a:ea typeface="+mn-ea"/>
              </a:rPr>
              <a:t>1</a:t>
            </a:r>
            <a:r>
              <a:rPr kumimoji="0" lang="en-US" sz="1600" b="1" i="1" u="none" strike="noStrike" kern="1200" cap="none" spc="0" normalizeH="0" baseline="0" noProof="0" dirty="0" smtClean="0">
                <a:ln>
                  <a:noFill/>
                </a:ln>
                <a:effectLst/>
                <a:uLnTx/>
                <a:uFillTx/>
                <a:ea typeface="+mn-ea"/>
              </a:rPr>
              <a:t>4</a:t>
            </a:r>
            <a:r>
              <a:rPr kumimoji="0" lang="ru-RU" sz="1600" b="1" i="1" u="none" strike="noStrike" kern="1200" cap="none" spc="0" normalizeH="0" baseline="0" noProof="0" dirty="0" smtClean="0">
                <a:ln>
                  <a:noFill/>
                </a:ln>
                <a:effectLst/>
                <a:uLnTx/>
                <a:uFillTx/>
                <a:ea typeface="+mn-ea"/>
              </a:rPr>
              <a:t> (-</a:t>
            </a:r>
            <a:r>
              <a:rPr kumimoji="0" lang="en-US" sz="1600" b="1" i="1" u="none" strike="noStrike" kern="1200" cap="none" spc="0" normalizeH="0" baseline="0" noProof="0" dirty="0" smtClean="0">
                <a:ln>
                  <a:noFill/>
                </a:ln>
                <a:effectLst/>
                <a:uLnTx/>
                <a:uFillTx/>
                <a:ea typeface="+mn-ea"/>
              </a:rPr>
              <a:t>2</a:t>
            </a:r>
            <a:r>
              <a:rPr kumimoji="0" lang="ru-RU" sz="1600" b="1" i="1" u="none" strike="noStrike" kern="1200" cap="none" spc="0" normalizeH="0" baseline="0" noProof="0" dirty="0" smtClean="0">
                <a:ln>
                  <a:noFill/>
                </a:ln>
                <a:effectLst/>
                <a:uLnTx/>
                <a:uFillTx/>
                <a:ea typeface="+mn-ea"/>
              </a:rPr>
              <a:t>) </a:t>
            </a:r>
            <a:r>
              <a:rPr kumimoji="0" lang="ru-RU" sz="1600" b="0" i="1" u="none" strike="noStrike" kern="1200" cap="none" spc="0" normalizeH="0" baseline="0" noProof="0" dirty="0" smtClean="0">
                <a:ln>
                  <a:noFill/>
                </a:ln>
                <a:effectLst/>
                <a:uLnTx/>
                <a:uFillTx/>
                <a:ea typeface="+mn-ea"/>
                <a:cs typeface="Arial" panose="020B0604020202020204" pitchFamily="34" charset="0"/>
              </a:rPr>
              <a:t>средних</a:t>
            </a:r>
            <a:endParaRPr kumimoji="0" lang="ru-RU" sz="1600" b="0" i="1" u="none" strike="noStrike" kern="1200" cap="none" spc="0" normalizeH="0" baseline="0" noProof="0" dirty="0">
              <a:ln>
                <a:noFill/>
              </a:ln>
              <a:effectLst/>
              <a:uLnTx/>
              <a:uFillTx/>
              <a:ea typeface="+mn-ea"/>
              <a:cs typeface="Arial" panose="020B0604020202020204" pitchFamily="34" charset="0"/>
            </a:endParaRPr>
          </a:p>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ru-RU" sz="1600" b="1" i="1" u="none" strike="noStrike" kern="1200" cap="none" spc="0" normalizeH="0" baseline="0" noProof="0" dirty="0">
                <a:ln>
                  <a:noFill/>
                </a:ln>
                <a:effectLst/>
                <a:uLnTx/>
                <a:uFillTx/>
                <a:ea typeface="+mn-ea"/>
              </a:rPr>
              <a:t> </a:t>
            </a:r>
            <a:r>
              <a:rPr kumimoji="0" lang="ru-RU" sz="1600" b="1" i="1" u="none" strike="noStrike" kern="1200" cap="none" spc="0" normalizeH="0" baseline="0" noProof="0" dirty="0" smtClean="0">
                <a:ln>
                  <a:noFill/>
                </a:ln>
                <a:effectLst/>
                <a:uLnTx/>
                <a:uFillTx/>
                <a:ea typeface="+mn-ea"/>
              </a:rPr>
              <a:t>2</a:t>
            </a:r>
            <a:r>
              <a:rPr kumimoji="0" lang="en-US" sz="1600" b="1" i="1" u="none" strike="noStrike" kern="1200" cap="none" spc="0" normalizeH="0" baseline="0" noProof="0" dirty="0" smtClean="0">
                <a:ln>
                  <a:noFill/>
                </a:ln>
                <a:effectLst/>
                <a:uLnTx/>
                <a:uFillTx/>
                <a:ea typeface="+mn-ea"/>
              </a:rPr>
              <a:t>539</a:t>
            </a:r>
            <a:r>
              <a:rPr kumimoji="0" lang="ru-RU" sz="1600" b="1" i="1" u="none" strike="noStrike" kern="1200" cap="none" spc="0" normalizeH="0" baseline="0" noProof="0" dirty="0" smtClean="0">
                <a:ln>
                  <a:noFill/>
                </a:ln>
                <a:effectLst/>
                <a:uLnTx/>
                <a:uFillTx/>
                <a:ea typeface="+mn-ea"/>
              </a:rPr>
              <a:t> (+</a:t>
            </a:r>
            <a:r>
              <a:rPr kumimoji="0" lang="en-US" sz="1600" b="1" i="1" u="none" strike="noStrike" kern="1200" cap="none" spc="0" normalizeH="0" baseline="0" noProof="0" dirty="0" smtClean="0">
                <a:ln>
                  <a:noFill/>
                </a:ln>
                <a:effectLst/>
                <a:uLnTx/>
                <a:uFillTx/>
                <a:ea typeface="+mn-ea"/>
              </a:rPr>
              <a:t>99</a:t>
            </a:r>
            <a:r>
              <a:rPr kumimoji="0" lang="ru-RU" sz="1600" b="1" i="1" u="none" strike="noStrike" kern="1200" cap="none" spc="0" normalizeH="0" baseline="0" noProof="0" dirty="0" smtClean="0">
                <a:ln>
                  <a:noFill/>
                </a:ln>
                <a:effectLst/>
                <a:uLnTx/>
                <a:uFillTx/>
                <a:ea typeface="+mn-ea"/>
              </a:rPr>
              <a:t>) </a:t>
            </a:r>
            <a:r>
              <a:rPr kumimoji="0" lang="ru-RU" sz="1600" b="0" i="1" u="none" strike="noStrike" kern="1200" cap="none" spc="0" normalizeH="0" baseline="0" noProof="0" dirty="0">
                <a:ln>
                  <a:noFill/>
                </a:ln>
                <a:effectLst/>
                <a:uLnTx/>
                <a:uFillTx/>
                <a:ea typeface="+mn-ea"/>
                <a:cs typeface="Arial" panose="020B0604020202020204" pitchFamily="34" charset="0"/>
              </a:rPr>
              <a:t>малых и </a:t>
            </a:r>
            <a:r>
              <a:rPr kumimoji="0" lang="ru-RU" sz="1600" b="0" i="1" u="none" strike="noStrike" kern="1200" cap="none" spc="0" normalizeH="0" baseline="0" noProof="0" dirty="0" err="1" smtClean="0">
                <a:ln>
                  <a:noFill/>
                </a:ln>
                <a:effectLst/>
                <a:uLnTx/>
                <a:uFillTx/>
                <a:ea typeface="+mn-ea"/>
                <a:cs typeface="Arial" panose="020B0604020202020204" pitchFamily="34" charset="0"/>
              </a:rPr>
              <a:t>микропредприятий</a:t>
            </a:r>
            <a:endParaRPr kumimoji="0" lang="ru-RU" sz="1600" b="0" i="1" u="none" strike="noStrike" kern="1200" cap="none" spc="0" normalizeH="0" baseline="0" noProof="0" dirty="0">
              <a:ln>
                <a:noFill/>
              </a:ln>
              <a:effectLst/>
              <a:uLnTx/>
              <a:uFillTx/>
              <a:ea typeface="+mn-ea"/>
              <a:cs typeface="Arial" panose="020B0604020202020204" pitchFamily="34" charset="0"/>
            </a:endParaRPr>
          </a:p>
          <a:p>
            <a:pPr marL="171450" marR="0" lvl="0" indent="-171450" algn="l" defTabSz="4572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ru-RU" sz="1600" b="1" i="1" u="none" strike="noStrike" kern="1200" cap="none" spc="0" normalizeH="0" baseline="0" noProof="0" dirty="0">
                <a:ln>
                  <a:noFill/>
                </a:ln>
                <a:effectLst/>
                <a:uLnTx/>
                <a:uFillTx/>
                <a:ea typeface="+mn-ea"/>
              </a:rPr>
              <a:t> </a:t>
            </a:r>
            <a:r>
              <a:rPr kumimoji="0" lang="en-US" sz="1600" b="1" i="1" u="none" strike="noStrike" kern="1200" cap="none" spc="0" normalizeH="0" baseline="0" noProof="0" dirty="0" smtClean="0">
                <a:ln>
                  <a:noFill/>
                </a:ln>
                <a:effectLst/>
                <a:uLnTx/>
                <a:uFillTx/>
                <a:ea typeface="+mn-ea"/>
              </a:rPr>
              <a:t>4578</a:t>
            </a:r>
            <a:r>
              <a:rPr kumimoji="0" lang="ru-RU" sz="1600" b="1" i="1" u="none" strike="noStrike" kern="1200" cap="none" spc="0" normalizeH="0" baseline="0" noProof="0" dirty="0" smtClean="0">
                <a:ln>
                  <a:noFill/>
                </a:ln>
                <a:effectLst/>
                <a:uLnTx/>
                <a:uFillTx/>
                <a:ea typeface="+mn-ea"/>
              </a:rPr>
              <a:t> (+</a:t>
            </a:r>
            <a:r>
              <a:rPr kumimoji="0" lang="en-US" sz="1600" b="1" i="1" u="none" strike="noStrike" kern="1200" cap="none" spc="0" normalizeH="0" baseline="0" noProof="0" dirty="0" smtClean="0">
                <a:ln>
                  <a:noFill/>
                </a:ln>
                <a:effectLst/>
                <a:uLnTx/>
                <a:uFillTx/>
                <a:ea typeface="+mn-ea"/>
              </a:rPr>
              <a:t>331</a:t>
            </a:r>
            <a:r>
              <a:rPr kumimoji="0" lang="ru-RU" sz="1600" b="1" i="1" u="none" strike="noStrike" kern="1200" cap="none" spc="0" normalizeH="0" baseline="0" noProof="0" dirty="0" smtClean="0">
                <a:ln>
                  <a:noFill/>
                </a:ln>
                <a:effectLst/>
                <a:uLnTx/>
                <a:uFillTx/>
                <a:ea typeface="+mn-ea"/>
              </a:rPr>
              <a:t>)</a:t>
            </a:r>
            <a:r>
              <a:rPr kumimoji="0" lang="ru-RU" sz="1600" b="0" i="1" u="none" strike="noStrike" kern="1200" cap="none" spc="0" normalizeH="0" baseline="0" noProof="0" dirty="0" smtClean="0">
                <a:ln>
                  <a:noFill/>
                </a:ln>
                <a:effectLst/>
                <a:uLnTx/>
                <a:uFillTx/>
                <a:ea typeface="+mn-ea"/>
              </a:rPr>
              <a:t> </a:t>
            </a:r>
            <a:r>
              <a:rPr kumimoji="0" lang="ru-RU" sz="1600" b="0" i="1" u="none" strike="noStrike" kern="1200" cap="none" spc="0" normalizeH="0" baseline="0" noProof="0" dirty="0">
                <a:ln>
                  <a:noFill/>
                </a:ln>
                <a:effectLst/>
                <a:uLnTx/>
                <a:uFillTx/>
                <a:ea typeface="+mn-ea"/>
                <a:cs typeface="Arial" panose="020B0604020202020204" pitchFamily="34" charset="0"/>
              </a:rPr>
              <a:t>индивидуальных предпринимателей</a:t>
            </a:r>
          </a:p>
        </p:txBody>
      </p:sp>
      <p:pic>
        <p:nvPicPr>
          <p:cNvPr id="35" name="Picture 3"/>
          <p:cNvPicPr>
            <a:picLocks noChangeAspect="1" noChangeArrowheads="1"/>
          </p:cNvPicPr>
          <p:nvPr/>
        </p:nvPicPr>
        <p:blipFill>
          <a:blip r:embed="rId7" cstate="print"/>
          <a:srcRect/>
          <a:stretch>
            <a:fillRect/>
          </a:stretch>
        </p:blipFill>
        <p:spPr bwMode="auto">
          <a:xfrm>
            <a:off x="10863041" y="1068291"/>
            <a:ext cx="717263" cy="329097"/>
          </a:xfrm>
          <a:prstGeom prst="rect">
            <a:avLst/>
          </a:prstGeom>
          <a:noFill/>
          <a:ln w="9525">
            <a:noFill/>
            <a:miter lim="800000"/>
            <a:headEnd/>
            <a:tailEnd/>
          </a:ln>
        </p:spPr>
      </p:pic>
      <p:pic>
        <p:nvPicPr>
          <p:cNvPr id="36" name="Picture 4"/>
          <p:cNvPicPr>
            <a:picLocks noChangeAspect="1" noChangeArrowheads="1"/>
          </p:cNvPicPr>
          <p:nvPr/>
        </p:nvPicPr>
        <p:blipFill>
          <a:blip r:embed="rId8" cstate="print"/>
          <a:srcRect/>
          <a:stretch>
            <a:fillRect/>
          </a:stretch>
        </p:blipFill>
        <p:spPr bwMode="auto">
          <a:xfrm>
            <a:off x="11221672" y="3205946"/>
            <a:ext cx="370898" cy="472052"/>
          </a:xfrm>
          <a:prstGeom prst="rect">
            <a:avLst/>
          </a:prstGeom>
          <a:noFill/>
          <a:ln w="9525">
            <a:noFill/>
            <a:miter lim="800000"/>
            <a:headEnd/>
            <a:tailEnd/>
          </a:ln>
        </p:spPr>
      </p:pic>
      <p:pic>
        <p:nvPicPr>
          <p:cNvPr id="37" name="Picture 5"/>
          <p:cNvPicPr>
            <a:picLocks noChangeAspect="1" noChangeArrowheads="1"/>
          </p:cNvPicPr>
          <p:nvPr/>
        </p:nvPicPr>
        <p:blipFill>
          <a:blip r:embed="rId9" cstate="print"/>
          <a:srcRect/>
          <a:stretch>
            <a:fillRect/>
          </a:stretch>
        </p:blipFill>
        <p:spPr bwMode="auto">
          <a:xfrm>
            <a:off x="9814163" y="2360250"/>
            <a:ext cx="773543" cy="316071"/>
          </a:xfrm>
          <a:prstGeom prst="rect">
            <a:avLst/>
          </a:prstGeom>
          <a:noFill/>
          <a:ln w="9525">
            <a:noFill/>
            <a:miter lim="800000"/>
            <a:headEnd/>
            <a:tailEnd/>
          </a:ln>
        </p:spPr>
      </p:pic>
      <p:pic>
        <p:nvPicPr>
          <p:cNvPr id="38" name="Picture 6"/>
          <p:cNvPicPr>
            <a:picLocks noChangeAspect="1" noChangeArrowheads="1"/>
          </p:cNvPicPr>
          <p:nvPr/>
        </p:nvPicPr>
        <p:blipFill>
          <a:blip r:embed="rId10" cstate="print"/>
          <a:srcRect/>
          <a:stretch>
            <a:fillRect/>
          </a:stretch>
        </p:blipFill>
        <p:spPr bwMode="auto">
          <a:xfrm>
            <a:off x="6121827" y="1265458"/>
            <a:ext cx="758633" cy="452518"/>
          </a:xfrm>
          <a:prstGeom prst="rect">
            <a:avLst/>
          </a:prstGeom>
          <a:noFill/>
          <a:ln w="9525">
            <a:noFill/>
            <a:miter lim="800000"/>
            <a:headEnd/>
            <a:tailEnd/>
          </a:ln>
        </p:spPr>
      </p:pic>
      <p:pic>
        <p:nvPicPr>
          <p:cNvPr id="39" name="Picture 7"/>
          <p:cNvPicPr>
            <a:picLocks noChangeAspect="1" noChangeArrowheads="1"/>
          </p:cNvPicPr>
          <p:nvPr/>
        </p:nvPicPr>
        <p:blipFill>
          <a:blip r:embed="rId11" cstate="print"/>
          <a:srcRect/>
          <a:stretch>
            <a:fillRect/>
          </a:stretch>
        </p:blipFill>
        <p:spPr bwMode="auto">
          <a:xfrm>
            <a:off x="7096753" y="2238144"/>
            <a:ext cx="392089" cy="546861"/>
          </a:xfrm>
          <a:prstGeom prst="rect">
            <a:avLst/>
          </a:prstGeom>
          <a:noFill/>
          <a:ln w="9525">
            <a:noFill/>
            <a:miter lim="800000"/>
            <a:headEnd/>
            <a:tailEnd/>
          </a:ln>
        </p:spPr>
      </p:pic>
      <p:pic>
        <p:nvPicPr>
          <p:cNvPr id="40" name="Picture 8"/>
          <p:cNvPicPr>
            <a:picLocks noChangeAspect="1" noChangeArrowheads="1"/>
          </p:cNvPicPr>
          <p:nvPr/>
        </p:nvPicPr>
        <p:blipFill>
          <a:blip r:embed="rId12" cstate="print"/>
          <a:srcRect/>
          <a:stretch>
            <a:fillRect/>
          </a:stretch>
        </p:blipFill>
        <p:spPr bwMode="auto">
          <a:xfrm>
            <a:off x="10167605" y="3151173"/>
            <a:ext cx="583732" cy="315030"/>
          </a:xfrm>
          <a:prstGeom prst="rect">
            <a:avLst/>
          </a:prstGeom>
          <a:noFill/>
          <a:ln w="9525">
            <a:noFill/>
            <a:miter lim="800000"/>
            <a:headEnd/>
            <a:tailEnd/>
          </a:ln>
        </p:spPr>
      </p:pic>
      <p:pic>
        <p:nvPicPr>
          <p:cNvPr id="41" name="Picture 9"/>
          <p:cNvPicPr>
            <a:picLocks noChangeAspect="1" noChangeArrowheads="1"/>
          </p:cNvPicPr>
          <p:nvPr/>
        </p:nvPicPr>
        <p:blipFill>
          <a:blip r:embed="rId13" cstate="print"/>
          <a:srcRect/>
          <a:stretch>
            <a:fillRect/>
          </a:stretch>
        </p:blipFill>
        <p:spPr bwMode="auto">
          <a:xfrm>
            <a:off x="7709062" y="2790733"/>
            <a:ext cx="575132" cy="685264"/>
          </a:xfrm>
          <a:prstGeom prst="rect">
            <a:avLst/>
          </a:prstGeom>
          <a:noFill/>
          <a:ln w="9525">
            <a:noFill/>
            <a:miter lim="800000"/>
            <a:headEnd/>
            <a:tailEnd/>
          </a:ln>
        </p:spPr>
      </p:pic>
      <p:pic>
        <p:nvPicPr>
          <p:cNvPr id="42" name="Picture 10"/>
          <p:cNvPicPr>
            <a:picLocks noChangeAspect="1" noChangeArrowheads="1"/>
          </p:cNvPicPr>
          <p:nvPr/>
        </p:nvPicPr>
        <p:blipFill>
          <a:blip r:embed="rId14" cstate="print"/>
          <a:srcRect/>
          <a:stretch>
            <a:fillRect/>
          </a:stretch>
        </p:blipFill>
        <p:spPr bwMode="auto">
          <a:xfrm>
            <a:off x="6188384" y="3180752"/>
            <a:ext cx="692076" cy="362516"/>
          </a:xfrm>
          <a:prstGeom prst="rect">
            <a:avLst/>
          </a:prstGeom>
          <a:noFill/>
          <a:ln w="9525">
            <a:noFill/>
            <a:miter lim="800000"/>
            <a:headEnd/>
            <a:tailEnd/>
          </a:ln>
        </p:spPr>
      </p:pic>
      <p:pic>
        <p:nvPicPr>
          <p:cNvPr id="43" name="Picture 11"/>
          <p:cNvPicPr>
            <a:picLocks noChangeAspect="1" noChangeArrowheads="1"/>
          </p:cNvPicPr>
          <p:nvPr/>
        </p:nvPicPr>
        <p:blipFill>
          <a:blip r:embed="rId15" cstate="print"/>
          <a:srcRect/>
          <a:stretch>
            <a:fillRect/>
          </a:stretch>
        </p:blipFill>
        <p:spPr bwMode="auto">
          <a:xfrm>
            <a:off x="8959558" y="2769520"/>
            <a:ext cx="670646" cy="484646"/>
          </a:xfrm>
          <a:prstGeom prst="rect">
            <a:avLst/>
          </a:prstGeom>
          <a:noFill/>
          <a:ln w="9525">
            <a:noFill/>
            <a:miter lim="800000"/>
            <a:headEnd/>
            <a:tailEnd/>
          </a:ln>
        </p:spPr>
      </p:pic>
      <p:pic>
        <p:nvPicPr>
          <p:cNvPr id="44" name="Picture 12"/>
          <p:cNvPicPr>
            <a:picLocks noChangeAspect="1" noChangeArrowheads="1"/>
          </p:cNvPicPr>
          <p:nvPr/>
        </p:nvPicPr>
        <p:blipFill>
          <a:blip r:embed="rId16" cstate="print"/>
          <a:srcRect/>
          <a:stretch>
            <a:fillRect/>
          </a:stretch>
        </p:blipFill>
        <p:spPr bwMode="auto">
          <a:xfrm>
            <a:off x="5090514" y="1825823"/>
            <a:ext cx="659733" cy="673770"/>
          </a:xfrm>
          <a:prstGeom prst="rect">
            <a:avLst/>
          </a:prstGeom>
          <a:noFill/>
          <a:ln w="9525">
            <a:noFill/>
            <a:miter lim="800000"/>
            <a:headEnd/>
            <a:tailEnd/>
          </a:ln>
        </p:spPr>
      </p:pic>
      <p:pic>
        <p:nvPicPr>
          <p:cNvPr id="45" name="Picture 14"/>
          <p:cNvPicPr>
            <a:picLocks noChangeAspect="1" noChangeArrowheads="1"/>
          </p:cNvPicPr>
          <p:nvPr/>
        </p:nvPicPr>
        <p:blipFill>
          <a:blip r:embed="rId17" cstate="print"/>
          <a:srcRect/>
          <a:stretch>
            <a:fillRect/>
          </a:stretch>
        </p:blipFill>
        <p:spPr bwMode="auto">
          <a:xfrm>
            <a:off x="8567048" y="2387108"/>
            <a:ext cx="447675" cy="400050"/>
          </a:xfrm>
          <a:prstGeom prst="rect">
            <a:avLst/>
          </a:prstGeom>
          <a:noFill/>
          <a:ln w="9525">
            <a:noFill/>
            <a:miter lim="800000"/>
            <a:headEnd/>
            <a:tailEnd/>
          </a:ln>
        </p:spPr>
      </p:pic>
      <p:pic>
        <p:nvPicPr>
          <p:cNvPr id="46" name="Picture 15"/>
          <p:cNvPicPr>
            <a:picLocks noChangeAspect="1" noChangeArrowheads="1"/>
          </p:cNvPicPr>
          <p:nvPr/>
        </p:nvPicPr>
        <p:blipFill>
          <a:blip r:embed="rId18" cstate="print"/>
          <a:srcRect/>
          <a:stretch>
            <a:fillRect/>
          </a:stretch>
        </p:blipFill>
        <p:spPr bwMode="auto">
          <a:xfrm>
            <a:off x="9784944" y="1160684"/>
            <a:ext cx="619125" cy="400050"/>
          </a:xfrm>
          <a:prstGeom prst="rect">
            <a:avLst/>
          </a:prstGeom>
          <a:noFill/>
          <a:ln w="9525">
            <a:noFill/>
            <a:miter lim="800000"/>
            <a:headEnd/>
            <a:tailEnd/>
          </a:ln>
        </p:spPr>
      </p:pic>
      <p:pic>
        <p:nvPicPr>
          <p:cNvPr id="47" name="Picture 16"/>
          <p:cNvPicPr>
            <a:picLocks noChangeAspect="1" noChangeArrowheads="1"/>
          </p:cNvPicPr>
          <p:nvPr/>
        </p:nvPicPr>
        <p:blipFill>
          <a:blip r:embed="rId19" cstate="print"/>
          <a:srcRect/>
          <a:stretch>
            <a:fillRect/>
          </a:stretch>
        </p:blipFill>
        <p:spPr bwMode="auto">
          <a:xfrm>
            <a:off x="4725868" y="3115754"/>
            <a:ext cx="841046" cy="468583"/>
          </a:xfrm>
          <a:prstGeom prst="rect">
            <a:avLst/>
          </a:prstGeom>
          <a:noFill/>
          <a:ln w="9525">
            <a:noFill/>
            <a:miter lim="800000"/>
            <a:headEnd/>
            <a:tailEnd/>
          </a:ln>
        </p:spPr>
      </p:pic>
      <p:pic>
        <p:nvPicPr>
          <p:cNvPr id="48" name="Picture 17"/>
          <p:cNvPicPr>
            <a:picLocks noChangeAspect="1" noChangeArrowheads="1"/>
          </p:cNvPicPr>
          <p:nvPr/>
        </p:nvPicPr>
        <p:blipFill>
          <a:blip r:embed="rId20" cstate="print"/>
          <a:srcRect/>
          <a:stretch>
            <a:fillRect/>
          </a:stretch>
        </p:blipFill>
        <p:spPr bwMode="auto">
          <a:xfrm>
            <a:off x="7269915" y="1073480"/>
            <a:ext cx="665699" cy="540095"/>
          </a:xfrm>
          <a:prstGeom prst="rect">
            <a:avLst/>
          </a:prstGeom>
          <a:noFill/>
          <a:ln w="9525">
            <a:noFill/>
            <a:miter lim="800000"/>
            <a:headEnd/>
            <a:tailEnd/>
          </a:ln>
        </p:spPr>
      </p:pic>
      <p:pic>
        <p:nvPicPr>
          <p:cNvPr id="49" name="Picture 18"/>
          <p:cNvPicPr>
            <a:picLocks noChangeAspect="1" noChangeArrowheads="1"/>
          </p:cNvPicPr>
          <p:nvPr/>
        </p:nvPicPr>
        <p:blipFill>
          <a:blip r:embed="rId21" cstate="print"/>
          <a:srcRect/>
          <a:stretch>
            <a:fillRect/>
          </a:stretch>
        </p:blipFill>
        <p:spPr bwMode="auto">
          <a:xfrm>
            <a:off x="9089354" y="1910272"/>
            <a:ext cx="552450" cy="323850"/>
          </a:xfrm>
          <a:prstGeom prst="rect">
            <a:avLst/>
          </a:prstGeom>
          <a:noFill/>
          <a:ln w="9525">
            <a:noFill/>
            <a:miter lim="800000"/>
            <a:headEnd/>
            <a:tailEnd/>
          </a:ln>
        </p:spPr>
      </p:pic>
      <p:pic>
        <p:nvPicPr>
          <p:cNvPr id="51" name="Picture 19"/>
          <p:cNvPicPr>
            <a:picLocks noChangeAspect="1" noChangeArrowheads="1"/>
          </p:cNvPicPr>
          <p:nvPr/>
        </p:nvPicPr>
        <p:blipFill>
          <a:blip r:embed="rId22" cstate="print"/>
          <a:srcRect/>
          <a:stretch>
            <a:fillRect/>
          </a:stretch>
        </p:blipFill>
        <p:spPr bwMode="auto">
          <a:xfrm>
            <a:off x="5968368" y="2283565"/>
            <a:ext cx="742093" cy="453798"/>
          </a:xfrm>
          <a:prstGeom prst="rect">
            <a:avLst/>
          </a:prstGeom>
          <a:noFill/>
          <a:ln w="9525">
            <a:noFill/>
            <a:miter lim="800000"/>
            <a:headEnd/>
            <a:tailEnd/>
          </a:ln>
        </p:spPr>
      </p:pic>
      <p:sp>
        <p:nvSpPr>
          <p:cNvPr id="2" name="Номер слайда 1">
            <a:extLst>
              <a:ext uri="{FF2B5EF4-FFF2-40B4-BE49-F238E27FC236}">
                <a16:creationId xmlns:a16="http://schemas.microsoft.com/office/drawing/2014/main" id="{AA8B76AD-E9B5-4292-8136-0FEEA6F8BD9A}"/>
              </a:ext>
            </a:extLst>
          </p:cNvPr>
          <p:cNvSpPr>
            <a:spLocks noGrp="1"/>
          </p:cNvSpPr>
          <p:nvPr>
            <p:ph type="sldNum" sz="quarter" idx="12"/>
          </p:nvPr>
        </p:nvSpPr>
        <p:spPr>
          <a:xfrm>
            <a:off x="10863041" y="6492875"/>
            <a:ext cx="1312025" cy="365125"/>
          </a:xfrm>
        </p:spPr>
        <p:txBody>
          <a:bodyPr/>
          <a:lstStyle/>
          <a:p>
            <a:fld id="{F203300F-B5E5-4D9E-9381-383162CC59FB}" type="slidenum">
              <a:rPr lang="ru-RU" smtClean="0">
                <a:solidFill>
                  <a:schemeClr val="accent6">
                    <a:lumMod val="50000"/>
                  </a:schemeClr>
                </a:solidFill>
              </a:rPr>
              <a:t>8</a:t>
            </a:fld>
            <a:endParaRPr lang="ru-RU" dirty="0">
              <a:solidFill>
                <a:schemeClr val="accent6">
                  <a:lumMod val="50000"/>
                </a:schemeClr>
              </a:solidFill>
            </a:endParaRPr>
          </a:p>
        </p:txBody>
      </p:sp>
      <p:pic>
        <p:nvPicPr>
          <p:cNvPr id="50" name="Объект 6">
            <a:extLst>
              <a:ext uri="{FF2B5EF4-FFF2-40B4-BE49-F238E27FC236}">
                <a16:creationId xmlns:a16="http://schemas.microsoft.com/office/drawing/2014/main" id="{BC306B74-0B01-4643-9B05-72B40150991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spTree>
    <p:extLst>
      <p:ext uri="{BB962C8B-B14F-4D97-AF65-F5344CB8AC3E}">
        <p14:creationId xmlns:p14="http://schemas.microsoft.com/office/powerpoint/2010/main" val="23364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80</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309691078"/>
              </p:ext>
            </p:extLst>
          </p:nvPr>
        </p:nvGraphicFramePr>
        <p:xfrm>
          <a:off x="404077" y="1636713"/>
          <a:ext cx="11483122" cy="4298573"/>
        </p:xfrm>
        <a:graphic>
          <a:graphicData uri="http://schemas.openxmlformats.org/drawingml/2006/table">
            <a:tbl>
              <a:tblPr>
                <a:tableStyleId>{69CF1AB2-1976-4502-BF36-3FF5EA218861}</a:tableStyleId>
              </a:tblPr>
              <a:tblGrid>
                <a:gridCol w="719531">
                  <a:extLst>
                    <a:ext uri="{9D8B030D-6E8A-4147-A177-3AD203B41FA5}">
                      <a16:colId xmlns:a16="http://schemas.microsoft.com/office/drawing/2014/main" val="3056608515"/>
                    </a:ext>
                  </a:extLst>
                </a:gridCol>
                <a:gridCol w="577583">
                  <a:extLst>
                    <a:ext uri="{9D8B030D-6E8A-4147-A177-3AD203B41FA5}">
                      <a16:colId xmlns:a16="http://schemas.microsoft.com/office/drawing/2014/main" val="4191108929"/>
                    </a:ext>
                  </a:extLst>
                </a:gridCol>
                <a:gridCol w="1439061">
                  <a:extLst>
                    <a:ext uri="{9D8B030D-6E8A-4147-A177-3AD203B41FA5}">
                      <a16:colId xmlns:a16="http://schemas.microsoft.com/office/drawing/2014/main" val="1386688097"/>
                    </a:ext>
                  </a:extLst>
                </a:gridCol>
                <a:gridCol w="4266596">
                  <a:extLst>
                    <a:ext uri="{9D8B030D-6E8A-4147-A177-3AD203B41FA5}">
                      <a16:colId xmlns:a16="http://schemas.microsoft.com/office/drawing/2014/main" val="2996688315"/>
                    </a:ext>
                  </a:extLst>
                </a:gridCol>
                <a:gridCol w="596433">
                  <a:extLst>
                    <a:ext uri="{9D8B030D-6E8A-4147-A177-3AD203B41FA5}">
                      <a16:colId xmlns:a16="http://schemas.microsoft.com/office/drawing/2014/main" val="2353789153"/>
                    </a:ext>
                  </a:extLst>
                </a:gridCol>
                <a:gridCol w="596433">
                  <a:extLst>
                    <a:ext uri="{9D8B030D-6E8A-4147-A177-3AD203B41FA5}">
                      <a16:colId xmlns:a16="http://schemas.microsoft.com/office/drawing/2014/main" val="1226170969"/>
                    </a:ext>
                  </a:extLst>
                </a:gridCol>
                <a:gridCol w="475727">
                  <a:extLst>
                    <a:ext uri="{9D8B030D-6E8A-4147-A177-3AD203B41FA5}">
                      <a16:colId xmlns:a16="http://schemas.microsoft.com/office/drawing/2014/main" val="2431671290"/>
                    </a:ext>
                  </a:extLst>
                </a:gridCol>
                <a:gridCol w="1405879">
                  <a:extLst>
                    <a:ext uri="{9D8B030D-6E8A-4147-A177-3AD203B41FA5}">
                      <a16:colId xmlns:a16="http://schemas.microsoft.com/office/drawing/2014/main" val="988208514"/>
                    </a:ext>
                  </a:extLst>
                </a:gridCol>
                <a:gridCol w="1405879">
                  <a:extLst>
                    <a:ext uri="{9D8B030D-6E8A-4147-A177-3AD203B41FA5}">
                      <a16:colId xmlns:a16="http://schemas.microsoft.com/office/drawing/2014/main" val="3951537884"/>
                    </a:ext>
                  </a:extLst>
                </a:gridCol>
              </a:tblGrid>
              <a:tr h="1106413">
                <a:tc>
                  <a:txBody>
                    <a:bodyPr/>
                    <a:lstStyle/>
                    <a:p>
                      <a:pPr algn="ctr" fontAlgn="t"/>
                      <a:r>
                        <a:rPr lang="ru-RU" sz="1000" u="none" strike="noStrike">
                          <a:effectLst/>
                        </a:rPr>
                        <a:t>МП</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1597234995"/>
                  </a:ext>
                </a:extLst>
              </a:tr>
              <a:tr h="199510">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8319" marR="8319" marT="8319" marB="0" anchor="ctr"/>
                </a:tc>
                <a:extLst>
                  <a:ext uri="{0D108BD9-81ED-4DB2-BD59-A6C34878D82A}">
                    <a16:rowId xmlns:a16="http://schemas.microsoft.com/office/drawing/2014/main" val="1453552836"/>
                  </a:ext>
                </a:extLst>
              </a:tr>
              <a:tr h="389045">
                <a:tc gridSpan="9">
                  <a:txBody>
                    <a:bodyPr/>
                    <a:lstStyle/>
                    <a:p>
                      <a:pPr algn="l" fontAlgn="ctr"/>
                      <a:r>
                        <a:rPr lang="ru-RU" sz="1000" u="none" strike="noStrike">
                          <a:effectLst/>
                        </a:rPr>
                        <a:t>06. Развитие сельского  хозяйства </a:t>
                      </a:r>
                      <a:endParaRPr lang="ru-RU" sz="1000" b="1" i="0" u="none" strike="noStrike">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1965551"/>
                  </a:ext>
                </a:extLst>
              </a:tr>
              <a:tr h="399020">
                <a:tc rowSpan="2" gridSpan="3">
                  <a:txBody>
                    <a:bodyPr/>
                    <a:lstStyle/>
                    <a:p>
                      <a:pPr algn="ctr"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8319" marR="8319" marT="8319" marB="0" anchor="ctr"/>
                </a:tc>
                <a:tc rowSpan="2" hMerge="1">
                  <a:txBody>
                    <a:bodyPr/>
                    <a:lstStyle/>
                    <a:p>
                      <a:endParaRPr lang="ru-RU"/>
                    </a:p>
                  </a:txBody>
                  <a:tcPr/>
                </a:tc>
                <a:tc rowSpan="2" hMerge="1">
                  <a:txBody>
                    <a:bodyPr/>
                    <a:lstStyle/>
                    <a:p>
                      <a:endParaRPr lang="ru-RU"/>
                    </a:p>
                  </a:txBody>
                  <a:tcPr/>
                </a:tc>
                <a:tc>
                  <a:txBody>
                    <a:bodyPr/>
                    <a:lstStyle/>
                    <a:p>
                      <a:pPr algn="l" fontAlgn="ctr"/>
                      <a:r>
                        <a:rPr lang="ru-RU" sz="1000" u="none" strike="noStrike">
                          <a:effectLst/>
                        </a:rPr>
                        <a:t>Количество отловленных собак без владельцев</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ctr"/>
                      <a:r>
                        <a:rPr lang="ru-RU" sz="1000" u="none" strike="noStrike">
                          <a:effectLst/>
                        </a:rPr>
                        <a:t>Голова</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201</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105</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114</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244678609"/>
                  </a:ext>
                </a:extLst>
              </a:tr>
              <a:tr h="39902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Площадь земель, обработанных от борщевика Сосновского</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ctr"/>
                      <a:r>
                        <a:rPr lang="ru-RU" sz="1000" u="none" strike="noStrike">
                          <a:effectLst/>
                        </a:rPr>
                        <a:t>Гектар</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58,402</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58,47</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1376272718"/>
                  </a:ext>
                </a:extLst>
              </a:tr>
              <a:tr h="199510">
                <a:tc rowSpan="6">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nchor="ctr"/>
                </a:tc>
                <a:tc gridSpan="8">
                  <a:txBody>
                    <a:bodyPr/>
                    <a:lstStyle/>
                    <a:p>
                      <a:pPr algn="l" fontAlgn="ctr"/>
                      <a:r>
                        <a:rPr lang="ru-RU" sz="1000" u="none" strike="noStrike">
                          <a:effectLst/>
                        </a:rPr>
                        <a:t>Подпрограмма 2. «Вовлечение в оборот земель сельскохозяйственного назначения и развитие мелиорации» </a:t>
                      </a:r>
                      <a:endParaRPr lang="ru-RU" sz="1000" b="0" i="0" u="none" strike="noStrike">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24658880"/>
                  </a:ext>
                </a:extLst>
              </a:tr>
              <a:tr h="199510">
                <a:tc vMerge="1">
                  <a:txBody>
                    <a:bodyPr/>
                    <a:lstStyle/>
                    <a:p>
                      <a:endParaRPr lang="ru-RU"/>
                    </a:p>
                  </a:txBody>
                  <a:tcPr/>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1.2 «Проведение мероприятий по комплексной борьбе с борщевиком Сосновского»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73932428"/>
                  </a:ext>
                </a:extLst>
              </a:tr>
              <a:tr h="399020">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Площадь земель, обработанных от борщевика Сосновского</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Гектар</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58,402</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58,402</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3481063761"/>
                  </a:ext>
                </a:extLst>
              </a:tr>
              <a:tr h="199510">
                <a:tc vMerge="1">
                  <a:txBody>
                    <a:bodyPr/>
                    <a:lstStyle/>
                    <a:p>
                      <a:endParaRPr lang="ru-RU"/>
                    </a:p>
                  </a:txBody>
                  <a:tcPr/>
                </a:tc>
                <a:tc gridSpan="8">
                  <a:txBody>
                    <a:bodyPr/>
                    <a:lstStyle/>
                    <a:p>
                      <a:pPr algn="l" fontAlgn="ctr"/>
                      <a:r>
                        <a:rPr lang="ru-RU" sz="1000" u="none" strike="noStrike">
                          <a:effectLst/>
                        </a:rPr>
                        <a:t>Подпрограмма 4. «Обеспечение эпизоотического и ветеринарно-санитарного благополучия и развитие государственной ветеринарной службы» </a:t>
                      </a:r>
                      <a:endParaRPr lang="ru-RU" sz="1000" b="0" i="0" u="none" strike="noStrike">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18024106"/>
                  </a:ext>
                </a:extLst>
              </a:tr>
              <a:tr h="408995">
                <a:tc vMerge="1">
                  <a:txBody>
                    <a:bodyPr/>
                    <a:lstStyle/>
                    <a:p>
                      <a:endParaRPr lang="ru-RU"/>
                    </a:p>
                  </a:txBody>
                  <a:tcPr/>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1.1 «Осуществление переданных полномочий Московской области по организации мероприятий при осуществлении деятельности по обращению с собаками без владельцев»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86069081"/>
                  </a:ext>
                </a:extLst>
              </a:tr>
              <a:tr h="399020">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Количество собак без владельцев, подлежащих отлову</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Голова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105</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105</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186448960"/>
                  </a:ext>
                </a:extLst>
              </a:tr>
            </a:tbl>
          </a:graphicData>
        </a:graphic>
      </p:graphicFrame>
    </p:spTree>
    <p:extLst>
      <p:ext uri="{BB962C8B-B14F-4D97-AF65-F5344CB8AC3E}">
        <p14:creationId xmlns:p14="http://schemas.microsoft.com/office/powerpoint/2010/main" val="3851481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81</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4184754906"/>
              </p:ext>
            </p:extLst>
          </p:nvPr>
        </p:nvGraphicFramePr>
        <p:xfrm>
          <a:off x="404075" y="793018"/>
          <a:ext cx="11483124" cy="5370117"/>
        </p:xfrm>
        <a:graphic>
          <a:graphicData uri="http://schemas.openxmlformats.org/drawingml/2006/table">
            <a:tbl>
              <a:tblPr>
                <a:tableStyleId>{69CF1AB2-1976-4502-BF36-3FF5EA218861}</a:tableStyleId>
              </a:tblPr>
              <a:tblGrid>
                <a:gridCol w="629200">
                  <a:extLst>
                    <a:ext uri="{9D8B030D-6E8A-4147-A177-3AD203B41FA5}">
                      <a16:colId xmlns:a16="http://schemas.microsoft.com/office/drawing/2014/main" val="3559856184"/>
                    </a:ext>
                  </a:extLst>
                </a:gridCol>
                <a:gridCol w="730290">
                  <a:extLst>
                    <a:ext uri="{9D8B030D-6E8A-4147-A177-3AD203B41FA5}">
                      <a16:colId xmlns:a16="http://schemas.microsoft.com/office/drawing/2014/main" val="3630349532"/>
                    </a:ext>
                  </a:extLst>
                </a:gridCol>
                <a:gridCol w="1013276">
                  <a:extLst>
                    <a:ext uri="{9D8B030D-6E8A-4147-A177-3AD203B41FA5}">
                      <a16:colId xmlns:a16="http://schemas.microsoft.com/office/drawing/2014/main" val="1504184600"/>
                    </a:ext>
                  </a:extLst>
                </a:gridCol>
                <a:gridCol w="4630007">
                  <a:extLst>
                    <a:ext uri="{9D8B030D-6E8A-4147-A177-3AD203B41FA5}">
                      <a16:colId xmlns:a16="http://schemas.microsoft.com/office/drawing/2014/main" val="3990074552"/>
                    </a:ext>
                  </a:extLst>
                </a:gridCol>
                <a:gridCol w="719360">
                  <a:extLst>
                    <a:ext uri="{9D8B030D-6E8A-4147-A177-3AD203B41FA5}">
                      <a16:colId xmlns:a16="http://schemas.microsoft.com/office/drawing/2014/main" val="689402088"/>
                    </a:ext>
                  </a:extLst>
                </a:gridCol>
                <a:gridCol w="693775">
                  <a:extLst>
                    <a:ext uri="{9D8B030D-6E8A-4147-A177-3AD203B41FA5}">
                      <a16:colId xmlns:a16="http://schemas.microsoft.com/office/drawing/2014/main" val="4263402192"/>
                    </a:ext>
                  </a:extLst>
                </a:gridCol>
                <a:gridCol w="712032">
                  <a:extLst>
                    <a:ext uri="{9D8B030D-6E8A-4147-A177-3AD203B41FA5}">
                      <a16:colId xmlns:a16="http://schemas.microsoft.com/office/drawing/2014/main" val="312410183"/>
                    </a:ext>
                  </a:extLst>
                </a:gridCol>
                <a:gridCol w="949305">
                  <a:extLst>
                    <a:ext uri="{9D8B030D-6E8A-4147-A177-3AD203B41FA5}">
                      <a16:colId xmlns:a16="http://schemas.microsoft.com/office/drawing/2014/main" val="3376993665"/>
                    </a:ext>
                  </a:extLst>
                </a:gridCol>
                <a:gridCol w="1405879">
                  <a:extLst>
                    <a:ext uri="{9D8B030D-6E8A-4147-A177-3AD203B41FA5}">
                      <a16:colId xmlns:a16="http://schemas.microsoft.com/office/drawing/2014/main" val="3766828583"/>
                    </a:ext>
                  </a:extLst>
                </a:gridCol>
              </a:tblGrid>
              <a:tr h="765141">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ctr" fontAlgn="t"/>
                      <a:r>
                        <a:rPr lang="ru-RU" sz="1000" u="none" strike="noStrike" dirty="0">
                          <a:effectLst/>
                        </a:rPr>
                        <a:t>Базовое значение</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ctr" fontAlgn="ctr"/>
                      <a:r>
                        <a:rPr lang="ru-RU" sz="1000" u="none" strike="noStrike" dirty="0">
                          <a:effectLst/>
                        </a:rPr>
                        <a:t>План 2023 год</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dirty="0">
                          <a:effectLst/>
                        </a:rPr>
                        <a:t>Факт 2023 год</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4537" marR="4537" marT="4537" marB="0"/>
                </a:tc>
                <a:extLst>
                  <a:ext uri="{0D108BD9-81ED-4DB2-BD59-A6C34878D82A}">
                    <a16:rowId xmlns:a16="http://schemas.microsoft.com/office/drawing/2014/main" val="33451071"/>
                  </a:ext>
                </a:extLst>
              </a:tr>
              <a:tr h="156651">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4537" marR="4537" marT="4537" marB="0" anchor="ctr"/>
                </a:tc>
                <a:extLst>
                  <a:ext uri="{0D108BD9-81ED-4DB2-BD59-A6C34878D82A}">
                    <a16:rowId xmlns:a16="http://schemas.microsoft.com/office/drawing/2014/main" val="3573449218"/>
                  </a:ext>
                </a:extLst>
              </a:tr>
              <a:tr h="175979">
                <a:tc gridSpan="9">
                  <a:txBody>
                    <a:bodyPr/>
                    <a:lstStyle/>
                    <a:p>
                      <a:pPr algn="l" fontAlgn="ctr"/>
                      <a:r>
                        <a:rPr lang="ru-RU" sz="1000" u="none" strike="noStrike">
                          <a:effectLst/>
                        </a:rPr>
                        <a:t>07. Экология и окружающая среда </a:t>
                      </a:r>
                      <a:endParaRPr lang="ru-RU" sz="1000" b="1" i="0" u="none" strike="noStrike">
                        <a:solidFill>
                          <a:srgbClr val="000000"/>
                        </a:solidFill>
                        <a:effectLst/>
                        <a:latin typeface="Calibri" panose="020F0502020204030204" pitchFamily="34" charset="0"/>
                      </a:endParaRPr>
                    </a:p>
                  </a:txBody>
                  <a:tcPr marL="4537" marR="4537" marT="453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53087103"/>
                  </a:ext>
                </a:extLst>
              </a:tr>
              <a:tr h="308774">
                <a:tc rowSpan="2" gridSpan="3">
                  <a:txBody>
                    <a:bodyPr/>
                    <a:lstStyle/>
                    <a:p>
                      <a:pPr algn="ctr" fontAlgn="ctr"/>
                      <a:r>
                        <a:rPr lang="ru-RU" sz="1000" u="none" strike="noStrike" dirty="0">
                          <a:effectLst/>
                        </a:rPr>
                        <a:t> </a:t>
                      </a:r>
                      <a:endParaRPr lang="ru-RU" sz="1000" b="1" i="0" u="none" strike="noStrike" dirty="0">
                        <a:solidFill>
                          <a:srgbClr val="000000"/>
                        </a:solidFill>
                        <a:effectLst/>
                        <a:latin typeface="Calibri" panose="020F0502020204030204" pitchFamily="34" charset="0"/>
                      </a:endParaRPr>
                    </a:p>
                  </a:txBody>
                  <a:tcPr marL="4537" marR="4537" marT="4537" marB="0" anchor="ctr"/>
                </a:tc>
                <a:tc rowSpan="2" hMerge="1">
                  <a:txBody>
                    <a:bodyPr/>
                    <a:lstStyle/>
                    <a:p>
                      <a:endParaRPr lang="ru-RU"/>
                    </a:p>
                  </a:txBody>
                  <a:tcPr/>
                </a:tc>
                <a:tc rowSpan="2" hMerge="1">
                  <a:txBody>
                    <a:bodyPr/>
                    <a:lstStyle/>
                    <a:p>
                      <a:endParaRPr lang="ru-RU"/>
                    </a:p>
                  </a:txBody>
                  <a:tcPr/>
                </a:tc>
                <a:tc>
                  <a:txBody>
                    <a:bodyPr/>
                    <a:lstStyle/>
                    <a:p>
                      <a:pPr algn="l" fontAlgn="ctr"/>
                      <a:r>
                        <a:rPr lang="ru-RU" sz="1000" u="none" strike="noStrike" dirty="0">
                          <a:effectLst/>
                        </a:rPr>
                        <a:t>Количество проведенных исследований состояния окружающей среды</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t"/>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ctr" fontAlgn="ctr"/>
                      <a:r>
                        <a:rPr lang="ru-RU" sz="1000" u="none" strike="noStrike" dirty="0">
                          <a:effectLst/>
                        </a:rPr>
                        <a:t>24</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dirty="0">
                          <a:effectLst/>
                        </a:rPr>
                        <a:t>24</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537" marR="4537" marT="4537" marB="0"/>
                </a:tc>
                <a:extLst>
                  <a:ext uri="{0D108BD9-81ED-4DB2-BD59-A6C34878D82A}">
                    <a16:rowId xmlns:a16="http://schemas.microsoft.com/office/drawing/2014/main" val="3502528614"/>
                  </a:ext>
                </a:extLst>
              </a:tr>
              <a:tr h="639841">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Процент реализации мероприятий по содержанию и эксплуатации объекта размещения отходов, в том числе по утилизации фильтрата и обеспечению работ, связанных с обезвреживанием биогаза, в объеме, определенном соглашением о предоставлении субсидии</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4537" marR="4537" marT="453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537" marR="4537" marT="4537" marB="0"/>
                </a:tc>
                <a:extLst>
                  <a:ext uri="{0D108BD9-81ED-4DB2-BD59-A6C34878D82A}">
                    <a16:rowId xmlns:a16="http://schemas.microsoft.com/office/drawing/2014/main" val="2697749878"/>
                  </a:ext>
                </a:extLst>
              </a:tr>
              <a:tr h="156651">
                <a:tc rowSpan="10">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537" marR="4537" marT="4537" marB="0" anchor="ctr"/>
                </a:tc>
                <a:tc gridSpan="8">
                  <a:txBody>
                    <a:bodyPr/>
                    <a:lstStyle/>
                    <a:p>
                      <a:pPr algn="l" fontAlgn="ctr"/>
                      <a:r>
                        <a:rPr lang="ru-RU" sz="1000" u="none" strike="noStrike">
                          <a:effectLst/>
                        </a:rPr>
                        <a:t>Подпрограмма 1. Охрана окружающей среды </a:t>
                      </a:r>
                      <a:endParaRPr lang="ru-RU" sz="1000" b="0" i="0" u="none" strike="noStrike">
                        <a:solidFill>
                          <a:srgbClr val="000000"/>
                        </a:solidFill>
                        <a:effectLst/>
                        <a:latin typeface="Calibri" panose="020F0502020204030204" pitchFamily="34" charset="0"/>
                      </a:endParaRPr>
                    </a:p>
                  </a:txBody>
                  <a:tcPr marL="4537" marR="4537" marT="453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08995035"/>
                  </a:ext>
                </a:extLst>
              </a:tr>
              <a:tr h="156651">
                <a:tc vMerge="1">
                  <a:txBody>
                    <a:bodyPr/>
                    <a:lstStyle/>
                    <a:p>
                      <a:endParaRPr lang="ru-RU"/>
                    </a:p>
                  </a:txBody>
                  <a:tcPr/>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537" marR="4537" marT="4537" marB="0"/>
                </a:tc>
                <a:tc gridSpan="7">
                  <a:txBody>
                    <a:bodyPr/>
                    <a:lstStyle/>
                    <a:p>
                      <a:pPr algn="l" fontAlgn="t"/>
                      <a:r>
                        <a:rPr lang="ru-RU" sz="1000" u="none" strike="noStrike" dirty="0">
                          <a:effectLst/>
                        </a:rPr>
                        <a:t>Мероприятие 1.3 «Проведение наблюдений за состоянием и загрязнением окружающей среды» </a:t>
                      </a:r>
                      <a:endParaRPr lang="ru-RU" sz="1000" b="0" i="0" u="none" strike="noStrike" dirty="0">
                        <a:solidFill>
                          <a:srgbClr val="000000"/>
                        </a:solidFill>
                        <a:effectLst/>
                        <a:latin typeface="Calibri" panose="020F0502020204030204" pitchFamily="34" charset="0"/>
                      </a:endParaRPr>
                    </a:p>
                  </a:txBody>
                  <a:tcPr marL="4537" marR="4537" marT="453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56287661"/>
                  </a:ext>
                </a:extLst>
              </a:tr>
              <a:tr h="308774">
                <a:tc vMerge="1">
                  <a:txBody>
                    <a:bodyPr/>
                    <a:lstStyle/>
                    <a:p>
                      <a:endParaRPr lang="ru-RU"/>
                    </a:p>
                  </a:txBody>
                  <a:tcPr/>
                </a:tc>
                <a:tc vMerge="1">
                  <a:txBody>
                    <a:bodyPr/>
                    <a:lstStyle/>
                    <a:p>
                      <a:endParaRPr lang="ru-RU"/>
                    </a:p>
                  </a:txBody>
                  <a:tcPr/>
                </a:tc>
                <a:tc>
                  <a:txBody>
                    <a:bodyPr/>
                    <a:lstStyle/>
                    <a:p>
                      <a:pPr algn="l" fontAlgn="t"/>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l" fontAlgn="t"/>
                      <a:r>
                        <a:rPr lang="ru-RU" sz="1000" u="none" strike="noStrike" dirty="0">
                          <a:effectLst/>
                        </a:rPr>
                        <a:t>Количество проведенных исследований состояния окружающей среды</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ctr" fontAlgn="t"/>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ctr" fontAlgn="ctr"/>
                      <a:r>
                        <a:rPr lang="ru-RU" sz="1000" u="none" strike="noStrike" dirty="0">
                          <a:effectLst/>
                        </a:rPr>
                        <a:t>24</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dirty="0">
                          <a:effectLst/>
                        </a:rPr>
                        <a:t>24</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537" marR="4537" marT="4537" marB="0"/>
                </a:tc>
                <a:extLst>
                  <a:ext uri="{0D108BD9-81ED-4DB2-BD59-A6C34878D82A}">
                    <a16:rowId xmlns:a16="http://schemas.microsoft.com/office/drawing/2014/main" val="898041676"/>
                  </a:ext>
                </a:extLst>
              </a:tr>
              <a:tr h="156651">
                <a:tc vMerge="1">
                  <a:txBody>
                    <a:bodyPr/>
                    <a:lstStyle/>
                    <a:p>
                      <a:endParaRPr lang="ru-RU"/>
                    </a:p>
                  </a:txBody>
                  <a:tcPr/>
                </a:tc>
                <a:tc gridSpan="8">
                  <a:txBody>
                    <a:bodyPr/>
                    <a:lstStyle/>
                    <a:p>
                      <a:pPr algn="l" fontAlgn="ctr"/>
                      <a:r>
                        <a:rPr lang="ru-RU" sz="1000" u="none" strike="noStrike">
                          <a:effectLst/>
                        </a:rPr>
                        <a:t>Подпрограмма 5. Ликвидация накопленного вреда окружающей среде </a:t>
                      </a:r>
                      <a:endParaRPr lang="ru-RU" sz="1000" b="0" i="0" u="none" strike="noStrike">
                        <a:solidFill>
                          <a:srgbClr val="000000"/>
                        </a:solidFill>
                        <a:effectLst/>
                        <a:latin typeface="Calibri" panose="020F0502020204030204" pitchFamily="34" charset="0"/>
                      </a:endParaRPr>
                    </a:p>
                  </a:txBody>
                  <a:tcPr marL="4537" marR="4537" marT="453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60257228"/>
                  </a:ext>
                </a:extLst>
              </a:tr>
              <a:tr h="156651">
                <a:tc vMerge="1">
                  <a:txBody>
                    <a:bodyPr/>
                    <a:lstStyle/>
                    <a:p>
                      <a:endParaRPr lang="ru-RU"/>
                    </a:p>
                  </a:txBody>
                  <a:tcPr/>
                </a:tc>
                <a:tc rowSpan="6">
                  <a:txBody>
                    <a:bodyPr/>
                    <a:lstStyle/>
                    <a:p>
                      <a:pPr algn="ctr" fontAlgn="t"/>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4537" marR="4537" marT="4537" marB="0"/>
                </a:tc>
                <a:tc gridSpan="7">
                  <a:txBody>
                    <a:bodyPr/>
                    <a:lstStyle/>
                    <a:p>
                      <a:pPr algn="l" fontAlgn="t"/>
                      <a:r>
                        <a:rPr lang="ru-RU" sz="1000" u="none" strike="noStrike" dirty="0">
                          <a:effectLst/>
                        </a:rPr>
                        <a:t>Мероприятие 2.3 «Обеспечение охраны территории полигона ТКО» </a:t>
                      </a:r>
                      <a:endParaRPr lang="ru-RU" sz="1000" b="0" i="0" u="none" strike="noStrike" dirty="0">
                        <a:solidFill>
                          <a:srgbClr val="000000"/>
                        </a:solidFill>
                        <a:effectLst/>
                        <a:latin typeface="Calibri" panose="020F0502020204030204" pitchFamily="34" charset="0"/>
                      </a:endParaRPr>
                    </a:p>
                  </a:txBody>
                  <a:tcPr marL="4537" marR="4537" marT="453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15800637"/>
                  </a:ext>
                </a:extLst>
              </a:tr>
              <a:tr h="639841">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l" fontAlgn="t"/>
                      <a:r>
                        <a:rPr lang="ru-RU" sz="1000" u="none" strike="noStrike" dirty="0">
                          <a:effectLst/>
                        </a:rPr>
                        <a:t>Процент реализации мероприятий по содержанию и эксплуатации объекта размещения отходов, в том числе по утилизации фильтрата и обеспечению работ, связанных с обезвреживанием биогаза, в объеме, определенном соглашением о предоставлении субсидии</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ctr" fontAlgn="t"/>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ctr" fontAlgn="ctr"/>
                      <a:r>
                        <a:rPr lang="ru-RU" sz="1000" u="none" strike="noStrike" dirty="0">
                          <a:effectLst/>
                        </a:rPr>
                        <a:t>100</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dirty="0">
                          <a:effectLst/>
                        </a:rPr>
                        <a:t>100</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537" marR="4537" marT="4537" marB="0"/>
                </a:tc>
                <a:extLst>
                  <a:ext uri="{0D108BD9-81ED-4DB2-BD59-A6C34878D82A}">
                    <a16:rowId xmlns:a16="http://schemas.microsoft.com/office/drawing/2014/main" val="961223166"/>
                  </a:ext>
                </a:extLst>
              </a:tr>
              <a:tr h="308774">
                <a:tc vMerge="1">
                  <a:txBody>
                    <a:bodyPr/>
                    <a:lstStyle/>
                    <a:p>
                      <a:endParaRPr lang="ru-RU"/>
                    </a:p>
                  </a:txBody>
                  <a:tcPr/>
                </a:tc>
                <a:tc vMerge="1">
                  <a:txBody>
                    <a:bodyPr/>
                    <a:lstStyle/>
                    <a:p>
                      <a:endParaRPr lang="ru-RU"/>
                    </a:p>
                  </a:txBody>
                  <a:tcPr/>
                </a:tc>
                <a:tc gridSpan="7">
                  <a:txBody>
                    <a:bodyPr/>
                    <a:lstStyle/>
                    <a:p>
                      <a:pPr algn="l" fontAlgn="t"/>
                      <a:r>
                        <a:rPr lang="ru-RU" sz="1000" u="none" strike="noStrike">
                          <a:effectLst/>
                        </a:rPr>
                        <a:t>Мероприятие 2.4 «Отбор проб, проводимый на территории полигона ТКО, и расходы за обработку данных лабораторных исследований, осуществляемых в пострекультивационный период на полигоне ТКО» </a:t>
                      </a:r>
                      <a:endParaRPr lang="ru-RU" sz="1000" b="0" i="0" u="none" strike="noStrike">
                        <a:solidFill>
                          <a:srgbClr val="000000"/>
                        </a:solidFill>
                        <a:effectLst/>
                        <a:latin typeface="Calibri" panose="020F0502020204030204" pitchFamily="34" charset="0"/>
                      </a:endParaRPr>
                    </a:p>
                  </a:txBody>
                  <a:tcPr marL="4537" marR="4537" marT="453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76827203"/>
                  </a:ext>
                </a:extLst>
              </a:tr>
              <a:tr h="639841">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l" fontAlgn="t"/>
                      <a:r>
                        <a:rPr lang="ru-RU" sz="1000" u="none" strike="noStrike" dirty="0">
                          <a:effectLst/>
                        </a:rPr>
                        <a:t>Процент реализации мероприятий по содержанию и эксплуатации объекта размещения отходов, в том числе по утилизации фильтрата и обеспечению работ, связанных с обезвреживанием биогаза, в объеме, определенном соглашением о предоставлении субсидии</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ctr" fontAlgn="t"/>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ctr" fontAlgn="ctr"/>
                      <a:r>
                        <a:rPr lang="ru-RU" sz="1000" u="none" strike="noStrike" dirty="0">
                          <a:effectLst/>
                        </a:rPr>
                        <a:t>100</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dirty="0">
                          <a:effectLst/>
                        </a:rPr>
                        <a:t>100</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4537" marR="4537" marT="4537" marB="0"/>
                </a:tc>
                <a:extLst>
                  <a:ext uri="{0D108BD9-81ED-4DB2-BD59-A6C34878D82A}">
                    <a16:rowId xmlns:a16="http://schemas.microsoft.com/office/drawing/2014/main" val="2567608166"/>
                  </a:ext>
                </a:extLst>
              </a:tr>
              <a:tr h="156651">
                <a:tc vMerge="1">
                  <a:txBody>
                    <a:bodyPr/>
                    <a:lstStyle/>
                    <a:p>
                      <a:endParaRPr lang="ru-RU"/>
                    </a:p>
                  </a:txBody>
                  <a:tcPr/>
                </a:tc>
                <a:tc vMerge="1">
                  <a:txBody>
                    <a:bodyPr/>
                    <a:lstStyle/>
                    <a:p>
                      <a:endParaRPr lang="ru-RU"/>
                    </a:p>
                  </a:txBody>
                  <a:tcPr/>
                </a:tc>
                <a:tc gridSpan="7">
                  <a:txBody>
                    <a:bodyPr/>
                    <a:lstStyle/>
                    <a:p>
                      <a:pPr algn="l" fontAlgn="t"/>
                      <a:r>
                        <a:rPr lang="ru-RU" sz="1000" u="none" strike="noStrike" dirty="0">
                          <a:effectLst/>
                        </a:rPr>
                        <a:t>Мероприятие 2.9 «Вывоз, утилизация и/или обезвреживание фильтрата и оказание услуг по сбору и утилизации свалочного газа с полигона ТКО» </a:t>
                      </a:r>
                      <a:endParaRPr lang="ru-RU" sz="1000" b="0" i="0" u="none" strike="noStrike" dirty="0">
                        <a:solidFill>
                          <a:srgbClr val="000000"/>
                        </a:solidFill>
                        <a:effectLst/>
                        <a:latin typeface="Calibri" panose="020F0502020204030204" pitchFamily="34" charset="0"/>
                      </a:endParaRPr>
                    </a:p>
                  </a:txBody>
                  <a:tcPr marL="4537" marR="4537" marT="453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0733020"/>
                  </a:ext>
                </a:extLst>
              </a:tr>
              <a:tr h="639841">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l" fontAlgn="t"/>
                      <a:r>
                        <a:rPr lang="ru-RU" sz="1000" u="none" strike="noStrike" dirty="0">
                          <a:effectLst/>
                        </a:rPr>
                        <a:t>Процент реализации мероприятий по содержанию и эксплуатации объекта размещения отходов, в том числе по утилизации фильтрата и обеспечению работ, связанных с обезвреживанием биогаза, в объеме, определенном соглашением о предоставлении субсидии</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537" marR="4537" marT="4537" marB="0"/>
                </a:tc>
                <a:tc>
                  <a:txBody>
                    <a:bodyPr/>
                    <a:lstStyle/>
                    <a:p>
                      <a:pPr algn="ctr" fontAlgn="t"/>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4537" marR="4537" marT="4537" marB="0"/>
                </a:tc>
                <a:tc>
                  <a:txBody>
                    <a:bodyPr/>
                    <a:lstStyle/>
                    <a:p>
                      <a:pPr algn="ctr" fontAlgn="ctr"/>
                      <a:r>
                        <a:rPr lang="ru-RU" sz="1000" u="none" strike="noStrike" dirty="0">
                          <a:effectLst/>
                        </a:rPr>
                        <a:t>100</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ctr" fontAlgn="ctr"/>
                      <a:r>
                        <a:rPr lang="ru-RU" sz="1000" u="none" strike="noStrike" dirty="0">
                          <a:effectLst/>
                        </a:rPr>
                        <a:t>100</a:t>
                      </a:r>
                      <a:endParaRPr lang="ru-RU" sz="1000" b="0" i="0" u="none" strike="noStrike" dirty="0">
                        <a:solidFill>
                          <a:srgbClr val="000000"/>
                        </a:solidFill>
                        <a:effectLst/>
                        <a:latin typeface="Calibri" panose="020F0502020204030204" pitchFamily="34" charset="0"/>
                      </a:endParaRPr>
                    </a:p>
                  </a:txBody>
                  <a:tcPr marL="4537" marR="4537" marT="453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4537" marR="4537" marT="4537" marB="0"/>
                </a:tc>
                <a:extLst>
                  <a:ext uri="{0D108BD9-81ED-4DB2-BD59-A6C34878D82A}">
                    <a16:rowId xmlns:a16="http://schemas.microsoft.com/office/drawing/2014/main" val="3089863555"/>
                  </a:ext>
                </a:extLst>
              </a:tr>
            </a:tbl>
          </a:graphicData>
        </a:graphic>
      </p:graphicFrame>
    </p:spTree>
    <p:extLst>
      <p:ext uri="{BB962C8B-B14F-4D97-AF65-F5344CB8AC3E}">
        <p14:creationId xmlns:p14="http://schemas.microsoft.com/office/powerpoint/2010/main" val="2774000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82</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992433961"/>
              </p:ext>
            </p:extLst>
          </p:nvPr>
        </p:nvGraphicFramePr>
        <p:xfrm>
          <a:off x="404076" y="865233"/>
          <a:ext cx="11483122" cy="5763908"/>
        </p:xfrm>
        <a:graphic>
          <a:graphicData uri="http://schemas.openxmlformats.org/drawingml/2006/table">
            <a:tbl>
              <a:tblPr>
                <a:tableStyleId>{69CF1AB2-1976-4502-BF36-3FF5EA218861}</a:tableStyleId>
              </a:tblPr>
              <a:tblGrid>
                <a:gridCol w="686152">
                  <a:extLst>
                    <a:ext uri="{9D8B030D-6E8A-4147-A177-3AD203B41FA5}">
                      <a16:colId xmlns:a16="http://schemas.microsoft.com/office/drawing/2014/main" val="2491179502"/>
                    </a:ext>
                  </a:extLst>
                </a:gridCol>
                <a:gridCol w="668514">
                  <a:extLst>
                    <a:ext uri="{9D8B030D-6E8A-4147-A177-3AD203B41FA5}">
                      <a16:colId xmlns:a16="http://schemas.microsoft.com/office/drawing/2014/main" val="135937424"/>
                    </a:ext>
                  </a:extLst>
                </a:gridCol>
                <a:gridCol w="695988">
                  <a:extLst>
                    <a:ext uri="{9D8B030D-6E8A-4147-A177-3AD203B41FA5}">
                      <a16:colId xmlns:a16="http://schemas.microsoft.com/office/drawing/2014/main" val="324017946"/>
                    </a:ext>
                  </a:extLst>
                </a:gridCol>
                <a:gridCol w="4097776">
                  <a:extLst>
                    <a:ext uri="{9D8B030D-6E8A-4147-A177-3AD203B41FA5}">
                      <a16:colId xmlns:a16="http://schemas.microsoft.com/office/drawing/2014/main" val="2102725966"/>
                    </a:ext>
                  </a:extLst>
                </a:gridCol>
                <a:gridCol w="710164">
                  <a:extLst>
                    <a:ext uri="{9D8B030D-6E8A-4147-A177-3AD203B41FA5}">
                      <a16:colId xmlns:a16="http://schemas.microsoft.com/office/drawing/2014/main" val="3413827348"/>
                    </a:ext>
                  </a:extLst>
                </a:gridCol>
                <a:gridCol w="710164">
                  <a:extLst>
                    <a:ext uri="{9D8B030D-6E8A-4147-A177-3AD203B41FA5}">
                      <a16:colId xmlns:a16="http://schemas.microsoft.com/office/drawing/2014/main" val="871062473"/>
                    </a:ext>
                  </a:extLst>
                </a:gridCol>
                <a:gridCol w="566442">
                  <a:extLst>
                    <a:ext uri="{9D8B030D-6E8A-4147-A177-3AD203B41FA5}">
                      <a16:colId xmlns:a16="http://schemas.microsoft.com/office/drawing/2014/main" val="3407870203"/>
                    </a:ext>
                  </a:extLst>
                </a:gridCol>
                <a:gridCol w="1673961">
                  <a:extLst>
                    <a:ext uri="{9D8B030D-6E8A-4147-A177-3AD203B41FA5}">
                      <a16:colId xmlns:a16="http://schemas.microsoft.com/office/drawing/2014/main" val="813154425"/>
                    </a:ext>
                  </a:extLst>
                </a:gridCol>
                <a:gridCol w="1673961">
                  <a:extLst>
                    <a:ext uri="{9D8B030D-6E8A-4147-A177-3AD203B41FA5}">
                      <a16:colId xmlns:a16="http://schemas.microsoft.com/office/drawing/2014/main" val="267459238"/>
                    </a:ext>
                  </a:extLst>
                </a:gridCol>
              </a:tblGrid>
              <a:tr h="611685">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4722" marR="4722" marT="4722"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4722" marR="4722" marT="4722"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4722" marR="4722" marT="4722"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4722" marR="4722" marT="4722"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4722" marR="4722" marT="4722"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4722" marR="4722" marT="4722"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658757330"/>
                  </a:ext>
                </a:extLst>
              </a:tr>
              <a:tr h="15644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4722" marR="4722" marT="4722" marB="0" anchor="ctr"/>
                </a:tc>
                <a:extLst>
                  <a:ext uri="{0D108BD9-81ED-4DB2-BD59-A6C34878D82A}">
                    <a16:rowId xmlns:a16="http://schemas.microsoft.com/office/drawing/2014/main" val="3052874012"/>
                  </a:ext>
                </a:extLst>
              </a:tr>
              <a:tr h="187758">
                <a:tc gridSpan="9">
                  <a:txBody>
                    <a:bodyPr/>
                    <a:lstStyle/>
                    <a:p>
                      <a:pPr algn="l" fontAlgn="ctr"/>
                      <a:r>
                        <a:rPr lang="ru-RU" sz="1000" u="none" strike="noStrike">
                          <a:effectLst/>
                        </a:rPr>
                        <a:t>08. Безопасность и обеспечение безопасности  жизнедеятельности населения </a:t>
                      </a:r>
                      <a:endParaRPr lang="ru-RU" sz="1000" b="1" i="0" u="none" strike="noStrike">
                        <a:solidFill>
                          <a:srgbClr val="000000"/>
                        </a:solidFill>
                        <a:effectLst/>
                        <a:latin typeface="Calibri" panose="020F0502020204030204" pitchFamily="34" charset="0"/>
                      </a:endParaRPr>
                    </a:p>
                  </a:txBody>
                  <a:tcPr marL="4722" marR="4722" marT="4722"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70563062"/>
                  </a:ext>
                </a:extLst>
              </a:tr>
              <a:tr h="308193">
                <a:tc rowSpan="12" gridSpan="3">
                  <a:txBody>
                    <a:bodyPr/>
                    <a:lstStyle/>
                    <a:p>
                      <a:pPr algn="ctr" fontAlgn="ctr"/>
                      <a:r>
                        <a:rPr lang="ru-RU" sz="1000" u="none" strike="noStrike" dirty="0">
                          <a:effectLst/>
                        </a:rPr>
                        <a:t> </a:t>
                      </a:r>
                      <a:endParaRPr lang="ru-RU" sz="1000" b="1" i="0" u="none" strike="noStrike" dirty="0">
                        <a:solidFill>
                          <a:srgbClr val="000000"/>
                        </a:solidFill>
                        <a:effectLst/>
                        <a:latin typeface="Calibri" panose="020F0502020204030204" pitchFamily="34" charset="0"/>
                      </a:endParaRPr>
                    </a:p>
                  </a:txBody>
                  <a:tcPr marL="4722" marR="4722" marT="4722" marB="0" anchor="ctr"/>
                </a:tc>
                <a:tc rowSpan="12" hMerge="1">
                  <a:txBody>
                    <a:bodyPr/>
                    <a:lstStyle/>
                    <a:p>
                      <a:endParaRPr lang="ru-RU"/>
                    </a:p>
                  </a:txBody>
                  <a:tcPr/>
                </a:tc>
                <a:tc rowSpan="12" hMerge="1">
                  <a:txBody>
                    <a:bodyPr/>
                    <a:lstStyle/>
                    <a:p>
                      <a:endParaRPr lang="ru-RU"/>
                    </a:p>
                  </a:txBody>
                  <a:tcPr/>
                </a:tc>
                <a:tc>
                  <a:txBody>
                    <a:bodyPr/>
                    <a:lstStyle/>
                    <a:p>
                      <a:pPr algn="l" fontAlgn="ctr"/>
                      <a:r>
                        <a:rPr lang="ru-RU" sz="1000" u="none" strike="noStrike">
                          <a:effectLst/>
                        </a:rPr>
                        <a:t>Доля кладбищ, соответствующих требованиям Регионального стандарта</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75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1873748764"/>
                  </a:ext>
                </a:extLst>
              </a:tr>
              <a:tr h="459939">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Снижение общего количества преступлений, совершенных на территории муниципального образования, не менее чем на 3% ежегодно</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Количество</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573</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556</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556</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3003856703"/>
                  </a:ext>
                </a:extLst>
              </a:tr>
              <a:tr h="61168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Увеличение общего количества видеокамер, введенных в эксплуатацию в систему технологического обеспечения региональной общественной безопасности и оперативного управления "Безопасный регион", не менее чем на 5% ежегодно</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1309</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1375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1375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3861703584"/>
                  </a:ext>
                </a:extLst>
              </a:tr>
              <a:tr h="763431">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Доля населения, проживающего или осуществляющего хозяйственную деятельность в границах зоны действия технических средств оповещения (электрических, электронных сирен и мощных акустических систем) муниципальной автоматизированной системы централизованного оповещения</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84</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85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85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3401203302"/>
                  </a:ext>
                </a:extLst>
              </a:tr>
              <a:tr h="308193">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Обеспеченность населения защитными сооружениями гражданской обороны</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12</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16</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16</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2183370531"/>
                  </a:ext>
                </a:extLst>
              </a:tr>
              <a:tr h="308193">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Обеспеченность населения средствами индивидуальной защиты, медицинскими средствами индивидуальной защиты</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70</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80</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80</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3631362062"/>
                  </a:ext>
                </a:extLst>
              </a:tr>
              <a:tr h="308193">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Прирост уровня безопасности людей на водных объектах, расположенных на территории Московской области</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18</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24</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24</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2028622934"/>
                  </a:ext>
                </a:extLst>
              </a:tr>
              <a:tr h="308193">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Снижение уровня вовлеченности населения в незаконный оборот наркотиков на 100 тыс. человек</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60,5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57,4</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57,4</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3714873022"/>
                  </a:ext>
                </a:extLst>
              </a:tr>
              <a:tr h="308193">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Снижение уровня криминогенности наркомании на 100 тыс. человек</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60,5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57,4</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57,4</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3668027074"/>
                  </a:ext>
                </a:extLst>
              </a:tr>
              <a:tr h="308193">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Снижение числа погибших при пожарах</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95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92,5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92,5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3647131127"/>
                  </a:ext>
                </a:extLst>
              </a:tr>
              <a:tr h="459939">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Сокращение среднего времени совместного реагирования нескольких экстренных оперативных служб на обращения населения по единому номеру «112» на территории муниципального образования</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Минута</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45,5</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42</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dirty="0">
                          <a:effectLst/>
                        </a:rPr>
                        <a:t>42</a:t>
                      </a:r>
                      <a:endParaRPr lang="ru-RU" sz="1000" b="0" i="0" u="none" strike="noStrike" dirty="0">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3454623775"/>
                  </a:ext>
                </a:extLst>
              </a:tr>
              <a:tr h="335147">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1000" u="none" strike="noStrike">
                          <a:effectLst/>
                        </a:rPr>
                        <a:t>Укомплектованность резервного фонда материальных ресурсов для ликвидации чрезвычайных ситуаций муниципального характера</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ctr"/>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57</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61</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ctr" fontAlgn="ctr"/>
                      <a:r>
                        <a:rPr lang="ru-RU" sz="1000" u="none" strike="noStrike">
                          <a:effectLst/>
                        </a:rPr>
                        <a:t>61</a:t>
                      </a:r>
                      <a:endParaRPr lang="ru-RU" sz="1000" b="0" i="0" u="none" strike="noStrike">
                        <a:solidFill>
                          <a:srgbClr val="000000"/>
                        </a:solidFill>
                        <a:effectLst/>
                        <a:latin typeface="Calibri" panose="020F0502020204030204" pitchFamily="34" charset="0"/>
                      </a:endParaRPr>
                    </a:p>
                  </a:txBody>
                  <a:tcPr marL="4722" marR="4722" marT="4722"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4722" marR="4722" marT="4722" marB="0"/>
                </a:tc>
                <a:extLst>
                  <a:ext uri="{0D108BD9-81ED-4DB2-BD59-A6C34878D82A}">
                    <a16:rowId xmlns:a16="http://schemas.microsoft.com/office/drawing/2014/main" val="2692596094"/>
                  </a:ext>
                </a:extLst>
              </a:tr>
            </a:tbl>
          </a:graphicData>
        </a:graphic>
      </p:graphicFrame>
    </p:spTree>
    <p:extLst>
      <p:ext uri="{BB962C8B-B14F-4D97-AF65-F5344CB8AC3E}">
        <p14:creationId xmlns:p14="http://schemas.microsoft.com/office/powerpoint/2010/main" val="3411428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83</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574952272"/>
              </p:ext>
            </p:extLst>
          </p:nvPr>
        </p:nvGraphicFramePr>
        <p:xfrm>
          <a:off x="404075" y="980655"/>
          <a:ext cx="11483124" cy="5658090"/>
        </p:xfrm>
        <a:graphic>
          <a:graphicData uri="http://schemas.openxmlformats.org/drawingml/2006/table">
            <a:tbl>
              <a:tblPr>
                <a:tableStyleId>{69CF1AB2-1976-4502-BF36-3FF5EA218861}</a:tableStyleId>
              </a:tblPr>
              <a:tblGrid>
                <a:gridCol w="484391">
                  <a:extLst>
                    <a:ext uri="{9D8B030D-6E8A-4147-A177-3AD203B41FA5}">
                      <a16:colId xmlns:a16="http://schemas.microsoft.com/office/drawing/2014/main" val="490527184"/>
                    </a:ext>
                  </a:extLst>
                </a:gridCol>
                <a:gridCol w="463200">
                  <a:extLst>
                    <a:ext uri="{9D8B030D-6E8A-4147-A177-3AD203B41FA5}">
                      <a16:colId xmlns:a16="http://schemas.microsoft.com/office/drawing/2014/main" val="2388161067"/>
                    </a:ext>
                  </a:extLst>
                </a:gridCol>
                <a:gridCol w="690258">
                  <a:extLst>
                    <a:ext uri="{9D8B030D-6E8A-4147-A177-3AD203B41FA5}">
                      <a16:colId xmlns:a16="http://schemas.microsoft.com/office/drawing/2014/main" val="2881935923"/>
                    </a:ext>
                  </a:extLst>
                </a:gridCol>
                <a:gridCol w="3826697">
                  <a:extLst>
                    <a:ext uri="{9D8B030D-6E8A-4147-A177-3AD203B41FA5}">
                      <a16:colId xmlns:a16="http://schemas.microsoft.com/office/drawing/2014/main" val="1366319938"/>
                    </a:ext>
                  </a:extLst>
                </a:gridCol>
                <a:gridCol w="1017225">
                  <a:extLst>
                    <a:ext uri="{9D8B030D-6E8A-4147-A177-3AD203B41FA5}">
                      <a16:colId xmlns:a16="http://schemas.microsoft.com/office/drawing/2014/main" val="1092031063"/>
                    </a:ext>
                  </a:extLst>
                </a:gridCol>
                <a:gridCol w="1017225">
                  <a:extLst>
                    <a:ext uri="{9D8B030D-6E8A-4147-A177-3AD203B41FA5}">
                      <a16:colId xmlns:a16="http://schemas.microsoft.com/office/drawing/2014/main" val="98168221"/>
                    </a:ext>
                  </a:extLst>
                </a:gridCol>
                <a:gridCol w="811358">
                  <a:extLst>
                    <a:ext uri="{9D8B030D-6E8A-4147-A177-3AD203B41FA5}">
                      <a16:colId xmlns:a16="http://schemas.microsoft.com/office/drawing/2014/main" val="3973615819"/>
                    </a:ext>
                  </a:extLst>
                </a:gridCol>
                <a:gridCol w="775029">
                  <a:extLst>
                    <a:ext uri="{9D8B030D-6E8A-4147-A177-3AD203B41FA5}">
                      <a16:colId xmlns:a16="http://schemas.microsoft.com/office/drawing/2014/main" val="3975336485"/>
                    </a:ext>
                  </a:extLst>
                </a:gridCol>
                <a:gridCol w="2397741">
                  <a:extLst>
                    <a:ext uri="{9D8B030D-6E8A-4147-A177-3AD203B41FA5}">
                      <a16:colId xmlns:a16="http://schemas.microsoft.com/office/drawing/2014/main" val="3672515406"/>
                    </a:ext>
                  </a:extLst>
                </a:gridCol>
              </a:tblGrid>
              <a:tr h="456339">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447" marR="5447" marT="5447"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447" marR="5447" marT="544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447" marR="5447" marT="5447" marB="0"/>
                </a:tc>
                <a:extLst>
                  <a:ext uri="{0D108BD9-81ED-4DB2-BD59-A6C34878D82A}">
                    <a16:rowId xmlns:a16="http://schemas.microsoft.com/office/drawing/2014/main" val="1419282478"/>
                  </a:ext>
                </a:extLst>
              </a:tr>
              <a:tr h="155695">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447" marR="5447" marT="5447" marB="0" anchor="ctr"/>
                </a:tc>
                <a:extLst>
                  <a:ext uri="{0D108BD9-81ED-4DB2-BD59-A6C34878D82A}">
                    <a16:rowId xmlns:a16="http://schemas.microsoft.com/office/drawing/2014/main" val="2777567967"/>
                  </a:ext>
                </a:extLst>
              </a:tr>
              <a:tr h="212738">
                <a:tc gridSpan="9">
                  <a:txBody>
                    <a:bodyPr/>
                    <a:lstStyle/>
                    <a:p>
                      <a:pPr algn="l" fontAlgn="ctr"/>
                      <a:r>
                        <a:rPr lang="ru-RU" sz="1000" u="none" strike="noStrike">
                          <a:effectLst/>
                        </a:rPr>
                        <a:t>08. Безопасность и обеспечение безопасности  жизнедеятельности населения </a:t>
                      </a:r>
                      <a:endParaRPr lang="ru-RU" sz="1000" b="1" i="0" u="none" strike="noStrike">
                        <a:solidFill>
                          <a:srgbClr val="000000"/>
                        </a:solidFill>
                        <a:effectLst/>
                        <a:latin typeface="Calibri" panose="020F0502020204030204" pitchFamily="34" charset="0"/>
                      </a:endParaRPr>
                    </a:p>
                  </a:txBody>
                  <a:tcPr marL="5447" marR="5447" marT="544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1361079"/>
                  </a:ext>
                </a:extLst>
              </a:tr>
              <a:tr h="1556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gridSpan="8">
                  <a:txBody>
                    <a:bodyPr/>
                    <a:lstStyle/>
                    <a:p>
                      <a:pPr algn="l" fontAlgn="ctr"/>
                      <a:r>
                        <a:rPr lang="ru-RU" sz="1000" u="none" strike="noStrike">
                          <a:effectLst/>
                        </a:rPr>
                        <a:t>Подпрограмма 1. Профилактика преступлений и иных правонарушений </a:t>
                      </a:r>
                      <a:endParaRPr lang="ru-RU" sz="1000" b="0" i="0" u="none" strike="noStrike">
                        <a:solidFill>
                          <a:srgbClr val="000000"/>
                        </a:solidFill>
                        <a:effectLst/>
                        <a:latin typeface="Calibri" panose="020F0502020204030204" pitchFamily="34" charset="0"/>
                      </a:endParaRPr>
                    </a:p>
                  </a:txBody>
                  <a:tcPr marL="5447" marR="5447" marT="544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96454766"/>
                  </a:ext>
                </a:extLst>
              </a:tr>
              <a:tr h="1556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gridSpan="7">
                  <a:txBody>
                    <a:bodyPr/>
                    <a:lstStyle/>
                    <a:p>
                      <a:pPr algn="l" fontAlgn="t"/>
                      <a:r>
                        <a:rPr lang="ru-RU" sz="1000" u="none" strike="noStrike">
                          <a:effectLst/>
                        </a:rPr>
                        <a:t>Мероприятие 1.1 «Проведение мероприятий по профилактике терроризма» </a:t>
                      </a:r>
                      <a:endParaRPr lang="ru-RU" sz="1000" b="0" i="0" u="none" strike="noStrike">
                        <a:solidFill>
                          <a:srgbClr val="000000"/>
                        </a:solidFill>
                        <a:effectLst/>
                        <a:latin typeface="Calibri" panose="020F0502020204030204" pitchFamily="34" charset="0"/>
                      </a:endParaRPr>
                    </a:p>
                  </a:txBody>
                  <a:tcPr marL="5447" marR="5447" marT="544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87367145"/>
                  </a:ext>
                </a:extLst>
              </a:tr>
              <a:tr h="30290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Количество мероприятия по профилактике терроризма</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65,00</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447" marR="5447" marT="5447" marB="0"/>
                </a:tc>
                <a:extLst>
                  <a:ext uri="{0D108BD9-81ED-4DB2-BD59-A6C34878D82A}">
                    <a16:rowId xmlns:a16="http://schemas.microsoft.com/office/drawing/2014/main" val="2614206805"/>
                  </a:ext>
                </a:extLst>
              </a:tr>
              <a:tr h="30601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gridSpan="7">
                  <a:txBody>
                    <a:bodyPr/>
                    <a:lstStyle/>
                    <a:p>
                      <a:pPr algn="l" fontAlgn="t"/>
                      <a:r>
                        <a:rPr lang="ru-RU" sz="1000" u="none" strike="noStrike">
                          <a:effectLst/>
                        </a:rPr>
                        <a:t>Мероприятие 1.2 «Приобретение оборудования (материалов), наглядных пособий и оснащения для использования при проведении тренировок на объектах с массовым пребыванием людей» </a:t>
                      </a:r>
                      <a:endParaRPr lang="ru-RU" sz="1000" b="0" i="0" u="none" strike="noStrike">
                        <a:solidFill>
                          <a:srgbClr val="000000"/>
                        </a:solidFill>
                        <a:effectLst/>
                        <a:latin typeface="Calibri" panose="020F0502020204030204" pitchFamily="34" charset="0"/>
                      </a:endParaRPr>
                    </a:p>
                  </a:txBody>
                  <a:tcPr marL="5447" marR="5447" marT="544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39646637"/>
                  </a:ext>
                </a:extLst>
              </a:tr>
              <a:tr h="60666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Количество приобретенного оборудования, наглядных пособий и оснащения  для использования при проведении антитеррористических тренировок на объектах с массовым пребыванием людей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l" fontAlgn="t"/>
                      <a:r>
                        <a:rPr lang="ru-RU" sz="1000" u="none" strike="noStrike">
                          <a:effectLst/>
                        </a:rPr>
                        <a:t>не приобреталось в отчетном периоде, имеющиеся материалы/оборудование не устарели</a:t>
                      </a:r>
                      <a:endParaRPr lang="ru-RU" sz="1000" b="0" i="0" u="none" strike="noStrike">
                        <a:solidFill>
                          <a:srgbClr val="000000"/>
                        </a:solidFill>
                        <a:effectLst/>
                        <a:latin typeface="Calibri" panose="020F0502020204030204" pitchFamily="34" charset="0"/>
                      </a:endParaRPr>
                    </a:p>
                  </a:txBody>
                  <a:tcPr marL="5447" marR="5447" marT="5447" marB="0"/>
                </a:tc>
                <a:extLst>
                  <a:ext uri="{0D108BD9-81ED-4DB2-BD59-A6C34878D82A}">
                    <a16:rowId xmlns:a16="http://schemas.microsoft.com/office/drawing/2014/main" val="2314385794"/>
                  </a:ext>
                </a:extLst>
              </a:tr>
              <a:tr h="31910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gridSpan="7">
                  <a:txBody>
                    <a:bodyPr/>
                    <a:lstStyle/>
                    <a:p>
                      <a:pPr algn="l" fontAlgn="t"/>
                      <a:r>
                        <a:rPr lang="ru-RU" sz="1000" u="none" strike="noStrike">
                          <a:effectLst/>
                        </a:rPr>
                        <a:t>Мероприятие 1.3 «Оборудование и (или) модернизация социально значимых объектов инженерно-техническими средствами, обеспечивающими контроль доступа или блокирование несанкционированного доступа, контроль и оповещение о возникновении угроз, а также усиление инженерно-технической укрепленности (закупка товаров, работ, услуг)» </a:t>
                      </a:r>
                      <a:endParaRPr lang="ru-RU" sz="1000" b="0" i="0" u="none" strike="noStrike">
                        <a:solidFill>
                          <a:srgbClr val="000000"/>
                        </a:solidFill>
                        <a:effectLst/>
                        <a:latin typeface="Calibri" panose="020F0502020204030204" pitchFamily="34" charset="0"/>
                      </a:endParaRPr>
                    </a:p>
                  </a:txBody>
                  <a:tcPr marL="5447" marR="5447" marT="544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34108072"/>
                  </a:ext>
                </a:extLst>
              </a:tr>
              <a:tr h="45633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Социально значимые объекты оборудованы материально-техническими средствами в соответствии с требованиями антитеррористической защищенности</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Количество</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l" fontAlgn="t"/>
                      <a:r>
                        <a:rPr lang="ru-RU" sz="1000" u="none" strike="noStrike">
                          <a:effectLst/>
                        </a:rPr>
                        <a:t>не приобреталось в отчетном периоде, имеющиеся МТС не устарели</a:t>
                      </a:r>
                      <a:endParaRPr lang="ru-RU" sz="1000" b="0" i="0" u="none" strike="noStrike">
                        <a:solidFill>
                          <a:srgbClr val="000000"/>
                        </a:solidFill>
                        <a:effectLst/>
                        <a:latin typeface="Calibri" panose="020F0502020204030204" pitchFamily="34" charset="0"/>
                      </a:endParaRPr>
                    </a:p>
                  </a:txBody>
                  <a:tcPr marL="5447" marR="5447" marT="5447" marB="0"/>
                </a:tc>
                <a:extLst>
                  <a:ext uri="{0D108BD9-81ED-4DB2-BD59-A6C34878D82A}">
                    <a16:rowId xmlns:a16="http://schemas.microsoft.com/office/drawing/2014/main" val="3455374099"/>
                  </a:ext>
                </a:extLst>
              </a:tr>
              <a:tr h="15955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gridSpan="7">
                  <a:txBody>
                    <a:bodyPr/>
                    <a:lstStyle/>
                    <a:p>
                      <a:pPr algn="l" fontAlgn="t"/>
                      <a:r>
                        <a:rPr lang="ru-RU" sz="1000" u="none" strike="noStrike">
                          <a:effectLst/>
                        </a:rPr>
                        <a:t>Мероприятие 2.1 «Проведение мероприятий по привлечению граждан, принимающих участие в деятельности народных дружин» </a:t>
                      </a:r>
                      <a:endParaRPr lang="ru-RU" sz="1000" b="0" i="0" u="none" strike="noStrike">
                        <a:solidFill>
                          <a:srgbClr val="000000"/>
                        </a:solidFill>
                        <a:effectLst/>
                        <a:latin typeface="Calibri" panose="020F0502020204030204" pitchFamily="34" charset="0"/>
                      </a:endParaRPr>
                    </a:p>
                  </a:txBody>
                  <a:tcPr marL="5447" marR="5447" marT="544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48256950"/>
                  </a:ext>
                </a:extLst>
              </a:tr>
              <a:tr h="30601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Количество граждан вновь привлеченных, участвующих в деятельности народных дружин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447" marR="5447" marT="5447" marB="0"/>
                </a:tc>
                <a:extLst>
                  <a:ext uri="{0D108BD9-81ED-4DB2-BD59-A6C34878D82A}">
                    <a16:rowId xmlns:a16="http://schemas.microsoft.com/office/drawing/2014/main" val="3290488922"/>
                  </a:ext>
                </a:extLst>
              </a:tr>
              <a:tr h="1556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gridSpan="7">
                  <a:txBody>
                    <a:bodyPr/>
                    <a:lstStyle/>
                    <a:p>
                      <a:pPr algn="l" fontAlgn="t"/>
                      <a:r>
                        <a:rPr lang="ru-RU" sz="1000" u="none" strike="noStrike">
                          <a:effectLst/>
                        </a:rPr>
                        <a:t>Мероприятие 2.2 «Материальное стимулирование народных дружинников» </a:t>
                      </a:r>
                      <a:endParaRPr lang="ru-RU" sz="1000" b="0" i="0" u="none" strike="noStrike">
                        <a:solidFill>
                          <a:srgbClr val="000000"/>
                        </a:solidFill>
                        <a:effectLst/>
                        <a:latin typeface="Calibri" panose="020F0502020204030204" pitchFamily="34" charset="0"/>
                      </a:endParaRPr>
                    </a:p>
                  </a:txBody>
                  <a:tcPr marL="5447" marR="5447" marT="544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69127728"/>
                  </a:ext>
                </a:extLst>
              </a:tr>
              <a:tr h="45633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Количество народных дружинников, получивших выплаты в соответствии с требованиями при расчете нормативов расходов бюджета</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Количество</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12</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dirty="0">
                          <a:effectLst/>
                        </a:rPr>
                        <a:t>12</a:t>
                      </a:r>
                      <a:endParaRPr lang="ru-RU" sz="1000" b="0" i="0" u="none" strike="noStrike" dirty="0">
                        <a:solidFill>
                          <a:srgbClr val="000000"/>
                        </a:solidFill>
                        <a:effectLst/>
                        <a:latin typeface="Calibri" panose="020F0502020204030204" pitchFamily="34" charset="0"/>
                      </a:endParaRPr>
                    </a:p>
                  </a:txBody>
                  <a:tcPr marL="5447" marR="5447" marT="544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447" marR="5447" marT="5447" marB="0"/>
                </a:tc>
                <a:extLst>
                  <a:ext uri="{0D108BD9-81ED-4DB2-BD59-A6C34878D82A}">
                    <a16:rowId xmlns:a16="http://schemas.microsoft.com/office/drawing/2014/main" val="2370690981"/>
                  </a:ext>
                </a:extLst>
              </a:tr>
              <a:tr h="1556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gridSpan="7">
                  <a:txBody>
                    <a:bodyPr/>
                    <a:lstStyle/>
                    <a:p>
                      <a:pPr algn="l" fontAlgn="t"/>
                      <a:r>
                        <a:rPr lang="ru-RU" sz="1000" u="none" strike="noStrike" dirty="0">
                          <a:effectLst/>
                        </a:rPr>
                        <a:t>Мероприятие 2.3 «Материально-техническое обеспечение деятельности народных дружин» </a:t>
                      </a:r>
                      <a:endParaRPr lang="ru-RU" sz="1000" b="0" i="0" u="none" strike="noStrike" dirty="0">
                        <a:solidFill>
                          <a:srgbClr val="000000"/>
                        </a:solidFill>
                        <a:effectLst/>
                        <a:latin typeface="Calibri" panose="020F0502020204030204" pitchFamily="34" charset="0"/>
                      </a:endParaRPr>
                    </a:p>
                  </a:txBody>
                  <a:tcPr marL="5447" marR="5447" marT="544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672336234"/>
                  </a:ext>
                </a:extLst>
              </a:tr>
              <a:tr h="31910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Количество закупленного имущества на обеспечение народных дружин необходимой материально-технической базой (ед)</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dirty="0">
                          <a:effectLst/>
                        </a:rPr>
                        <a:t>161</a:t>
                      </a:r>
                      <a:endParaRPr lang="ru-RU" sz="1000" b="0" i="0" u="none" strike="noStrike" dirty="0">
                        <a:solidFill>
                          <a:srgbClr val="000000"/>
                        </a:solidFill>
                        <a:effectLst/>
                        <a:latin typeface="Calibri" panose="020F0502020204030204" pitchFamily="34" charset="0"/>
                      </a:endParaRPr>
                    </a:p>
                  </a:txBody>
                  <a:tcPr marL="5447" marR="5447" marT="544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447" marR="5447" marT="5447" marB="0"/>
                </a:tc>
                <a:extLst>
                  <a:ext uri="{0D108BD9-81ED-4DB2-BD59-A6C34878D82A}">
                    <a16:rowId xmlns:a16="http://schemas.microsoft.com/office/drawing/2014/main" val="359311744"/>
                  </a:ext>
                </a:extLst>
              </a:tr>
              <a:tr h="1556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gridSpan="7">
                  <a:txBody>
                    <a:bodyPr/>
                    <a:lstStyle/>
                    <a:p>
                      <a:pPr algn="l" fontAlgn="t"/>
                      <a:r>
                        <a:rPr lang="ru-RU" sz="1000" u="none" strike="noStrike" dirty="0">
                          <a:effectLst/>
                        </a:rPr>
                        <a:t>Мероприятие 2.4 «Проведение мероприятий по обеспечению правопорядка и безопасности граждан» </a:t>
                      </a:r>
                      <a:endParaRPr lang="ru-RU" sz="1000" b="0" i="0" u="none" strike="noStrike" dirty="0">
                        <a:solidFill>
                          <a:srgbClr val="000000"/>
                        </a:solidFill>
                        <a:effectLst/>
                        <a:latin typeface="Calibri" panose="020F0502020204030204" pitchFamily="34" charset="0"/>
                      </a:endParaRPr>
                    </a:p>
                  </a:txBody>
                  <a:tcPr marL="5447" marR="5447" marT="544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1588731"/>
                  </a:ext>
                </a:extLst>
              </a:tr>
              <a:tr h="30601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Количество дополнительных мероприятий по обеспечению правопорядка и безопасности граждан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390</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390</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447" marR="5447" marT="5447" marB="0"/>
                </a:tc>
                <a:extLst>
                  <a:ext uri="{0D108BD9-81ED-4DB2-BD59-A6C34878D82A}">
                    <a16:rowId xmlns:a16="http://schemas.microsoft.com/office/drawing/2014/main" val="2140266243"/>
                  </a:ext>
                </a:extLst>
              </a:tr>
              <a:tr h="15569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gridSpan="7">
                  <a:txBody>
                    <a:bodyPr/>
                    <a:lstStyle/>
                    <a:p>
                      <a:pPr algn="l" fontAlgn="t"/>
                      <a:r>
                        <a:rPr lang="ru-RU" sz="1000" u="none" strike="noStrike" dirty="0">
                          <a:effectLst/>
                        </a:rPr>
                        <a:t>Мероприятие 2.5 «Количество, обученных народных дружинников » </a:t>
                      </a:r>
                      <a:endParaRPr lang="ru-RU" sz="1000" b="0" i="0" u="none" strike="noStrike" dirty="0">
                        <a:solidFill>
                          <a:srgbClr val="000000"/>
                        </a:solidFill>
                        <a:effectLst/>
                        <a:latin typeface="Calibri" panose="020F0502020204030204" pitchFamily="34" charset="0"/>
                      </a:endParaRPr>
                    </a:p>
                  </a:txBody>
                  <a:tcPr marL="5447" marR="5447" marT="544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8979813"/>
                  </a:ext>
                </a:extLst>
              </a:tr>
              <a:tr h="30601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Количество, обученных народных дружинников </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447" marR="5447" marT="544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447" marR="5447" marT="5447" marB="0" anchor="ctr"/>
                </a:tc>
                <a:tc>
                  <a:txBody>
                    <a:bodyPr/>
                    <a:lstStyle/>
                    <a:p>
                      <a:pPr algn="l" fontAlgn="t"/>
                      <a:r>
                        <a:rPr lang="ru-RU" sz="1000" u="none" strike="noStrike" dirty="0">
                          <a:effectLst/>
                        </a:rPr>
                        <a:t>тренировки и обучение проводилось в рамках текущей деятельности</a:t>
                      </a:r>
                      <a:endParaRPr lang="ru-RU" sz="1000" b="0" i="0" u="none" strike="noStrike" dirty="0">
                        <a:solidFill>
                          <a:srgbClr val="000000"/>
                        </a:solidFill>
                        <a:effectLst/>
                        <a:latin typeface="Calibri" panose="020F0502020204030204" pitchFamily="34" charset="0"/>
                      </a:endParaRPr>
                    </a:p>
                  </a:txBody>
                  <a:tcPr marL="5447" marR="5447" marT="5447" marB="0"/>
                </a:tc>
                <a:extLst>
                  <a:ext uri="{0D108BD9-81ED-4DB2-BD59-A6C34878D82A}">
                    <a16:rowId xmlns:a16="http://schemas.microsoft.com/office/drawing/2014/main" val="1929741170"/>
                  </a:ext>
                </a:extLst>
              </a:tr>
            </a:tbl>
          </a:graphicData>
        </a:graphic>
      </p:graphicFrame>
    </p:spTree>
    <p:extLst>
      <p:ext uri="{BB962C8B-B14F-4D97-AF65-F5344CB8AC3E}">
        <p14:creationId xmlns:p14="http://schemas.microsoft.com/office/powerpoint/2010/main" val="946114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84</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260223881"/>
              </p:ext>
            </p:extLst>
          </p:nvPr>
        </p:nvGraphicFramePr>
        <p:xfrm>
          <a:off x="404077" y="1254125"/>
          <a:ext cx="11483124" cy="5227906"/>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1733381244"/>
                    </a:ext>
                  </a:extLst>
                </a:gridCol>
                <a:gridCol w="463199">
                  <a:extLst>
                    <a:ext uri="{9D8B030D-6E8A-4147-A177-3AD203B41FA5}">
                      <a16:colId xmlns:a16="http://schemas.microsoft.com/office/drawing/2014/main" val="709936748"/>
                    </a:ext>
                  </a:extLst>
                </a:gridCol>
                <a:gridCol w="690260">
                  <a:extLst>
                    <a:ext uri="{9D8B030D-6E8A-4147-A177-3AD203B41FA5}">
                      <a16:colId xmlns:a16="http://schemas.microsoft.com/office/drawing/2014/main" val="887020891"/>
                    </a:ext>
                  </a:extLst>
                </a:gridCol>
                <a:gridCol w="3826699">
                  <a:extLst>
                    <a:ext uri="{9D8B030D-6E8A-4147-A177-3AD203B41FA5}">
                      <a16:colId xmlns:a16="http://schemas.microsoft.com/office/drawing/2014/main" val="1733029127"/>
                    </a:ext>
                  </a:extLst>
                </a:gridCol>
                <a:gridCol w="1017224">
                  <a:extLst>
                    <a:ext uri="{9D8B030D-6E8A-4147-A177-3AD203B41FA5}">
                      <a16:colId xmlns:a16="http://schemas.microsoft.com/office/drawing/2014/main" val="2948410545"/>
                    </a:ext>
                  </a:extLst>
                </a:gridCol>
                <a:gridCol w="1017224">
                  <a:extLst>
                    <a:ext uri="{9D8B030D-6E8A-4147-A177-3AD203B41FA5}">
                      <a16:colId xmlns:a16="http://schemas.microsoft.com/office/drawing/2014/main" val="2878980494"/>
                    </a:ext>
                  </a:extLst>
                </a:gridCol>
                <a:gridCol w="811357">
                  <a:extLst>
                    <a:ext uri="{9D8B030D-6E8A-4147-A177-3AD203B41FA5}">
                      <a16:colId xmlns:a16="http://schemas.microsoft.com/office/drawing/2014/main" val="3685221081"/>
                    </a:ext>
                  </a:extLst>
                </a:gridCol>
                <a:gridCol w="775028">
                  <a:extLst>
                    <a:ext uri="{9D8B030D-6E8A-4147-A177-3AD203B41FA5}">
                      <a16:colId xmlns:a16="http://schemas.microsoft.com/office/drawing/2014/main" val="510551358"/>
                    </a:ext>
                  </a:extLst>
                </a:gridCol>
                <a:gridCol w="2397741">
                  <a:extLst>
                    <a:ext uri="{9D8B030D-6E8A-4147-A177-3AD203B41FA5}">
                      <a16:colId xmlns:a16="http://schemas.microsoft.com/office/drawing/2014/main" val="3214995491"/>
                    </a:ext>
                  </a:extLst>
                </a:gridCol>
              </a:tblGrid>
              <a:tr h="456269">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594" marR="5594" marT="5594"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594" marR="5594" marT="5594"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594" marR="5594" marT="5594" marB="0"/>
                </a:tc>
                <a:extLst>
                  <a:ext uri="{0D108BD9-81ED-4DB2-BD59-A6C34878D82A}">
                    <a16:rowId xmlns:a16="http://schemas.microsoft.com/office/drawing/2014/main" val="2769380448"/>
                  </a:ext>
                </a:extLst>
              </a:tr>
              <a:tr h="155767">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594" marR="5594" marT="5594" marB="0" anchor="ctr"/>
                </a:tc>
                <a:extLst>
                  <a:ext uri="{0D108BD9-81ED-4DB2-BD59-A6C34878D82A}">
                    <a16:rowId xmlns:a16="http://schemas.microsoft.com/office/drawing/2014/main" val="41033460"/>
                  </a:ext>
                </a:extLst>
              </a:tr>
              <a:tr h="219813">
                <a:tc gridSpan="9">
                  <a:txBody>
                    <a:bodyPr/>
                    <a:lstStyle/>
                    <a:p>
                      <a:pPr algn="l" fontAlgn="ctr"/>
                      <a:r>
                        <a:rPr lang="ru-RU" sz="1000" u="none" strike="noStrike">
                          <a:effectLst/>
                        </a:rPr>
                        <a:t>08. Безопасность и обеспечение безопасности  жизнедеятельности населения </a:t>
                      </a:r>
                      <a:endParaRPr lang="ru-RU" sz="1000" b="1" i="0" u="none" strike="noStrike">
                        <a:solidFill>
                          <a:srgbClr val="000000"/>
                        </a:solidFill>
                        <a:effectLst/>
                        <a:latin typeface="Calibri" panose="020F0502020204030204" pitchFamily="34" charset="0"/>
                      </a:endParaRPr>
                    </a:p>
                  </a:txBody>
                  <a:tcPr marL="5594" marR="5594" marT="5594"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0945863"/>
                  </a:ext>
                </a:extLst>
              </a:tr>
              <a:tr h="15576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gridSpan="8">
                  <a:txBody>
                    <a:bodyPr/>
                    <a:lstStyle/>
                    <a:p>
                      <a:pPr algn="l" fontAlgn="ctr"/>
                      <a:r>
                        <a:rPr lang="ru-RU" sz="1000" u="none" strike="noStrike">
                          <a:effectLst/>
                        </a:rPr>
                        <a:t>Подпрограмма 1. Профилактика преступлений и иных правонарушений </a:t>
                      </a:r>
                      <a:endParaRPr lang="ru-RU" sz="1000" b="0" i="0" u="none" strike="noStrike">
                        <a:solidFill>
                          <a:srgbClr val="000000"/>
                        </a:solidFill>
                        <a:effectLst/>
                        <a:latin typeface="Calibri" panose="020F0502020204030204" pitchFamily="34" charset="0"/>
                      </a:endParaRPr>
                    </a:p>
                  </a:txBody>
                  <a:tcPr marL="5594" marR="5594" marT="5594"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00213967"/>
                  </a:ext>
                </a:extLst>
              </a:tr>
              <a:tr h="15576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gridSpan="7">
                  <a:txBody>
                    <a:bodyPr/>
                    <a:lstStyle/>
                    <a:p>
                      <a:pPr algn="l" fontAlgn="t"/>
                      <a:r>
                        <a:rPr lang="ru-RU" sz="1000" u="none" strike="noStrike">
                          <a:effectLst/>
                        </a:rPr>
                        <a:t>Мероприятие 3.2 «Проведение мероприятий по профилактике экстремизма» </a:t>
                      </a:r>
                      <a:endParaRPr lang="ru-RU" sz="1000" b="0" i="0" u="none" strike="noStrike">
                        <a:solidFill>
                          <a:srgbClr val="000000"/>
                        </a:solidFill>
                        <a:effectLst/>
                        <a:latin typeface="Calibri" panose="020F0502020204030204" pitchFamily="34" charset="0"/>
                      </a:endParaRPr>
                    </a:p>
                  </a:txBody>
                  <a:tcPr marL="5594" marR="5594" marT="559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94938109"/>
                  </a:ext>
                </a:extLst>
              </a:tr>
              <a:tr h="3060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Количество мероприятий по профилактике экстремизма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Количество</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594" marR="5594" marT="5594" marB="0"/>
                </a:tc>
                <a:extLst>
                  <a:ext uri="{0D108BD9-81ED-4DB2-BD59-A6C34878D82A}">
                    <a16:rowId xmlns:a16="http://schemas.microsoft.com/office/drawing/2014/main" val="2293104738"/>
                  </a:ext>
                </a:extLst>
              </a:tr>
              <a:tr h="36269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gridSpan="7">
                  <a:txBody>
                    <a:bodyPr/>
                    <a:lstStyle/>
                    <a:p>
                      <a:pPr algn="l" fontAlgn="t"/>
                      <a:r>
                        <a:rPr lang="ru-RU" sz="1000" u="none" strike="noStrike">
                          <a:effectLst/>
                        </a:rPr>
                        <a:t>Мероприятие 3.3 «Организация и проведение "круглых столов" с лидерами местных национально-культурных объединений и религиозных организаций по вопросам социальной и культурной адаптации мигрантов, предупреждения конфликтных ситуаций среди молодежи, воспитания межнациональной и межконфессиональной толерантности» </a:t>
                      </a:r>
                      <a:endParaRPr lang="ru-RU" sz="1000" b="0" i="0" u="none" strike="noStrike">
                        <a:solidFill>
                          <a:srgbClr val="000000"/>
                        </a:solidFill>
                        <a:effectLst/>
                        <a:latin typeface="Calibri" panose="020F0502020204030204" pitchFamily="34" charset="0"/>
                      </a:endParaRPr>
                    </a:p>
                  </a:txBody>
                  <a:tcPr marL="5594" marR="5594" marT="559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12807869"/>
                  </a:ext>
                </a:extLst>
              </a:tr>
              <a:tr h="3060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Количество проведенных «круглых столов» по формированию толерантных межнациональных отношений</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594" marR="5594" marT="5594" marB="0"/>
                </a:tc>
                <a:extLst>
                  <a:ext uri="{0D108BD9-81ED-4DB2-BD59-A6C34878D82A}">
                    <a16:rowId xmlns:a16="http://schemas.microsoft.com/office/drawing/2014/main" val="3480347163"/>
                  </a:ext>
                </a:extLst>
              </a:tr>
              <a:tr h="3060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gridSpan="7">
                  <a:txBody>
                    <a:bodyPr/>
                    <a:lstStyle/>
                    <a:p>
                      <a:pPr algn="l" fontAlgn="t"/>
                      <a:r>
                        <a:rPr lang="ru-RU" sz="1000" u="none" strike="noStrike">
                          <a:effectLst/>
                        </a:rPr>
                        <a:t>Мероприятие 3.4 «Организация и проведение информационно-пропагандистских мероприятий по разъяснению сущности терроризма и его общественной опасности, а также формирование у граждан неприятия идеологии терроризма» </a:t>
                      </a:r>
                      <a:endParaRPr lang="ru-RU" sz="1000" b="0" i="0" u="none" strike="noStrike">
                        <a:solidFill>
                          <a:srgbClr val="000000"/>
                        </a:solidFill>
                        <a:effectLst/>
                        <a:latin typeface="Calibri" panose="020F0502020204030204" pitchFamily="34" charset="0"/>
                      </a:endParaRPr>
                    </a:p>
                  </a:txBody>
                  <a:tcPr marL="5594" marR="5594" marT="559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92977659"/>
                  </a:ext>
                </a:extLst>
              </a:tr>
              <a:tr h="60652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Количество информационно-пропагандистских мероприятий  по разъяснению сущности терроризма и его общественной опасности, а также формирование у граждан непринятия идеологии терроризма</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594" marR="5594" marT="5594" marB="0"/>
                </a:tc>
                <a:extLst>
                  <a:ext uri="{0D108BD9-81ED-4DB2-BD59-A6C34878D82A}">
                    <a16:rowId xmlns:a16="http://schemas.microsoft.com/office/drawing/2014/main" val="3540542386"/>
                  </a:ext>
                </a:extLst>
              </a:tr>
              <a:tr h="3060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gridSpan="7">
                  <a:txBody>
                    <a:bodyPr/>
                    <a:lstStyle/>
                    <a:p>
                      <a:pPr algn="l" fontAlgn="t"/>
                      <a:r>
                        <a:rPr lang="ru-RU" sz="1000" u="none" strike="noStrike">
                          <a:effectLst/>
                        </a:rPr>
                        <a:t>Мероприятие 4.1 «Оказание услуг по предоставлению видеоизображения для системы "Безопасный регион" с видеокамер, установленных в местах массового скопления людей, на детских игровых, спортивных площадках и социальных объектах» </a:t>
                      </a:r>
                      <a:endParaRPr lang="ru-RU" sz="1000" b="0" i="0" u="none" strike="noStrike">
                        <a:solidFill>
                          <a:srgbClr val="000000"/>
                        </a:solidFill>
                        <a:effectLst/>
                        <a:latin typeface="Calibri" panose="020F0502020204030204" pitchFamily="34" charset="0"/>
                      </a:endParaRPr>
                    </a:p>
                  </a:txBody>
                  <a:tcPr marL="5594" marR="5594" marT="559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71367801"/>
                  </a:ext>
                </a:extLst>
              </a:tr>
              <a:tr h="75677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Количество видеокамер, установленных на территории городского округа в рамках муниципальных контрактов на оказание услуг по предоставлению видеоизображения для системы «Безопасный регион» в местах массового скопления людей, на детских игровых, спортивных площадках и социальных объектах</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dirty="0">
                          <a:effectLst/>
                        </a:rPr>
                        <a:t>1375</a:t>
                      </a:r>
                      <a:endParaRPr lang="ru-RU" sz="1000" b="0" i="0" u="none" strike="noStrike" dirty="0">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1605</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594" marR="5594" marT="5594" marB="0"/>
                </a:tc>
                <a:extLst>
                  <a:ext uri="{0D108BD9-81ED-4DB2-BD59-A6C34878D82A}">
                    <a16:rowId xmlns:a16="http://schemas.microsoft.com/office/drawing/2014/main" val="1628701857"/>
                  </a:ext>
                </a:extLst>
              </a:tr>
              <a:tr h="3297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gridSpan="7">
                  <a:txBody>
                    <a:bodyPr/>
                    <a:lstStyle/>
                    <a:p>
                      <a:pPr algn="l" fontAlgn="t"/>
                      <a:r>
                        <a:rPr lang="ru-RU" sz="1000" u="none" strike="noStrike" dirty="0">
                          <a:effectLst/>
                        </a:rPr>
                        <a:t>Мероприятие 4.2 «Проведение работ по установке видеокамер на подъездах многоквартирных домов и подключению их к системе "Безопасный регион" (в </a:t>
                      </a:r>
                      <a:r>
                        <a:rPr lang="ru-RU" sz="1000" u="none" strike="noStrike" dirty="0" err="1">
                          <a:effectLst/>
                        </a:rPr>
                        <a:t>т.ч</a:t>
                      </a:r>
                      <a:r>
                        <a:rPr lang="ru-RU" sz="1000" u="none" strike="noStrike" dirty="0">
                          <a:effectLst/>
                        </a:rPr>
                        <a:t>. в рамках муниципальных контрактов на оказание услуг по предоставлению видеоизображений для системы "Безопасный регион")» </a:t>
                      </a:r>
                      <a:endParaRPr lang="ru-RU" sz="1000" b="0" i="0" u="none" strike="noStrike" dirty="0">
                        <a:solidFill>
                          <a:srgbClr val="000000"/>
                        </a:solidFill>
                        <a:effectLst/>
                        <a:latin typeface="Calibri" panose="020F0502020204030204" pitchFamily="34" charset="0"/>
                      </a:endParaRPr>
                    </a:p>
                  </a:txBody>
                  <a:tcPr marL="5594" marR="5594" marT="5594"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69905776"/>
                  </a:ext>
                </a:extLst>
              </a:tr>
              <a:tr h="75677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dirty="0">
                          <a:effectLst/>
                        </a:rPr>
                        <a:t>Количество видеокамер, установленных на территории городского округа в рамках муниципальных контрактов на оказание услуг по предоставлению видеоизображения для системы «Безопасный регион» в местах массового скопления людей, на детских игровых, спортивных площадках и социальных объектах</a:t>
                      </a:r>
                      <a:endParaRPr lang="ru-RU" sz="1000" b="0" i="0" u="none" strike="noStrike" dirty="0">
                        <a:solidFill>
                          <a:srgbClr val="000000"/>
                        </a:solidFill>
                        <a:effectLst/>
                        <a:latin typeface="Calibri" panose="020F0502020204030204" pitchFamily="34" charset="0"/>
                      </a:endParaRPr>
                    </a:p>
                  </a:txBody>
                  <a:tcPr marL="5594" marR="5594" marT="5594"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594" marR="5594" marT="5594"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a:effectLst/>
                        </a:rPr>
                        <a:t>137</a:t>
                      </a:r>
                      <a:endParaRPr lang="ru-RU" sz="1000" b="0" i="0" u="none" strike="noStrike">
                        <a:solidFill>
                          <a:srgbClr val="000000"/>
                        </a:solidFill>
                        <a:effectLst/>
                        <a:latin typeface="Calibri" panose="020F0502020204030204" pitchFamily="34" charset="0"/>
                      </a:endParaRPr>
                    </a:p>
                  </a:txBody>
                  <a:tcPr marL="5594" marR="5594" marT="5594" marB="0" anchor="ctr"/>
                </a:tc>
                <a:tc>
                  <a:txBody>
                    <a:bodyPr/>
                    <a:lstStyle/>
                    <a:p>
                      <a:pPr algn="ctr" fontAlgn="ctr"/>
                      <a:r>
                        <a:rPr lang="ru-RU" sz="1000" u="none" strike="noStrike" dirty="0">
                          <a:effectLst/>
                        </a:rPr>
                        <a:t>137</a:t>
                      </a:r>
                      <a:endParaRPr lang="ru-RU" sz="1000" b="0" i="0" u="none" strike="noStrike" dirty="0">
                        <a:solidFill>
                          <a:srgbClr val="000000"/>
                        </a:solidFill>
                        <a:effectLst/>
                        <a:latin typeface="Calibri" panose="020F0502020204030204" pitchFamily="34" charset="0"/>
                      </a:endParaRPr>
                    </a:p>
                  </a:txBody>
                  <a:tcPr marL="5594" marR="5594" marT="5594"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594" marR="5594" marT="5594" marB="0"/>
                </a:tc>
                <a:extLst>
                  <a:ext uri="{0D108BD9-81ED-4DB2-BD59-A6C34878D82A}">
                    <a16:rowId xmlns:a16="http://schemas.microsoft.com/office/drawing/2014/main" val="3824388060"/>
                  </a:ext>
                </a:extLst>
              </a:tr>
            </a:tbl>
          </a:graphicData>
        </a:graphic>
      </p:graphicFrame>
    </p:spTree>
    <p:extLst>
      <p:ext uri="{BB962C8B-B14F-4D97-AF65-F5344CB8AC3E}">
        <p14:creationId xmlns:p14="http://schemas.microsoft.com/office/powerpoint/2010/main" val="3508297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85</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257066090"/>
              </p:ext>
            </p:extLst>
          </p:nvPr>
        </p:nvGraphicFramePr>
        <p:xfrm>
          <a:off x="404075" y="1032153"/>
          <a:ext cx="11483124" cy="5588195"/>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561815048"/>
                    </a:ext>
                  </a:extLst>
                </a:gridCol>
                <a:gridCol w="463199">
                  <a:extLst>
                    <a:ext uri="{9D8B030D-6E8A-4147-A177-3AD203B41FA5}">
                      <a16:colId xmlns:a16="http://schemas.microsoft.com/office/drawing/2014/main" val="3432394556"/>
                    </a:ext>
                  </a:extLst>
                </a:gridCol>
                <a:gridCol w="690259">
                  <a:extLst>
                    <a:ext uri="{9D8B030D-6E8A-4147-A177-3AD203B41FA5}">
                      <a16:colId xmlns:a16="http://schemas.microsoft.com/office/drawing/2014/main" val="4033794110"/>
                    </a:ext>
                  </a:extLst>
                </a:gridCol>
                <a:gridCol w="3826698">
                  <a:extLst>
                    <a:ext uri="{9D8B030D-6E8A-4147-A177-3AD203B41FA5}">
                      <a16:colId xmlns:a16="http://schemas.microsoft.com/office/drawing/2014/main" val="589150838"/>
                    </a:ext>
                  </a:extLst>
                </a:gridCol>
                <a:gridCol w="1017225">
                  <a:extLst>
                    <a:ext uri="{9D8B030D-6E8A-4147-A177-3AD203B41FA5}">
                      <a16:colId xmlns:a16="http://schemas.microsoft.com/office/drawing/2014/main" val="3014485059"/>
                    </a:ext>
                  </a:extLst>
                </a:gridCol>
                <a:gridCol w="1017225">
                  <a:extLst>
                    <a:ext uri="{9D8B030D-6E8A-4147-A177-3AD203B41FA5}">
                      <a16:colId xmlns:a16="http://schemas.microsoft.com/office/drawing/2014/main" val="3069716571"/>
                    </a:ext>
                  </a:extLst>
                </a:gridCol>
                <a:gridCol w="811356">
                  <a:extLst>
                    <a:ext uri="{9D8B030D-6E8A-4147-A177-3AD203B41FA5}">
                      <a16:colId xmlns:a16="http://schemas.microsoft.com/office/drawing/2014/main" val="439404796"/>
                    </a:ext>
                  </a:extLst>
                </a:gridCol>
                <a:gridCol w="775029">
                  <a:extLst>
                    <a:ext uri="{9D8B030D-6E8A-4147-A177-3AD203B41FA5}">
                      <a16:colId xmlns:a16="http://schemas.microsoft.com/office/drawing/2014/main" val="3346493930"/>
                    </a:ext>
                  </a:extLst>
                </a:gridCol>
                <a:gridCol w="2397741">
                  <a:extLst>
                    <a:ext uri="{9D8B030D-6E8A-4147-A177-3AD203B41FA5}">
                      <a16:colId xmlns:a16="http://schemas.microsoft.com/office/drawing/2014/main" val="3757606233"/>
                    </a:ext>
                  </a:extLst>
                </a:gridCol>
              </a:tblGrid>
              <a:tr h="454214">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393" marR="5393" marT="5393"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5393" marR="5393" marT="5393"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393" marR="5393" marT="5393" marB="0"/>
                </a:tc>
                <a:extLst>
                  <a:ext uri="{0D108BD9-81ED-4DB2-BD59-A6C34878D82A}">
                    <a16:rowId xmlns:a16="http://schemas.microsoft.com/office/drawing/2014/main" val="2744416793"/>
                  </a:ext>
                </a:extLst>
              </a:tr>
              <a:tr h="154935">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393" marR="5393" marT="5393" marB="0" anchor="ctr"/>
                </a:tc>
                <a:extLst>
                  <a:ext uri="{0D108BD9-81ED-4DB2-BD59-A6C34878D82A}">
                    <a16:rowId xmlns:a16="http://schemas.microsoft.com/office/drawing/2014/main" val="675238967"/>
                  </a:ext>
                </a:extLst>
              </a:tr>
              <a:tr h="210277">
                <a:tc gridSpan="9">
                  <a:txBody>
                    <a:bodyPr/>
                    <a:lstStyle/>
                    <a:p>
                      <a:pPr algn="l" fontAlgn="ctr"/>
                      <a:r>
                        <a:rPr lang="ru-RU" sz="1000" u="none" strike="noStrike">
                          <a:effectLst/>
                        </a:rPr>
                        <a:t>08. Безопасность и обеспечение безопасности  жизнедеятельности населения </a:t>
                      </a:r>
                      <a:endParaRPr lang="ru-RU" sz="1000" b="1" i="0" u="none" strike="noStrike">
                        <a:solidFill>
                          <a:srgbClr val="000000"/>
                        </a:solidFill>
                        <a:effectLst/>
                        <a:latin typeface="Calibri" panose="020F0502020204030204" pitchFamily="34" charset="0"/>
                      </a:endParaRPr>
                    </a:p>
                  </a:txBody>
                  <a:tcPr marL="5393" marR="5393" marT="539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97211040"/>
                  </a:ext>
                </a:extLst>
              </a:tr>
              <a:tr h="1549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gridSpan="8">
                  <a:txBody>
                    <a:bodyPr/>
                    <a:lstStyle/>
                    <a:p>
                      <a:pPr algn="l" fontAlgn="ctr"/>
                      <a:r>
                        <a:rPr lang="ru-RU" sz="1000" u="none" strike="noStrike">
                          <a:effectLst/>
                        </a:rPr>
                        <a:t>Подпрограмма 1. Профилактика преступлений и иных правонарушений </a:t>
                      </a:r>
                      <a:endParaRPr lang="ru-RU" sz="1000" b="0" i="0" u="none" strike="noStrike">
                        <a:solidFill>
                          <a:srgbClr val="000000"/>
                        </a:solidFill>
                        <a:effectLst/>
                        <a:latin typeface="Calibri" panose="020F0502020204030204" pitchFamily="34" charset="0"/>
                      </a:endParaRPr>
                    </a:p>
                  </a:txBody>
                  <a:tcPr marL="5393" marR="5393" marT="539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22592704"/>
                  </a:ext>
                </a:extLst>
              </a:tr>
              <a:tr h="1549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gridSpan="7">
                  <a:txBody>
                    <a:bodyPr/>
                    <a:lstStyle/>
                    <a:p>
                      <a:pPr algn="l" fontAlgn="t"/>
                      <a:r>
                        <a:rPr lang="ru-RU" sz="1000" u="none" strike="noStrike">
                          <a:effectLst/>
                        </a:rPr>
                        <a:t>Мероприятие 4.3 «Техническое обслуживание и модернизация оборудования системы "Безопасный регион"» </a:t>
                      </a:r>
                      <a:endParaRPr lang="ru-RU" sz="1000" b="0" i="0" u="none" strike="noStrike">
                        <a:solidFill>
                          <a:srgbClr val="000000"/>
                        </a:solidFill>
                        <a:effectLst/>
                        <a:latin typeface="Calibri" panose="020F0502020204030204" pitchFamily="34" charset="0"/>
                      </a:endParaRPr>
                    </a:p>
                  </a:txBody>
                  <a:tcPr marL="5393" marR="5393" marT="539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16762539"/>
                  </a:ext>
                </a:extLst>
              </a:tr>
              <a:tr h="119362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Сумма средств, затраченных на содержание оборудования системы Безопасный регион» (видеокамеры, серверы, коммутационное и прочее оборудование и сети) в технически исправном состоянии, позволяющим осуществлять формирование, передачу и хранение видеоинформации в течении сроков, установленных распоряжением Главного управления региональной безопасности Московской области от 22.06.2022 № 26-РГУ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Тысяча рублей</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1749,6</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1 749,80</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93" marR="5393" marT="5393" marB="0"/>
                </a:tc>
                <a:extLst>
                  <a:ext uri="{0D108BD9-81ED-4DB2-BD59-A6C34878D82A}">
                    <a16:rowId xmlns:a16="http://schemas.microsoft.com/office/drawing/2014/main" val="1423743905"/>
                  </a:ext>
                </a:extLst>
              </a:tr>
              <a:tr h="1549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gridSpan="7">
                  <a:txBody>
                    <a:bodyPr/>
                    <a:lstStyle/>
                    <a:p>
                      <a:pPr algn="l" fontAlgn="t"/>
                      <a:r>
                        <a:rPr lang="ru-RU" sz="1000" u="none" strike="noStrike">
                          <a:effectLst/>
                        </a:rPr>
                        <a:t>Мероприятие 4.4 «Обеспечение интеграции в систему "Безопасный регион" видеокамер внешних систем видеонаблюдения» </a:t>
                      </a:r>
                      <a:endParaRPr lang="ru-RU" sz="1000" b="0" i="0" u="none" strike="noStrike">
                        <a:solidFill>
                          <a:srgbClr val="000000"/>
                        </a:solidFill>
                        <a:effectLst/>
                        <a:latin typeface="Calibri" panose="020F0502020204030204" pitchFamily="34" charset="0"/>
                      </a:endParaRPr>
                    </a:p>
                  </a:txBody>
                  <a:tcPr marL="5393" marR="5393" marT="539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09651911"/>
                  </a:ext>
                </a:extLst>
              </a:tr>
              <a:tr h="30457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Количество видеокамер внешних систем видеонаблюдения, интегрированных в систему «Безопасный регион» (ед)</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297,00</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93" marR="5393" marT="5393" marB="0"/>
                </a:tc>
                <a:extLst>
                  <a:ext uri="{0D108BD9-81ED-4DB2-BD59-A6C34878D82A}">
                    <a16:rowId xmlns:a16="http://schemas.microsoft.com/office/drawing/2014/main" val="1542206477"/>
                  </a:ext>
                </a:extLst>
              </a:tr>
              <a:tr h="16296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gridSpan="7">
                  <a:txBody>
                    <a:bodyPr/>
                    <a:lstStyle/>
                    <a:p>
                      <a:pPr algn="l" fontAlgn="t"/>
                      <a:r>
                        <a:rPr lang="ru-RU" sz="1000" u="none" strike="noStrike">
                          <a:effectLst/>
                        </a:rPr>
                        <a:t>Мероприятие 4.51 «Проведение работ по установке видеокамер с подключением к системе «Безопасный регион» в местах несанкционированного сброса отходов» </a:t>
                      </a:r>
                      <a:endParaRPr lang="ru-RU" sz="1000" b="0" i="0" u="none" strike="noStrike">
                        <a:solidFill>
                          <a:srgbClr val="000000"/>
                        </a:solidFill>
                        <a:effectLst/>
                        <a:latin typeface="Calibri" panose="020F0502020204030204" pitchFamily="34" charset="0"/>
                      </a:endParaRPr>
                    </a:p>
                  </a:txBody>
                  <a:tcPr marL="5393" marR="5393" marT="539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31974159"/>
                  </a:ext>
                </a:extLst>
              </a:tr>
              <a:tr h="60385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Увеличение общего количества видеокамер, введенных в эксплуатацию в систему технологического обеспечения региональной общественной безопасности и оперативного управления «Безопасный регион», не менее чем на 5 % ежегодно</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1375</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1605</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93" marR="5393" marT="5393" marB="0"/>
                </a:tc>
                <a:extLst>
                  <a:ext uri="{0D108BD9-81ED-4DB2-BD59-A6C34878D82A}">
                    <a16:rowId xmlns:a16="http://schemas.microsoft.com/office/drawing/2014/main" val="1896379137"/>
                  </a:ext>
                </a:extLst>
              </a:tr>
              <a:tr h="30457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gridSpan="7">
                  <a:txBody>
                    <a:bodyPr/>
                    <a:lstStyle/>
                    <a:p>
                      <a:pPr algn="l" fontAlgn="t"/>
                      <a:r>
                        <a:rPr lang="ru-RU" sz="1000" u="none" strike="noStrike">
                          <a:effectLst/>
                        </a:rPr>
                        <a:t>Мероприятие 4.52 «Мероприятия по организации видеонаблюдения системы «Безопасный регион» в целях обеспечения безопасности в общественных местах и на автомобильных дорогах» </a:t>
                      </a:r>
                      <a:endParaRPr lang="ru-RU" sz="1000" b="0" i="0" u="none" strike="noStrike">
                        <a:solidFill>
                          <a:srgbClr val="000000"/>
                        </a:solidFill>
                        <a:effectLst/>
                        <a:latin typeface="Calibri" panose="020F0502020204030204" pitchFamily="34" charset="0"/>
                      </a:endParaRPr>
                    </a:p>
                  </a:txBody>
                  <a:tcPr marL="5393" marR="5393" marT="539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76104035"/>
                  </a:ext>
                </a:extLst>
              </a:tr>
              <a:tr h="60385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Увеличение общего количества видеокамер, введенных в эксплуатацию в систему технологического обеспечения региональной общественной безопасности и оперативного управления «Безопасный регион», не менее чем на 5 % ежегодно</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1375</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1605</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393" marR="5393" marT="5393" marB="0"/>
                </a:tc>
                <a:extLst>
                  <a:ext uri="{0D108BD9-81ED-4DB2-BD59-A6C34878D82A}">
                    <a16:rowId xmlns:a16="http://schemas.microsoft.com/office/drawing/2014/main" val="511378910"/>
                  </a:ext>
                </a:extLst>
              </a:tr>
              <a:tr h="31541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gridSpan="7">
                  <a:txBody>
                    <a:bodyPr/>
                    <a:lstStyle/>
                    <a:p>
                      <a:pPr algn="l" fontAlgn="t"/>
                      <a:r>
                        <a:rPr lang="ru-RU" sz="1000" u="none" strike="noStrike">
                          <a:effectLst/>
                        </a:rPr>
                        <a:t>Мероприятие 5.1 «Профилактика наркомании и токсикомании, проведение ежегодных медицинских осмотров школьников и студентов, обучающихся в образовательных организациях Московской области, с целью раннего выявления незаконного потребления наркотических средств и психотропных веществ» </a:t>
                      </a:r>
                      <a:endParaRPr lang="ru-RU" sz="1000" b="0" i="0" u="none" strike="noStrike">
                        <a:solidFill>
                          <a:srgbClr val="000000"/>
                        </a:solidFill>
                        <a:effectLst/>
                        <a:latin typeface="Calibri" panose="020F0502020204030204" pitchFamily="34" charset="0"/>
                      </a:endParaRPr>
                    </a:p>
                  </a:txBody>
                  <a:tcPr marL="5393" marR="5393" marT="539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31151849"/>
                  </a:ext>
                </a:extLst>
              </a:tr>
              <a:tr h="75349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Профилактика наркомании и токсикомании, проведение ежегодных медицинских осмотров школьников и студентов, обучающихся в образовательных организациях Московской области, с целью раннего выявления незаконного потребления наркотических средств и психотропных веществ</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393" marR="5393" marT="5393"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400</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ctr" fontAlgn="ctr"/>
                      <a:r>
                        <a:rPr lang="ru-RU" sz="1000" u="none" strike="noStrike">
                          <a:effectLst/>
                        </a:rPr>
                        <a:t>400</a:t>
                      </a:r>
                      <a:endParaRPr lang="ru-RU" sz="1000" b="0" i="0" u="none" strike="noStrike">
                        <a:solidFill>
                          <a:srgbClr val="000000"/>
                        </a:solidFill>
                        <a:effectLst/>
                        <a:latin typeface="Calibri" panose="020F0502020204030204" pitchFamily="34" charset="0"/>
                      </a:endParaRPr>
                    </a:p>
                  </a:txBody>
                  <a:tcPr marL="5393" marR="5393" marT="5393"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393" marR="5393" marT="5393" marB="0"/>
                </a:tc>
                <a:extLst>
                  <a:ext uri="{0D108BD9-81ED-4DB2-BD59-A6C34878D82A}">
                    <a16:rowId xmlns:a16="http://schemas.microsoft.com/office/drawing/2014/main" val="2502805422"/>
                  </a:ext>
                </a:extLst>
              </a:tr>
            </a:tbl>
          </a:graphicData>
        </a:graphic>
      </p:graphicFrame>
    </p:spTree>
    <p:extLst>
      <p:ext uri="{BB962C8B-B14F-4D97-AF65-F5344CB8AC3E}">
        <p14:creationId xmlns:p14="http://schemas.microsoft.com/office/powerpoint/2010/main" val="1274683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86</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612557552"/>
              </p:ext>
            </p:extLst>
          </p:nvPr>
        </p:nvGraphicFramePr>
        <p:xfrm>
          <a:off x="404076" y="1250950"/>
          <a:ext cx="11483123" cy="5075034"/>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152693665"/>
                    </a:ext>
                  </a:extLst>
                </a:gridCol>
                <a:gridCol w="463200">
                  <a:extLst>
                    <a:ext uri="{9D8B030D-6E8A-4147-A177-3AD203B41FA5}">
                      <a16:colId xmlns:a16="http://schemas.microsoft.com/office/drawing/2014/main" val="1767189511"/>
                    </a:ext>
                  </a:extLst>
                </a:gridCol>
                <a:gridCol w="690259">
                  <a:extLst>
                    <a:ext uri="{9D8B030D-6E8A-4147-A177-3AD203B41FA5}">
                      <a16:colId xmlns:a16="http://schemas.microsoft.com/office/drawing/2014/main" val="2307929953"/>
                    </a:ext>
                  </a:extLst>
                </a:gridCol>
                <a:gridCol w="3826699">
                  <a:extLst>
                    <a:ext uri="{9D8B030D-6E8A-4147-A177-3AD203B41FA5}">
                      <a16:colId xmlns:a16="http://schemas.microsoft.com/office/drawing/2014/main" val="3995534465"/>
                    </a:ext>
                  </a:extLst>
                </a:gridCol>
                <a:gridCol w="1017224">
                  <a:extLst>
                    <a:ext uri="{9D8B030D-6E8A-4147-A177-3AD203B41FA5}">
                      <a16:colId xmlns:a16="http://schemas.microsoft.com/office/drawing/2014/main" val="1888079409"/>
                    </a:ext>
                  </a:extLst>
                </a:gridCol>
                <a:gridCol w="1017224">
                  <a:extLst>
                    <a:ext uri="{9D8B030D-6E8A-4147-A177-3AD203B41FA5}">
                      <a16:colId xmlns:a16="http://schemas.microsoft.com/office/drawing/2014/main" val="3967112680"/>
                    </a:ext>
                  </a:extLst>
                </a:gridCol>
                <a:gridCol w="811357">
                  <a:extLst>
                    <a:ext uri="{9D8B030D-6E8A-4147-A177-3AD203B41FA5}">
                      <a16:colId xmlns:a16="http://schemas.microsoft.com/office/drawing/2014/main" val="2173131350"/>
                    </a:ext>
                  </a:extLst>
                </a:gridCol>
                <a:gridCol w="775028">
                  <a:extLst>
                    <a:ext uri="{9D8B030D-6E8A-4147-A177-3AD203B41FA5}">
                      <a16:colId xmlns:a16="http://schemas.microsoft.com/office/drawing/2014/main" val="4174258305"/>
                    </a:ext>
                  </a:extLst>
                </a:gridCol>
                <a:gridCol w="2397740">
                  <a:extLst>
                    <a:ext uri="{9D8B030D-6E8A-4147-A177-3AD203B41FA5}">
                      <a16:colId xmlns:a16="http://schemas.microsoft.com/office/drawing/2014/main" val="2185536031"/>
                    </a:ext>
                  </a:extLst>
                </a:gridCol>
              </a:tblGrid>
              <a:tr h="418951">
                <a:tc>
                  <a:txBody>
                    <a:bodyPr/>
                    <a:lstStyle/>
                    <a:p>
                      <a:pPr algn="ctr" fontAlgn="t"/>
                      <a:r>
                        <a:rPr lang="ru-RU" sz="900" u="none" strike="noStrike" dirty="0">
                          <a:effectLst/>
                        </a:rPr>
                        <a:t>МП</a:t>
                      </a:r>
                      <a:endParaRPr lang="ru-RU" sz="900" b="0" i="0" u="none" strike="noStrike" dirty="0">
                        <a:solidFill>
                          <a:srgbClr val="000000"/>
                        </a:solidFill>
                        <a:effectLst/>
                        <a:latin typeface="Calibri" panose="020F0502020204030204" pitchFamily="34" charset="0"/>
                      </a:endParaRPr>
                    </a:p>
                  </a:txBody>
                  <a:tcPr marL="5085" marR="5085" marT="5085" marB="0"/>
                </a:tc>
                <a:tc>
                  <a:txBody>
                    <a:bodyPr/>
                    <a:lstStyle/>
                    <a:p>
                      <a:pPr algn="ctr" fontAlgn="t"/>
                      <a:r>
                        <a:rPr lang="ru-RU" sz="900" u="none" strike="noStrike">
                          <a:effectLst/>
                        </a:rPr>
                        <a:t>ПП</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t"/>
                      <a:r>
                        <a:rPr lang="ru-RU" sz="900" u="none" strike="noStrike">
                          <a:effectLst/>
                        </a:rPr>
                        <a:t>Мероприятие</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t"/>
                      <a:r>
                        <a:rPr lang="ru-RU" sz="900" u="none" strike="noStrike">
                          <a:effectLst/>
                        </a:rPr>
                        <a:t>Наименование целевого показателя (уровень МП) /</a:t>
                      </a:r>
                      <a:br>
                        <a:rPr lang="ru-RU" sz="900" u="none" strike="noStrike">
                          <a:effectLst/>
                        </a:rPr>
                      </a:br>
                      <a:r>
                        <a:rPr lang="ru-RU" sz="900" u="none" strike="noStrike">
                          <a:effectLst/>
                        </a:rPr>
                        <a:t>Наименование результата выполнения мероприятия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ctr"/>
                      <a:r>
                        <a:rPr lang="ru-RU" sz="900" u="none" strike="noStrike">
                          <a:effectLst/>
                        </a:rPr>
                        <a:t>План 2023 год</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Calibri" panose="020F0502020204030204" pitchFamily="34" charset="0"/>
                      </a:endParaRPr>
                    </a:p>
                  </a:txBody>
                  <a:tcPr marL="5085" marR="5085" marT="5085" marB="0"/>
                </a:tc>
                <a:extLst>
                  <a:ext uri="{0D108BD9-81ED-4DB2-BD59-A6C34878D82A}">
                    <a16:rowId xmlns:a16="http://schemas.microsoft.com/office/drawing/2014/main" val="3468800028"/>
                  </a:ext>
                </a:extLst>
              </a:tr>
              <a:tr h="143060">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3</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4</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5</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6</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8</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9</a:t>
                      </a:r>
                      <a:endParaRPr lang="ru-RU" sz="900" b="0" i="0" u="none" strike="noStrike">
                        <a:solidFill>
                          <a:srgbClr val="000000"/>
                        </a:solidFill>
                        <a:effectLst/>
                        <a:latin typeface="Calibri" panose="020F0502020204030204" pitchFamily="34" charset="0"/>
                      </a:endParaRPr>
                    </a:p>
                  </a:txBody>
                  <a:tcPr marL="5085" marR="5085" marT="5085" marB="0" anchor="ctr"/>
                </a:tc>
                <a:extLst>
                  <a:ext uri="{0D108BD9-81ED-4DB2-BD59-A6C34878D82A}">
                    <a16:rowId xmlns:a16="http://schemas.microsoft.com/office/drawing/2014/main" val="1934855310"/>
                  </a:ext>
                </a:extLst>
              </a:tr>
              <a:tr h="204546">
                <a:tc gridSpan="9">
                  <a:txBody>
                    <a:bodyPr/>
                    <a:lstStyle/>
                    <a:p>
                      <a:pPr algn="l" fontAlgn="ctr"/>
                      <a:r>
                        <a:rPr lang="ru-RU" sz="900" u="none" strike="noStrike">
                          <a:effectLst/>
                        </a:rPr>
                        <a:t>08. Безопасность и обеспечение безопасности  жизнедеятельности населения </a:t>
                      </a:r>
                      <a:endParaRPr lang="ru-RU" sz="900" b="1" i="0" u="none" strike="noStrike">
                        <a:solidFill>
                          <a:srgbClr val="000000"/>
                        </a:solidFill>
                        <a:effectLst/>
                        <a:latin typeface="Calibri" panose="020F0502020204030204" pitchFamily="34" charset="0"/>
                      </a:endParaRPr>
                    </a:p>
                  </a:txBody>
                  <a:tcPr marL="5085" marR="5085" marT="508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85668336"/>
                  </a:ext>
                </a:extLst>
              </a:tr>
              <a:tr h="143060">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gridSpan="8">
                  <a:txBody>
                    <a:bodyPr/>
                    <a:lstStyle/>
                    <a:p>
                      <a:pPr algn="l" fontAlgn="ctr"/>
                      <a:r>
                        <a:rPr lang="ru-RU" sz="900" u="none" strike="noStrike">
                          <a:effectLst/>
                        </a:rPr>
                        <a:t>Подпрограмма 1. Профилактика преступлений и иных правонарушений </a:t>
                      </a:r>
                      <a:endParaRPr lang="ru-RU" sz="900" b="0" i="0" u="none" strike="noStrike">
                        <a:solidFill>
                          <a:srgbClr val="000000"/>
                        </a:solidFill>
                        <a:effectLst/>
                        <a:latin typeface="Calibri" panose="020F0502020204030204" pitchFamily="34" charset="0"/>
                      </a:endParaRPr>
                    </a:p>
                  </a:txBody>
                  <a:tcPr marL="5085" marR="5085" marT="508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6888561"/>
                  </a:ext>
                </a:extLst>
              </a:tr>
              <a:tr h="199433">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gridSpan="7">
                  <a:txBody>
                    <a:bodyPr/>
                    <a:lstStyle/>
                    <a:p>
                      <a:pPr algn="l" fontAlgn="t"/>
                      <a:r>
                        <a:rPr lang="ru-RU" sz="900" u="none" strike="noStrike" dirty="0">
                          <a:effectLst/>
                        </a:rPr>
                        <a:t>Мероприятие 5.2 «Проведение антинаркотических мероприятий с использованием профилактических программ, одобренных Министерством образования Московской области» </a:t>
                      </a:r>
                      <a:endParaRPr lang="ru-RU" sz="900" b="0" i="0" u="none" strike="noStrike" dirty="0">
                        <a:solidFill>
                          <a:srgbClr val="000000"/>
                        </a:solidFill>
                        <a:effectLst/>
                        <a:latin typeface="Calibri" panose="020F0502020204030204" pitchFamily="34" charset="0"/>
                      </a:endParaRPr>
                    </a:p>
                  </a:txBody>
                  <a:tcPr marL="5085" marR="5085" marT="50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65416858"/>
                  </a:ext>
                </a:extLst>
              </a:tr>
              <a:tr h="306819">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СКоличество внедренных в учебный план образовательных организаций профилактических программ антинаркотической направленности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единиц</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4</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4</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085" marR="5085" marT="5085" marB="0"/>
                </a:tc>
                <a:extLst>
                  <a:ext uri="{0D108BD9-81ED-4DB2-BD59-A6C34878D82A}">
                    <a16:rowId xmlns:a16="http://schemas.microsoft.com/office/drawing/2014/main" val="310209524"/>
                  </a:ext>
                </a:extLst>
              </a:tr>
              <a:tr h="235228">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gridSpan="7">
                  <a:txBody>
                    <a:bodyPr/>
                    <a:lstStyle/>
                    <a:p>
                      <a:pPr algn="l" fontAlgn="t"/>
                      <a:r>
                        <a:rPr lang="ru-RU" sz="900" u="none" strike="noStrike">
                          <a:effectLst/>
                        </a:rPr>
                        <a:t>Мероприятие 5.3 «Обучение педагогов и волонтеров методикам проведения профилактических занятий с использованием программ, одобренных Министерством образования Московской области» </a:t>
                      </a:r>
                      <a:endParaRPr lang="ru-RU" sz="900" b="0" i="0" u="none" strike="noStrike">
                        <a:solidFill>
                          <a:srgbClr val="000000"/>
                        </a:solidFill>
                        <a:effectLst/>
                        <a:latin typeface="Calibri" panose="020F0502020204030204" pitchFamily="34" charset="0"/>
                      </a:endParaRPr>
                    </a:p>
                  </a:txBody>
                  <a:tcPr marL="5085" marR="5085" marT="50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22617063"/>
                  </a:ext>
                </a:extLst>
              </a:tr>
              <a:tr h="281005">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Количество обученных педагогов и волонтеров методикам проведения профилактических занятий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единиц</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085" marR="5085" marT="5085" marB="0"/>
                </a:tc>
                <a:extLst>
                  <a:ext uri="{0D108BD9-81ED-4DB2-BD59-A6C34878D82A}">
                    <a16:rowId xmlns:a16="http://schemas.microsoft.com/office/drawing/2014/main" val="2750737683"/>
                  </a:ext>
                </a:extLst>
              </a:tr>
              <a:tr h="556897">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gridSpan="7">
                  <a:txBody>
                    <a:bodyPr/>
                    <a:lstStyle/>
                    <a:p>
                      <a:pPr algn="l" fontAlgn="t"/>
                      <a:r>
                        <a:rPr lang="ru-RU" sz="900" u="none" strike="noStrike">
                          <a:effectLst/>
                        </a:rPr>
                        <a:t>Мероприятие 5.4 «Изготовление и размещение рекламы, агитационных материалов направленных на: информирование общественности и целевых групп профилактики о государственной стратегии, а также реализуемой профилактической деятельности в отношении наркомании; - формирования общественного мнения, направленного на изменение норм, связанных с поведением "риска", и пропаганду ценностей здорового образа жизни; - информирование о рисках, связанных с наркотиками; - стимулирование подростков и молодежи и их родителей к обращению за психологической и иной профессиональной помощью» </a:t>
                      </a:r>
                      <a:endParaRPr lang="ru-RU" sz="900" b="0" i="0" u="none" strike="noStrike">
                        <a:solidFill>
                          <a:srgbClr val="000000"/>
                        </a:solidFill>
                        <a:effectLst/>
                        <a:latin typeface="Calibri" panose="020F0502020204030204" pitchFamily="34" charset="0"/>
                      </a:endParaRPr>
                    </a:p>
                  </a:txBody>
                  <a:tcPr marL="5085" marR="5085" marT="50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0862633"/>
                  </a:ext>
                </a:extLst>
              </a:tr>
              <a:tr h="281005">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Количества рекламных баннеров, агитационных материалов антинаркотической направленности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единиц</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11</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11</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085" marR="5085" marT="5085" marB="0"/>
                </a:tc>
                <a:extLst>
                  <a:ext uri="{0D108BD9-81ED-4DB2-BD59-A6C34878D82A}">
                    <a16:rowId xmlns:a16="http://schemas.microsoft.com/office/drawing/2014/main" val="276579942"/>
                  </a:ext>
                </a:extLst>
              </a:tr>
              <a:tr h="28125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gridSpan="7">
                  <a:txBody>
                    <a:bodyPr/>
                    <a:lstStyle/>
                    <a:p>
                      <a:pPr algn="l" fontAlgn="t"/>
                      <a:r>
                        <a:rPr lang="ru-RU" sz="900" u="none" strike="noStrike">
                          <a:effectLst/>
                        </a:rPr>
                        <a:t>Мероприятие 5.5 «Организация и проведение на территории городского округа антинаркотических месячников, приуроченных к Международному дню борьбы с наркоманией и наркобизнесом и к проведению в образовательных организациях социально-психологического и медицинского тестирования» </a:t>
                      </a:r>
                      <a:endParaRPr lang="ru-RU" sz="900" b="0" i="0" u="none" strike="noStrike">
                        <a:solidFill>
                          <a:srgbClr val="000000"/>
                        </a:solidFill>
                        <a:effectLst/>
                        <a:latin typeface="Calibri" panose="020F0502020204030204" pitchFamily="34" charset="0"/>
                      </a:endParaRPr>
                    </a:p>
                  </a:txBody>
                  <a:tcPr marL="5085" marR="5085" marT="50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34261475"/>
                  </a:ext>
                </a:extLst>
              </a:tr>
              <a:tr h="281005">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Ежегодной проведение мероприятий в рамках антинаркотических месячников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единиц</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085" marR="5085" marT="5085" marB="0"/>
                </a:tc>
                <a:extLst>
                  <a:ext uri="{0D108BD9-81ED-4DB2-BD59-A6C34878D82A}">
                    <a16:rowId xmlns:a16="http://schemas.microsoft.com/office/drawing/2014/main" val="3350396954"/>
                  </a:ext>
                </a:extLst>
              </a:tr>
              <a:tr h="281005">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gridSpan="7">
                  <a:txBody>
                    <a:bodyPr/>
                    <a:lstStyle/>
                    <a:p>
                      <a:pPr algn="l" fontAlgn="t"/>
                      <a:r>
                        <a:rPr lang="ru-RU" sz="900" u="none" strike="noStrike">
                          <a:effectLst/>
                        </a:rPr>
                        <a:t>Мероприятие 7.2 «Реализация мероприятий по транспортировке умерших в морг, включая погрузо-разгрузочные работы, с мест обнаружения или происшествия для проведения судебно-медицинской экспертизы» </a:t>
                      </a:r>
                      <a:endParaRPr lang="ru-RU" sz="900" b="0" i="0" u="none" strike="noStrike">
                        <a:solidFill>
                          <a:srgbClr val="000000"/>
                        </a:solidFill>
                        <a:effectLst/>
                        <a:latin typeface="Calibri" panose="020F0502020204030204" pitchFamily="34" charset="0"/>
                      </a:endParaRPr>
                    </a:p>
                  </a:txBody>
                  <a:tcPr marL="5085" marR="5085" marT="50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36152954"/>
                  </a:ext>
                </a:extLst>
              </a:tr>
              <a:tr h="41895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Доля транспортировок умерших в морг с мест обнаружения или происшествия для производства судебно-медицинской экспертизы, произведенных в соответствии с установленными требованиями</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085" marR="5085" marT="5085" marB="0"/>
                </a:tc>
                <a:extLst>
                  <a:ext uri="{0D108BD9-81ED-4DB2-BD59-A6C34878D82A}">
                    <a16:rowId xmlns:a16="http://schemas.microsoft.com/office/drawing/2014/main" val="3363012741"/>
                  </a:ext>
                </a:extLst>
              </a:tr>
              <a:tr h="143060">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gridSpan="7">
                  <a:txBody>
                    <a:bodyPr/>
                    <a:lstStyle/>
                    <a:p>
                      <a:pPr algn="l" fontAlgn="t"/>
                      <a:r>
                        <a:rPr lang="ru-RU" sz="900" u="none" strike="noStrike">
                          <a:effectLst/>
                        </a:rPr>
                        <a:t>Мероприятие 7.4 «Расходы на обеспечение деятельности (оказание услуг) в сфере похоронного дела» </a:t>
                      </a:r>
                      <a:endParaRPr lang="ru-RU" sz="900" b="0" i="0" u="none" strike="noStrike">
                        <a:solidFill>
                          <a:srgbClr val="000000"/>
                        </a:solidFill>
                        <a:effectLst/>
                        <a:latin typeface="Calibri" panose="020F0502020204030204" pitchFamily="34" charset="0"/>
                      </a:endParaRPr>
                    </a:p>
                  </a:txBody>
                  <a:tcPr marL="5085" marR="5085" marT="50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19442370"/>
                  </a:ext>
                </a:extLst>
              </a:tr>
              <a:tr h="20454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Доля кладбищ, соответствующих Региональному стандарту</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085" marR="5085" marT="5085" marB="0"/>
                </a:tc>
                <a:extLst>
                  <a:ext uri="{0D108BD9-81ED-4DB2-BD59-A6C34878D82A}">
                    <a16:rowId xmlns:a16="http://schemas.microsoft.com/office/drawing/2014/main" val="4013539103"/>
                  </a:ext>
                </a:extLst>
              </a:tr>
              <a:tr h="143060">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gridSpan="7">
                  <a:txBody>
                    <a:bodyPr/>
                    <a:lstStyle/>
                    <a:p>
                      <a:pPr algn="l" fontAlgn="t"/>
                      <a:r>
                        <a:rPr lang="ru-RU" sz="900" u="none" strike="noStrike" dirty="0">
                          <a:effectLst/>
                        </a:rPr>
                        <a:t>Мероприятие 7.6 «Зимние и летние работы по содержанию мест захоронений, текущий и капитальный ремонт основных фондов» </a:t>
                      </a:r>
                      <a:endParaRPr lang="ru-RU" sz="900" b="0" i="0" u="none" strike="noStrike" dirty="0">
                        <a:solidFill>
                          <a:srgbClr val="000000"/>
                        </a:solidFill>
                        <a:effectLst/>
                        <a:latin typeface="Calibri" panose="020F0502020204030204" pitchFamily="34" charset="0"/>
                      </a:endParaRPr>
                    </a:p>
                  </a:txBody>
                  <a:tcPr marL="5085" marR="5085" marT="50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79064945"/>
                  </a:ext>
                </a:extLst>
              </a:tr>
              <a:tr h="20454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проведение работ от запланированных</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Calibri" panose="020F0502020204030204" pitchFamily="34" charset="0"/>
                      </a:endParaRPr>
                    </a:p>
                  </a:txBody>
                  <a:tcPr marL="5085" marR="5085" marT="5085" marB="0"/>
                </a:tc>
                <a:extLst>
                  <a:ext uri="{0D108BD9-81ED-4DB2-BD59-A6C34878D82A}">
                    <a16:rowId xmlns:a16="http://schemas.microsoft.com/office/drawing/2014/main" val="3638846241"/>
                  </a:ext>
                </a:extLst>
              </a:tr>
              <a:tr h="143060">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gridSpan="7">
                  <a:txBody>
                    <a:bodyPr/>
                    <a:lstStyle/>
                    <a:p>
                      <a:pPr algn="l" fontAlgn="t"/>
                      <a:r>
                        <a:rPr lang="ru-RU" sz="900" u="none" strike="noStrike" dirty="0">
                          <a:effectLst/>
                        </a:rPr>
                        <a:t>Мероприятие 7.9 «Проведение инвентаризации мест захоронений» </a:t>
                      </a:r>
                      <a:endParaRPr lang="ru-RU" sz="900" b="0" i="0" u="none" strike="noStrike" dirty="0">
                        <a:solidFill>
                          <a:srgbClr val="000000"/>
                        </a:solidFill>
                        <a:effectLst/>
                        <a:latin typeface="Calibri" panose="020F0502020204030204" pitchFamily="34" charset="0"/>
                      </a:endParaRPr>
                    </a:p>
                  </a:txBody>
                  <a:tcPr marL="5085" marR="5085" marT="508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29349271"/>
                  </a:ext>
                </a:extLst>
              </a:tr>
              <a:tr h="20454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Инвентаризация мест захоронения</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085" marR="5085" marT="5085"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085" marR="5085" marT="5085"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Calibri" panose="020F0502020204030204" pitchFamily="34" charset="0"/>
                      </a:endParaRPr>
                    </a:p>
                  </a:txBody>
                  <a:tcPr marL="5085" marR="5085" marT="5085" marB="0"/>
                </a:tc>
                <a:extLst>
                  <a:ext uri="{0D108BD9-81ED-4DB2-BD59-A6C34878D82A}">
                    <a16:rowId xmlns:a16="http://schemas.microsoft.com/office/drawing/2014/main" val="4233008342"/>
                  </a:ext>
                </a:extLst>
              </a:tr>
            </a:tbl>
          </a:graphicData>
        </a:graphic>
      </p:graphicFrame>
    </p:spTree>
    <p:extLst>
      <p:ext uri="{BB962C8B-B14F-4D97-AF65-F5344CB8AC3E}">
        <p14:creationId xmlns:p14="http://schemas.microsoft.com/office/powerpoint/2010/main" val="2350378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87</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379588654"/>
              </p:ext>
            </p:extLst>
          </p:nvPr>
        </p:nvGraphicFramePr>
        <p:xfrm>
          <a:off x="404076" y="1254124"/>
          <a:ext cx="11483121" cy="4722726"/>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1101216919"/>
                    </a:ext>
                  </a:extLst>
                </a:gridCol>
                <a:gridCol w="463199">
                  <a:extLst>
                    <a:ext uri="{9D8B030D-6E8A-4147-A177-3AD203B41FA5}">
                      <a16:colId xmlns:a16="http://schemas.microsoft.com/office/drawing/2014/main" val="794144560"/>
                    </a:ext>
                  </a:extLst>
                </a:gridCol>
                <a:gridCol w="690258">
                  <a:extLst>
                    <a:ext uri="{9D8B030D-6E8A-4147-A177-3AD203B41FA5}">
                      <a16:colId xmlns:a16="http://schemas.microsoft.com/office/drawing/2014/main" val="489018066"/>
                    </a:ext>
                  </a:extLst>
                </a:gridCol>
                <a:gridCol w="3826698">
                  <a:extLst>
                    <a:ext uri="{9D8B030D-6E8A-4147-A177-3AD203B41FA5}">
                      <a16:colId xmlns:a16="http://schemas.microsoft.com/office/drawing/2014/main" val="3246893806"/>
                    </a:ext>
                  </a:extLst>
                </a:gridCol>
                <a:gridCol w="1017224">
                  <a:extLst>
                    <a:ext uri="{9D8B030D-6E8A-4147-A177-3AD203B41FA5}">
                      <a16:colId xmlns:a16="http://schemas.microsoft.com/office/drawing/2014/main" val="3311358313"/>
                    </a:ext>
                  </a:extLst>
                </a:gridCol>
                <a:gridCol w="1017224">
                  <a:extLst>
                    <a:ext uri="{9D8B030D-6E8A-4147-A177-3AD203B41FA5}">
                      <a16:colId xmlns:a16="http://schemas.microsoft.com/office/drawing/2014/main" val="4087823497"/>
                    </a:ext>
                  </a:extLst>
                </a:gridCol>
                <a:gridCol w="811358">
                  <a:extLst>
                    <a:ext uri="{9D8B030D-6E8A-4147-A177-3AD203B41FA5}">
                      <a16:colId xmlns:a16="http://schemas.microsoft.com/office/drawing/2014/main" val="3508658483"/>
                    </a:ext>
                  </a:extLst>
                </a:gridCol>
                <a:gridCol w="775027">
                  <a:extLst>
                    <a:ext uri="{9D8B030D-6E8A-4147-A177-3AD203B41FA5}">
                      <a16:colId xmlns:a16="http://schemas.microsoft.com/office/drawing/2014/main" val="1470176713"/>
                    </a:ext>
                  </a:extLst>
                </a:gridCol>
                <a:gridCol w="2397741">
                  <a:extLst>
                    <a:ext uri="{9D8B030D-6E8A-4147-A177-3AD203B41FA5}">
                      <a16:colId xmlns:a16="http://schemas.microsoft.com/office/drawing/2014/main" val="2910937474"/>
                    </a:ext>
                  </a:extLst>
                </a:gridCol>
              </a:tblGrid>
              <a:tr h="482518">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7316" marR="7316" marT="7316"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7316" marR="7316" marT="7316"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7316" marR="7316" marT="7316" marB="0"/>
                </a:tc>
                <a:extLst>
                  <a:ext uri="{0D108BD9-81ED-4DB2-BD59-A6C34878D82A}">
                    <a16:rowId xmlns:a16="http://schemas.microsoft.com/office/drawing/2014/main" val="4064674029"/>
                  </a:ext>
                </a:extLst>
              </a:tr>
              <a:tr h="165905">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7316" marR="7316" marT="7316" marB="0" anchor="ctr"/>
                </a:tc>
                <a:extLst>
                  <a:ext uri="{0D108BD9-81ED-4DB2-BD59-A6C34878D82A}">
                    <a16:rowId xmlns:a16="http://schemas.microsoft.com/office/drawing/2014/main" val="3027248265"/>
                  </a:ext>
                </a:extLst>
              </a:tr>
              <a:tr h="303965">
                <a:tc gridSpan="9">
                  <a:txBody>
                    <a:bodyPr/>
                    <a:lstStyle/>
                    <a:p>
                      <a:pPr algn="l" fontAlgn="ctr"/>
                      <a:r>
                        <a:rPr lang="ru-RU" sz="1000" u="none" strike="noStrike">
                          <a:effectLst/>
                        </a:rPr>
                        <a:t>08. Безопасность и обеспечение безопасности  жизнедеятельности населения </a:t>
                      </a:r>
                      <a:endParaRPr lang="ru-RU" sz="1000" b="1" i="0" u="none" strike="noStrike">
                        <a:solidFill>
                          <a:srgbClr val="000000"/>
                        </a:solidFill>
                        <a:effectLst/>
                        <a:latin typeface="Calibri" panose="020F0502020204030204" pitchFamily="34" charset="0"/>
                      </a:endParaRPr>
                    </a:p>
                  </a:txBody>
                  <a:tcPr marL="7316" marR="7316" marT="731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24977779"/>
                  </a:ext>
                </a:extLst>
              </a:tr>
              <a:tr h="30396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gridSpan="8">
                  <a:txBody>
                    <a:bodyPr/>
                    <a:lstStyle/>
                    <a:p>
                      <a:pPr algn="l" fontAlgn="ctr"/>
                      <a:r>
                        <a:rPr lang="ru-RU" sz="1000" u="none" strike="noStrike">
                          <a:effectLst/>
                        </a:rPr>
                        <a:t>Подпрограмма 2. Обеспечение мероприятий по защите населения и территорий от чрезвычайных ситуаций на территории муниципального образования Московской области </a:t>
                      </a:r>
                      <a:endParaRPr lang="ru-RU" sz="1000" b="0" i="0" u="none" strike="noStrike">
                        <a:solidFill>
                          <a:srgbClr val="000000"/>
                        </a:solidFill>
                        <a:effectLst/>
                        <a:latin typeface="Calibri" panose="020F0502020204030204" pitchFamily="34" charset="0"/>
                      </a:endParaRPr>
                    </a:p>
                  </a:txBody>
                  <a:tcPr marL="7316" marR="7316" marT="7316"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49218467"/>
                  </a:ext>
                </a:extLst>
              </a:tr>
              <a:tr h="1659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rowSpan="10">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gridSpan="7">
                  <a:txBody>
                    <a:bodyPr/>
                    <a:lstStyle/>
                    <a:p>
                      <a:pPr algn="l" fontAlgn="t"/>
                      <a:r>
                        <a:rPr lang="ru-RU" sz="1000" u="none" strike="noStrike">
                          <a:effectLst/>
                        </a:rPr>
                        <a:t>Мероприятие 1.1 «Содержание и эксплуатация Системы-112» </a:t>
                      </a:r>
                      <a:endParaRPr lang="ru-RU" sz="1000" b="0" i="0" u="none" strike="noStrike">
                        <a:solidFill>
                          <a:srgbClr val="000000"/>
                        </a:solidFill>
                        <a:effectLst/>
                        <a:latin typeface="Calibri" panose="020F0502020204030204" pitchFamily="34" charset="0"/>
                      </a:endParaRPr>
                    </a:p>
                  </a:txBody>
                  <a:tcPr marL="7316" marR="7316" marT="731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21385927"/>
                  </a:ext>
                </a:extLst>
              </a:tr>
              <a:tr h="4825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Обеспечено функционирование </a:t>
                      </a:r>
                      <a:br>
                        <a:rPr lang="ru-RU" sz="1000" u="none" strike="noStrike">
                          <a:effectLst/>
                        </a:rPr>
                      </a:br>
                      <a:r>
                        <a:rPr lang="ru-RU" sz="1000" u="none" strike="noStrike">
                          <a:effectLst/>
                        </a:rPr>
                        <a:t>Системы-112, ед.</a:t>
                      </a:r>
                      <a:br>
                        <a:rPr lang="ru-RU" sz="1000" u="none" strike="noStrike">
                          <a:effectLst/>
                        </a:rPr>
                      </a:b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7316" marR="7316" marT="7316" marB="0"/>
                </a:tc>
                <a:extLst>
                  <a:ext uri="{0D108BD9-81ED-4DB2-BD59-A6C34878D82A}">
                    <a16:rowId xmlns:a16="http://schemas.microsoft.com/office/drawing/2014/main" val="2950226801"/>
                  </a:ext>
                </a:extLst>
              </a:tr>
              <a:tr h="1659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vMerge="1">
                  <a:txBody>
                    <a:bodyPr/>
                    <a:lstStyle/>
                    <a:p>
                      <a:endParaRPr lang="ru-RU"/>
                    </a:p>
                  </a:txBody>
                  <a:tcPr/>
                </a:tc>
                <a:tc gridSpan="7">
                  <a:txBody>
                    <a:bodyPr/>
                    <a:lstStyle/>
                    <a:p>
                      <a:pPr algn="l" fontAlgn="t"/>
                      <a:r>
                        <a:rPr lang="ru-RU" sz="1000" u="none" strike="noStrike">
                          <a:effectLst/>
                        </a:rPr>
                        <a:t>Мероприятие 2.1 «Формирование, хранение, использование и восполнение резервного фонда для ликвидации чрезвычайных ситуаций муниципального характера» </a:t>
                      </a:r>
                      <a:endParaRPr lang="ru-RU" sz="1000" b="0" i="0" u="none" strike="noStrike">
                        <a:solidFill>
                          <a:srgbClr val="000000"/>
                        </a:solidFill>
                        <a:effectLst/>
                        <a:latin typeface="Calibri" panose="020F0502020204030204" pitchFamily="34" charset="0"/>
                      </a:endParaRPr>
                    </a:p>
                  </a:txBody>
                  <a:tcPr marL="7316" marR="7316" marT="731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65558879"/>
                  </a:ext>
                </a:extLst>
              </a:tr>
              <a:tr h="45594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Приобретение материальных средств резервного фонда для ликвидации чрезвычайных ситуации муниципального характера </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61,00</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7316" marR="7316" marT="7316" marB="0"/>
                </a:tc>
                <a:extLst>
                  <a:ext uri="{0D108BD9-81ED-4DB2-BD59-A6C34878D82A}">
                    <a16:rowId xmlns:a16="http://schemas.microsoft.com/office/drawing/2014/main" val="1587253231"/>
                  </a:ext>
                </a:extLst>
              </a:tr>
              <a:tr h="36475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vMerge="1">
                  <a:txBody>
                    <a:bodyPr/>
                    <a:lstStyle/>
                    <a:p>
                      <a:endParaRPr lang="ru-RU"/>
                    </a:p>
                  </a:txBody>
                  <a:tcPr/>
                </a:tc>
                <a:tc gridSpan="7">
                  <a:txBody>
                    <a:bodyPr/>
                    <a:lstStyle/>
                    <a:p>
                      <a:pPr algn="l" fontAlgn="t"/>
                      <a:r>
                        <a:rPr lang="ru-RU" sz="1000" u="none" strike="noStrike">
                          <a:effectLst/>
                        </a:rPr>
                        <a:t>Мероприятие 3.1 «Подготовка должностных лиц по вопросам гражданской обороны, предупреждения и ликвидации чрезвычайных ситуаций (УМЦ ГКУ «Специальный центр «Звенигород», др» </a:t>
                      </a:r>
                      <a:endParaRPr lang="ru-RU" sz="1000" b="0" i="0" u="none" strike="noStrike">
                        <a:solidFill>
                          <a:srgbClr val="000000"/>
                        </a:solidFill>
                        <a:effectLst/>
                        <a:latin typeface="Calibri" panose="020F0502020204030204" pitchFamily="34" charset="0"/>
                      </a:endParaRPr>
                    </a:p>
                  </a:txBody>
                  <a:tcPr marL="7316" marR="7316" marT="731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20968368"/>
                  </a:ext>
                </a:extLst>
              </a:tr>
              <a:tr h="48251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Подготовка должностных лиц по вопросам гражданской обороны, предупреждения и ликвидации чрезвычайных ситуаций (УМЦ ГКУ «Специальный центр «Звенигород», др</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16</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dirty="0">
                          <a:effectLst/>
                        </a:rPr>
                        <a:t>16</a:t>
                      </a:r>
                      <a:endParaRPr lang="ru-RU" sz="1000" b="0" i="0" u="none" strike="noStrike" dirty="0">
                        <a:solidFill>
                          <a:srgbClr val="000000"/>
                        </a:solidFill>
                        <a:effectLst/>
                        <a:latin typeface="Calibri" panose="020F0502020204030204" pitchFamily="34" charset="0"/>
                      </a:endParaRPr>
                    </a:p>
                  </a:txBody>
                  <a:tcPr marL="7316" marR="7316" marT="7316"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7316" marR="7316" marT="7316" marB="0"/>
                </a:tc>
                <a:extLst>
                  <a:ext uri="{0D108BD9-81ED-4DB2-BD59-A6C34878D82A}">
                    <a16:rowId xmlns:a16="http://schemas.microsoft.com/office/drawing/2014/main" val="3056846204"/>
                  </a:ext>
                </a:extLst>
              </a:tr>
              <a:tr h="1659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vMerge="1">
                  <a:txBody>
                    <a:bodyPr/>
                    <a:lstStyle/>
                    <a:p>
                      <a:endParaRPr lang="ru-RU"/>
                    </a:p>
                  </a:txBody>
                  <a:tcPr/>
                </a:tc>
                <a:tc gridSpan="7">
                  <a:txBody>
                    <a:bodyPr/>
                    <a:lstStyle/>
                    <a:p>
                      <a:pPr algn="l" fontAlgn="t"/>
                      <a:r>
                        <a:rPr lang="ru-RU" sz="1000" u="none" strike="noStrike" dirty="0">
                          <a:effectLst/>
                        </a:rPr>
                        <a:t>Мероприятие 3.3 «Пропаганда знаний в области гражданской обороны и защиты населения и территории от чрезвычайных ситуаций» </a:t>
                      </a:r>
                      <a:endParaRPr lang="ru-RU" sz="1000" b="0" i="0" u="none" strike="noStrike" dirty="0">
                        <a:solidFill>
                          <a:srgbClr val="000000"/>
                        </a:solidFill>
                        <a:effectLst/>
                        <a:latin typeface="Calibri" panose="020F0502020204030204" pitchFamily="34" charset="0"/>
                      </a:endParaRPr>
                    </a:p>
                  </a:txBody>
                  <a:tcPr marL="7316" marR="7316" marT="731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18842360"/>
                  </a:ext>
                </a:extLst>
              </a:tr>
              <a:tr h="61553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Издано листовок, учебных пособий, журналов</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l" fontAlgn="t"/>
                      <a:r>
                        <a:rPr lang="ru-RU" sz="1000" u="none" strike="noStrike" dirty="0">
                          <a:effectLst/>
                        </a:rPr>
                        <a:t>Изготовление листовок, учебных пособий, журналов не планировалось в 2023 году не планировалось</a:t>
                      </a:r>
                      <a:endParaRPr lang="ru-RU" sz="1000" b="0" i="0" u="none" strike="noStrike" dirty="0">
                        <a:solidFill>
                          <a:srgbClr val="000000"/>
                        </a:solidFill>
                        <a:effectLst/>
                        <a:latin typeface="Calibri" panose="020F0502020204030204" pitchFamily="34" charset="0"/>
                      </a:endParaRPr>
                    </a:p>
                  </a:txBody>
                  <a:tcPr marL="7316" marR="7316" marT="7316" marB="0"/>
                </a:tc>
                <a:extLst>
                  <a:ext uri="{0D108BD9-81ED-4DB2-BD59-A6C34878D82A}">
                    <a16:rowId xmlns:a16="http://schemas.microsoft.com/office/drawing/2014/main" val="1228564951"/>
                  </a:ext>
                </a:extLst>
              </a:tr>
              <a:tr h="24317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vMerge="1">
                  <a:txBody>
                    <a:bodyPr/>
                    <a:lstStyle/>
                    <a:p>
                      <a:endParaRPr lang="ru-RU"/>
                    </a:p>
                  </a:txBody>
                  <a:tcPr/>
                </a:tc>
                <a:tc gridSpan="7">
                  <a:txBody>
                    <a:bodyPr/>
                    <a:lstStyle/>
                    <a:p>
                      <a:pPr algn="l" fontAlgn="t"/>
                      <a:r>
                        <a:rPr lang="ru-RU" sz="1000" u="none" strike="noStrike" dirty="0">
                          <a:effectLst/>
                        </a:rPr>
                        <a:t>Мероприятие 3.4 «Проведение и участие в учениях, соревнованиях, тренировках, смотрах-конкурсах, семинарах (в том числе учащихся общеобразовательных учреждений)» </a:t>
                      </a:r>
                      <a:endParaRPr lang="ru-RU" sz="1000" b="0" i="0" u="none" strike="noStrike" dirty="0">
                        <a:solidFill>
                          <a:srgbClr val="000000"/>
                        </a:solidFill>
                        <a:effectLst/>
                        <a:latin typeface="Calibri" panose="020F0502020204030204" pitchFamily="34" charset="0"/>
                      </a:endParaRPr>
                    </a:p>
                  </a:txBody>
                  <a:tcPr marL="7316" marR="7316" marT="7316"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33422909"/>
                  </a:ext>
                </a:extLst>
              </a:tr>
              <a:tr h="324212">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Проведение учений, тренировок, смотр-конкурсов</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l" fontAlgn="t"/>
                      <a:r>
                        <a:rPr lang="ru-RU" sz="1000" u="none" strike="noStrike">
                          <a:effectLst/>
                        </a:rPr>
                        <a:t>Количество</a:t>
                      </a:r>
                      <a:endParaRPr lang="ru-RU" sz="1000" b="0" i="0" u="none" strike="noStrike">
                        <a:solidFill>
                          <a:srgbClr val="000000"/>
                        </a:solidFill>
                        <a:effectLst/>
                        <a:latin typeface="Calibri" panose="020F0502020204030204" pitchFamily="34" charset="0"/>
                      </a:endParaRPr>
                    </a:p>
                  </a:txBody>
                  <a:tcPr marL="7316" marR="7316" marT="7316"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7316" marR="7316" marT="7316"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7316" marR="7316" marT="7316" marB="0"/>
                </a:tc>
                <a:extLst>
                  <a:ext uri="{0D108BD9-81ED-4DB2-BD59-A6C34878D82A}">
                    <a16:rowId xmlns:a16="http://schemas.microsoft.com/office/drawing/2014/main" val="3865537793"/>
                  </a:ext>
                </a:extLst>
              </a:tr>
            </a:tbl>
          </a:graphicData>
        </a:graphic>
      </p:graphicFrame>
    </p:spTree>
    <p:extLst>
      <p:ext uri="{BB962C8B-B14F-4D97-AF65-F5344CB8AC3E}">
        <p14:creationId xmlns:p14="http://schemas.microsoft.com/office/powerpoint/2010/main" val="3693829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88</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660635087"/>
              </p:ext>
            </p:extLst>
          </p:nvPr>
        </p:nvGraphicFramePr>
        <p:xfrm>
          <a:off x="404075" y="1254125"/>
          <a:ext cx="11483124" cy="5238119"/>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509293468"/>
                    </a:ext>
                  </a:extLst>
                </a:gridCol>
                <a:gridCol w="463200">
                  <a:extLst>
                    <a:ext uri="{9D8B030D-6E8A-4147-A177-3AD203B41FA5}">
                      <a16:colId xmlns:a16="http://schemas.microsoft.com/office/drawing/2014/main" val="2017871010"/>
                    </a:ext>
                  </a:extLst>
                </a:gridCol>
                <a:gridCol w="690259">
                  <a:extLst>
                    <a:ext uri="{9D8B030D-6E8A-4147-A177-3AD203B41FA5}">
                      <a16:colId xmlns:a16="http://schemas.microsoft.com/office/drawing/2014/main" val="3023767479"/>
                    </a:ext>
                  </a:extLst>
                </a:gridCol>
                <a:gridCol w="3826698">
                  <a:extLst>
                    <a:ext uri="{9D8B030D-6E8A-4147-A177-3AD203B41FA5}">
                      <a16:colId xmlns:a16="http://schemas.microsoft.com/office/drawing/2014/main" val="2184809864"/>
                    </a:ext>
                  </a:extLst>
                </a:gridCol>
                <a:gridCol w="1017225">
                  <a:extLst>
                    <a:ext uri="{9D8B030D-6E8A-4147-A177-3AD203B41FA5}">
                      <a16:colId xmlns:a16="http://schemas.microsoft.com/office/drawing/2014/main" val="293679235"/>
                    </a:ext>
                  </a:extLst>
                </a:gridCol>
                <a:gridCol w="1017225">
                  <a:extLst>
                    <a:ext uri="{9D8B030D-6E8A-4147-A177-3AD203B41FA5}">
                      <a16:colId xmlns:a16="http://schemas.microsoft.com/office/drawing/2014/main" val="44336136"/>
                    </a:ext>
                  </a:extLst>
                </a:gridCol>
                <a:gridCol w="811357">
                  <a:extLst>
                    <a:ext uri="{9D8B030D-6E8A-4147-A177-3AD203B41FA5}">
                      <a16:colId xmlns:a16="http://schemas.microsoft.com/office/drawing/2014/main" val="2297418199"/>
                    </a:ext>
                  </a:extLst>
                </a:gridCol>
                <a:gridCol w="775027">
                  <a:extLst>
                    <a:ext uri="{9D8B030D-6E8A-4147-A177-3AD203B41FA5}">
                      <a16:colId xmlns:a16="http://schemas.microsoft.com/office/drawing/2014/main" val="1510862717"/>
                    </a:ext>
                  </a:extLst>
                </a:gridCol>
                <a:gridCol w="2397741">
                  <a:extLst>
                    <a:ext uri="{9D8B030D-6E8A-4147-A177-3AD203B41FA5}">
                      <a16:colId xmlns:a16="http://schemas.microsoft.com/office/drawing/2014/main" val="4113236401"/>
                    </a:ext>
                  </a:extLst>
                </a:gridCol>
              </a:tblGrid>
              <a:tr h="466379">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401" marR="6401" marT="6401"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6401" marR="6401" marT="6401"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401" marR="6401" marT="6401" marB="0"/>
                </a:tc>
                <a:extLst>
                  <a:ext uri="{0D108BD9-81ED-4DB2-BD59-A6C34878D82A}">
                    <a16:rowId xmlns:a16="http://schemas.microsoft.com/office/drawing/2014/main" val="966997245"/>
                  </a:ext>
                </a:extLst>
              </a:tr>
              <a:tr h="159753">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401" marR="6401" marT="6401" marB="0" anchor="ctr"/>
                </a:tc>
                <a:extLst>
                  <a:ext uri="{0D108BD9-81ED-4DB2-BD59-A6C34878D82A}">
                    <a16:rowId xmlns:a16="http://schemas.microsoft.com/office/drawing/2014/main" val="998811931"/>
                  </a:ext>
                </a:extLst>
              </a:tr>
              <a:tr h="257570">
                <a:tc gridSpan="9">
                  <a:txBody>
                    <a:bodyPr/>
                    <a:lstStyle/>
                    <a:p>
                      <a:pPr algn="l" fontAlgn="ctr"/>
                      <a:r>
                        <a:rPr lang="ru-RU" sz="1000" u="none" strike="noStrike">
                          <a:effectLst/>
                        </a:rPr>
                        <a:t>08. Безопасность и обеспечение безопасности  жизнедеятельности населения </a:t>
                      </a:r>
                      <a:endParaRPr lang="ru-RU" sz="1000" b="1" i="0" u="none" strike="noStrike">
                        <a:solidFill>
                          <a:srgbClr val="000000"/>
                        </a:solidFill>
                        <a:effectLst/>
                        <a:latin typeface="Calibri" panose="020F0502020204030204" pitchFamily="34" charset="0"/>
                      </a:endParaRPr>
                    </a:p>
                  </a:txBody>
                  <a:tcPr marL="6401" marR="6401" marT="640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72256243"/>
                  </a:ext>
                </a:extLst>
              </a:tr>
              <a:tr h="17386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gridSpan="8">
                  <a:txBody>
                    <a:bodyPr/>
                    <a:lstStyle/>
                    <a:p>
                      <a:pPr algn="l" fontAlgn="ctr"/>
                      <a:r>
                        <a:rPr lang="ru-RU" sz="1000" u="none" strike="noStrike">
                          <a:effectLst/>
                        </a:rPr>
                        <a:t>Подпрограмма 3. Обеспечение мероприятий гражданской обороны на территории муниципального образования Московской области </a:t>
                      </a:r>
                      <a:endParaRPr lang="ru-RU" sz="1000" b="0" i="0" u="none" strike="noStrike">
                        <a:solidFill>
                          <a:srgbClr val="000000"/>
                        </a:solidFill>
                        <a:effectLst/>
                        <a:latin typeface="Calibri" panose="020F0502020204030204" pitchFamily="34" charset="0"/>
                      </a:endParaRPr>
                    </a:p>
                  </a:txBody>
                  <a:tcPr marL="6401" marR="6401" marT="640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57601176"/>
                  </a:ext>
                </a:extLst>
              </a:tr>
              <a:tr h="15975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rowSpan="16">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gridSpan="7">
                  <a:txBody>
                    <a:bodyPr/>
                    <a:lstStyle/>
                    <a:p>
                      <a:pPr algn="l" fontAlgn="t"/>
                      <a:r>
                        <a:rPr lang="ru-RU" sz="1000" u="none" strike="noStrike">
                          <a:effectLst/>
                        </a:rPr>
                        <a:t>Мероприятие 1.1 «Поддержание в постоянной готовности муниципальной автоматизированной системы централизованного оповещения (далее - МАСЦО)» </a:t>
                      </a:r>
                      <a:endParaRPr lang="ru-RU" sz="1000" b="0" i="0" u="none" strike="noStrike">
                        <a:solidFill>
                          <a:srgbClr val="000000"/>
                        </a:solidFill>
                        <a:effectLst/>
                        <a:latin typeface="Calibri" panose="020F0502020204030204" pitchFamily="34" charset="0"/>
                      </a:endParaRPr>
                    </a:p>
                  </a:txBody>
                  <a:tcPr marL="6401" marR="6401" marT="640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37876312"/>
                  </a:ext>
                </a:extLst>
              </a:tr>
              <a:tr h="3130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Обеспечена готовность технических средств оповещения</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401" marR="6401" marT="6401" marB="0"/>
                </a:tc>
                <a:extLst>
                  <a:ext uri="{0D108BD9-81ED-4DB2-BD59-A6C34878D82A}">
                    <a16:rowId xmlns:a16="http://schemas.microsoft.com/office/drawing/2014/main" val="3070697781"/>
                  </a:ext>
                </a:extLst>
              </a:tr>
              <a:tr h="15975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gridSpan="7">
                  <a:txBody>
                    <a:bodyPr/>
                    <a:lstStyle/>
                    <a:p>
                      <a:pPr algn="l" fontAlgn="t"/>
                      <a:r>
                        <a:rPr lang="ru-RU" sz="1000" u="none" strike="noStrike">
                          <a:effectLst/>
                        </a:rPr>
                        <a:t>Мероприятие 1.2 «Развитие и модернизация МАСЦО» </a:t>
                      </a:r>
                      <a:endParaRPr lang="ru-RU" sz="1000" b="0" i="0" u="none" strike="noStrike">
                        <a:solidFill>
                          <a:srgbClr val="000000"/>
                        </a:solidFill>
                        <a:effectLst/>
                        <a:latin typeface="Calibri" panose="020F0502020204030204" pitchFamily="34" charset="0"/>
                      </a:endParaRPr>
                    </a:p>
                  </a:txBody>
                  <a:tcPr marL="6401" marR="6401" marT="640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82884387"/>
                  </a:ext>
                </a:extLst>
              </a:tr>
              <a:tr h="3130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Развернуты современные технические средства оповещения</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401" marR="6401" marT="6401" marB="0"/>
                </a:tc>
                <a:extLst>
                  <a:ext uri="{0D108BD9-81ED-4DB2-BD59-A6C34878D82A}">
                    <a16:rowId xmlns:a16="http://schemas.microsoft.com/office/drawing/2014/main" val="3011269381"/>
                  </a:ext>
                </a:extLst>
              </a:tr>
              <a:tr h="25113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gridSpan="7">
                  <a:txBody>
                    <a:bodyPr/>
                    <a:lstStyle/>
                    <a:p>
                      <a:pPr algn="l" fontAlgn="t"/>
                      <a:r>
                        <a:rPr lang="ru-RU" sz="1000" u="none" strike="noStrike">
                          <a:effectLst/>
                        </a:rPr>
                        <a:t>Мероприятие 2.1 «Формирование, хранение, использование и восполнение запасов материально-технических, продовольственных и иных средств в целях гражданской обороны» </a:t>
                      </a:r>
                      <a:endParaRPr lang="ru-RU" sz="1000" b="0" i="0" u="none" strike="noStrike">
                        <a:solidFill>
                          <a:srgbClr val="000000"/>
                        </a:solidFill>
                        <a:effectLst/>
                        <a:latin typeface="Calibri" panose="020F0502020204030204" pitchFamily="34" charset="0"/>
                      </a:endParaRPr>
                    </a:p>
                  </a:txBody>
                  <a:tcPr marL="6401" marR="6401" marT="640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39923379"/>
                  </a:ext>
                </a:extLst>
              </a:tr>
              <a:tr h="3130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Приобретено материально-технических, продовольственных и иных средств, для целей гражданской обороны</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10</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10</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401" marR="6401" marT="6401" marB="0"/>
                </a:tc>
                <a:extLst>
                  <a:ext uri="{0D108BD9-81ED-4DB2-BD59-A6C34878D82A}">
                    <a16:rowId xmlns:a16="http://schemas.microsoft.com/office/drawing/2014/main" val="1867005347"/>
                  </a:ext>
                </a:extLst>
              </a:tr>
              <a:tr h="15975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gridSpan="7">
                  <a:txBody>
                    <a:bodyPr/>
                    <a:lstStyle/>
                    <a:p>
                      <a:pPr algn="l" fontAlgn="t"/>
                      <a:r>
                        <a:rPr lang="ru-RU" sz="1000" u="none" strike="noStrike">
                          <a:effectLst/>
                        </a:rPr>
                        <a:t>Мероприятие 3.1 «Обеспечение готовности объектов гражданской обороны» </a:t>
                      </a:r>
                      <a:endParaRPr lang="ru-RU" sz="1000" b="0" i="0" u="none" strike="noStrike">
                        <a:solidFill>
                          <a:srgbClr val="000000"/>
                        </a:solidFill>
                        <a:effectLst/>
                        <a:latin typeface="Calibri" panose="020F0502020204030204" pitchFamily="34" charset="0"/>
                      </a:endParaRPr>
                    </a:p>
                  </a:txBody>
                  <a:tcPr marL="6401" marR="6401" marT="640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72228385"/>
                  </a:ext>
                </a:extLst>
              </a:tr>
              <a:tr h="3130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Количество объектов гражданской обороны</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401" marR="6401" marT="6401" marB="0"/>
                </a:tc>
                <a:extLst>
                  <a:ext uri="{0D108BD9-81ED-4DB2-BD59-A6C34878D82A}">
                    <a16:rowId xmlns:a16="http://schemas.microsoft.com/office/drawing/2014/main" val="862268043"/>
                  </a:ext>
                </a:extLst>
              </a:tr>
              <a:tr h="15975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gridSpan="7">
                  <a:txBody>
                    <a:bodyPr/>
                    <a:lstStyle/>
                    <a:p>
                      <a:pPr algn="l" fontAlgn="t"/>
                      <a:r>
                        <a:rPr lang="ru-RU" sz="1000" u="none" strike="noStrike">
                          <a:effectLst/>
                        </a:rPr>
                        <a:t>Мероприятие 3.2 «Проведение учений и тренировок по гражданской обороне» </a:t>
                      </a:r>
                      <a:endParaRPr lang="ru-RU" sz="1000" b="0" i="0" u="none" strike="noStrike">
                        <a:solidFill>
                          <a:srgbClr val="000000"/>
                        </a:solidFill>
                        <a:effectLst/>
                        <a:latin typeface="Calibri" panose="020F0502020204030204" pitchFamily="34" charset="0"/>
                      </a:endParaRPr>
                    </a:p>
                  </a:txBody>
                  <a:tcPr marL="6401" marR="6401" marT="640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97954801"/>
                  </a:ext>
                </a:extLst>
              </a:tr>
              <a:tr h="3130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Количество проведенных тренировок и учений,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dirty="0" smtClean="0">
                          <a:effectLst/>
                        </a:rPr>
                        <a:t>-</a:t>
                      </a:r>
                      <a:endParaRPr lang="ru-RU" sz="1000" b="0" i="0" u="none" strike="noStrike" dirty="0">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11,00</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401" marR="6401" marT="6401" marB="0"/>
                </a:tc>
                <a:extLst>
                  <a:ext uri="{0D108BD9-81ED-4DB2-BD59-A6C34878D82A}">
                    <a16:rowId xmlns:a16="http://schemas.microsoft.com/office/drawing/2014/main" val="116130786"/>
                  </a:ext>
                </a:extLst>
              </a:tr>
              <a:tr h="15975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gridSpan="7">
                  <a:txBody>
                    <a:bodyPr/>
                    <a:lstStyle/>
                    <a:p>
                      <a:pPr algn="l" fontAlgn="t"/>
                      <a:r>
                        <a:rPr lang="ru-RU" sz="1000" u="none" strike="noStrike">
                          <a:effectLst/>
                        </a:rPr>
                        <a:t>Мероприятие 3.3 «Создание и содержание курсов гражданской обороны муниципального образования» </a:t>
                      </a:r>
                      <a:endParaRPr lang="ru-RU" sz="1000" b="0" i="0" u="none" strike="noStrike">
                        <a:solidFill>
                          <a:srgbClr val="000000"/>
                        </a:solidFill>
                        <a:effectLst/>
                        <a:latin typeface="Calibri" panose="020F0502020204030204" pitchFamily="34" charset="0"/>
                      </a:endParaRPr>
                    </a:p>
                  </a:txBody>
                  <a:tcPr marL="6401" marR="6401" marT="640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17701591"/>
                  </a:ext>
                </a:extLst>
              </a:tr>
              <a:tr h="3130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Подготовлено должностных лиц,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48,00</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401" marR="6401" marT="6401" marB="0"/>
                </a:tc>
                <a:extLst>
                  <a:ext uri="{0D108BD9-81ED-4DB2-BD59-A6C34878D82A}">
                    <a16:rowId xmlns:a16="http://schemas.microsoft.com/office/drawing/2014/main" val="1122860268"/>
                  </a:ext>
                </a:extLst>
              </a:tr>
              <a:tr h="15975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gridSpan="7">
                  <a:txBody>
                    <a:bodyPr/>
                    <a:lstStyle/>
                    <a:p>
                      <a:pPr algn="l" fontAlgn="t"/>
                      <a:r>
                        <a:rPr lang="ru-RU" sz="1000" u="none" strike="noStrike">
                          <a:effectLst/>
                        </a:rPr>
                        <a:t>Мероприятие 3.4 «Пропаганда знаний в области гражданской обороны » </a:t>
                      </a:r>
                      <a:endParaRPr lang="ru-RU" sz="1000" b="0" i="0" u="none" strike="noStrike">
                        <a:solidFill>
                          <a:srgbClr val="000000"/>
                        </a:solidFill>
                        <a:effectLst/>
                        <a:latin typeface="Calibri" panose="020F0502020204030204" pitchFamily="34" charset="0"/>
                      </a:endParaRPr>
                    </a:p>
                  </a:txBody>
                  <a:tcPr marL="6401" marR="6401" marT="640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38113445"/>
                  </a:ext>
                </a:extLst>
              </a:tr>
              <a:tr h="46637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Издано листовок, учебных пособий, журналов,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l" fontAlgn="t"/>
                      <a:r>
                        <a:rPr lang="ru-RU" sz="1000" u="none" strike="noStrike" dirty="0">
                          <a:effectLst/>
                        </a:rPr>
                        <a:t>Изготовление листовок, учебных пособий, журналов не планировалось в 2023 году не планировалось</a:t>
                      </a:r>
                      <a:endParaRPr lang="ru-RU" sz="1000" b="0" i="0" u="none" strike="noStrike" dirty="0">
                        <a:solidFill>
                          <a:srgbClr val="000000"/>
                        </a:solidFill>
                        <a:effectLst/>
                        <a:latin typeface="Calibri" panose="020F0502020204030204" pitchFamily="34" charset="0"/>
                      </a:endParaRPr>
                    </a:p>
                  </a:txBody>
                  <a:tcPr marL="6401" marR="6401" marT="6401" marB="0"/>
                </a:tc>
                <a:extLst>
                  <a:ext uri="{0D108BD9-81ED-4DB2-BD59-A6C34878D82A}">
                    <a16:rowId xmlns:a16="http://schemas.microsoft.com/office/drawing/2014/main" val="376566005"/>
                  </a:ext>
                </a:extLst>
              </a:tr>
              <a:tr h="15975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gridSpan="7">
                  <a:txBody>
                    <a:bodyPr/>
                    <a:lstStyle/>
                    <a:p>
                      <a:pPr algn="l" fontAlgn="t"/>
                      <a:r>
                        <a:rPr lang="ru-RU" sz="1000" u="none" strike="noStrike" dirty="0">
                          <a:effectLst/>
                        </a:rPr>
                        <a:t>Мероприятие 3.5 «Подготовка безопасных районов для размещения населения, материальных и культурных ценностей, подлежащих эвакуации» </a:t>
                      </a:r>
                      <a:endParaRPr lang="ru-RU" sz="1000" b="0" i="0" u="none" strike="noStrike" dirty="0">
                        <a:solidFill>
                          <a:srgbClr val="000000"/>
                        </a:solidFill>
                        <a:effectLst/>
                        <a:latin typeface="Calibri" panose="020F0502020204030204" pitchFamily="34" charset="0"/>
                      </a:endParaRPr>
                    </a:p>
                  </a:txBody>
                  <a:tcPr marL="6401" marR="6401" marT="640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32136605"/>
                  </a:ext>
                </a:extLst>
              </a:tr>
              <a:tr h="466379">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Количество подготовленных безопасных районов для размещения населения, материальных и культурных ценностей, подлежащих эвакуации, </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401" marR="6401" marT="640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401" marR="6401" marT="6401"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401" marR="6401" marT="6401" marB="0"/>
                </a:tc>
                <a:extLst>
                  <a:ext uri="{0D108BD9-81ED-4DB2-BD59-A6C34878D82A}">
                    <a16:rowId xmlns:a16="http://schemas.microsoft.com/office/drawing/2014/main" val="165361970"/>
                  </a:ext>
                </a:extLst>
              </a:tr>
            </a:tbl>
          </a:graphicData>
        </a:graphic>
      </p:graphicFrame>
    </p:spTree>
    <p:extLst>
      <p:ext uri="{BB962C8B-B14F-4D97-AF65-F5344CB8AC3E}">
        <p14:creationId xmlns:p14="http://schemas.microsoft.com/office/powerpoint/2010/main" val="1653401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89</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407306470"/>
              </p:ext>
            </p:extLst>
          </p:nvPr>
        </p:nvGraphicFramePr>
        <p:xfrm>
          <a:off x="404075" y="1250951"/>
          <a:ext cx="11483124" cy="5325451"/>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1353451456"/>
                    </a:ext>
                  </a:extLst>
                </a:gridCol>
                <a:gridCol w="463200">
                  <a:extLst>
                    <a:ext uri="{9D8B030D-6E8A-4147-A177-3AD203B41FA5}">
                      <a16:colId xmlns:a16="http://schemas.microsoft.com/office/drawing/2014/main" val="3072065784"/>
                    </a:ext>
                  </a:extLst>
                </a:gridCol>
                <a:gridCol w="690259">
                  <a:extLst>
                    <a:ext uri="{9D8B030D-6E8A-4147-A177-3AD203B41FA5}">
                      <a16:colId xmlns:a16="http://schemas.microsoft.com/office/drawing/2014/main" val="3780277845"/>
                    </a:ext>
                  </a:extLst>
                </a:gridCol>
                <a:gridCol w="3826699">
                  <a:extLst>
                    <a:ext uri="{9D8B030D-6E8A-4147-A177-3AD203B41FA5}">
                      <a16:colId xmlns:a16="http://schemas.microsoft.com/office/drawing/2014/main" val="2511646845"/>
                    </a:ext>
                  </a:extLst>
                </a:gridCol>
                <a:gridCol w="1017224">
                  <a:extLst>
                    <a:ext uri="{9D8B030D-6E8A-4147-A177-3AD203B41FA5}">
                      <a16:colId xmlns:a16="http://schemas.microsoft.com/office/drawing/2014/main" val="150792089"/>
                    </a:ext>
                  </a:extLst>
                </a:gridCol>
                <a:gridCol w="1017224">
                  <a:extLst>
                    <a:ext uri="{9D8B030D-6E8A-4147-A177-3AD203B41FA5}">
                      <a16:colId xmlns:a16="http://schemas.microsoft.com/office/drawing/2014/main" val="1211336349"/>
                    </a:ext>
                  </a:extLst>
                </a:gridCol>
                <a:gridCol w="811358">
                  <a:extLst>
                    <a:ext uri="{9D8B030D-6E8A-4147-A177-3AD203B41FA5}">
                      <a16:colId xmlns:a16="http://schemas.microsoft.com/office/drawing/2014/main" val="118301266"/>
                    </a:ext>
                  </a:extLst>
                </a:gridCol>
                <a:gridCol w="775027">
                  <a:extLst>
                    <a:ext uri="{9D8B030D-6E8A-4147-A177-3AD203B41FA5}">
                      <a16:colId xmlns:a16="http://schemas.microsoft.com/office/drawing/2014/main" val="2455082106"/>
                    </a:ext>
                  </a:extLst>
                </a:gridCol>
                <a:gridCol w="2397741">
                  <a:extLst>
                    <a:ext uri="{9D8B030D-6E8A-4147-A177-3AD203B41FA5}">
                      <a16:colId xmlns:a16="http://schemas.microsoft.com/office/drawing/2014/main" val="1754225410"/>
                    </a:ext>
                  </a:extLst>
                </a:gridCol>
              </a:tblGrid>
              <a:tr h="451766">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930" marR="5930" marT="5930"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930" marR="5930" marT="5930" marB="0"/>
                </a:tc>
                <a:extLst>
                  <a:ext uri="{0D108BD9-81ED-4DB2-BD59-A6C34878D82A}">
                    <a16:rowId xmlns:a16="http://schemas.microsoft.com/office/drawing/2014/main" val="194368568"/>
                  </a:ext>
                </a:extLst>
              </a:tr>
              <a:tr h="154445">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930" marR="5930" marT="5930" marB="0" anchor="ctr"/>
                </a:tc>
                <a:extLst>
                  <a:ext uri="{0D108BD9-81ED-4DB2-BD59-A6C34878D82A}">
                    <a16:rowId xmlns:a16="http://schemas.microsoft.com/office/drawing/2014/main" val="912815925"/>
                  </a:ext>
                </a:extLst>
              </a:tr>
              <a:tr h="231375">
                <a:tc gridSpan="9">
                  <a:txBody>
                    <a:bodyPr/>
                    <a:lstStyle/>
                    <a:p>
                      <a:pPr algn="l" fontAlgn="ctr"/>
                      <a:r>
                        <a:rPr lang="ru-RU" sz="1000" u="none" strike="noStrike">
                          <a:effectLst/>
                        </a:rPr>
                        <a:t>08. Безопасность и обеспечение безопасности  жизнедеятельности населения </a:t>
                      </a:r>
                      <a:endParaRPr lang="ru-RU" sz="1000" b="1" i="0" u="none" strike="noStrike">
                        <a:solidFill>
                          <a:srgbClr val="000000"/>
                        </a:solidFill>
                        <a:effectLst/>
                        <a:latin typeface="Calibri" panose="020F0502020204030204" pitchFamily="34" charset="0"/>
                      </a:endParaRPr>
                    </a:p>
                  </a:txBody>
                  <a:tcPr marL="5930" marR="5930" marT="593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01696999"/>
                  </a:ext>
                </a:extLst>
              </a:tr>
              <a:tr h="15444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gridSpan="8">
                  <a:txBody>
                    <a:bodyPr/>
                    <a:lstStyle/>
                    <a:p>
                      <a:pPr algn="l" fontAlgn="ctr"/>
                      <a:r>
                        <a:rPr lang="ru-RU" sz="1000" u="none" strike="noStrike">
                          <a:effectLst/>
                        </a:rPr>
                        <a:t>Подпрограмма 4. Обеспечение пожарной безопасности на территории муниципального образования Московской области </a:t>
                      </a:r>
                      <a:endParaRPr lang="ru-RU" sz="1000" b="0" i="0" u="none" strike="noStrike">
                        <a:solidFill>
                          <a:srgbClr val="000000"/>
                        </a:solidFill>
                        <a:effectLst/>
                        <a:latin typeface="Calibri" panose="020F0502020204030204" pitchFamily="34" charset="0"/>
                      </a:endParaRPr>
                    </a:p>
                  </a:txBody>
                  <a:tcPr marL="5930" marR="5930" marT="593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31258664"/>
                  </a:ext>
                </a:extLst>
              </a:tr>
              <a:tr h="15444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gridSpan="7">
                  <a:txBody>
                    <a:bodyPr/>
                    <a:lstStyle/>
                    <a:p>
                      <a:pPr algn="l" fontAlgn="t"/>
                      <a:r>
                        <a:rPr lang="ru-RU" sz="1000" u="none" strike="noStrike">
                          <a:effectLst/>
                        </a:rPr>
                        <a:t>Мероприятие 1.1 «Первичные меры пожарной безопасности  на территории муниципального образования» </a:t>
                      </a:r>
                      <a:endParaRPr lang="ru-RU" sz="1000" b="0" i="0" u="none" strike="noStrike">
                        <a:solidFill>
                          <a:srgbClr val="000000"/>
                        </a:solidFill>
                        <a:effectLst/>
                        <a:latin typeface="Calibri" panose="020F0502020204030204" pitchFamily="34" charset="0"/>
                      </a:endParaRPr>
                    </a:p>
                  </a:txBody>
                  <a:tcPr marL="5930" marR="5930" marT="593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89256885"/>
                  </a:ext>
                </a:extLst>
              </a:tr>
              <a:tr h="3031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dirty="0">
                          <a:effectLst/>
                        </a:rPr>
                        <a:t>Количество выполненных мероприятий по первичным мерам пожарной безопасности</a:t>
                      </a:r>
                      <a:endParaRPr lang="ru-RU" sz="1000" b="0" i="0" u="none" strike="noStrike" dirty="0">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96</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96</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930" marR="5930" marT="5930" marB="0"/>
                </a:tc>
                <a:extLst>
                  <a:ext uri="{0D108BD9-81ED-4DB2-BD59-A6C34878D82A}">
                    <a16:rowId xmlns:a16="http://schemas.microsoft.com/office/drawing/2014/main" val="2711950417"/>
                  </a:ext>
                </a:extLst>
              </a:tr>
              <a:tr h="15444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gridSpan="7">
                  <a:txBody>
                    <a:bodyPr/>
                    <a:lstStyle/>
                    <a:p>
                      <a:pPr algn="l" fontAlgn="t"/>
                      <a:r>
                        <a:rPr lang="ru-RU" sz="1000" u="none" strike="noStrike">
                          <a:effectLst/>
                        </a:rPr>
                        <a:t>Мероприятие 1.2 «Содержание пожарных гидрантов, обеспечение их исправного состояния и готовности к забору воды в любое время года» </a:t>
                      </a:r>
                      <a:endParaRPr lang="ru-RU" sz="1000" b="0" i="0" u="none" strike="noStrike">
                        <a:solidFill>
                          <a:srgbClr val="000000"/>
                        </a:solidFill>
                        <a:effectLst/>
                        <a:latin typeface="Calibri" panose="020F0502020204030204" pitchFamily="34" charset="0"/>
                      </a:endParaRPr>
                    </a:p>
                  </a:txBody>
                  <a:tcPr marL="5930" marR="5930" marT="593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11443765"/>
                  </a:ext>
                </a:extLst>
              </a:tr>
              <a:tr h="3031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Количество пожарных гидрантов в готовности к забору воды в любое время года</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434</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434</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930" marR="5930" marT="5930" marB="0"/>
                </a:tc>
                <a:extLst>
                  <a:ext uri="{0D108BD9-81ED-4DB2-BD59-A6C34878D82A}">
                    <a16:rowId xmlns:a16="http://schemas.microsoft.com/office/drawing/2014/main" val="3691929641"/>
                  </a:ext>
                </a:extLst>
              </a:tr>
              <a:tr h="3031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gridSpan="7">
                  <a:txBody>
                    <a:bodyPr/>
                    <a:lstStyle/>
                    <a:p>
                      <a:pPr algn="l" fontAlgn="t"/>
                      <a:r>
                        <a:rPr lang="ru-RU" sz="1000" u="none" strike="noStrike">
                          <a:effectLst/>
                        </a:rPr>
                        <a:t>Мероприятие 1.3 «Создание, содержание пожарных водоемов и создание условий для забора воды из них  в любое время года (обустройство подъездов с площадками с твердым покрытием для установки пожарных автомобилей)» </a:t>
                      </a:r>
                      <a:endParaRPr lang="ru-RU" sz="1000" b="0" i="0" u="none" strike="noStrike">
                        <a:solidFill>
                          <a:srgbClr val="000000"/>
                        </a:solidFill>
                        <a:effectLst/>
                        <a:latin typeface="Calibri" panose="020F0502020204030204" pitchFamily="34" charset="0"/>
                      </a:endParaRPr>
                    </a:p>
                  </a:txBody>
                  <a:tcPr marL="5930" marR="5930" marT="593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43992090"/>
                  </a:ext>
                </a:extLst>
              </a:tr>
              <a:tr h="3031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количество пожарных водоемов</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930" marR="5930" marT="5930" marB="0"/>
                </a:tc>
                <a:extLst>
                  <a:ext uri="{0D108BD9-81ED-4DB2-BD59-A6C34878D82A}">
                    <a16:rowId xmlns:a16="http://schemas.microsoft.com/office/drawing/2014/main" val="3434185675"/>
                  </a:ext>
                </a:extLst>
              </a:tr>
              <a:tr h="3031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gridSpan="7">
                  <a:txBody>
                    <a:bodyPr/>
                    <a:lstStyle/>
                    <a:p>
                      <a:pPr algn="l" fontAlgn="t"/>
                      <a:r>
                        <a:rPr lang="ru-RU" sz="1000" u="none" strike="noStrike">
                          <a:effectLst/>
                        </a:rPr>
                        <a:t>Мероприятие 1.4 «Оснащение и содержание пожарных извещателей в жилых помещениях, занимаемых малообеспеченными гражданами, малообеспеченными или многодетными семьями Московской области» </a:t>
                      </a:r>
                      <a:endParaRPr lang="ru-RU" sz="1000" b="0" i="0" u="none" strike="noStrike">
                        <a:solidFill>
                          <a:srgbClr val="000000"/>
                        </a:solidFill>
                        <a:effectLst/>
                        <a:latin typeface="Calibri" panose="020F0502020204030204" pitchFamily="34" charset="0"/>
                      </a:endParaRPr>
                    </a:p>
                  </a:txBody>
                  <a:tcPr marL="5930" marR="5930" marT="593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17311227"/>
                  </a:ext>
                </a:extLst>
              </a:tr>
              <a:tr h="3031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количество работающих извещателей</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2562</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2562</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930" marR="5930" marT="5930" marB="0"/>
                </a:tc>
                <a:extLst>
                  <a:ext uri="{0D108BD9-81ED-4DB2-BD59-A6C34878D82A}">
                    <a16:rowId xmlns:a16="http://schemas.microsoft.com/office/drawing/2014/main" val="1851194915"/>
                  </a:ext>
                </a:extLst>
              </a:tr>
              <a:tr h="3031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gridSpan="7">
                  <a:txBody>
                    <a:bodyPr/>
                    <a:lstStyle/>
                    <a:p>
                      <a:pPr algn="l" fontAlgn="t"/>
                      <a:r>
                        <a:rPr lang="ru-RU" sz="1000" u="none" strike="noStrike">
                          <a:effectLst/>
                        </a:rPr>
                        <a:t>Мероприятие 1.5 «Содержание в исправном состоянии средств обеспечения пожарной безопасности жилых и общественных зданий, находящихся в муниципальной собственности» </a:t>
                      </a:r>
                      <a:endParaRPr lang="ru-RU" sz="1000" b="0" i="0" u="none" strike="noStrike">
                        <a:solidFill>
                          <a:srgbClr val="000000"/>
                        </a:solidFill>
                        <a:effectLst/>
                        <a:latin typeface="Calibri" panose="020F0502020204030204" pitchFamily="34" charset="0"/>
                      </a:endParaRPr>
                    </a:p>
                  </a:txBody>
                  <a:tcPr marL="5930" marR="5930" marT="593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11483799"/>
                  </a:ext>
                </a:extLst>
              </a:tr>
              <a:tr h="4517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Количество средств обеспечения пожарной безопасности жилых и общественных зданий, находящихся в муниципальной собственности</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15681</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15681</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930" marR="5930" marT="5930" marB="0"/>
                </a:tc>
                <a:extLst>
                  <a:ext uri="{0D108BD9-81ED-4DB2-BD59-A6C34878D82A}">
                    <a16:rowId xmlns:a16="http://schemas.microsoft.com/office/drawing/2014/main" val="1316004518"/>
                  </a:ext>
                </a:extLst>
              </a:tr>
              <a:tr h="15444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gridSpan="7">
                  <a:txBody>
                    <a:bodyPr/>
                    <a:lstStyle/>
                    <a:p>
                      <a:pPr algn="l" fontAlgn="t"/>
                      <a:r>
                        <a:rPr lang="ru-RU" sz="1000" u="none" strike="noStrike" dirty="0">
                          <a:effectLst/>
                        </a:rPr>
                        <a:t>Мероприятие 1.6 «Организация обучения населения мерам пожарной безопасности» </a:t>
                      </a:r>
                      <a:endParaRPr lang="ru-RU" sz="1000" b="0" i="0" u="none" strike="noStrike" dirty="0">
                        <a:solidFill>
                          <a:srgbClr val="000000"/>
                        </a:solidFill>
                        <a:effectLst/>
                        <a:latin typeface="Calibri" panose="020F0502020204030204" pitchFamily="34" charset="0"/>
                      </a:endParaRPr>
                    </a:p>
                  </a:txBody>
                  <a:tcPr marL="5930" marR="5930" marT="593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80546155"/>
                  </a:ext>
                </a:extLst>
              </a:tr>
              <a:tr h="3031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Количество обученного населения мерам пожарной безопасности,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64458</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64458</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930" marR="5930" marT="5930" marB="0"/>
                </a:tc>
                <a:extLst>
                  <a:ext uri="{0D108BD9-81ED-4DB2-BD59-A6C34878D82A}">
                    <a16:rowId xmlns:a16="http://schemas.microsoft.com/office/drawing/2014/main" val="4089750135"/>
                  </a:ext>
                </a:extLst>
              </a:tr>
              <a:tr h="15444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gridSpan="7">
                  <a:txBody>
                    <a:bodyPr/>
                    <a:lstStyle/>
                    <a:p>
                      <a:pPr algn="l" fontAlgn="t"/>
                      <a:r>
                        <a:rPr lang="ru-RU" sz="1000" u="none" strike="noStrike" dirty="0">
                          <a:effectLst/>
                        </a:rPr>
                        <a:t>Мероприятие 1.7 «Пропаганда в области пожарной безопасности, содействие распространению пожарно-технических знаний» </a:t>
                      </a:r>
                      <a:endParaRPr lang="ru-RU" sz="1000" b="0" i="0" u="none" strike="noStrike" dirty="0">
                        <a:solidFill>
                          <a:srgbClr val="000000"/>
                        </a:solidFill>
                        <a:effectLst/>
                        <a:latin typeface="Calibri" panose="020F0502020204030204" pitchFamily="34" charset="0"/>
                      </a:endParaRPr>
                    </a:p>
                  </a:txBody>
                  <a:tcPr marL="5930" marR="5930" marT="593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284054"/>
                  </a:ext>
                </a:extLst>
              </a:tr>
              <a:tr h="45176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l" fontAlgn="t"/>
                      <a:r>
                        <a:rPr lang="ru-RU" sz="1000" u="none" strike="noStrike">
                          <a:effectLst/>
                        </a:rPr>
                        <a:t>Издано листовок, учебных пособий, журналов,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l" fontAlgn="t"/>
                      <a:r>
                        <a:rPr lang="ru-RU" sz="1000" u="none" strike="noStrike" dirty="0">
                          <a:effectLst/>
                        </a:rPr>
                        <a:t>Изготовление листовок, учебных пособий, журналов не планировалось в 2023 году не планировалось</a:t>
                      </a:r>
                      <a:endParaRPr lang="ru-RU" sz="1000" b="0" i="0" u="none" strike="noStrike" dirty="0">
                        <a:solidFill>
                          <a:srgbClr val="000000"/>
                        </a:solidFill>
                        <a:effectLst/>
                        <a:latin typeface="Calibri" panose="020F0502020204030204" pitchFamily="34" charset="0"/>
                      </a:endParaRPr>
                    </a:p>
                  </a:txBody>
                  <a:tcPr marL="5930" marR="5930" marT="5930" marB="0"/>
                </a:tc>
                <a:extLst>
                  <a:ext uri="{0D108BD9-81ED-4DB2-BD59-A6C34878D82A}">
                    <a16:rowId xmlns:a16="http://schemas.microsoft.com/office/drawing/2014/main" val="1612398687"/>
                  </a:ext>
                </a:extLst>
              </a:tr>
              <a:tr h="30310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930" marR="5930" marT="5930" marB="0"/>
                </a:tc>
                <a:tc vMerge="1">
                  <a:txBody>
                    <a:bodyPr/>
                    <a:lstStyle/>
                    <a:p>
                      <a:endParaRPr lang="ru-RU"/>
                    </a:p>
                  </a:txBody>
                  <a:tcPr/>
                </a:tc>
                <a:tc>
                  <a:txBody>
                    <a:bodyPr/>
                    <a:lstStyle/>
                    <a:p>
                      <a:pPr algn="l" fontAlgn="t"/>
                      <a:r>
                        <a:rPr lang="ru-RU" sz="1000" u="none" strike="noStrike">
                          <a:effectLst/>
                        </a:rPr>
                        <a:t>Размещение и эксплуатация системы дистанционного мониторинга раннего обнаружения пожаров</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5930" marR="5930" marT="5930"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930" marR="5930" marT="5930"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5930" marR="5930" marT="5930" marB="0"/>
                </a:tc>
                <a:extLst>
                  <a:ext uri="{0D108BD9-81ED-4DB2-BD59-A6C34878D82A}">
                    <a16:rowId xmlns:a16="http://schemas.microsoft.com/office/drawing/2014/main" val="2679550503"/>
                  </a:ext>
                </a:extLst>
              </a:tr>
            </a:tbl>
          </a:graphicData>
        </a:graphic>
      </p:graphicFrame>
    </p:spTree>
    <p:extLst>
      <p:ext uri="{BB962C8B-B14F-4D97-AF65-F5344CB8AC3E}">
        <p14:creationId xmlns:p14="http://schemas.microsoft.com/office/powerpoint/2010/main" val="1806155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70A3143-5CC5-4C0C-B65D-CD4208F7999F}"/>
              </a:ext>
            </a:extLst>
          </p:cNvPr>
          <p:cNvSpPr/>
          <p:nvPr/>
        </p:nvSpPr>
        <p:spPr>
          <a:xfrm>
            <a:off x="0" y="5819801"/>
            <a:ext cx="12191999" cy="583493"/>
          </a:xfrm>
          <a:prstGeom prst="rect">
            <a:avLst/>
          </a:prstGeom>
          <a:gradFill flip="none" rotWithShape="1">
            <a:gsLst>
              <a:gs pos="0">
                <a:schemeClr val="accent1">
                  <a:lumMod val="0"/>
                  <a:lumOff val="100000"/>
                </a:schemeClr>
              </a:gs>
              <a:gs pos="74000">
                <a:schemeClr val="accent1">
                  <a:lumMod val="49000"/>
                  <a:lumOff val="51000"/>
                </a:schemeClr>
              </a:gs>
              <a:gs pos="83000">
                <a:schemeClr val="accent1">
                  <a:lumMod val="51000"/>
                  <a:lumOff val="49000"/>
                </a:schemeClr>
              </a:gs>
              <a:gs pos="100000">
                <a:schemeClr val="accent1">
                  <a:lumMod val="47000"/>
                  <a:lumOff val="53000"/>
                </a:schemeClr>
              </a:gs>
            </a:gsLst>
            <a:lin ang="5400000" scaled="1"/>
            <a:tileRect/>
          </a:gradFill>
          <a:effectLst>
            <a:glow>
              <a:schemeClr val="accent1">
                <a:alpha val="40000"/>
              </a:schemeClr>
            </a:glow>
            <a:softEdge rad="0"/>
          </a:effectLst>
        </p:spPr>
        <p:txBody>
          <a:bodyPr wrap="square">
            <a:spAutoFit/>
          </a:bodyPr>
          <a:lstStyle/>
          <a:p>
            <a:pPr marL="0" marR="0" lvl="0" indent="0" algn="ctr" defTabSz="457200" rtl="0" eaLnBrk="1" fontAlgn="auto" latinLnBrk="0" hangingPunct="1">
              <a:lnSpc>
                <a:spcPct val="114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494BA">
                    <a:lumMod val="50000"/>
                  </a:srgbClr>
                </a:solidFill>
                <a:effectLst/>
                <a:uLnTx/>
                <a:uFillTx/>
                <a:latin typeface="Calibri" panose="020F0502020204030204"/>
                <a:ea typeface="+mn-ea"/>
                <a:cs typeface="Arial" pitchFamily="34" charset="0"/>
              </a:rPr>
              <a:t>С 2000 года, оплата труда во всех отраслях экономики выросла в 20 раз. </a:t>
            </a:r>
          </a:p>
          <a:p>
            <a:pPr marL="0" marR="0" lvl="0" indent="0" algn="ctr" defTabSz="457200" rtl="0" eaLnBrk="1" fontAlgn="auto" latinLnBrk="0" hangingPunct="1">
              <a:lnSpc>
                <a:spcPct val="114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494BA">
                    <a:lumMod val="50000"/>
                  </a:srgbClr>
                </a:solidFill>
                <a:effectLst/>
                <a:uLnTx/>
                <a:uFillTx/>
                <a:latin typeface="Calibri" panose="020F0502020204030204"/>
                <a:ea typeface="+mn-ea"/>
                <a:cs typeface="Arial" pitchFamily="34" charset="0"/>
              </a:rPr>
              <a:t>В перспективе ежегодный темп роста в </a:t>
            </a:r>
            <a:r>
              <a:rPr kumimoji="0" lang="ru-RU"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202</a:t>
            </a:r>
            <a:r>
              <a:rPr kumimoji="0" lang="en-US"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4</a:t>
            </a:r>
            <a:r>
              <a:rPr kumimoji="0" lang="ru-RU"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-202</a:t>
            </a:r>
            <a:r>
              <a:rPr kumimoji="0" lang="en-US"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6</a:t>
            </a:r>
            <a:r>
              <a:rPr kumimoji="0" lang="ru-RU"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 </a:t>
            </a:r>
            <a:r>
              <a:rPr kumimoji="0" lang="ru-RU" sz="1400" b="0" i="0" u="none" strike="noStrike" kern="1200" cap="none" spc="0" normalizeH="0" baseline="0" noProof="0" dirty="0">
                <a:ln>
                  <a:noFill/>
                </a:ln>
                <a:solidFill>
                  <a:srgbClr val="3494BA">
                    <a:lumMod val="50000"/>
                  </a:srgbClr>
                </a:solidFill>
                <a:effectLst/>
                <a:uLnTx/>
                <a:uFillTx/>
                <a:latin typeface="Calibri" panose="020F0502020204030204"/>
                <a:ea typeface="+mn-ea"/>
                <a:cs typeface="Arial" pitchFamily="34" charset="0"/>
              </a:rPr>
              <a:t>гг. предполагается сохранить на уровне </a:t>
            </a:r>
            <a:r>
              <a:rPr kumimoji="0" lang="en-US"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105</a:t>
            </a:r>
            <a:r>
              <a:rPr kumimoji="0" lang="ru-RU"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a:t>
            </a:r>
            <a:r>
              <a:rPr kumimoji="0" lang="en-US"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0</a:t>
            </a:r>
            <a:r>
              <a:rPr kumimoji="0" lang="ru-RU"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 </a:t>
            </a:r>
            <a:r>
              <a:rPr kumimoji="0" lang="ru-RU" sz="1400" b="0" i="0" u="none" strike="noStrike" kern="1200" cap="none" spc="0" normalizeH="0" baseline="0" noProof="0" dirty="0">
                <a:ln>
                  <a:noFill/>
                </a:ln>
                <a:solidFill>
                  <a:srgbClr val="3494BA">
                    <a:lumMod val="50000"/>
                  </a:srgbClr>
                </a:solidFill>
                <a:effectLst/>
                <a:uLnTx/>
                <a:uFillTx/>
                <a:latin typeface="Calibri" panose="020F0502020204030204"/>
                <a:ea typeface="+mn-ea"/>
                <a:cs typeface="Arial" pitchFamily="34" charset="0"/>
              </a:rPr>
              <a:t>– </a:t>
            </a:r>
            <a:r>
              <a:rPr kumimoji="0" lang="en-US"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106</a:t>
            </a:r>
            <a:r>
              <a:rPr kumimoji="0" lang="ru-RU"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a:t>
            </a:r>
            <a:r>
              <a:rPr kumimoji="0" lang="en-US"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5</a:t>
            </a:r>
            <a:r>
              <a:rPr kumimoji="0" lang="ru-RU" sz="1400" b="0" i="0" u="none" strike="noStrike" kern="1200" cap="none" spc="0" normalizeH="0" baseline="0" noProof="0" dirty="0" smtClean="0">
                <a:ln>
                  <a:noFill/>
                </a:ln>
                <a:solidFill>
                  <a:srgbClr val="3494BA">
                    <a:lumMod val="50000"/>
                  </a:srgbClr>
                </a:solidFill>
                <a:effectLst/>
                <a:uLnTx/>
                <a:uFillTx/>
                <a:latin typeface="Calibri" panose="020F0502020204030204"/>
                <a:ea typeface="+mn-ea"/>
                <a:cs typeface="Arial" pitchFamily="34" charset="0"/>
              </a:rPr>
              <a:t>%. </a:t>
            </a:r>
            <a:endParaRPr kumimoji="0" lang="ru-RU" sz="1400" b="0" i="0" u="none" strike="noStrike" kern="1200" cap="none" spc="0" normalizeH="0" baseline="0" noProof="0" dirty="0">
              <a:ln>
                <a:noFill/>
              </a:ln>
              <a:solidFill>
                <a:srgbClr val="3494BA">
                  <a:lumMod val="50000"/>
                </a:srgbClr>
              </a:solidFill>
              <a:effectLst/>
              <a:uLnTx/>
              <a:uFillTx/>
              <a:latin typeface="Calibri" panose="020F0502020204030204"/>
              <a:ea typeface="+mn-ea"/>
              <a:cs typeface="Arial" pitchFamily="34" charset="0"/>
            </a:endParaRPr>
          </a:p>
        </p:txBody>
      </p:sp>
      <p:sp>
        <p:nvSpPr>
          <p:cNvPr id="4" name="Прямоугольник 3">
            <a:extLst>
              <a:ext uri="{FF2B5EF4-FFF2-40B4-BE49-F238E27FC236}">
                <a16:creationId xmlns:a16="http://schemas.microsoft.com/office/drawing/2014/main" id="{372AFC25-29EC-4515-93D7-AF62A339FE8B}"/>
              </a:ext>
            </a:extLst>
          </p:cNvPr>
          <p:cNvSpPr/>
          <p:nvPr/>
        </p:nvSpPr>
        <p:spPr>
          <a:xfrm>
            <a:off x="1123721" y="188913"/>
            <a:ext cx="10817454" cy="46166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alibri Light" panose="020F0302020204030204"/>
                <a:ea typeface="+mn-ea"/>
                <a:cs typeface="+mn-cs"/>
              </a:rPr>
              <a:t>Заработная плата по крупным и средним предприятиям</a:t>
            </a:r>
          </a:p>
        </p:txBody>
      </p:sp>
      <p:sp>
        <p:nvSpPr>
          <p:cNvPr id="5" name="Прямоугольник 4">
            <a:extLst>
              <a:ext uri="{FF2B5EF4-FFF2-40B4-BE49-F238E27FC236}">
                <a16:creationId xmlns:a16="http://schemas.microsoft.com/office/drawing/2014/main" id="{4A08395C-E459-4674-A9E3-28B592514348}"/>
              </a:ext>
            </a:extLst>
          </p:cNvPr>
          <p:cNvSpPr/>
          <p:nvPr/>
        </p:nvSpPr>
        <p:spPr>
          <a:xfrm>
            <a:off x="3047999" y="4508347"/>
            <a:ext cx="6096000" cy="1200329"/>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3600" b="1" dirty="0">
                <a:solidFill>
                  <a:srgbClr val="3494BA">
                    <a:lumMod val="50000"/>
                  </a:srgbClr>
                </a:solidFill>
                <a:latin typeface="Calibri" panose="020F0502020204030204"/>
              </a:rPr>
              <a:t>5</a:t>
            </a:r>
            <a:r>
              <a:rPr kumimoji="0" lang="ru-RU" sz="3600" b="1" i="0" u="none" strike="noStrike" kern="1200" cap="none" spc="0" normalizeH="0" baseline="0" noProof="0" dirty="0">
                <a:ln>
                  <a:noFill/>
                </a:ln>
                <a:solidFill>
                  <a:srgbClr val="3494BA">
                    <a:lumMod val="50000"/>
                  </a:srgbClr>
                </a:solidFill>
                <a:effectLst/>
                <a:uLnTx/>
                <a:uFillTx/>
                <a:latin typeface="Calibri" panose="020F0502020204030204"/>
                <a:ea typeface="+mn-ea"/>
                <a:cs typeface="+mn-cs"/>
              </a:rPr>
              <a:t> место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среди городов Московской области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rPr>
              <a:t>по уровню среднемесячной заработной платы</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Номер слайда 2">
            <a:extLst>
              <a:ext uri="{FF2B5EF4-FFF2-40B4-BE49-F238E27FC236}">
                <a16:creationId xmlns:a16="http://schemas.microsoft.com/office/drawing/2014/main" id="{B1D703DE-A5D2-4176-8A36-CA3C743E3EB0}"/>
              </a:ext>
            </a:extLst>
          </p:cNvPr>
          <p:cNvSpPr>
            <a:spLocks noGrp="1"/>
          </p:cNvSpPr>
          <p:nvPr>
            <p:ph type="sldNum" sz="quarter" idx="12"/>
          </p:nvPr>
        </p:nvSpPr>
        <p:spPr>
          <a:xfrm>
            <a:off x="10879975" y="6492875"/>
            <a:ext cx="1312025" cy="365125"/>
          </a:xfrm>
        </p:spPr>
        <p:txBody>
          <a:bodyPr/>
          <a:lstStyle/>
          <a:p>
            <a:fld id="{F203300F-B5E5-4D9E-9381-383162CC59FB}" type="slidenum">
              <a:rPr lang="ru-RU" smtClean="0">
                <a:solidFill>
                  <a:schemeClr val="accent6">
                    <a:lumMod val="50000"/>
                  </a:schemeClr>
                </a:solidFill>
              </a:rPr>
              <a:t>9</a:t>
            </a:fld>
            <a:endParaRPr lang="ru-RU">
              <a:solidFill>
                <a:schemeClr val="accent6">
                  <a:lumMod val="50000"/>
                </a:schemeClr>
              </a:solidFill>
            </a:endParaRPr>
          </a:p>
        </p:txBody>
      </p:sp>
      <p:pic>
        <p:nvPicPr>
          <p:cNvPr id="7" name="Объект 6">
            <a:extLst>
              <a:ext uri="{FF2B5EF4-FFF2-40B4-BE49-F238E27FC236}">
                <a16:creationId xmlns:a16="http://schemas.microsoft.com/office/drawing/2014/main" id="{1473FFB5-84AC-4623-A8CA-4E5AB080D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10" y="170694"/>
            <a:ext cx="760490" cy="342008"/>
          </a:xfrm>
          <a:prstGeom prst="rect">
            <a:avLst/>
          </a:prstGeom>
        </p:spPr>
      </p:pic>
      <p:graphicFrame>
        <p:nvGraphicFramePr>
          <p:cNvPr id="9" name="Диаграмма 8"/>
          <p:cNvGraphicFramePr>
            <a:graphicFrameLocks/>
          </p:cNvGraphicFramePr>
          <p:nvPr>
            <p:extLst>
              <p:ext uri="{D42A27DB-BD31-4B8C-83A1-F6EECF244321}">
                <p14:modId xmlns:p14="http://schemas.microsoft.com/office/powerpoint/2010/main" val="1475577144"/>
              </p:ext>
            </p:extLst>
          </p:nvPr>
        </p:nvGraphicFramePr>
        <p:xfrm>
          <a:off x="587829" y="761703"/>
          <a:ext cx="11439330" cy="38849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793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90</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734644783"/>
              </p:ext>
            </p:extLst>
          </p:nvPr>
        </p:nvGraphicFramePr>
        <p:xfrm>
          <a:off x="404075" y="967254"/>
          <a:ext cx="11483124" cy="5129825"/>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59604223"/>
                    </a:ext>
                  </a:extLst>
                </a:gridCol>
                <a:gridCol w="463200">
                  <a:extLst>
                    <a:ext uri="{9D8B030D-6E8A-4147-A177-3AD203B41FA5}">
                      <a16:colId xmlns:a16="http://schemas.microsoft.com/office/drawing/2014/main" val="3515883356"/>
                    </a:ext>
                  </a:extLst>
                </a:gridCol>
                <a:gridCol w="690259">
                  <a:extLst>
                    <a:ext uri="{9D8B030D-6E8A-4147-A177-3AD203B41FA5}">
                      <a16:colId xmlns:a16="http://schemas.microsoft.com/office/drawing/2014/main" val="1345238411"/>
                    </a:ext>
                  </a:extLst>
                </a:gridCol>
                <a:gridCol w="3826697">
                  <a:extLst>
                    <a:ext uri="{9D8B030D-6E8A-4147-A177-3AD203B41FA5}">
                      <a16:colId xmlns:a16="http://schemas.microsoft.com/office/drawing/2014/main" val="967362254"/>
                    </a:ext>
                  </a:extLst>
                </a:gridCol>
                <a:gridCol w="1017225">
                  <a:extLst>
                    <a:ext uri="{9D8B030D-6E8A-4147-A177-3AD203B41FA5}">
                      <a16:colId xmlns:a16="http://schemas.microsoft.com/office/drawing/2014/main" val="358745544"/>
                    </a:ext>
                  </a:extLst>
                </a:gridCol>
                <a:gridCol w="1017225">
                  <a:extLst>
                    <a:ext uri="{9D8B030D-6E8A-4147-A177-3AD203B41FA5}">
                      <a16:colId xmlns:a16="http://schemas.microsoft.com/office/drawing/2014/main" val="359401531"/>
                    </a:ext>
                  </a:extLst>
                </a:gridCol>
                <a:gridCol w="811357">
                  <a:extLst>
                    <a:ext uri="{9D8B030D-6E8A-4147-A177-3AD203B41FA5}">
                      <a16:colId xmlns:a16="http://schemas.microsoft.com/office/drawing/2014/main" val="3790155229"/>
                    </a:ext>
                  </a:extLst>
                </a:gridCol>
                <a:gridCol w="775028">
                  <a:extLst>
                    <a:ext uri="{9D8B030D-6E8A-4147-A177-3AD203B41FA5}">
                      <a16:colId xmlns:a16="http://schemas.microsoft.com/office/drawing/2014/main" val="1809904199"/>
                    </a:ext>
                  </a:extLst>
                </a:gridCol>
                <a:gridCol w="2397741">
                  <a:extLst>
                    <a:ext uri="{9D8B030D-6E8A-4147-A177-3AD203B41FA5}">
                      <a16:colId xmlns:a16="http://schemas.microsoft.com/office/drawing/2014/main" val="1914130711"/>
                    </a:ext>
                  </a:extLst>
                </a:gridCol>
              </a:tblGrid>
              <a:tr h="418378">
                <a:tc>
                  <a:txBody>
                    <a:bodyPr/>
                    <a:lstStyle/>
                    <a:p>
                      <a:pPr algn="ctr" fontAlgn="t"/>
                      <a:r>
                        <a:rPr lang="ru-RU" sz="900" u="none" strike="noStrike" dirty="0">
                          <a:effectLst/>
                        </a:rPr>
                        <a:t>МП</a:t>
                      </a:r>
                      <a:endParaRPr lang="ru-RU" sz="900" b="0" i="0" u="none" strike="noStrike" dirty="0">
                        <a:solidFill>
                          <a:srgbClr val="000000"/>
                        </a:solidFill>
                        <a:effectLst/>
                        <a:latin typeface="Calibri" panose="020F0502020204030204" pitchFamily="34" charset="0"/>
                      </a:endParaRPr>
                    </a:p>
                  </a:txBody>
                  <a:tcPr marL="5373" marR="5373" marT="5373" marB="0"/>
                </a:tc>
                <a:tc>
                  <a:txBody>
                    <a:bodyPr/>
                    <a:lstStyle/>
                    <a:p>
                      <a:pPr algn="ctr" fontAlgn="t"/>
                      <a:r>
                        <a:rPr lang="ru-RU" sz="900" u="none" strike="noStrike" dirty="0">
                          <a:effectLst/>
                        </a:rPr>
                        <a:t>ПП</a:t>
                      </a:r>
                      <a:endParaRPr lang="ru-RU" sz="900" b="0" i="0" u="none" strike="noStrike" dirty="0">
                        <a:solidFill>
                          <a:srgbClr val="000000"/>
                        </a:solidFill>
                        <a:effectLst/>
                        <a:latin typeface="Calibri" panose="020F0502020204030204" pitchFamily="34" charset="0"/>
                      </a:endParaRPr>
                    </a:p>
                  </a:txBody>
                  <a:tcPr marL="5373" marR="5373" marT="5373" marB="0"/>
                </a:tc>
                <a:tc>
                  <a:txBody>
                    <a:bodyPr/>
                    <a:lstStyle/>
                    <a:p>
                      <a:pPr algn="ctr" fontAlgn="t"/>
                      <a:r>
                        <a:rPr lang="ru-RU" sz="900" u="none" strike="noStrike" dirty="0">
                          <a:effectLst/>
                        </a:rPr>
                        <a:t>Мероприятие</a:t>
                      </a:r>
                      <a:endParaRPr lang="ru-RU" sz="900" b="0" i="0" u="none" strike="noStrike" dirty="0">
                        <a:solidFill>
                          <a:srgbClr val="000000"/>
                        </a:solidFill>
                        <a:effectLst/>
                        <a:latin typeface="Calibri" panose="020F0502020204030204" pitchFamily="34" charset="0"/>
                      </a:endParaRPr>
                    </a:p>
                  </a:txBody>
                  <a:tcPr marL="5373" marR="5373" marT="5373" marB="0"/>
                </a:tc>
                <a:tc>
                  <a:txBody>
                    <a:bodyPr/>
                    <a:lstStyle/>
                    <a:p>
                      <a:pPr algn="ctr" fontAlgn="t"/>
                      <a:r>
                        <a:rPr lang="ru-RU" sz="900" u="none" strike="noStrike" dirty="0">
                          <a:effectLst/>
                        </a:rPr>
                        <a:t>Наименование целевого показателя (уровень МП) /</a:t>
                      </a:r>
                      <a:br>
                        <a:rPr lang="ru-RU" sz="900" u="none" strike="noStrike" dirty="0">
                          <a:effectLst/>
                        </a:rPr>
                      </a:br>
                      <a:r>
                        <a:rPr lang="ru-RU" sz="900" u="none" strike="noStrike" dirty="0">
                          <a:effectLst/>
                        </a:rPr>
                        <a:t>Наименование результата выполнения мероприятия </a:t>
                      </a:r>
                      <a:endParaRPr lang="ru-RU" sz="900" b="0" i="0" u="none" strike="noStrike" dirty="0">
                        <a:solidFill>
                          <a:srgbClr val="000000"/>
                        </a:solidFill>
                        <a:effectLst/>
                        <a:latin typeface="Calibri" panose="020F0502020204030204" pitchFamily="34" charset="0"/>
                      </a:endParaRPr>
                    </a:p>
                  </a:txBody>
                  <a:tcPr marL="5373" marR="5373" marT="5373"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ctr" fontAlgn="ctr"/>
                      <a:r>
                        <a:rPr lang="ru-RU" sz="900" u="none" strike="noStrike">
                          <a:effectLst/>
                        </a:rPr>
                        <a:t>План 2023 год</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Calibri" panose="020F0502020204030204" pitchFamily="34" charset="0"/>
                      </a:endParaRPr>
                    </a:p>
                  </a:txBody>
                  <a:tcPr marL="5373" marR="5373" marT="5373" marB="0"/>
                </a:tc>
                <a:extLst>
                  <a:ext uri="{0D108BD9-81ED-4DB2-BD59-A6C34878D82A}">
                    <a16:rowId xmlns:a16="http://schemas.microsoft.com/office/drawing/2014/main" val="4268892535"/>
                  </a:ext>
                </a:extLst>
              </a:tr>
              <a:tr h="143054">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3</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dirty="0">
                          <a:effectLst/>
                        </a:rPr>
                        <a:t>4</a:t>
                      </a:r>
                      <a:endParaRPr lang="ru-RU" sz="900" b="0" i="0" u="none" strike="noStrike" dirty="0">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5</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6</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8</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9</a:t>
                      </a:r>
                      <a:endParaRPr lang="ru-RU" sz="900" b="0" i="0" u="none" strike="noStrike">
                        <a:solidFill>
                          <a:srgbClr val="000000"/>
                        </a:solidFill>
                        <a:effectLst/>
                        <a:latin typeface="Calibri" panose="020F0502020204030204" pitchFamily="34" charset="0"/>
                      </a:endParaRPr>
                    </a:p>
                  </a:txBody>
                  <a:tcPr marL="5373" marR="5373" marT="5373" marB="0" anchor="ctr"/>
                </a:tc>
                <a:extLst>
                  <a:ext uri="{0D108BD9-81ED-4DB2-BD59-A6C34878D82A}">
                    <a16:rowId xmlns:a16="http://schemas.microsoft.com/office/drawing/2014/main" val="2425476268"/>
                  </a:ext>
                </a:extLst>
              </a:tr>
              <a:tr h="215720">
                <a:tc gridSpan="9">
                  <a:txBody>
                    <a:bodyPr/>
                    <a:lstStyle/>
                    <a:p>
                      <a:pPr algn="l" fontAlgn="ctr"/>
                      <a:r>
                        <a:rPr lang="ru-RU" sz="900" u="none" strike="noStrike" dirty="0">
                          <a:effectLst/>
                        </a:rPr>
                        <a:t>08. Безопасность и обеспечение безопасности  жизнедеятельности населения </a:t>
                      </a:r>
                      <a:endParaRPr lang="ru-RU" sz="900" b="1" i="0" u="none" strike="noStrike" dirty="0">
                        <a:solidFill>
                          <a:srgbClr val="000000"/>
                        </a:solidFill>
                        <a:effectLst/>
                        <a:latin typeface="Calibri" panose="020F0502020204030204" pitchFamily="34" charset="0"/>
                      </a:endParaRPr>
                    </a:p>
                  </a:txBody>
                  <a:tcPr marL="5373" marR="5373" marT="537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67397873"/>
                  </a:ext>
                </a:extLst>
              </a:tr>
              <a:tr h="143054">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gridSpan="7">
                  <a:txBody>
                    <a:bodyPr/>
                    <a:lstStyle/>
                    <a:p>
                      <a:pPr algn="l" fontAlgn="t"/>
                      <a:r>
                        <a:rPr lang="ru-RU" sz="900" u="none" strike="noStrike" dirty="0">
                          <a:effectLst/>
                        </a:rPr>
                        <a:t>Мероприятие 1.8 «Дополнительные мероприятия в условиях особого противопожарного режима» </a:t>
                      </a:r>
                      <a:endParaRPr lang="ru-RU" sz="900" b="0" i="0" u="none" strike="noStrike" dirty="0">
                        <a:solidFill>
                          <a:srgbClr val="000000"/>
                        </a:solidFill>
                        <a:effectLst/>
                        <a:latin typeface="Calibri" panose="020F0502020204030204" pitchFamily="34" charset="0"/>
                      </a:endParaRPr>
                    </a:p>
                  </a:txBody>
                  <a:tcPr marL="5373" marR="5373" marT="53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96380098"/>
                  </a:ext>
                </a:extLst>
              </a:tr>
              <a:tr h="215720">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dirty="0">
                          <a:effectLst/>
                        </a:rPr>
                        <a:t>Количество мероприятий в условиях особого противопожарного режима</a:t>
                      </a:r>
                      <a:endParaRPr lang="ru-RU" sz="900" b="0" i="0" u="none" strike="noStrike" dirty="0">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единиц</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44</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44</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373" marR="5373" marT="5373" marB="0"/>
                </a:tc>
                <a:extLst>
                  <a:ext uri="{0D108BD9-81ED-4DB2-BD59-A6C34878D82A}">
                    <a16:rowId xmlns:a16="http://schemas.microsoft.com/office/drawing/2014/main" val="1541203013"/>
                  </a:ext>
                </a:extLst>
              </a:tr>
              <a:tr h="143054">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gridSpan="7">
                  <a:txBody>
                    <a:bodyPr/>
                    <a:lstStyle/>
                    <a:p>
                      <a:pPr algn="l" fontAlgn="t"/>
                      <a:r>
                        <a:rPr lang="ru-RU" sz="900" u="none" strike="noStrike" dirty="0">
                          <a:effectLst/>
                        </a:rPr>
                        <a:t>Мероприятие 1.10 «Поддержание общественных объединений добровольной пожарной охраны » </a:t>
                      </a:r>
                      <a:endParaRPr lang="ru-RU" sz="900" b="0" i="0" u="none" strike="noStrike" dirty="0">
                        <a:solidFill>
                          <a:srgbClr val="000000"/>
                        </a:solidFill>
                        <a:effectLst/>
                        <a:latin typeface="Calibri" panose="020F0502020204030204" pitchFamily="34" charset="0"/>
                      </a:endParaRPr>
                    </a:p>
                  </a:txBody>
                  <a:tcPr marL="5373" marR="5373" marT="53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35586131"/>
                  </a:ext>
                </a:extLst>
              </a:tr>
              <a:tr h="28071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Количество поддерживаемых общественных объединений добровольной пожарной охраны,</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dirty="0">
                          <a:effectLst/>
                        </a:rPr>
                        <a:t>единиц</a:t>
                      </a:r>
                      <a:endParaRPr lang="ru-RU" sz="900" b="0" i="0" u="none" strike="noStrike" dirty="0">
                        <a:solidFill>
                          <a:srgbClr val="000000"/>
                        </a:solidFill>
                        <a:effectLst/>
                        <a:latin typeface="Calibri" panose="020F0502020204030204" pitchFamily="34" charset="0"/>
                      </a:endParaRPr>
                    </a:p>
                  </a:txBody>
                  <a:tcPr marL="5373" marR="5373" marT="5373"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12</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12</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373" marR="5373" marT="5373" marB="0"/>
                </a:tc>
                <a:extLst>
                  <a:ext uri="{0D108BD9-81ED-4DB2-BD59-A6C34878D82A}">
                    <a16:rowId xmlns:a16="http://schemas.microsoft.com/office/drawing/2014/main" val="622194510"/>
                  </a:ext>
                </a:extLst>
              </a:tr>
              <a:tr h="143054">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gridSpan="7">
                  <a:txBody>
                    <a:bodyPr/>
                    <a:lstStyle/>
                    <a:p>
                      <a:pPr algn="l" fontAlgn="t"/>
                      <a:r>
                        <a:rPr lang="ru-RU" sz="900" u="none" strike="noStrike" dirty="0">
                          <a:effectLst/>
                        </a:rPr>
                        <a:t>Мероприятие 1.11 «Опашка территорий по границам населенных пунктов муниципальных образований Московской области» </a:t>
                      </a:r>
                      <a:endParaRPr lang="ru-RU" sz="900" b="0" i="0" u="none" strike="noStrike" dirty="0">
                        <a:solidFill>
                          <a:srgbClr val="000000"/>
                        </a:solidFill>
                        <a:effectLst/>
                        <a:latin typeface="Calibri" panose="020F0502020204030204" pitchFamily="34" charset="0"/>
                      </a:endParaRPr>
                    </a:p>
                  </a:txBody>
                  <a:tcPr marL="5373" marR="5373" marT="53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28870231"/>
                  </a:ext>
                </a:extLst>
              </a:tr>
              <a:tr h="280716">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Работы по опашке территорий по границам населенных пунктов муниципальных образований Московской области</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dirty="0">
                          <a:effectLst/>
                        </a:rPr>
                        <a:t>единиц</a:t>
                      </a:r>
                      <a:endParaRPr lang="ru-RU" sz="900" b="0" i="0" u="none" strike="noStrike" dirty="0">
                        <a:solidFill>
                          <a:srgbClr val="000000"/>
                        </a:solidFill>
                        <a:effectLst/>
                        <a:latin typeface="Calibri" panose="020F0502020204030204" pitchFamily="34" charset="0"/>
                      </a:endParaRPr>
                    </a:p>
                  </a:txBody>
                  <a:tcPr marL="5373" marR="5373" marT="5373"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2,00</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373" marR="5373" marT="5373" marB="0"/>
                </a:tc>
                <a:extLst>
                  <a:ext uri="{0D108BD9-81ED-4DB2-BD59-A6C34878D82A}">
                    <a16:rowId xmlns:a16="http://schemas.microsoft.com/office/drawing/2014/main" val="2386466877"/>
                  </a:ext>
                </a:extLst>
              </a:tr>
              <a:tr h="143054">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gridSpan="7">
                  <a:txBody>
                    <a:bodyPr/>
                    <a:lstStyle/>
                    <a:p>
                      <a:pPr algn="l" fontAlgn="t"/>
                      <a:r>
                        <a:rPr lang="ru-RU" sz="900" u="none" strike="noStrike" dirty="0">
                          <a:effectLst/>
                        </a:rPr>
                        <a:t>Мероприятие 1.12 «Финансовое обеспечение мероприятий по созданию и эксплуатации объектов противопожарной службы» </a:t>
                      </a:r>
                      <a:endParaRPr lang="ru-RU" sz="900" b="0" i="0" u="none" strike="noStrike" dirty="0">
                        <a:solidFill>
                          <a:srgbClr val="000000"/>
                        </a:solidFill>
                        <a:effectLst/>
                        <a:latin typeface="Calibri" panose="020F0502020204030204" pitchFamily="34" charset="0"/>
                      </a:endParaRPr>
                    </a:p>
                  </a:txBody>
                  <a:tcPr marL="5373" marR="5373" marT="53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61985502"/>
                  </a:ext>
                </a:extLst>
              </a:tr>
              <a:tr h="323580">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Создана инфраструктура для обеспечения противопожарной безопасности в муниципальных образованиях Московской области</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единиц</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5373" marR="5373" marT="5373" marB="0" anchor="ctr"/>
                </a:tc>
                <a:tc>
                  <a:txBody>
                    <a:bodyPr/>
                    <a:lstStyle/>
                    <a:p>
                      <a:pPr algn="ctr" fontAlgn="ctr"/>
                      <a:r>
                        <a:rPr lang="en-US" sz="900" u="none" strike="noStrike">
                          <a:effectLst/>
                        </a:rPr>
                        <a:t>x</a:t>
                      </a:r>
                      <a:endParaRPr lang="en-US"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5,00</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373" marR="5373" marT="5373" marB="0"/>
                </a:tc>
                <a:extLst>
                  <a:ext uri="{0D108BD9-81ED-4DB2-BD59-A6C34878D82A}">
                    <a16:rowId xmlns:a16="http://schemas.microsoft.com/office/drawing/2014/main" val="770064860"/>
                  </a:ext>
                </a:extLst>
              </a:tr>
              <a:tr h="20493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gridSpan="8">
                  <a:txBody>
                    <a:bodyPr/>
                    <a:lstStyle/>
                    <a:p>
                      <a:pPr algn="l" fontAlgn="ctr"/>
                      <a:r>
                        <a:rPr lang="ru-RU" sz="900" u="none" strike="noStrike" dirty="0">
                          <a:effectLst/>
                        </a:rPr>
                        <a:t>Подпрограмма 5. Обеспечение безопасности населения на водных объектах, расположенных на территории муниципального образования Московской области </a:t>
                      </a:r>
                      <a:endParaRPr lang="ru-RU" sz="900" b="0" i="0" u="none" strike="noStrike" dirty="0">
                        <a:solidFill>
                          <a:srgbClr val="000000"/>
                        </a:solidFill>
                        <a:effectLst/>
                        <a:latin typeface="Calibri" panose="020F0502020204030204" pitchFamily="34" charset="0"/>
                      </a:endParaRPr>
                    </a:p>
                  </a:txBody>
                  <a:tcPr marL="5373" marR="5373" marT="537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46547823"/>
                  </a:ext>
                </a:extLst>
              </a:tr>
              <a:tr h="280716">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rowSpan="6">
                  <a:txBody>
                    <a:bodyPr/>
                    <a:lstStyle/>
                    <a:p>
                      <a:pPr algn="ctr"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gridSpan="7">
                  <a:txBody>
                    <a:bodyPr/>
                    <a:lstStyle/>
                    <a:p>
                      <a:pPr algn="l" fontAlgn="t"/>
                      <a:r>
                        <a:rPr lang="ru-RU" sz="900" u="none" strike="noStrike" dirty="0">
                          <a:effectLst/>
                        </a:rPr>
                        <a:t>Мероприятие 1.1 «Осуществление мероприятий по обеспечению безопасности людей на водных объектах, охране их жизни и здоровья (оплата работы спасательного поста, в том числе в </a:t>
                      </a:r>
                      <a:r>
                        <a:rPr lang="ru-RU" sz="900" u="none" strike="noStrike" dirty="0" err="1">
                          <a:effectLst/>
                        </a:rPr>
                        <a:t>межкупальный</a:t>
                      </a:r>
                      <a:r>
                        <a:rPr lang="ru-RU" sz="900" u="none" strike="noStrike" dirty="0">
                          <a:effectLst/>
                        </a:rPr>
                        <a:t> период)» </a:t>
                      </a:r>
                      <a:endParaRPr lang="ru-RU" sz="900" b="0" i="0" u="none" strike="noStrike" dirty="0">
                        <a:solidFill>
                          <a:srgbClr val="000000"/>
                        </a:solidFill>
                        <a:effectLst/>
                        <a:latin typeface="Calibri" panose="020F0502020204030204" pitchFamily="34" charset="0"/>
                      </a:endParaRPr>
                    </a:p>
                  </a:txBody>
                  <a:tcPr marL="5373" marR="5373" marT="53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3442474"/>
                  </a:ext>
                </a:extLst>
              </a:tr>
              <a:tr h="215720">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vMerge="1">
                  <a:txBody>
                    <a:bodyPr/>
                    <a:lstStyle/>
                    <a:p>
                      <a:endParaRPr lang="ru-RU"/>
                    </a:p>
                  </a:txBody>
                  <a:tcP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количество мероприятий</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единиц</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dirty="0">
                          <a:effectLst/>
                        </a:rPr>
                        <a:t>51</a:t>
                      </a:r>
                      <a:endParaRPr lang="ru-RU" sz="900" b="0" i="0" u="none" strike="noStrike" dirty="0">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51</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5373" marR="5373" marT="5373" marB="0"/>
                </a:tc>
                <a:extLst>
                  <a:ext uri="{0D108BD9-81ED-4DB2-BD59-A6C34878D82A}">
                    <a16:rowId xmlns:a16="http://schemas.microsoft.com/office/drawing/2014/main" val="2541860043"/>
                  </a:ext>
                </a:extLst>
              </a:tr>
              <a:tr h="14305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vMerge="1">
                  <a:txBody>
                    <a:bodyPr/>
                    <a:lstStyle/>
                    <a:p>
                      <a:endParaRPr lang="ru-RU"/>
                    </a:p>
                  </a:txBody>
                  <a:tcPr/>
                </a:tc>
                <a:tc gridSpan="7">
                  <a:txBody>
                    <a:bodyPr/>
                    <a:lstStyle/>
                    <a:p>
                      <a:pPr algn="l" fontAlgn="t"/>
                      <a:r>
                        <a:rPr lang="ru-RU" sz="900" u="none" strike="noStrike" dirty="0">
                          <a:effectLst/>
                        </a:rPr>
                        <a:t>Мероприятие 1.2 «Создание безопасных мест отдыха для населения на водных объектах» </a:t>
                      </a:r>
                      <a:endParaRPr lang="ru-RU" sz="900" b="0" i="0" u="none" strike="noStrike" dirty="0">
                        <a:solidFill>
                          <a:srgbClr val="000000"/>
                        </a:solidFill>
                        <a:effectLst/>
                        <a:latin typeface="Calibri" panose="020F0502020204030204" pitchFamily="34" charset="0"/>
                      </a:endParaRPr>
                    </a:p>
                  </a:txBody>
                  <a:tcPr marL="5373" marR="5373" marT="53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41997488"/>
                  </a:ext>
                </a:extLst>
              </a:tr>
              <a:tr h="693702">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vMerge="1">
                  <a:txBody>
                    <a:bodyPr/>
                    <a:lstStyle/>
                    <a:p>
                      <a:endParaRPr lang="ru-RU"/>
                    </a:p>
                  </a:txBody>
                  <a:tcP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Благоустройство места отдыха у воды в части касающейся безопасности населения, закупка оборудования для спасательного поста на воде, установление аншлагов, оплата договоров с АСФ (АСС) для организации безопасности на муниципальных пляжах,  в том числе проведение лабораторных исследований воды и почвы</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dirty="0">
                          <a:effectLst/>
                        </a:rPr>
                        <a:t>100,00</a:t>
                      </a:r>
                      <a:endParaRPr lang="ru-RU" sz="900" b="0" i="0" u="none" strike="noStrike" dirty="0">
                        <a:solidFill>
                          <a:srgbClr val="000000"/>
                        </a:solidFill>
                        <a:effectLst/>
                        <a:latin typeface="Calibri" panose="020F0502020204030204" pitchFamily="34" charset="0"/>
                      </a:endParaRPr>
                    </a:p>
                  </a:txBody>
                  <a:tcPr marL="5373" marR="5373" marT="5373"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Calibri" panose="020F0502020204030204" pitchFamily="34" charset="0"/>
                      </a:endParaRPr>
                    </a:p>
                  </a:txBody>
                  <a:tcPr marL="5373" marR="5373" marT="5373" marB="0"/>
                </a:tc>
                <a:extLst>
                  <a:ext uri="{0D108BD9-81ED-4DB2-BD59-A6C34878D82A}">
                    <a16:rowId xmlns:a16="http://schemas.microsoft.com/office/drawing/2014/main" val="2075000262"/>
                  </a:ext>
                </a:extLst>
              </a:tr>
              <a:tr h="14305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vMerge="1">
                  <a:txBody>
                    <a:bodyPr/>
                    <a:lstStyle/>
                    <a:p>
                      <a:endParaRPr lang="ru-RU"/>
                    </a:p>
                  </a:txBody>
                  <a:tcPr/>
                </a:tc>
                <a:tc gridSpan="7">
                  <a:txBody>
                    <a:bodyPr/>
                    <a:lstStyle/>
                    <a:p>
                      <a:pPr algn="l" fontAlgn="t"/>
                      <a:r>
                        <a:rPr lang="ru-RU" sz="900" u="none" strike="noStrike" dirty="0">
                          <a:effectLst/>
                        </a:rPr>
                        <a:t>Мероприятие 1.3 «Обучение населения, прежде всего детей, плаванию и приемам спасания на воде» </a:t>
                      </a:r>
                      <a:endParaRPr lang="ru-RU" sz="900" b="0" i="0" u="none" strike="noStrike" dirty="0">
                        <a:solidFill>
                          <a:srgbClr val="000000"/>
                        </a:solidFill>
                        <a:effectLst/>
                        <a:latin typeface="Calibri" panose="020F0502020204030204" pitchFamily="34" charset="0"/>
                      </a:endParaRPr>
                    </a:p>
                  </a:txBody>
                  <a:tcPr marL="5373" marR="5373" marT="53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81598673"/>
                  </a:ext>
                </a:extLst>
              </a:tr>
              <a:tr h="280716">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vMerge="1">
                  <a:txBody>
                    <a:bodyPr/>
                    <a:lstStyle/>
                    <a:p>
                      <a:endParaRPr lang="ru-RU"/>
                    </a:p>
                  </a:txBody>
                  <a:tcP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Обучение населения, прежде всего детей, плаванию и приемам спасания на воде</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Количество</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12864</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12864</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Calibri" panose="020F0502020204030204" pitchFamily="34" charset="0"/>
                      </a:endParaRPr>
                    </a:p>
                  </a:txBody>
                  <a:tcPr marL="5373" marR="5373" marT="5373" marB="0"/>
                </a:tc>
                <a:extLst>
                  <a:ext uri="{0D108BD9-81ED-4DB2-BD59-A6C34878D82A}">
                    <a16:rowId xmlns:a16="http://schemas.microsoft.com/office/drawing/2014/main" val="3814271583"/>
                  </a:ext>
                </a:extLst>
              </a:tr>
              <a:tr h="143054">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gridSpan="8">
                  <a:txBody>
                    <a:bodyPr/>
                    <a:lstStyle/>
                    <a:p>
                      <a:pPr algn="l" fontAlgn="ctr"/>
                      <a:r>
                        <a:rPr lang="ru-RU" sz="900" u="none" strike="noStrike" dirty="0">
                          <a:effectLst/>
                        </a:rPr>
                        <a:t>Подпрограмма 6. Обеспечивающая подпрограмма </a:t>
                      </a:r>
                      <a:endParaRPr lang="ru-RU" sz="900" b="0" i="0" u="none" strike="noStrike" dirty="0">
                        <a:solidFill>
                          <a:srgbClr val="000000"/>
                        </a:solidFill>
                        <a:effectLst/>
                        <a:latin typeface="Calibri" panose="020F0502020204030204" pitchFamily="34" charset="0"/>
                      </a:endParaRPr>
                    </a:p>
                  </a:txBody>
                  <a:tcPr marL="5373" marR="5373" marT="537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15410333"/>
                  </a:ext>
                </a:extLst>
              </a:tr>
              <a:tr h="156397">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rowSpan="2">
                  <a:txBody>
                    <a:bodyPr/>
                    <a:lstStyle/>
                    <a:p>
                      <a:pPr algn="ctr"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gridSpan="7">
                  <a:txBody>
                    <a:bodyPr/>
                    <a:lstStyle/>
                    <a:p>
                      <a:pPr algn="l" fontAlgn="t"/>
                      <a:r>
                        <a:rPr lang="ru-RU" sz="900" u="none" strike="noStrike" dirty="0">
                          <a:effectLst/>
                        </a:rPr>
                        <a:t>Мероприятие 1.1 «Обеспечение деятельности муниципального учреждения </a:t>
                      </a:r>
                      <a:r>
                        <a:rPr lang="ru-RU" sz="900" u="none" strike="noStrike" dirty="0" smtClean="0">
                          <a:effectLst/>
                        </a:rPr>
                        <a:t>«Единая </a:t>
                      </a:r>
                      <a:r>
                        <a:rPr lang="ru-RU" sz="900" u="none" strike="noStrike" dirty="0">
                          <a:effectLst/>
                        </a:rPr>
                        <a:t>дежурная диспетчерская служба муниципального образования Московской </a:t>
                      </a:r>
                      <a:r>
                        <a:rPr lang="ru-RU" sz="900" u="none" strike="noStrike" dirty="0" smtClean="0">
                          <a:effectLst/>
                        </a:rPr>
                        <a:t>области» </a:t>
                      </a:r>
                      <a:endParaRPr lang="ru-RU" sz="900" b="0" i="0" u="none" strike="noStrike" dirty="0">
                        <a:solidFill>
                          <a:srgbClr val="000000"/>
                        </a:solidFill>
                        <a:effectLst/>
                        <a:latin typeface="Calibri" panose="020F0502020204030204" pitchFamily="34" charset="0"/>
                      </a:endParaRPr>
                    </a:p>
                  </a:txBody>
                  <a:tcPr marL="5373" marR="5373" marT="5373"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93702163"/>
                  </a:ext>
                </a:extLst>
              </a:tr>
              <a:tr h="418378">
                <a:tc>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nchor="ctr"/>
                </a:tc>
                <a:tc vMerge="1">
                  <a:txBody>
                    <a:bodyPr/>
                    <a:lstStyle/>
                    <a:p>
                      <a:endParaRPr lang="ru-RU"/>
                    </a:p>
                  </a:txBody>
                  <a:tcP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Обеспечение деятельности МКУ ЕДДС</a:t>
                      </a:r>
                      <a:br>
                        <a:rPr lang="ru-RU" sz="900" u="none" strike="noStrike">
                          <a:effectLst/>
                        </a:rPr>
                      </a:b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l" fontAlgn="t"/>
                      <a:r>
                        <a:rPr lang="ru-RU" sz="900" u="none" strike="noStrike">
                          <a:effectLst/>
                        </a:rPr>
                        <a:t>единиц</a:t>
                      </a:r>
                      <a:endParaRPr lang="ru-RU" sz="900" b="0" i="0" u="none" strike="noStrike">
                        <a:solidFill>
                          <a:srgbClr val="000000"/>
                        </a:solidFill>
                        <a:effectLst/>
                        <a:latin typeface="Calibri" panose="020F0502020204030204" pitchFamily="34" charset="0"/>
                      </a:endParaRPr>
                    </a:p>
                  </a:txBody>
                  <a:tcPr marL="5373" marR="5373" marT="5373"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5373" marR="5373" marT="5373" marB="0" anchor="ctr"/>
                </a:tc>
                <a:tc>
                  <a:txBody>
                    <a:bodyPr/>
                    <a:lstStyle/>
                    <a:p>
                      <a:pPr algn="l" fontAlgn="t"/>
                      <a:r>
                        <a:rPr lang="ru-RU" sz="900" u="none" strike="noStrike" dirty="0">
                          <a:effectLst/>
                        </a:rPr>
                        <a:t>Выделено на заработную плату и обеспечение деятельности 25203,7 тыс. рублей, все средства освоены</a:t>
                      </a:r>
                      <a:endParaRPr lang="ru-RU" sz="900" b="0" i="0" u="none" strike="noStrike" dirty="0">
                        <a:solidFill>
                          <a:srgbClr val="000000"/>
                        </a:solidFill>
                        <a:effectLst/>
                        <a:latin typeface="Calibri" panose="020F0502020204030204" pitchFamily="34" charset="0"/>
                      </a:endParaRPr>
                    </a:p>
                  </a:txBody>
                  <a:tcPr marL="5373" marR="5373" marT="5373" marB="0"/>
                </a:tc>
                <a:extLst>
                  <a:ext uri="{0D108BD9-81ED-4DB2-BD59-A6C34878D82A}">
                    <a16:rowId xmlns:a16="http://schemas.microsoft.com/office/drawing/2014/main" val="2833873737"/>
                  </a:ext>
                </a:extLst>
              </a:tr>
            </a:tbl>
          </a:graphicData>
        </a:graphic>
      </p:graphicFrame>
    </p:spTree>
    <p:extLst>
      <p:ext uri="{BB962C8B-B14F-4D97-AF65-F5344CB8AC3E}">
        <p14:creationId xmlns:p14="http://schemas.microsoft.com/office/powerpoint/2010/main" val="485530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91</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965184169"/>
              </p:ext>
            </p:extLst>
          </p:nvPr>
        </p:nvGraphicFramePr>
        <p:xfrm>
          <a:off x="404075" y="1201738"/>
          <a:ext cx="11483123" cy="4895344"/>
        </p:xfrm>
        <a:graphic>
          <a:graphicData uri="http://schemas.openxmlformats.org/drawingml/2006/table">
            <a:tbl>
              <a:tblPr>
                <a:tableStyleId>{69CF1AB2-1976-4502-BF36-3FF5EA218861}</a:tableStyleId>
              </a:tblPr>
              <a:tblGrid>
                <a:gridCol w="837983">
                  <a:extLst>
                    <a:ext uri="{9D8B030D-6E8A-4147-A177-3AD203B41FA5}">
                      <a16:colId xmlns:a16="http://schemas.microsoft.com/office/drawing/2014/main" val="2442283372"/>
                    </a:ext>
                  </a:extLst>
                </a:gridCol>
                <a:gridCol w="911651">
                  <a:extLst>
                    <a:ext uri="{9D8B030D-6E8A-4147-A177-3AD203B41FA5}">
                      <a16:colId xmlns:a16="http://schemas.microsoft.com/office/drawing/2014/main" val="4222987168"/>
                    </a:ext>
                  </a:extLst>
                </a:gridCol>
                <a:gridCol w="865608">
                  <a:extLst>
                    <a:ext uri="{9D8B030D-6E8A-4147-A177-3AD203B41FA5}">
                      <a16:colId xmlns:a16="http://schemas.microsoft.com/office/drawing/2014/main" val="516633552"/>
                    </a:ext>
                  </a:extLst>
                </a:gridCol>
                <a:gridCol w="3533186">
                  <a:extLst>
                    <a:ext uri="{9D8B030D-6E8A-4147-A177-3AD203B41FA5}">
                      <a16:colId xmlns:a16="http://schemas.microsoft.com/office/drawing/2014/main" val="950693927"/>
                    </a:ext>
                  </a:extLst>
                </a:gridCol>
                <a:gridCol w="710165">
                  <a:extLst>
                    <a:ext uri="{9D8B030D-6E8A-4147-A177-3AD203B41FA5}">
                      <a16:colId xmlns:a16="http://schemas.microsoft.com/office/drawing/2014/main" val="3971003703"/>
                    </a:ext>
                  </a:extLst>
                </a:gridCol>
                <a:gridCol w="710165">
                  <a:extLst>
                    <a:ext uri="{9D8B030D-6E8A-4147-A177-3AD203B41FA5}">
                      <a16:colId xmlns:a16="http://schemas.microsoft.com/office/drawing/2014/main" val="1111309690"/>
                    </a:ext>
                  </a:extLst>
                </a:gridCol>
                <a:gridCol w="566443">
                  <a:extLst>
                    <a:ext uri="{9D8B030D-6E8A-4147-A177-3AD203B41FA5}">
                      <a16:colId xmlns:a16="http://schemas.microsoft.com/office/drawing/2014/main" val="3322054513"/>
                    </a:ext>
                  </a:extLst>
                </a:gridCol>
                <a:gridCol w="1673961">
                  <a:extLst>
                    <a:ext uri="{9D8B030D-6E8A-4147-A177-3AD203B41FA5}">
                      <a16:colId xmlns:a16="http://schemas.microsoft.com/office/drawing/2014/main" val="3809603621"/>
                    </a:ext>
                  </a:extLst>
                </a:gridCol>
                <a:gridCol w="1673961">
                  <a:extLst>
                    <a:ext uri="{9D8B030D-6E8A-4147-A177-3AD203B41FA5}">
                      <a16:colId xmlns:a16="http://schemas.microsoft.com/office/drawing/2014/main" val="3697209284"/>
                    </a:ext>
                  </a:extLst>
                </a:gridCol>
              </a:tblGrid>
              <a:tr h="631390">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717" marR="6717" marT="6717" marB="0"/>
                </a:tc>
                <a:tc>
                  <a:txBody>
                    <a:bodyPr/>
                    <a:lstStyle/>
                    <a:p>
                      <a:pPr algn="ctr" fontAlgn="t"/>
                      <a:r>
                        <a:rPr lang="ru-RU" sz="1000" u="none" strike="noStrike" dirty="0">
                          <a:effectLst/>
                        </a:rPr>
                        <a:t>ПП</a:t>
                      </a:r>
                      <a:endParaRPr lang="ru-RU" sz="1000" b="0" i="0" u="none" strike="noStrike" dirty="0">
                        <a:solidFill>
                          <a:srgbClr val="000000"/>
                        </a:solidFill>
                        <a:effectLst/>
                        <a:latin typeface="Calibri" panose="020F0502020204030204" pitchFamily="34" charset="0"/>
                      </a:endParaRPr>
                    </a:p>
                  </a:txBody>
                  <a:tcPr marL="6717" marR="6717" marT="671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717" marR="6717" marT="6717" marB="0"/>
                </a:tc>
                <a:extLst>
                  <a:ext uri="{0D108BD9-81ED-4DB2-BD59-A6C34878D82A}">
                    <a16:rowId xmlns:a16="http://schemas.microsoft.com/office/drawing/2014/main" val="443125656"/>
                  </a:ext>
                </a:extLst>
              </a:tr>
              <a:tr h="163008">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717" marR="6717" marT="6717" marB="0" anchor="ctr"/>
                </a:tc>
                <a:extLst>
                  <a:ext uri="{0D108BD9-81ED-4DB2-BD59-A6C34878D82A}">
                    <a16:rowId xmlns:a16="http://schemas.microsoft.com/office/drawing/2014/main" val="2710440702"/>
                  </a:ext>
                </a:extLst>
              </a:tr>
              <a:tr h="199560">
                <a:tc gridSpan="9">
                  <a:txBody>
                    <a:bodyPr/>
                    <a:lstStyle/>
                    <a:p>
                      <a:pPr algn="l" fontAlgn="ctr"/>
                      <a:r>
                        <a:rPr lang="ru-RU" sz="1000" u="none" strike="noStrike">
                          <a:effectLst/>
                        </a:rPr>
                        <a:t>09. Жилище </a:t>
                      </a:r>
                      <a:endParaRPr lang="ru-RU" sz="1000" b="1" i="0" u="none" strike="noStrike">
                        <a:solidFill>
                          <a:srgbClr val="000000"/>
                        </a:solidFill>
                        <a:effectLst/>
                        <a:latin typeface="Calibri" panose="020F0502020204030204" pitchFamily="34" charset="0"/>
                      </a:endParaRPr>
                    </a:p>
                  </a:txBody>
                  <a:tcPr marL="6717" marR="6717" marT="671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61459816"/>
                  </a:ext>
                </a:extLst>
              </a:tr>
              <a:tr h="319136">
                <a:tc rowSpan="2" gridSpan="3">
                  <a:txBody>
                    <a:bodyPr/>
                    <a:lstStyle/>
                    <a:p>
                      <a:pPr algn="ctr"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717" marR="6717" marT="6717" marB="0" anchor="ctr"/>
                </a:tc>
                <a:tc rowSpan="2" hMerge="1">
                  <a:txBody>
                    <a:bodyPr/>
                    <a:lstStyle/>
                    <a:p>
                      <a:endParaRPr lang="ru-RU"/>
                    </a:p>
                  </a:txBody>
                  <a:tcPr/>
                </a:tc>
                <a:tc rowSpan="2" hMerge="1">
                  <a:txBody>
                    <a:bodyPr/>
                    <a:lstStyle/>
                    <a:p>
                      <a:endParaRPr lang="ru-RU"/>
                    </a:p>
                  </a:txBody>
                  <a:tcPr/>
                </a:tc>
                <a:tc>
                  <a:txBody>
                    <a:bodyPr/>
                    <a:lstStyle/>
                    <a:p>
                      <a:pPr algn="l" fontAlgn="t"/>
                      <a:r>
                        <a:rPr lang="ru-RU" sz="1000" u="none" strike="noStrike">
                          <a:effectLst/>
                        </a:rPr>
                        <a:t>Количество семей, улучшивших жилищные условия</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l" fontAlgn="t"/>
                      <a:r>
                        <a:rPr lang="ru-RU" sz="1000" u="none" strike="noStrike">
                          <a:effectLst/>
                        </a:rPr>
                        <a:t>Тысяча семей</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717" marR="6717" marT="6717" marB="0"/>
                </a:tc>
                <a:extLst>
                  <a:ext uri="{0D108BD9-81ED-4DB2-BD59-A6C34878D82A}">
                    <a16:rowId xmlns:a16="http://schemas.microsoft.com/office/drawing/2014/main" val="3543152025"/>
                  </a:ext>
                </a:extLst>
              </a:tr>
              <a:tr h="63139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t"/>
                      <a:r>
                        <a:rPr lang="ru-RU" sz="1000" u="none" strike="noStrike">
                          <a:effectLst/>
                        </a:rPr>
                        <a:t>Объем жилищного строительства</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l" fontAlgn="t"/>
                      <a:r>
                        <a:rPr lang="ru-RU" sz="1000" u="none" strike="noStrike">
                          <a:effectLst/>
                        </a:rPr>
                        <a:t>Квадратные метры на 1000 жителей</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10</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14,92</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717" marR="6717" marT="6717" marB="0"/>
                </a:tc>
                <a:extLst>
                  <a:ext uri="{0D108BD9-81ED-4DB2-BD59-A6C34878D82A}">
                    <a16:rowId xmlns:a16="http://schemas.microsoft.com/office/drawing/2014/main" val="1200944006"/>
                  </a:ext>
                </a:extLst>
              </a:tr>
              <a:tr h="163008">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717" marR="6717" marT="6717" marB="0" anchor="ctr"/>
                </a:tc>
                <a:tc gridSpan="8">
                  <a:txBody>
                    <a:bodyPr/>
                    <a:lstStyle/>
                    <a:p>
                      <a:pPr algn="l" fontAlgn="ctr"/>
                      <a:r>
                        <a:rPr lang="ru-RU" sz="1000" u="none" strike="noStrike">
                          <a:effectLst/>
                        </a:rPr>
                        <a:t>Подпрограмма 1. Создание условий для  жилищного строительства </a:t>
                      </a:r>
                      <a:endParaRPr lang="ru-RU" sz="1000" b="0" i="0" u="none" strike="noStrike">
                        <a:solidFill>
                          <a:srgbClr val="000000"/>
                        </a:solidFill>
                        <a:effectLst/>
                        <a:latin typeface="Calibri" panose="020F0502020204030204" pitchFamily="34" charset="0"/>
                      </a:endParaRPr>
                    </a:p>
                  </a:txBody>
                  <a:tcPr marL="6717" marR="6717" marT="671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2920151"/>
                  </a:ext>
                </a:extLst>
              </a:tr>
              <a:tr h="631390">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717" marR="6717" marT="671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17" marR="6717" marT="6717" marB="0"/>
                </a:tc>
                <a:tc gridSpan="7">
                  <a:txBody>
                    <a:bodyPr/>
                    <a:lstStyle/>
                    <a:p>
                      <a:pPr algn="l" fontAlgn="t"/>
                      <a:r>
                        <a:rPr lang="ru-RU" sz="1000" u="none" strike="noStrike">
                          <a:effectLst/>
                        </a:rPr>
                        <a:t>Мероприятие 3.3 «Осуществление отдельных государственных полномочий в части подготовки и направления уведомлений о соответствии (несоответствии) указанных в уведомлении о планируемом строительстве параметров объекта индивидуального жилищного строительства (далее - ИЖС) или садового дома установленным параметрам и допустимости размещения объекта ИЖС или садового дома на земельном участке, уведомлений о соответствии (несоответствии)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 </a:t>
                      </a:r>
                      <a:endParaRPr lang="ru-RU" sz="1000" b="0" i="0" u="none" strike="noStrike">
                        <a:solidFill>
                          <a:srgbClr val="000000"/>
                        </a:solidFill>
                        <a:effectLst/>
                        <a:latin typeface="Calibri" panose="020F0502020204030204" pitchFamily="34" charset="0"/>
                      </a:endParaRPr>
                    </a:p>
                  </a:txBody>
                  <a:tcPr marL="6717" marR="6717" marT="671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65718372"/>
                  </a:ext>
                </a:extLst>
              </a:tr>
              <a:tr h="1460228">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717" marR="6717" marT="6717" marB="0" anchor="ct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l" fontAlgn="t"/>
                      <a:r>
                        <a:rPr lang="ru-RU" sz="1000" u="none" strike="noStrike">
                          <a:effectLst/>
                        </a:rPr>
                        <a:t>Количество уведомлений о соответствии (несоответствии)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 уведомлений о соответствии (несоответствии)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l" fontAlgn="t"/>
                      <a:r>
                        <a:rPr lang="ru-RU" sz="1000" u="none" strike="noStrike">
                          <a:effectLst/>
                        </a:rPr>
                        <a:t>Штука</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42,00</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717" marR="6717" marT="6717" marB="0"/>
                </a:tc>
                <a:extLst>
                  <a:ext uri="{0D108BD9-81ED-4DB2-BD59-A6C34878D82A}">
                    <a16:rowId xmlns:a16="http://schemas.microsoft.com/office/drawing/2014/main" val="3502100019"/>
                  </a:ext>
                </a:extLst>
              </a:tr>
              <a:tr h="163008">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717" marR="6717" marT="6717" marB="0" anchor="ctr"/>
                </a:tc>
                <a:tc gridSpan="8">
                  <a:txBody>
                    <a:bodyPr/>
                    <a:lstStyle/>
                    <a:p>
                      <a:pPr algn="l" fontAlgn="ctr"/>
                      <a:r>
                        <a:rPr lang="ru-RU" sz="1000" u="none" strike="noStrike" dirty="0">
                          <a:effectLst/>
                        </a:rPr>
                        <a:t>Подпрограмма 2. Обеспечение жильем молодых семей </a:t>
                      </a:r>
                      <a:endParaRPr lang="ru-RU" sz="1000" b="0" i="0" u="none" strike="noStrike" dirty="0">
                        <a:solidFill>
                          <a:srgbClr val="000000"/>
                        </a:solidFill>
                        <a:effectLst/>
                        <a:latin typeface="Calibri" panose="020F0502020204030204" pitchFamily="34" charset="0"/>
                      </a:endParaRPr>
                    </a:p>
                  </a:txBody>
                  <a:tcPr marL="6717" marR="6717" marT="671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30715434"/>
                  </a:ext>
                </a:extLst>
              </a:tr>
              <a:tr h="163008">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717" marR="6717" marT="6717" marB="0" anchor="ctr"/>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717" marR="6717" marT="6717" marB="0"/>
                </a:tc>
                <a:tc gridSpan="7">
                  <a:txBody>
                    <a:bodyPr/>
                    <a:lstStyle/>
                    <a:p>
                      <a:pPr algn="l" fontAlgn="t"/>
                      <a:r>
                        <a:rPr lang="ru-RU" sz="1000" u="none" strike="noStrike" dirty="0">
                          <a:effectLst/>
                        </a:rPr>
                        <a:t>Мероприятие 1.1 «Реализация мероприятий по обеспечению жильем молодых семей» </a:t>
                      </a:r>
                      <a:endParaRPr lang="ru-RU" sz="1000" b="0" i="0" u="none" strike="noStrike" dirty="0">
                        <a:solidFill>
                          <a:srgbClr val="000000"/>
                        </a:solidFill>
                        <a:effectLst/>
                        <a:latin typeface="Calibri" panose="020F0502020204030204" pitchFamily="34" charset="0"/>
                      </a:endParaRPr>
                    </a:p>
                  </a:txBody>
                  <a:tcPr marL="6717" marR="6717" marT="671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45492423"/>
                  </a:ext>
                </a:extLst>
              </a:tr>
              <a:tr h="370218">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717" marR="6717" marT="6717" marB="0" anchor="ctr"/>
                </a:tc>
                <a:tc vMerge="1">
                  <a:txBody>
                    <a:bodyPr/>
                    <a:lstStyle/>
                    <a:p>
                      <a:endParaRPr lang="ru-RU"/>
                    </a:p>
                  </a:txBody>
                  <a:tcPr/>
                </a:tc>
                <a:tc>
                  <a:txBody>
                    <a:bodyPr/>
                    <a:lstStyle/>
                    <a:p>
                      <a:pPr algn="l" fontAlgn="t"/>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6717" marR="6717" marT="6717" marB="0"/>
                </a:tc>
                <a:tc>
                  <a:txBody>
                    <a:bodyPr/>
                    <a:lstStyle/>
                    <a:p>
                      <a:pPr algn="l" fontAlgn="t"/>
                      <a:r>
                        <a:rPr lang="ru-RU" sz="1000" u="none" strike="noStrike" dirty="0">
                          <a:effectLst/>
                        </a:rPr>
                        <a:t>Количество молодых семей, получивших свидетельство о праве на получение социальной выплаты</a:t>
                      </a:r>
                      <a:endParaRPr lang="ru-RU" sz="1000" b="0" i="0" u="none" strike="noStrike" dirty="0">
                        <a:solidFill>
                          <a:srgbClr val="000000"/>
                        </a:solidFill>
                        <a:effectLst/>
                        <a:latin typeface="Calibri" panose="020F0502020204030204" pitchFamily="34" charset="0"/>
                      </a:endParaRPr>
                    </a:p>
                  </a:txBody>
                  <a:tcPr marL="6717" marR="6717" marT="6717"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6717" marR="6717" marT="6717"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6717" marR="6717" marT="6717" marB="0" anchor="ctr"/>
                </a:tc>
                <a:tc>
                  <a:txBody>
                    <a:bodyPr/>
                    <a:lstStyle/>
                    <a:p>
                      <a:pPr algn="ctr" fontAlgn="ctr"/>
                      <a:r>
                        <a:rPr lang="ru-RU" sz="1000" u="none" strike="noStrike">
                          <a:effectLst/>
                        </a:rPr>
                        <a:t>5,00</a:t>
                      </a:r>
                      <a:endParaRPr lang="ru-RU" sz="1000" b="0" i="0" u="none" strike="noStrike">
                        <a:solidFill>
                          <a:srgbClr val="000000"/>
                        </a:solidFill>
                        <a:effectLst/>
                        <a:latin typeface="Calibri" panose="020F0502020204030204" pitchFamily="34" charset="0"/>
                      </a:endParaRPr>
                    </a:p>
                  </a:txBody>
                  <a:tcPr marL="6717" marR="6717" marT="671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717" marR="6717" marT="6717" marB="0"/>
                </a:tc>
                <a:extLst>
                  <a:ext uri="{0D108BD9-81ED-4DB2-BD59-A6C34878D82A}">
                    <a16:rowId xmlns:a16="http://schemas.microsoft.com/office/drawing/2014/main" val="3418397054"/>
                  </a:ext>
                </a:extLst>
              </a:tr>
            </a:tbl>
          </a:graphicData>
        </a:graphic>
      </p:graphicFrame>
    </p:spTree>
    <p:extLst>
      <p:ext uri="{BB962C8B-B14F-4D97-AF65-F5344CB8AC3E}">
        <p14:creationId xmlns:p14="http://schemas.microsoft.com/office/powerpoint/2010/main" val="107588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92</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671579712"/>
              </p:ext>
            </p:extLst>
          </p:nvPr>
        </p:nvGraphicFramePr>
        <p:xfrm>
          <a:off x="404077" y="1254125"/>
          <a:ext cx="11483123" cy="5021984"/>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77366428"/>
                    </a:ext>
                  </a:extLst>
                </a:gridCol>
                <a:gridCol w="463200">
                  <a:extLst>
                    <a:ext uri="{9D8B030D-6E8A-4147-A177-3AD203B41FA5}">
                      <a16:colId xmlns:a16="http://schemas.microsoft.com/office/drawing/2014/main" val="295351366"/>
                    </a:ext>
                  </a:extLst>
                </a:gridCol>
                <a:gridCol w="690260">
                  <a:extLst>
                    <a:ext uri="{9D8B030D-6E8A-4147-A177-3AD203B41FA5}">
                      <a16:colId xmlns:a16="http://schemas.microsoft.com/office/drawing/2014/main" val="1130089666"/>
                    </a:ext>
                  </a:extLst>
                </a:gridCol>
                <a:gridCol w="3826698">
                  <a:extLst>
                    <a:ext uri="{9D8B030D-6E8A-4147-A177-3AD203B41FA5}">
                      <a16:colId xmlns:a16="http://schemas.microsoft.com/office/drawing/2014/main" val="478558886"/>
                    </a:ext>
                  </a:extLst>
                </a:gridCol>
                <a:gridCol w="1017223">
                  <a:extLst>
                    <a:ext uri="{9D8B030D-6E8A-4147-A177-3AD203B41FA5}">
                      <a16:colId xmlns:a16="http://schemas.microsoft.com/office/drawing/2014/main" val="1995051350"/>
                    </a:ext>
                  </a:extLst>
                </a:gridCol>
                <a:gridCol w="1017223">
                  <a:extLst>
                    <a:ext uri="{9D8B030D-6E8A-4147-A177-3AD203B41FA5}">
                      <a16:colId xmlns:a16="http://schemas.microsoft.com/office/drawing/2014/main" val="563970400"/>
                    </a:ext>
                  </a:extLst>
                </a:gridCol>
                <a:gridCol w="811357">
                  <a:extLst>
                    <a:ext uri="{9D8B030D-6E8A-4147-A177-3AD203B41FA5}">
                      <a16:colId xmlns:a16="http://schemas.microsoft.com/office/drawing/2014/main" val="2450792888"/>
                    </a:ext>
                  </a:extLst>
                </a:gridCol>
                <a:gridCol w="775028">
                  <a:extLst>
                    <a:ext uri="{9D8B030D-6E8A-4147-A177-3AD203B41FA5}">
                      <a16:colId xmlns:a16="http://schemas.microsoft.com/office/drawing/2014/main" val="2030610076"/>
                    </a:ext>
                  </a:extLst>
                </a:gridCol>
                <a:gridCol w="2397741">
                  <a:extLst>
                    <a:ext uri="{9D8B030D-6E8A-4147-A177-3AD203B41FA5}">
                      <a16:colId xmlns:a16="http://schemas.microsoft.com/office/drawing/2014/main" val="1977006239"/>
                    </a:ext>
                  </a:extLst>
                </a:gridCol>
              </a:tblGrid>
              <a:tr h="469949">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071" marR="6071" marT="6071"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6071" marR="6071" marT="6071"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071" marR="6071" marT="6071" marB="0"/>
                </a:tc>
                <a:extLst>
                  <a:ext uri="{0D108BD9-81ED-4DB2-BD59-A6C34878D82A}">
                    <a16:rowId xmlns:a16="http://schemas.microsoft.com/office/drawing/2014/main" val="1916607057"/>
                  </a:ext>
                </a:extLst>
              </a:tr>
              <a:tr h="160755">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071" marR="6071" marT="6071" marB="0" anchor="ctr"/>
                </a:tc>
                <a:extLst>
                  <a:ext uri="{0D108BD9-81ED-4DB2-BD59-A6C34878D82A}">
                    <a16:rowId xmlns:a16="http://schemas.microsoft.com/office/drawing/2014/main" val="1812018825"/>
                  </a:ext>
                </a:extLst>
              </a:tr>
              <a:tr h="178582">
                <a:tc gridSpan="9">
                  <a:txBody>
                    <a:bodyPr/>
                    <a:lstStyle/>
                    <a:p>
                      <a:pPr algn="l" fontAlgn="ctr"/>
                      <a:r>
                        <a:rPr lang="ru-RU" sz="1000" u="none" strike="noStrike">
                          <a:effectLst/>
                        </a:rPr>
                        <a:t>09. Жилище </a:t>
                      </a:r>
                      <a:endParaRPr lang="ru-RU" sz="1000" b="1" i="0" u="none" strike="noStrike">
                        <a:solidFill>
                          <a:srgbClr val="000000"/>
                        </a:solidFill>
                        <a:effectLst/>
                        <a:latin typeface="Calibri" panose="020F0502020204030204" pitchFamily="34" charset="0"/>
                      </a:endParaRPr>
                    </a:p>
                  </a:txBody>
                  <a:tcPr marL="6071" marR="6071" marT="607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59153028"/>
                  </a:ext>
                </a:extLst>
              </a:tr>
              <a:tr h="246321">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071" marR="6071" marT="6071" marB="0" anchor="ctr"/>
                </a:tc>
                <a:tc gridSpan="8">
                  <a:txBody>
                    <a:bodyPr/>
                    <a:lstStyle/>
                    <a:p>
                      <a:pPr algn="l" fontAlgn="ctr"/>
                      <a:r>
                        <a:rPr lang="ru-RU" sz="1000" u="none" strike="noStrike">
                          <a:effectLst/>
                        </a:rPr>
                        <a:t>Подпрограмма 3. Обеспечение жильем детей-сирот и детей, оставшихся без попечения родителей, лиц из числа детей-сирот и детей, оставшихся без попечения родителей </a:t>
                      </a:r>
                      <a:endParaRPr lang="ru-RU" sz="1000" b="0" i="0" u="none" strike="noStrike">
                        <a:solidFill>
                          <a:srgbClr val="000000"/>
                        </a:solidFill>
                        <a:effectLst/>
                        <a:latin typeface="Calibri" panose="020F0502020204030204" pitchFamily="34" charset="0"/>
                      </a:endParaRPr>
                    </a:p>
                  </a:txBody>
                  <a:tcPr marL="6071" marR="6071" marT="607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9823187"/>
                  </a:ext>
                </a:extLst>
              </a:tr>
              <a:tr h="315352">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071" marR="6071" marT="6071" marB="0" anchor="ctr"/>
                </a:tc>
                <a:tc rowSpan="3">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71" marR="6071" marT="6071" marB="0"/>
                </a:tc>
                <a:tc gridSpan="7">
                  <a:txBody>
                    <a:bodyPr/>
                    <a:lstStyle/>
                    <a:p>
                      <a:pPr algn="l" fontAlgn="t"/>
                      <a:r>
                        <a:rPr lang="ru-RU" sz="1000" u="none" strike="noStrike">
                          <a:effectLst/>
                        </a:rPr>
                        <a:t>Мероприятие 1.1 «Обеспечение жилыми помещениями детей-сирот и детей, оставшихся без попечения родителей, лиц из числа детей-сирот и детей, оставшихся без попечения родителей» </a:t>
                      </a:r>
                      <a:endParaRPr lang="ru-RU" sz="1000" b="0" i="0" u="none" strike="noStrike">
                        <a:solidFill>
                          <a:srgbClr val="000000"/>
                        </a:solidFill>
                        <a:effectLst/>
                        <a:latin typeface="Calibri" panose="020F0502020204030204" pitchFamily="34" charset="0"/>
                      </a:endParaRPr>
                    </a:p>
                  </a:txBody>
                  <a:tcPr marL="6071" marR="6071" marT="607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53869919"/>
                  </a:ext>
                </a:extLst>
              </a:tr>
              <a:tr h="624546">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071" marR="6071" marT="6071" marB="0" anchor="ctr"/>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l" fontAlgn="t"/>
                      <a:r>
                        <a:rPr lang="ru-RU" sz="1000" u="none" strike="noStrike">
                          <a:effectLst/>
                        </a:rPr>
                        <a:t>Численность детей-сирот и детей, оставшихся без попечения родителей, лиц из числа детей-сирот и детей, оставшихся без попечения родителей, обеспеченных благоустроенными жилыми помещениями в отчетном финансовом году</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4,00</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071" marR="6071" marT="6071" marB="0"/>
                </a:tc>
                <a:extLst>
                  <a:ext uri="{0D108BD9-81ED-4DB2-BD59-A6C34878D82A}">
                    <a16:rowId xmlns:a16="http://schemas.microsoft.com/office/drawing/2014/main" val="3308114119"/>
                  </a:ext>
                </a:extLst>
              </a:tr>
              <a:tr h="1088337">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071" marR="6071" marT="6071" marB="0" anchor="ctr"/>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Численность детей-сирот и детей, оставшихся без попечения родителей, лиц из числа детей-сирот и детей, оставшихся без попечения родителей, обеспеченных благоустроенными жилыми помещениями специализированного жилищного фонда по договорам найма специализированных жилых помещений  за счет средств субсидии из федерального бюджета бюджету Московской области в отчетном финансовом году</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l" fontAlgn="t"/>
                      <a:r>
                        <a:rPr lang="ru-RU" sz="1000" u="none" strike="noStrike">
                          <a:effectLst/>
                        </a:rPr>
                        <a:t>Мероприятие не реализовывались, ввиду отсутствия заявлений от граждан</a:t>
                      </a:r>
                      <a:endParaRPr lang="ru-RU" sz="1000" b="0" i="0" u="none" strike="noStrike">
                        <a:solidFill>
                          <a:srgbClr val="000000"/>
                        </a:solidFill>
                        <a:effectLst/>
                        <a:latin typeface="Calibri" panose="020F0502020204030204" pitchFamily="34" charset="0"/>
                      </a:endParaRPr>
                    </a:p>
                  </a:txBody>
                  <a:tcPr marL="6071" marR="6071" marT="6071" marB="0"/>
                </a:tc>
                <a:extLst>
                  <a:ext uri="{0D108BD9-81ED-4DB2-BD59-A6C34878D82A}">
                    <a16:rowId xmlns:a16="http://schemas.microsoft.com/office/drawing/2014/main" val="4100918993"/>
                  </a:ext>
                </a:extLst>
              </a:tr>
              <a:tr h="172424">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071" marR="6071" marT="6071" marB="0" anchor="ctr"/>
                </a:tc>
                <a:tc gridSpan="8">
                  <a:txBody>
                    <a:bodyPr/>
                    <a:lstStyle/>
                    <a:p>
                      <a:pPr algn="l" fontAlgn="ctr"/>
                      <a:r>
                        <a:rPr lang="ru-RU" sz="1000" u="none" strike="noStrike">
                          <a:effectLst/>
                        </a:rPr>
                        <a:t>Подпрограмма 6. Обеспечение жильем отдельных категорий граждан за счет средств федерального бюджета </a:t>
                      </a:r>
                      <a:endParaRPr lang="ru-RU" sz="1000" b="0" i="0" u="none" strike="noStrike">
                        <a:solidFill>
                          <a:srgbClr val="000000"/>
                        </a:solidFill>
                        <a:effectLst/>
                        <a:latin typeface="Calibri" panose="020F0502020204030204" pitchFamily="34" charset="0"/>
                      </a:endParaRPr>
                    </a:p>
                  </a:txBody>
                  <a:tcPr marL="6071" marR="6071" marT="6071"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70147335"/>
                  </a:ext>
                </a:extLst>
              </a:tr>
              <a:tr h="178582">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071" marR="6071" marT="6071" marB="0" anchor="ctr"/>
                </a:tc>
                <a:tc rowSpan="4">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71" marR="6071" marT="6071" marB="0"/>
                </a:tc>
                <a:tc gridSpan="7">
                  <a:txBody>
                    <a:bodyPr/>
                    <a:lstStyle/>
                    <a:p>
                      <a:pPr algn="l" fontAlgn="t"/>
                      <a:r>
                        <a:rPr lang="ru-RU" sz="1000" u="none" strike="noStrike">
                          <a:effectLst/>
                        </a:rPr>
                        <a:t>Мероприятие 2.1 «Предоставление жилых помещений отдельным категориям граждан, установленным Федеральным законом от 12 января 1995 года № 5-ФЗ "О ветеранах"» </a:t>
                      </a:r>
                      <a:endParaRPr lang="ru-RU" sz="1000" b="0" i="0" u="none" strike="noStrike">
                        <a:solidFill>
                          <a:srgbClr val="000000"/>
                        </a:solidFill>
                        <a:effectLst/>
                        <a:latin typeface="Calibri" panose="020F0502020204030204" pitchFamily="34" charset="0"/>
                      </a:endParaRPr>
                    </a:p>
                  </a:txBody>
                  <a:tcPr marL="6071" marR="6071" marT="607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36152204"/>
                  </a:ext>
                </a:extLst>
              </a:tr>
              <a:tr h="779143">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071" marR="6071" marT="6071"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l" fontAlgn="t"/>
                      <a:r>
                        <a:rPr lang="ru-RU" sz="1000" u="none" strike="noStrike">
                          <a:effectLst/>
                        </a:rPr>
                        <a:t>Количество инвалидов и ветеранов боевых действий, членов семей погибших (умерших) инвалидов и ветеранов боевых действий, получивших государственную поддержку по обеспечению жилыми помещениями за счет средств федерального бюджета</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l" fontAlgn="t"/>
                      <a:r>
                        <a:rPr lang="ru-RU" sz="1000" u="none" strike="noStrike">
                          <a:effectLst/>
                        </a:rPr>
                        <a:t>Мероприятие не реализовывались, ввиду отсутствия заявлений от граждан</a:t>
                      </a:r>
                      <a:endParaRPr lang="ru-RU" sz="1000" b="0" i="0" u="none" strike="noStrike">
                        <a:solidFill>
                          <a:srgbClr val="000000"/>
                        </a:solidFill>
                        <a:effectLst/>
                        <a:latin typeface="Calibri" panose="020F0502020204030204" pitchFamily="34" charset="0"/>
                      </a:endParaRPr>
                    </a:p>
                  </a:txBody>
                  <a:tcPr marL="6071" marR="6071" marT="6071" marB="0"/>
                </a:tc>
                <a:extLst>
                  <a:ext uri="{0D108BD9-81ED-4DB2-BD59-A6C34878D82A}">
                    <a16:rowId xmlns:a16="http://schemas.microsoft.com/office/drawing/2014/main" val="3459468891"/>
                  </a:ext>
                </a:extLst>
              </a:tr>
              <a:tr h="315352">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071" marR="6071" marT="6071" marB="0" anchor="ctr"/>
                </a:tc>
                <a:tc vMerge="1">
                  <a:txBody>
                    <a:bodyPr/>
                    <a:lstStyle/>
                    <a:p>
                      <a:endParaRPr lang="ru-RU"/>
                    </a:p>
                  </a:txBody>
                  <a:tcPr/>
                </a:tc>
                <a:tc gridSpan="7">
                  <a:txBody>
                    <a:bodyPr/>
                    <a:lstStyle/>
                    <a:p>
                      <a:pPr algn="l" fontAlgn="t"/>
                      <a:r>
                        <a:rPr lang="ru-RU" sz="1000" u="none" strike="noStrike">
                          <a:effectLst/>
                        </a:rPr>
                        <a:t>Мероприятие 2.2 «Предоставление жилых помещений отдельным категориям граждан, установленным Федеральным законом от 24 ноября 1995 года № 181-ФЗ "О социальной защите инвалидов в Российской Федерации"» </a:t>
                      </a:r>
                      <a:endParaRPr lang="ru-RU" sz="1000" b="0" i="0" u="none" strike="noStrike">
                        <a:solidFill>
                          <a:srgbClr val="000000"/>
                        </a:solidFill>
                        <a:effectLst/>
                        <a:latin typeface="Calibri" panose="020F0502020204030204" pitchFamily="34" charset="0"/>
                      </a:endParaRPr>
                    </a:p>
                  </a:txBody>
                  <a:tcPr marL="6071" marR="6071" marT="6071"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85201569"/>
                  </a:ext>
                </a:extLst>
              </a:tr>
              <a:tr h="492641">
                <a:tc>
                  <a:txBody>
                    <a:bodyPr/>
                    <a:lstStyle/>
                    <a:p>
                      <a:pPr algn="l" fontAlgn="ctr"/>
                      <a:r>
                        <a:rPr lang="ru-RU" sz="1000" u="none" strike="noStrike">
                          <a:effectLst/>
                        </a:rPr>
                        <a:t> </a:t>
                      </a:r>
                      <a:endParaRPr lang="ru-RU" sz="1000" b="1" i="0" u="none" strike="noStrike">
                        <a:solidFill>
                          <a:srgbClr val="000000"/>
                        </a:solidFill>
                        <a:effectLst/>
                        <a:latin typeface="Calibri" panose="020F0502020204030204" pitchFamily="34" charset="0"/>
                      </a:endParaRPr>
                    </a:p>
                  </a:txBody>
                  <a:tcPr marL="6071" marR="6071" marT="6071" marB="0" anchor="ctr"/>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l" fontAlgn="t"/>
                      <a:r>
                        <a:rPr lang="ru-RU" sz="1000" u="none" strike="noStrike">
                          <a:effectLst/>
                        </a:rPr>
                        <a:t>Количество инвалидов и семей, имеющих детей-инвалидов, получивших государственную поддержку по обеспечению жилыми помещениями за счет средств федерального бюджета</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l" fontAlgn="t"/>
                      <a:r>
                        <a:rPr lang="ru-RU" sz="1000" u="none" strike="noStrike">
                          <a:effectLst/>
                        </a:rPr>
                        <a:t>Человек</a:t>
                      </a:r>
                      <a:endParaRPr lang="ru-RU" sz="1000" b="0" i="0" u="none" strike="noStrike">
                        <a:solidFill>
                          <a:srgbClr val="000000"/>
                        </a:solidFill>
                        <a:effectLst/>
                        <a:latin typeface="Calibri" panose="020F0502020204030204" pitchFamily="34" charset="0"/>
                      </a:endParaRPr>
                    </a:p>
                  </a:txBody>
                  <a:tcPr marL="6071" marR="6071" marT="6071"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71" marR="6071" marT="6071" marB="0" anchor="ctr"/>
                </a:tc>
                <a:tc>
                  <a:txBody>
                    <a:bodyPr/>
                    <a:lstStyle/>
                    <a:p>
                      <a:pPr algn="ctr" fontAlgn="ctr"/>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6071" marR="6071" marT="6071" marB="0" anchor="ctr"/>
                </a:tc>
                <a:tc>
                  <a:txBody>
                    <a:bodyPr/>
                    <a:lstStyle/>
                    <a:p>
                      <a:pPr algn="l" fontAlgn="t"/>
                      <a:r>
                        <a:rPr lang="ru-RU" sz="1000" u="none" strike="noStrike" dirty="0">
                          <a:effectLst/>
                        </a:rPr>
                        <a:t>Мероприятие не реализовывались, ввиду отсутствия заявлений от граждан</a:t>
                      </a:r>
                      <a:endParaRPr lang="ru-RU" sz="1000" b="0" i="0" u="none" strike="noStrike" dirty="0">
                        <a:solidFill>
                          <a:srgbClr val="000000"/>
                        </a:solidFill>
                        <a:effectLst/>
                        <a:latin typeface="Calibri" panose="020F0502020204030204" pitchFamily="34" charset="0"/>
                      </a:endParaRPr>
                    </a:p>
                  </a:txBody>
                  <a:tcPr marL="6071" marR="6071" marT="6071" marB="0"/>
                </a:tc>
                <a:extLst>
                  <a:ext uri="{0D108BD9-81ED-4DB2-BD59-A6C34878D82A}">
                    <a16:rowId xmlns:a16="http://schemas.microsoft.com/office/drawing/2014/main" val="278920170"/>
                  </a:ext>
                </a:extLst>
              </a:tr>
            </a:tbl>
          </a:graphicData>
        </a:graphic>
      </p:graphicFrame>
    </p:spTree>
    <p:extLst>
      <p:ext uri="{BB962C8B-B14F-4D97-AF65-F5344CB8AC3E}">
        <p14:creationId xmlns:p14="http://schemas.microsoft.com/office/powerpoint/2010/main" val="30031929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93</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345316479"/>
              </p:ext>
            </p:extLst>
          </p:nvPr>
        </p:nvGraphicFramePr>
        <p:xfrm>
          <a:off x="404076" y="865232"/>
          <a:ext cx="11483123" cy="5782862"/>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3451766987"/>
                    </a:ext>
                  </a:extLst>
                </a:gridCol>
                <a:gridCol w="463199">
                  <a:extLst>
                    <a:ext uri="{9D8B030D-6E8A-4147-A177-3AD203B41FA5}">
                      <a16:colId xmlns:a16="http://schemas.microsoft.com/office/drawing/2014/main" val="3774827548"/>
                    </a:ext>
                  </a:extLst>
                </a:gridCol>
                <a:gridCol w="690260">
                  <a:extLst>
                    <a:ext uri="{9D8B030D-6E8A-4147-A177-3AD203B41FA5}">
                      <a16:colId xmlns:a16="http://schemas.microsoft.com/office/drawing/2014/main" val="3446860903"/>
                    </a:ext>
                  </a:extLst>
                </a:gridCol>
                <a:gridCol w="3826698">
                  <a:extLst>
                    <a:ext uri="{9D8B030D-6E8A-4147-A177-3AD203B41FA5}">
                      <a16:colId xmlns:a16="http://schemas.microsoft.com/office/drawing/2014/main" val="598808332"/>
                    </a:ext>
                  </a:extLst>
                </a:gridCol>
                <a:gridCol w="1017224">
                  <a:extLst>
                    <a:ext uri="{9D8B030D-6E8A-4147-A177-3AD203B41FA5}">
                      <a16:colId xmlns:a16="http://schemas.microsoft.com/office/drawing/2014/main" val="1601705349"/>
                    </a:ext>
                  </a:extLst>
                </a:gridCol>
                <a:gridCol w="1017224">
                  <a:extLst>
                    <a:ext uri="{9D8B030D-6E8A-4147-A177-3AD203B41FA5}">
                      <a16:colId xmlns:a16="http://schemas.microsoft.com/office/drawing/2014/main" val="1094885197"/>
                    </a:ext>
                  </a:extLst>
                </a:gridCol>
                <a:gridCol w="811357">
                  <a:extLst>
                    <a:ext uri="{9D8B030D-6E8A-4147-A177-3AD203B41FA5}">
                      <a16:colId xmlns:a16="http://schemas.microsoft.com/office/drawing/2014/main" val="603101268"/>
                    </a:ext>
                  </a:extLst>
                </a:gridCol>
                <a:gridCol w="775026">
                  <a:extLst>
                    <a:ext uri="{9D8B030D-6E8A-4147-A177-3AD203B41FA5}">
                      <a16:colId xmlns:a16="http://schemas.microsoft.com/office/drawing/2014/main" val="1149608872"/>
                    </a:ext>
                  </a:extLst>
                </a:gridCol>
                <a:gridCol w="2397742">
                  <a:extLst>
                    <a:ext uri="{9D8B030D-6E8A-4147-A177-3AD203B41FA5}">
                      <a16:colId xmlns:a16="http://schemas.microsoft.com/office/drawing/2014/main" val="4043161587"/>
                    </a:ext>
                  </a:extLst>
                </a:gridCol>
              </a:tblGrid>
              <a:tr h="399898">
                <a:tc>
                  <a:txBody>
                    <a:bodyPr/>
                    <a:lstStyle/>
                    <a:p>
                      <a:pPr algn="ctr" fontAlgn="t"/>
                      <a:r>
                        <a:rPr lang="ru-RU" sz="900" u="none" strike="noStrike" dirty="0">
                          <a:effectLst/>
                        </a:rPr>
                        <a:t>МП</a:t>
                      </a:r>
                      <a:endParaRPr lang="ru-RU" sz="900" b="0" i="0" u="none" strike="noStrike" dirty="0">
                        <a:solidFill>
                          <a:srgbClr val="000000"/>
                        </a:solidFill>
                        <a:effectLst/>
                        <a:latin typeface="+mn-lt"/>
                      </a:endParaRPr>
                    </a:p>
                  </a:txBody>
                  <a:tcPr marL="4534" marR="4534" marT="4534" marB="0"/>
                </a:tc>
                <a:tc>
                  <a:txBody>
                    <a:bodyPr/>
                    <a:lstStyle/>
                    <a:p>
                      <a:pPr algn="ctr" fontAlgn="t"/>
                      <a:r>
                        <a:rPr lang="ru-RU" sz="900" u="none" strike="noStrike">
                          <a:effectLst/>
                        </a:rPr>
                        <a:t>ПП</a:t>
                      </a:r>
                      <a:endParaRPr lang="ru-RU" sz="900" b="0" i="0" u="none" strike="noStrike">
                        <a:solidFill>
                          <a:srgbClr val="000000"/>
                        </a:solidFill>
                        <a:effectLst/>
                        <a:latin typeface="+mn-lt"/>
                      </a:endParaRPr>
                    </a:p>
                  </a:txBody>
                  <a:tcPr marL="4534" marR="4534" marT="4534" marB="0"/>
                </a:tc>
                <a:tc>
                  <a:txBody>
                    <a:bodyPr/>
                    <a:lstStyle/>
                    <a:p>
                      <a:pPr algn="ctr" fontAlgn="t"/>
                      <a:r>
                        <a:rPr lang="ru-RU" sz="900" u="none" strike="noStrike" dirty="0">
                          <a:effectLst/>
                        </a:rPr>
                        <a:t>Мероприятие</a:t>
                      </a:r>
                      <a:endParaRPr lang="ru-RU" sz="900" b="0" i="0" u="none" strike="noStrike" dirty="0">
                        <a:solidFill>
                          <a:srgbClr val="000000"/>
                        </a:solidFill>
                        <a:effectLst/>
                        <a:latin typeface="+mn-lt"/>
                      </a:endParaRPr>
                    </a:p>
                  </a:txBody>
                  <a:tcPr marL="4534" marR="4534" marT="4534" marB="0"/>
                </a:tc>
                <a:tc>
                  <a:txBody>
                    <a:bodyPr/>
                    <a:lstStyle/>
                    <a:p>
                      <a:pPr algn="ctr" fontAlgn="t"/>
                      <a:r>
                        <a:rPr lang="ru-RU" sz="900" u="none" strike="noStrike">
                          <a:effectLst/>
                        </a:rPr>
                        <a:t>Наименование целевого показателя (уровень МП) /</a:t>
                      </a:r>
                      <a:br>
                        <a:rPr lang="ru-RU" sz="900" u="none" strike="noStrike">
                          <a:effectLst/>
                        </a:rPr>
                      </a:br>
                      <a:r>
                        <a:rPr lang="ru-RU" sz="900" u="none" strike="noStrike">
                          <a:effectLst/>
                        </a:rPr>
                        <a:t>Наименование результата выполнения мероприятия </a:t>
                      </a:r>
                      <a:endParaRPr lang="ru-RU" sz="900" b="0" i="0" u="none" strike="noStrike">
                        <a:solidFill>
                          <a:srgbClr val="000000"/>
                        </a:solidFill>
                        <a:effectLst/>
                        <a:latin typeface="+mn-lt"/>
                      </a:endParaRPr>
                    </a:p>
                  </a:txBody>
                  <a:tcPr marL="4534" marR="4534" marT="4534"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mn-lt"/>
                      </a:endParaRPr>
                    </a:p>
                  </a:txBody>
                  <a:tcPr marL="4534" marR="4534" marT="4534"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mn-lt"/>
                      </a:endParaRPr>
                    </a:p>
                  </a:txBody>
                  <a:tcPr marL="4534" marR="4534" marT="4534" marB="0"/>
                </a:tc>
                <a:tc>
                  <a:txBody>
                    <a:bodyPr/>
                    <a:lstStyle/>
                    <a:p>
                      <a:pPr algn="ctr" fontAlgn="ctr"/>
                      <a:r>
                        <a:rPr lang="ru-RU" sz="900" u="none" strike="noStrike">
                          <a:effectLst/>
                        </a:rPr>
                        <a:t>План 2023 год</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mn-lt"/>
                      </a:endParaRPr>
                    </a:p>
                  </a:txBody>
                  <a:tcPr marL="4534" marR="4534" marT="4534"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3860417318"/>
                  </a:ext>
                </a:extLst>
              </a:tr>
              <a:tr h="136571">
                <a:tc>
                  <a:txBody>
                    <a:bodyPr/>
                    <a:lstStyle/>
                    <a:p>
                      <a:pPr algn="ctr" fontAlgn="ctr"/>
                      <a:r>
                        <a:rPr lang="ru-RU" sz="900" u="none" strike="noStrike">
                          <a:effectLst/>
                        </a:rPr>
                        <a:t>1</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2</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3</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4</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5</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6</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7</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8</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9</a:t>
                      </a:r>
                      <a:endParaRPr lang="ru-RU" sz="900" b="0" i="0" u="none" strike="noStrike">
                        <a:solidFill>
                          <a:srgbClr val="000000"/>
                        </a:solidFill>
                        <a:effectLst/>
                        <a:latin typeface="+mn-lt"/>
                      </a:endParaRPr>
                    </a:p>
                  </a:txBody>
                  <a:tcPr marL="4534" marR="4534" marT="4534" marB="0" anchor="ctr"/>
                </a:tc>
                <a:extLst>
                  <a:ext uri="{0D108BD9-81ED-4DB2-BD59-A6C34878D82A}">
                    <a16:rowId xmlns:a16="http://schemas.microsoft.com/office/drawing/2014/main" val="2219668767"/>
                  </a:ext>
                </a:extLst>
              </a:tr>
              <a:tr h="200467">
                <a:tc gridSpan="9">
                  <a:txBody>
                    <a:bodyPr/>
                    <a:lstStyle/>
                    <a:p>
                      <a:pPr algn="l" fontAlgn="ctr"/>
                      <a:r>
                        <a:rPr lang="ru-RU" sz="900" u="none" strike="noStrike">
                          <a:effectLst/>
                        </a:rPr>
                        <a:t>10. Развитие инженерной инфраструктуры, энергоэффективности и отрасли обращения с отдохами </a:t>
                      </a:r>
                      <a:endParaRPr lang="ru-RU" sz="900" b="1" i="0" u="none" strike="noStrike">
                        <a:solidFill>
                          <a:srgbClr val="000000"/>
                        </a:solidFill>
                        <a:effectLst/>
                        <a:latin typeface="+mn-lt"/>
                      </a:endParaRPr>
                    </a:p>
                  </a:txBody>
                  <a:tcPr marL="4534" marR="4534" marT="4534"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08670798"/>
                  </a:ext>
                </a:extLst>
              </a:tr>
              <a:tr h="268772">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Бережливый учет – оснащенность многоквартирных домов, общедомовыми приборами учета </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99,88</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1104473827"/>
                  </a:ext>
                </a:extLst>
              </a:tr>
              <a:tr h="400974">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Доля зданий, строений, сооружений муниципальной собственности, соответствующих нормальному уровню энергетической эффективности и выше (A, B, C, D)</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50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53</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53</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832002078"/>
                  </a:ext>
                </a:extLst>
              </a:tr>
              <a:tr h="400974">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Доля зданий, строений, сооружений органов местного самоуправления и муниципальных учреждений, оснащенных приборами учета потребляемых энергетических ресурсов</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98,21</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100</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668089781"/>
                  </a:ext>
                </a:extLst>
              </a:tr>
              <a:tr h="268772">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Доля многоквартирных домов с присвоенными классами энергоэффективности.</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56,1</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56,6</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56,6</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4239630328"/>
                  </a:ext>
                </a:extLst>
              </a:tr>
              <a:tr h="17431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капитально отремонтированных объектов очистки сточных вод</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6</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6</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2331562656"/>
                  </a:ext>
                </a:extLst>
              </a:tr>
              <a:tr h="17431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капитально отремонтированных объектов теплоснабжения</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23</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23</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2062824560"/>
                  </a:ext>
                </a:extLst>
              </a:tr>
              <a:tr h="268772">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капитально отремонтированных, приобретенных и введенных в эксплуатацию объектов водоснабжения</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5</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5</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4208916760"/>
                  </a:ext>
                </a:extLst>
              </a:tr>
              <a:tr h="268772">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капитально отремонтированных сетей (участков) водоснабжения, водоотведения, теплоснабжения</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7</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7</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1812743517"/>
                  </a:ext>
                </a:extLst>
              </a:tr>
              <a:tr h="400974">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построенных (реконструируемых) объектов очистки сточных вод</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В отчетном периоде работы не планировались и не проводились. Ожидаемый результат 2024 года</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2729885726"/>
                  </a:ext>
                </a:extLst>
              </a:tr>
              <a:tr h="17431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построенных (реконструируемых) объектов теплоснабжения</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2</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2</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1057291764"/>
                  </a:ext>
                </a:extLst>
              </a:tr>
              <a:tr h="268772">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построенных (реконструируемых) сетей (участков) водоснабжения, водоотведения, теплоснабжения</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2433938048"/>
                  </a:ext>
                </a:extLst>
              </a:tr>
              <a:tr h="533175">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разработанных проектно-сметных документаций, предназначенных для выполнения работ по строительству и реконструкции объектов водоотведения</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2</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a:effectLst/>
                        </a:rPr>
                        <a:t>Показатель не выполнен. Работы по муниципальному контракту от 05.12.2023 №2-700.2023 с ООО "Эксперт-Строй" не выполнено. Контракт расторгнут</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3657563621"/>
                  </a:ext>
                </a:extLst>
              </a:tr>
              <a:tr h="400974">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схем водоснабжения и водоотведения городских округов (актуализированных схем водоснабжения и водоотведения городских округов)</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dirty="0">
                          <a:effectLst/>
                        </a:rPr>
                        <a:t>1</a:t>
                      </a:r>
                      <a:endParaRPr lang="ru-RU" sz="900" b="0" i="0" u="none" strike="noStrike" dirty="0">
                        <a:solidFill>
                          <a:srgbClr val="000000"/>
                        </a:solidFill>
                        <a:effectLst/>
                        <a:latin typeface="+mn-lt"/>
                      </a:endParaRPr>
                    </a:p>
                  </a:txBody>
                  <a:tcPr marL="4534" marR="4534" marT="4534" marB="0" anchor="ctr"/>
                </a:tc>
                <a:tc>
                  <a:txBody>
                    <a:bodyPr/>
                    <a:lstStyle/>
                    <a:p>
                      <a:pPr algn="ctr" fontAlgn="ctr"/>
                      <a:r>
                        <a:rPr lang="ru-RU" sz="900" u="none" strike="noStrike" dirty="0">
                          <a:effectLst/>
                        </a:rPr>
                        <a:t>1</a:t>
                      </a:r>
                      <a:endParaRPr lang="ru-RU" sz="900" b="0" i="0" u="none" strike="noStrike" dirty="0">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2691664234"/>
                  </a:ext>
                </a:extLst>
              </a:tr>
              <a:tr h="17431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Количество утвержденных схем теплоснабжения городских округов</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dirty="0">
                          <a:effectLst/>
                        </a:rPr>
                        <a:t>1</a:t>
                      </a:r>
                      <a:endParaRPr lang="ru-RU" sz="900" b="0" i="0" u="none" strike="noStrike" dirty="0">
                        <a:solidFill>
                          <a:srgbClr val="000000"/>
                        </a:solidFill>
                        <a:effectLst/>
                        <a:latin typeface="+mn-lt"/>
                      </a:endParaRPr>
                    </a:p>
                  </a:txBody>
                  <a:tcPr marL="4534" marR="4534" marT="4534"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mn-lt"/>
                      </a:endParaRPr>
                    </a:p>
                  </a:txBody>
                  <a:tcPr marL="4534" marR="4534" marT="4534" marB="0"/>
                </a:tc>
                <a:extLst>
                  <a:ext uri="{0D108BD9-81ED-4DB2-BD59-A6C34878D82A}">
                    <a16:rowId xmlns:a16="http://schemas.microsoft.com/office/drawing/2014/main" val="979234496"/>
                  </a:ext>
                </a:extLst>
              </a:tr>
              <a:tr h="268772">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Осуществлен авторский надзор за выполнением работ на объектах строительства</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2</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dirty="0">
                          <a:effectLst/>
                        </a:rPr>
                        <a:t>2</a:t>
                      </a:r>
                      <a:endParaRPr lang="ru-RU" sz="900" b="0" i="0" u="none" strike="noStrike" dirty="0">
                        <a:solidFill>
                          <a:srgbClr val="000000"/>
                        </a:solidFill>
                        <a:effectLst/>
                        <a:latin typeface="+mn-lt"/>
                      </a:endParaRPr>
                    </a:p>
                  </a:txBody>
                  <a:tcPr marL="4534" marR="4534" marT="4534"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mn-lt"/>
                      </a:endParaRPr>
                    </a:p>
                  </a:txBody>
                  <a:tcPr marL="4534" marR="4534" marT="4534" marB="0"/>
                </a:tc>
                <a:extLst>
                  <a:ext uri="{0D108BD9-81ED-4DB2-BD59-A6C34878D82A}">
                    <a16:rowId xmlns:a16="http://schemas.microsoft.com/office/drawing/2014/main" val="1983341712"/>
                  </a:ext>
                </a:extLst>
              </a:tr>
              <a:tr h="174319">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Техническое обслуживание газопроводов и газового оборудования</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Месяц</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0</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12</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12</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mn-lt"/>
                      </a:endParaRPr>
                    </a:p>
                  </a:txBody>
                  <a:tcPr marL="4534" marR="4534" marT="4534" marB="0"/>
                </a:tc>
                <a:extLst>
                  <a:ext uri="{0D108BD9-81ED-4DB2-BD59-A6C34878D82A}">
                    <a16:rowId xmlns:a16="http://schemas.microsoft.com/office/drawing/2014/main" val="3142676990"/>
                  </a:ext>
                </a:extLst>
              </a:tr>
              <a:tr h="268772">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 </a:t>
                      </a:r>
                      <a:endParaRPr lang="ru-RU" sz="900" b="1"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Установлены автоматизированные системы контроля за газовой безопасностью в жилых помещениях (квартирах) многоквартирных домов</a:t>
                      </a:r>
                      <a:endParaRPr lang="ru-RU" sz="900" b="0" i="0" u="none" strike="noStrike">
                        <a:solidFill>
                          <a:srgbClr val="000000"/>
                        </a:solidFill>
                        <a:effectLst/>
                        <a:latin typeface="+mn-lt"/>
                      </a:endParaRPr>
                    </a:p>
                  </a:txBody>
                  <a:tcPr marL="4534" marR="4534" marT="4534"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1785</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862</a:t>
                      </a:r>
                      <a:endParaRPr lang="ru-RU" sz="900" b="0" i="0" u="none" strike="noStrike">
                        <a:solidFill>
                          <a:srgbClr val="000000"/>
                        </a:solidFill>
                        <a:effectLst/>
                        <a:latin typeface="+mn-lt"/>
                      </a:endParaRPr>
                    </a:p>
                  </a:txBody>
                  <a:tcPr marL="4534" marR="4534" marT="4534" marB="0" anchor="ctr"/>
                </a:tc>
                <a:tc>
                  <a:txBody>
                    <a:bodyPr/>
                    <a:lstStyle/>
                    <a:p>
                      <a:pPr algn="ctr" fontAlgn="ctr"/>
                      <a:r>
                        <a:rPr lang="ru-RU" sz="900" u="none" strike="noStrike">
                          <a:effectLst/>
                        </a:rPr>
                        <a:t>862</a:t>
                      </a:r>
                      <a:endParaRPr lang="ru-RU" sz="900" b="0" i="0" u="none" strike="noStrike">
                        <a:solidFill>
                          <a:srgbClr val="000000"/>
                        </a:solidFill>
                        <a:effectLst/>
                        <a:latin typeface="+mn-lt"/>
                      </a:endParaRPr>
                    </a:p>
                  </a:txBody>
                  <a:tcPr marL="4534" marR="4534" marT="4534"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mn-lt"/>
                      </a:endParaRPr>
                    </a:p>
                  </a:txBody>
                  <a:tcPr marL="4534" marR="4534" marT="4534" marB="0"/>
                </a:tc>
                <a:extLst>
                  <a:ext uri="{0D108BD9-81ED-4DB2-BD59-A6C34878D82A}">
                    <a16:rowId xmlns:a16="http://schemas.microsoft.com/office/drawing/2014/main" val="3338091691"/>
                  </a:ext>
                </a:extLst>
              </a:tr>
            </a:tbl>
          </a:graphicData>
        </a:graphic>
      </p:graphicFrame>
    </p:spTree>
    <p:extLst>
      <p:ext uri="{BB962C8B-B14F-4D97-AF65-F5344CB8AC3E}">
        <p14:creationId xmlns:p14="http://schemas.microsoft.com/office/powerpoint/2010/main" val="1058194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94</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3706820133"/>
              </p:ext>
            </p:extLst>
          </p:nvPr>
        </p:nvGraphicFramePr>
        <p:xfrm>
          <a:off x="404075" y="1258888"/>
          <a:ext cx="11483124" cy="4838191"/>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515123703"/>
                    </a:ext>
                  </a:extLst>
                </a:gridCol>
                <a:gridCol w="463200">
                  <a:extLst>
                    <a:ext uri="{9D8B030D-6E8A-4147-A177-3AD203B41FA5}">
                      <a16:colId xmlns:a16="http://schemas.microsoft.com/office/drawing/2014/main" val="1358215439"/>
                    </a:ext>
                  </a:extLst>
                </a:gridCol>
                <a:gridCol w="690258">
                  <a:extLst>
                    <a:ext uri="{9D8B030D-6E8A-4147-A177-3AD203B41FA5}">
                      <a16:colId xmlns:a16="http://schemas.microsoft.com/office/drawing/2014/main" val="1753844006"/>
                    </a:ext>
                  </a:extLst>
                </a:gridCol>
                <a:gridCol w="3826699">
                  <a:extLst>
                    <a:ext uri="{9D8B030D-6E8A-4147-A177-3AD203B41FA5}">
                      <a16:colId xmlns:a16="http://schemas.microsoft.com/office/drawing/2014/main" val="931963677"/>
                    </a:ext>
                  </a:extLst>
                </a:gridCol>
                <a:gridCol w="1017224">
                  <a:extLst>
                    <a:ext uri="{9D8B030D-6E8A-4147-A177-3AD203B41FA5}">
                      <a16:colId xmlns:a16="http://schemas.microsoft.com/office/drawing/2014/main" val="3936032432"/>
                    </a:ext>
                  </a:extLst>
                </a:gridCol>
                <a:gridCol w="1017224">
                  <a:extLst>
                    <a:ext uri="{9D8B030D-6E8A-4147-A177-3AD203B41FA5}">
                      <a16:colId xmlns:a16="http://schemas.microsoft.com/office/drawing/2014/main" val="1027540916"/>
                    </a:ext>
                  </a:extLst>
                </a:gridCol>
                <a:gridCol w="811357">
                  <a:extLst>
                    <a:ext uri="{9D8B030D-6E8A-4147-A177-3AD203B41FA5}">
                      <a16:colId xmlns:a16="http://schemas.microsoft.com/office/drawing/2014/main" val="2539257983"/>
                    </a:ext>
                  </a:extLst>
                </a:gridCol>
                <a:gridCol w="775028">
                  <a:extLst>
                    <a:ext uri="{9D8B030D-6E8A-4147-A177-3AD203B41FA5}">
                      <a16:colId xmlns:a16="http://schemas.microsoft.com/office/drawing/2014/main" val="1498546191"/>
                    </a:ext>
                  </a:extLst>
                </a:gridCol>
                <a:gridCol w="2397742">
                  <a:extLst>
                    <a:ext uri="{9D8B030D-6E8A-4147-A177-3AD203B41FA5}">
                      <a16:colId xmlns:a16="http://schemas.microsoft.com/office/drawing/2014/main" val="1773992880"/>
                    </a:ext>
                  </a:extLst>
                </a:gridCol>
              </a:tblGrid>
              <a:tr h="518679">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4212385154"/>
                  </a:ext>
                </a:extLst>
              </a:tr>
              <a:tr h="185387">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8319" marR="8319" marT="8319" marB="0" anchor="ctr"/>
                </a:tc>
                <a:extLst>
                  <a:ext uri="{0D108BD9-81ED-4DB2-BD59-A6C34878D82A}">
                    <a16:rowId xmlns:a16="http://schemas.microsoft.com/office/drawing/2014/main" val="1977877243"/>
                  </a:ext>
                </a:extLst>
              </a:tr>
              <a:tr h="426390">
                <a:tc gridSpan="9">
                  <a:txBody>
                    <a:bodyPr/>
                    <a:lstStyle/>
                    <a:p>
                      <a:pPr algn="l" fontAlgn="ctr"/>
                      <a:r>
                        <a:rPr lang="ru-RU" sz="1000" u="none" strike="noStrike">
                          <a:effectLst/>
                        </a:rPr>
                        <a:t>10. Развитие инженерной инфраструктуры, энергоэффективности и отрасли обращения с отдохами </a:t>
                      </a:r>
                      <a:endParaRPr lang="ru-RU" sz="1000" b="1" i="0" u="none" strike="noStrike">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924991196"/>
                  </a:ext>
                </a:extLst>
              </a:tr>
              <a:tr h="18538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8">
                  <a:txBody>
                    <a:bodyPr/>
                    <a:lstStyle/>
                    <a:p>
                      <a:pPr algn="l" fontAlgn="ctr"/>
                      <a:r>
                        <a:rPr lang="ru-RU" sz="1000" u="none" strike="noStrike">
                          <a:effectLst/>
                        </a:rPr>
                        <a:t>Подпрограмма 1. Чистая вода </a:t>
                      </a:r>
                      <a:endParaRPr lang="ru-RU" sz="1000" b="0" i="0" u="none" strike="noStrike">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58603799"/>
                  </a:ext>
                </a:extLst>
              </a:tr>
              <a:tr h="18538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rowSpan="2">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2.2 «Капитальный ремонт, приобретение, монтаж и ввод в эксплуатацию объектов водоснабжения муниципальной собственности»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71565602"/>
                  </a:ext>
                </a:extLst>
              </a:tr>
              <a:tr h="37077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Количество капитально отремонтированных, приобретенных и введенных в эксплуатацию объектов водоснабжения</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1481141943"/>
                  </a:ext>
                </a:extLst>
              </a:tr>
              <a:tr h="18538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8">
                  <a:txBody>
                    <a:bodyPr/>
                    <a:lstStyle/>
                    <a:p>
                      <a:pPr algn="l" fontAlgn="ctr"/>
                      <a:r>
                        <a:rPr lang="ru-RU" sz="1000" u="none" strike="noStrike">
                          <a:effectLst/>
                        </a:rPr>
                        <a:t>Подпрограмма 2. Системы водоотведения </a:t>
                      </a:r>
                      <a:endParaRPr lang="ru-RU" sz="1000" b="0" i="0" u="none" strike="noStrike">
                        <a:solidFill>
                          <a:srgbClr val="000000"/>
                        </a:solidFill>
                        <a:effectLst/>
                        <a:latin typeface="Calibri" panose="020F0502020204030204" pitchFamily="34" charset="0"/>
                      </a:endParaRPr>
                    </a:p>
                  </a:txBody>
                  <a:tcPr marL="8319" marR="8319" marT="831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42632775"/>
                  </a:ext>
                </a:extLst>
              </a:tr>
              <a:tr h="18538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1.1 «Строительство и реконструкция объектов очистки сточных вод муниципальной собственности»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12115572"/>
                  </a:ext>
                </a:extLst>
              </a:tr>
              <a:tr h="92693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Количество разработанных проектно-сметных документаций, предназначенных для выполнения работ по строительству и реконструкции объектов водоотведения</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0,00</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Работы по муниципальному контракту № 2-700.2023 от 05.12.2022 г. между администрацией и ООО «ЭКСПЕРТ-СТРОЙ» не выполнены, контракт расторгнут. </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353339318"/>
                  </a:ext>
                </a:extLst>
              </a:tr>
              <a:tr h="37077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vMerge="1">
                  <a:txBody>
                    <a:bodyPr/>
                    <a:lstStyle/>
                    <a:p>
                      <a:endParaRPr lang="ru-RU"/>
                    </a:p>
                  </a:txBody>
                  <a:tcPr/>
                </a:tc>
                <a:tc>
                  <a:txBody>
                    <a:bodyPr/>
                    <a:lstStyle/>
                    <a:p>
                      <a:pPr algn="l" fontAlgn="t"/>
                      <a:r>
                        <a:rPr lang="ru-RU" sz="1000" u="none" strike="noStrike">
                          <a:effectLst/>
                        </a:rPr>
                        <a:t>Количество построенных (реконструируемых) объектов очистки сточных вод</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a:effectLst/>
                        </a:rPr>
                        <a:t>мероприятие не планировалось в отчетном периоде</a:t>
                      </a:r>
                      <a:endParaRPr lang="ru-RU" sz="1000" b="0" i="0" u="none" strike="noStrike">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3388845579"/>
                  </a:ext>
                </a:extLst>
              </a:tr>
              <a:tr h="18538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a:effectLst/>
                        </a:rPr>
                        <a:t>Мероприятие 1.3 «Организация в границах городского округа водоотведения» </a:t>
                      </a:r>
                      <a:endParaRPr lang="ru-RU" sz="1000" b="0" i="0" u="none" strike="noStrike">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54382517"/>
                  </a:ext>
                </a:extLst>
              </a:tr>
              <a:tr h="55616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Количество разработанных проектно-сметных документаций, предназначенных для выполнения работ по строительству и реконструкции объектов водоотведения</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696604121"/>
                  </a:ext>
                </a:extLst>
              </a:tr>
              <a:tr h="185387">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gridSpan="7">
                  <a:txBody>
                    <a:bodyPr/>
                    <a:lstStyle/>
                    <a:p>
                      <a:pPr algn="l" fontAlgn="t"/>
                      <a:r>
                        <a:rPr lang="ru-RU" sz="1000" u="none" strike="noStrike" dirty="0">
                          <a:effectLst/>
                        </a:rPr>
                        <a:t>Мероприятие 2.2 «Капитальный ремонт канализационных коллекторов и канализационных насосных станций муниципальной собственности» </a:t>
                      </a:r>
                      <a:endParaRPr lang="ru-RU" sz="1000" b="0" i="0" u="none" strike="noStrike" dirty="0">
                        <a:solidFill>
                          <a:srgbClr val="000000"/>
                        </a:solidFill>
                        <a:effectLst/>
                        <a:latin typeface="Calibri" panose="020F0502020204030204" pitchFamily="34" charset="0"/>
                      </a:endParaRPr>
                    </a:p>
                  </a:txBody>
                  <a:tcPr marL="8319" marR="8319" marT="831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96483428"/>
                  </a:ext>
                </a:extLst>
              </a:tr>
              <a:tr h="37077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Количество капитально отремонтированных объектов очистки сточных вод</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8319" marR="8319" marT="831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8319" marR="8319" marT="8319"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8319" marR="8319" marT="8319" marB="0"/>
                </a:tc>
                <a:extLst>
                  <a:ext uri="{0D108BD9-81ED-4DB2-BD59-A6C34878D82A}">
                    <a16:rowId xmlns:a16="http://schemas.microsoft.com/office/drawing/2014/main" val="1997921726"/>
                  </a:ext>
                </a:extLst>
              </a:tr>
            </a:tbl>
          </a:graphicData>
        </a:graphic>
      </p:graphicFrame>
    </p:spTree>
    <p:extLst>
      <p:ext uri="{BB962C8B-B14F-4D97-AF65-F5344CB8AC3E}">
        <p14:creationId xmlns:p14="http://schemas.microsoft.com/office/powerpoint/2010/main" val="2725255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95</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161864266"/>
              </p:ext>
            </p:extLst>
          </p:nvPr>
        </p:nvGraphicFramePr>
        <p:xfrm>
          <a:off x="404072" y="961825"/>
          <a:ext cx="11483126" cy="5604050"/>
        </p:xfrm>
        <a:graphic>
          <a:graphicData uri="http://schemas.openxmlformats.org/drawingml/2006/table">
            <a:tbl>
              <a:tblPr>
                <a:tableStyleId>{69CF1AB2-1976-4502-BF36-3FF5EA218861}</a:tableStyleId>
              </a:tblPr>
              <a:tblGrid>
                <a:gridCol w="484393">
                  <a:extLst>
                    <a:ext uri="{9D8B030D-6E8A-4147-A177-3AD203B41FA5}">
                      <a16:colId xmlns:a16="http://schemas.microsoft.com/office/drawing/2014/main" val="1616030913"/>
                    </a:ext>
                  </a:extLst>
                </a:gridCol>
                <a:gridCol w="463200">
                  <a:extLst>
                    <a:ext uri="{9D8B030D-6E8A-4147-A177-3AD203B41FA5}">
                      <a16:colId xmlns:a16="http://schemas.microsoft.com/office/drawing/2014/main" val="1104270162"/>
                    </a:ext>
                  </a:extLst>
                </a:gridCol>
                <a:gridCol w="690259">
                  <a:extLst>
                    <a:ext uri="{9D8B030D-6E8A-4147-A177-3AD203B41FA5}">
                      <a16:colId xmlns:a16="http://schemas.microsoft.com/office/drawing/2014/main" val="2504482011"/>
                    </a:ext>
                  </a:extLst>
                </a:gridCol>
                <a:gridCol w="3826700">
                  <a:extLst>
                    <a:ext uri="{9D8B030D-6E8A-4147-A177-3AD203B41FA5}">
                      <a16:colId xmlns:a16="http://schemas.microsoft.com/office/drawing/2014/main" val="2180670361"/>
                    </a:ext>
                  </a:extLst>
                </a:gridCol>
                <a:gridCol w="1017224">
                  <a:extLst>
                    <a:ext uri="{9D8B030D-6E8A-4147-A177-3AD203B41FA5}">
                      <a16:colId xmlns:a16="http://schemas.microsoft.com/office/drawing/2014/main" val="2556819600"/>
                    </a:ext>
                  </a:extLst>
                </a:gridCol>
                <a:gridCol w="1017224">
                  <a:extLst>
                    <a:ext uri="{9D8B030D-6E8A-4147-A177-3AD203B41FA5}">
                      <a16:colId xmlns:a16="http://schemas.microsoft.com/office/drawing/2014/main" val="1251736557"/>
                    </a:ext>
                  </a:extLst>
                </a:gridCol>
                <a:gridCol w="811358">
                  <a:extLst>
                    <a:ext uri="{9D8B030D-6E8A-4147-A177-3AD203B41FA5}">
                      <a16:colId xmlns:a16="http://schemas.microsoft.com/office/drawing/2014/main" val="1004415474"/>
                    </a:ext>
                  </a:extLst>
                </a:gridCol>
                <a:gridCol w="775027">
                  <a:extLst>
                    <a:ext uri="{9D8B030D-6E8A-4147-A177-3AD203B41FA5}">
                      <a16:colId xmlns:a16="http://schemas.microsoft.com/office/drawing/2014/main" val="4001143988"/>
                    </a:ext>
                  </a:extLst>
                </a:gridCol>
                <a:gridCol w="2397741">
                  <a:extLst>
                    <a:ext uri="{9D8B030D-6E8A-4147-A177-3AD203B41FA5}">
                      <a16:colId xmlns:a16="http://schemas.microsoft.com/office/drawing/2014/main" val="1058212024"/>
                    </a:ext>
                  </a:extLst>
                </a:gridCol>
              </a:tblGrid>
              <a:tr h="454078">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5169" marR="5169" marT="5169"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t"/>
                      <a:r>
                        <a:rPr lang="ru-RU" sz="1000" u="none" strike="noStrike">
                          <a:effectLst/>
                        </a:rPr>
                        <a:t>Наименование целевого показателя (уровень МП) /</a:t>
                      </a:r>
                      <a:br>
                        <a:rPr lang="ru-RU" sz="1000" u="none" strike="noStrike">
                          <a:effectLst/>
                        </a:rPr>
                      </a:br>
                      <a:r>
                        <a:rPr lang="ru-RU" sz="1000" u="none" strike="noStrike">
                          <a:effectLst/>
                        </a:rPr>
                        <a:t>Наименование результата выполнения мероприятия </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242836154"/>
                  </a:ext>
                </a:extLst>
              </a:tr>
              <a:tr h="154744">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5169" marR="5169" marT="5169" marB="0" anchor="ctr"/>
                </a:tc>
                <a:extLst>
                  <a:ext uri="{0D108BD9-81ED-4DB2-BD59-A6C34878D82A}">
                    <a16:rowId xmlns:a16="http://schemas.microsoft.com/office/drawing/2014/main" val="2764258808"/>
                  </a:ext>
                </a:extLst>
              </a:tr>
              <a:tr h="233514">
                <a:tc gridSpan="9">
                  <a:txBody>
                    <a:bodyPr/>
                    <a:lstStyle/>
                    <a:p>
                      <a:pPr algn="l" fontAlgn="ctr"/>
                      <a:r>
                        <a:rPr lang="ru-RU" sz="1000" u="none" strike="noStrike">
                          <a:effectLst/>
                        </a:rPr>
                        <a:t>10. Развитие инженерной инфраструктуры, энергоэффективности и отрасли обращения с отдохами </a:t>
                      </a:r>
                      <a:endParaRPr lang="ru-RU" sz="1000" b="1" i="0" u="none" strike="noStrike">
                        <a:solidFill>
                          <a:srgbClr val="000000"/>
                        </a:solidFill>
                        <a:effectLst/>
                        <a:latin typeface="Calibri" panose="020F0502020204030204" pitchFamily="34" charset="0"/>
                      </a:endParaRPr>
                    </a:p>
                  </a:txBody>
                  <a:tcPr marL="5169" marR="5169" marT="516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63166509"/>
                  </a:ext>
                </a:extLst>
              </a:tr>
              <a:tr h="1547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gridSpan="8">
                  <a:txBody>
                    <a:bodyPr/>
                    <a:lstStyle/>
                    <a:p>
                      <a:pPr algn="l" fontAlgn="ctr"/>
                      <a:r>
                        <a:rPr lang="ru-RU" sz="1000" u="none" strike="noStrike">
                          <a:effectLst/>
                        </a:rPr>
                        <a:t>Подпрограмма 3. Объекты теплоснабжения, инженерные коммуникации </a:t>
                      </a:r>
                      <a:endParaRPr lang="ru-RU" sz="1000" b="0" i="0" u="none" strike="noStrike">
                        <a:solidFill>
                          <a:srgbClr val="000000"/>
                        </a:solidFill>
                        <a:effectLst/>
                        <a:latin typeface="Calibri" panose="020F0502020204030204" pitchFamily="34" charset="0"/>
                      </a:endParaRPr>
                    </a:p>
                  </a:txBody>
                  <a:tcPr marL="5169" marR="5169" marT="516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26153245"/>
                  </a:ext>
                </a:extLst>
              </a:tr>
              <a:tr h="1547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rowSpan="19">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gridSpan="7">
                  <a:txBody>
                    <a:bodyPr/>
                    <a:lstStyle/>
                    <a:p>
                      <a:pPr algn="l" fontAlgn="t"/>
                      <a:r>
                        <a:rPr lang="ru-RU" sz="1000" u="none" strike="noStrike">
                          <a:effectLst/>
                        </a:rPr>
                        <a:t>Мероприятие 1.1 «Строительство и реконструкция объектов теплоснабжения муниципальной собственности» </a:t>
                      </a:r>
                      <a:endParaRPr lang="ru-RU" sz="1000" b="0" i="0" u="none" strike="noStrike">
                        <a:solidFill>
                          <a:srgbClr val="000000"/>
                        </a:solidFill>
                        <a:effectLst/>
                        <a:latin typeface="Calibri" panose="020F0502020204030204" pitchFamily="34" charset="0"/>
                      </a:endParaRPr>
                    </a:p>
                  </a:txBody>
                  <a:tcPr marL="5169" marR="5169" marT="516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16703265"/>
                  </a:ext>
                </a:extLst>
              </a:tr>
              <a:tr h="3044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rowSpan="2">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dirty="0">
                          <a:effectLst/>
                        </a:rPr>
                        <a:t>Количество построенных (реконструируемых) объектов  теплоснабжения</a:t>
                      </a:r>
                      <a:endParaRPr lang="ru-RU" sz="1000" b="0" i="0" u="none" strike="noStrike" dirty="0">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a:effectLst/>
                        </a:rPr>
                        <a:t>мероприятие не планировалось в отчетном периоде</a:t>
                      </a:r>
                      <a:endParaRPr lang="ru-RU" sz="1000" b="0" i="0" u="none" strike="noStrike">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1298001932"/>
                  </a:ext>
                </a:extLst>
              </a:tr>
              <a:tr h="3044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vMerge="1">
                  <a:txBody>
                    <a:bodyPr/>
                    <a:lstStyle/>
                    <a:p>
                      <a:endParaRPr lang="ru-RU"/>
                    </a:p>
                  </a:txBody>
                  <a:tcPr/>
                </a:tc>
                <a:tc>
                  <a:txBody>
                    <a:bodyPr/>
                    <a:lstStyle/>
                    <a:p>
                      <a:pPr algn="l" fontAlgn="t"/>
                      <a:r>
                        <a:rPr lang="ru-RU" sz="1000" u="none" strike="noStrike">
                          <a:effectLst/>
                        </a:rPr>
                        <a:t>Осуществлен авторский надзор за выполнением работ на объектах строительства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a:effectLst/>
                        </a:rPr>
                        <a:t>мероприятие не планировалось в отчетном периоде</a:t>
                      </a:r>
                      <a:endParaRPr lang="ru-RU" sz="1000" b="0" i="0" u="none" strike="noStrike">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1776937045"/>
                  </a:ext>
                </a:extLst>
              </a:tr>
              <a:tr h="1547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gridSpan="7">
                  <a:txBody>
                    <a:bodyPr/>
                    <a:lstStyle/>
                    <a:p>
                      <a:pPr algn="l" fontAlgn="t"/>
                      <a:r>
                        <a:rPr lang="ru-RU" sz="1000" u="none" strike="noStrike">
                          <a:effectLst/>
                        </a:rPr>
                        <a:t>Мероприятие 1.3 «Капитальный ремонт объектов теплоснабжения муниципальной собственности» </a:t>
                      </a:r>
                      <a:endParaRPr lang="ru-RU" sz="1000" b="0" i="0" u="none" strike="noStrike">
                        <a:solidFill>
                          <a:srgbClr val="000000"/>
                        </a:solidFill>
                        <a:effectLst/>
                        <a:latin typeface="Calibri" panose="020F0502020204030204" pitchFamily="34" charset="0"/>
                      </a:endParaRPr>
                    </a:p>
                  </a:txBody>
                  <a:tcPr marL="5169" marR="5169" marT="516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903363252"/>
                  </a:ext>
                </a:extLst>
              </a:tr>
              <a:tr h="3044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Количество капитально отремонтированных объектов теплоснабжения</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23</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23</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3694931807"/>
                  </a:ext>
                </a:extLst>
              </a:tr>
              <a:tr h="1547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gridSpan="7">
                  <a:txBody>
                    <a:bodyPr/>
                    <a:lstStyle/>
                    <a:p>
                      <a:pPr algn="l" fontAlgn="t"/>
                      <a:r>
                        <a:rPr lang="ru-RU" sz="1000" u="none" strike="noStrike">
                          <a:effectLst/>
                        </a:rPr>
                        <a:t>Мероприятие 2.1 «Строительство и реконструкция сетей водоснабжения, водоотведения, теплоснабжения муниципальной собственности» </a:t>
                      </a:r>
                      <a:endParaRPr lang="ru-RU" sz="1000" b="0" i="0" u="none" strike="noStrike">
                        <a:solidFill>
                          <a:srgbClr val="000000"/>
                        </a:solidFill>
                        <a:effectLst/>
                        <a:latin typeface="Calibri" panose="020F0502020204030204" pitchFamily="34" charset="0"/>
                      </a:endParaRPr>
                    </a:p>
                  </a:txBody>
                  <a:tcPr marL="5169" marR="5169" marT="516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39441250"/>
                  </a:ext>
                </a:extLst>
              </a:tr>
              <a:tr h="3044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Количество построенных (реконструируемых) сетей (участков) водоснабжения, водоотведения, теплоснабжения</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2186477472"/>
                  </a:ext>
                </a:extLst>
              </a:tr>
              <a:tr h="1547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gridSpan="7">
                  <a:txBody>
                    <a:bodyPr/>
                    <a:lstStyle/>
                    <a:p>
                      <a:pPr algn="l" fontAlgn="t"/>
                      <a:r>
                        <a:rPr lang="ru-RU" sz="1000" u="none" strike="noStrike">
                          <a:effectLst/>
                        </a:rPr>
                        <a:t>Мероприятие 2.2 «Капитальный ремонт сетей водоснабжения, водоотведения, теплоснабжения муниципальной собственности» </a:t>
                      </a:r>
                      <a:endParaRPr lang="ru-RU" sz="1000" b="0" i="0" u="none" strike="noStrike">
                        <a:solidFill>
                          <a:srgbClr val="000000"/>
                        </a:solidFill>
                        <a:effectLst/>
                        <a:latin typeface="Calibri" panose="020F0502020204030204" pitchFamily="34" charset="0"/>
                      </a:endParaRPr>
                    </a:p>
                  </a:txBody>
                  <a:tcPr marL="5169" marR="5169" marT="516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00761725"/>
                  </a:ext>
                </a:extLst>
              </a:tr>
              <a:tr h="3044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Количество капитально отремонтированных сетей (участков) водоснабжения, водоотведения, теплоснабжения</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2135339047"/>
                  </a:ext>
                </a:extLst>
              </a:tr>
              <a:tr h="3044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gridSpan="7">
                  <a:txBody>
                    <a:bodyPr/>
                    <a:lstStyle/>
                    <a:p>
                      <a:pPr algn="l" fontAlgn="t"/>
                      <a:r>
                        <a:rPr lang="ru-RU" sz="1000" u="none" strike="noStrike">
                          <a:effectLst/>
                        </a:rPr>
                        <a:t>Мероприятие 4.2 «Реализация проектов по строительству, реконструкции, модернизации объектов коммунальной инфраструктуры муниципальной собственности с привлечением средств займов Фонда содействия реформированию жилищно-коммунального хозяйства» </a:t>
                      </a:r>
                      <a:endParaRPr lang="ru-RU" sz="1000" b="0" i="0" u="none" strike="noStrike">
                        <a:solidFill>
                          <a:srgbClr val="000000"/>
                        </a:solidFill>
                        <a:effectLst/>
                        <a:latin typeface="Calibri" panose="020F0502020204030204" pitchFamily="34" charset="0"/>
                      </a:endParaRPr>
                    </a:p>
                  </a:txBody>
                  <a:tcPr marL="5169" marR="5169" marT="516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67217923"/>
                  </a:ext>
                </a:extLst>
              </a:tr>
              <a:tr h="338413">
                <a:tc rowSpan="2">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dirty="0">
                          <a:effectLst/>
                        </a:rPr>
                        <a:t>Количество построенных (реконструируемых) объектов (системы) теплоснабжения, ед</a:t>
                      </a:r>
                      <a:r>
                        <a:rPr lang="ru-RU" sz="1000" u="none" strike="noStrike" dirty="0" smtClean="0">
                          <a:effectLst/>
                        </a:rPr>
                        <a:t>.</a:t>
                      </a:r>
                      <a:endParaRPr lang="ru-RU" sz="1000" b="0" i="0" u="none" strike="noStrike" dirty="0">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1572290368"/>
                  </a:ext>
                </a:extLst>
              </a:tr>
              <a:tr h="0">
                <a:tc vMerge="1">
                  <a:txBody>
                    <a:bodyPr/>
                    <a:lstStyle/>
                    <a:p>
                      <a:endParaRPr lang="ru-RU"/>
                    </a:p>
                  </a:txBody>
                  <a:tcPr/>
                </a:tc>
                <a:tc vMerge="1">
                  <a:txBody>
                    <a:bodyPr/>
                    <a:lstStyle/>
                    <a:p>
                      <a:endParaRPr lang="ru-RU"/>
                    </a:p>
                  </a:txBody>
                  <a:tcPr/>
                </a:tc>
                <a:tc rowSpan="2" gridSpan="7">
                  <a:txBody>
                    <a:bodyPr/>
                    <a:lstStyle/>
                    <a:p>
                      <a:pPr algn="l" fontAlgn="t"/>
                      <a:r>
                        <a:rPr lang="ru-RU" sz="1000" u="none" strike="noStrike" dirty="0">
                          <a:effectLst/>
                        </a:rPr>
                        <a:t>Мероприятие 4.3 «Субсидии </a:t>
                      </a:r>
                      <a:r>
                        <a:rPr lang="ru-RU" sz="1000" u="none" strike="noStrike" dirty="0" err="1">
                          <a:effectLst/>
                        </a:rPr>
                        <a:t>ресурсоснабжающим</a:t>
                      </a:r>
                      <a:r>
                        <a:rPr lang="ru-RU" sz="1000" u="none" strike="noStrike" dirty="0">
                          <a:effectLst/>
                        </a:rPr>
                        <a:t> организациям на реализацию мероприятий по организации системы водоснабжения и водоотведения, теплоснабжения, электроснабжения, газоснабжения на территории муниципального образования Московской области» </a:t>
                      </a:r>
                      <a:endParaRPr lang="ru-RU" sz="1000" b="0" i="0" u="none" strike="noStrike" dirty="0">
                        <a:solidFill>
                          <a:srgbClr val="000000"/>
                        </a:solidFill>
                        <a:effectLst/>
                        <a:latin typeface="Calibri" panose="020F0502020204030204" pitchFamily="34" charset="0"/>
                      </a:endParaRPr>
                    </a:p>
                  </a:txBody>
                  <a:tcPr marL="5169" marR="5169" marT="5169" marB="0"/>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extLst>
                  <a:ext uri="{0D108BD9-81ED-4DB2-BD59-A6C34878D82A}">
                    <a16:rowId xmlns:a16="http://schemas.microsoft.com/office/drawing/2014/main" val="2280385503"/>
                  </a:ext>
                </a:extLst>
              </a:tr>
              <a:tr h="28427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gridSpan="7" vMerge="1">
                  <a:txBody>
                    <a:bodyPr/>
                    <a:lstStyle/>
                    <a:p>
                      <a:pPr algn="l" fontAlgn="t"/>
                      <a:endParaRPr lang="ru-RU" sz="1000" b="0" i="0" u="none" strike="noStrike">
                        <a:solidFill>
                          <a:srgbClr val="000000"/>
                        </a:solidFill>
                        <a:effectLst/>
                        <a:latin typeface="Calibri" panose="020F0502020204030204" pitchFamily="34" charset="0"/>
                      </a:endParaRPr>
                    </a:p>
                  </a:txBody>
                  <a:tcPr marL="5169" marR="5169" marT="5169" marB="0"/>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extLst>
                  <a:ext uri="{0D108BD9-81ED-4DB2-BD59-A6C34878D82A}">
                    <a16:rowId xmlns:a16="http://schemas.microsoft.com/office/drawing/2014/main" val="1311867918"/>
                  </a:ext>
                </a:extLst>
              </a:tr>
              <a:tr h="337193">
                <a:tc rowSpan="2">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dirty="0">
                          <a:effectLst/>
                        </a:rPr>
                        <a:t>Количество построенных (реконструируемых) объектов (системы) теплоснабжения, ед</a:t>
                      </a:r>
                      <a:r>
                        <a:rPr lang="ru-RU" sz="1000" u="none" strike="noStrike" dirty="0" smtClean="0">
                          <a:effectLst/>
                        </a:rPr>
                        <a:t>.</a:t>
                      </a:r>
                      <a:endParaRPr lang="ru-RU" sz="1000" b="0" i="0" u="none" strike="noStrike" dirty="0">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dirty="0">
                          <a:effectLst/>
                        </a:rPr>
                        <a:t>0</a:t>
                      </a:r>
                      <a:endParaRPr lang="ru-RU" sz="1000" b="0" i="0" u="none" strike="noStrike" dirty="0">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a:effectLst/>
                        </a:rPr>
                        <a:t>мероприятие не планировалось в отчетном периоде</a:t>
                      </a:r>
                      <a:endParaRPr lang="ru-RU" sz="1000" b="0" i="0" u="none" strike="noStrike">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3029414053"/>
                  </a:ext>
                </a:extLst>
              </a:tr>
              <a:tr h="0">
                <a:tc vMerge="1">
                  <a:txBody>
                    <a:bodyPr/>
                    <a:lstStyle/>
                    <a:p>
                      <a:endParaRPr lang="ru-RU"/>
                    </a:p>
                  </a:txBody>
                  <a:tcPr/>
                </a:tc>
                <a:tc vMerge="1">
                  <a:txBody>
                    <a:bodyPr/>
                    <a:lstStyle/>
                    <a:p>
                      <a:endParaRPr lang="ru-RU"/>
                    </a:p>
                  </a:txBody>
                  <a:tcPr/>
                </a:tc>
                <a:tc rowSpan="2" gridSpan="7">
                  <a:txBody>
                    <a:bodyPr/>
                    <a:lstStyle/>
                    <a:p>
                      <a:pPr algn="l" fontAlgn="t"/>
                      <a:r>
                        <a:rPr lang="ru-RU" sz="1000" u="none" strike="noStrike" dirty="0">
                          <a:effectLst/>
                        </a:rPr>
                        <a:t>Мероприятие 5.1 «Утверждение схем теплоснабжения городских округов (актуализированных схем теплоснабжения городских округов)» </a:t>
                      </a:r>
                      <a:endParaRPr lang="ru-RU" sz="1000" b="0" i="0" u="none" strike="noStrike" dirty="0">
                        <a:solidFill>
                          <a:srgbClr val="000000"/>
                        </a:solidFill>
                        <a:effectLst/>
                        <a:latin typeface="Calibri" panose="020F0502020204030204" pitchFamily="34" charset="0"/>
                      </a:endParaRPr>
                    </a:p>
                  </a:txBody>
                  <a:tcPr marL="5169" marR="5169" marT="5169" marB="0"/>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extLst>
                  <a:ext uri="{0D108BD9-81ED-4DB2-BD59-A6C34878D82A}">
                    <a16:rowId xmlns:a16="http://schemas.microsoft.com/office/drawing/2014/main" val="1432847293"/>
                  </a:ext>
                </a:extLst>
              </a:tr>
              <a:tr h="1547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gridSpan="7" vMerge="1">
                  <a:txBody>
                    <a:bodyPr/>
                    <a:lstStyle/>
                    <a:p>
                      <a:pPr algn="l" fontAlgn="t"/>
                      <a:endParaRPr lang="ru-RU" sz="1000" b="0" i="0" u="none" strike="noStrike" dirty="0">
                        <a:solidFill>
                          <a:srgbClr val="000000"/>
                        </a:solidFill>
                        <a:effectLst/>
                        <a:latin typeface="Calibri" panose="020F0502020204030204" pitchFamily="34" charset="0"/>
                      </a:endParaRPr>
                    </a:p>
                  </a:txBody>
                  <a:tcPr marL="5169" marR="5169" marT="5169" marB="0"/>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tc hMerge="1" vMerge="1">
                  <a:txBody>
                    <a:bodyPr/>
                    <a:lstStyle/>
                    <a:p>
                      <a:endParaRPr lang="ru-RU"/>
                    </a:p>
                  </a:txBody>
                  <a:tcPr/>
                </a:tc>
                <a:extLst>
                  <a:ext uri="{0D108BD9-81ED-4DB2-BD59-A6C34878D82A}">
                    <a16:rowId xmlns:a16="http://schemas.microsoft.com/office/drawing/2014/main" val="1102804120"/>
                  </a:ext>
                </a:extLst>
              </a:tr>
              <a:tr h="30441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Количество утвержденных схем теплоснабжения городских округов</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dirty="0">
                          <a:effectLst/>
                        </a:rPr>
                        <a:t>1</a:t>
                      </a:r>
                      <a:endParaRPr lang="ru-RU" sz="1000" b="0" i="0" u="none" strike="noStrike" dirty="0">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1162434221"/>
                  </a:ext>
                </a:extLst>
              </a:tr>
              <a:tr h="154744">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gridSpan="7">
                  <a:txBody>
                    <a:bodyPr/>
                    <a:lstStyle/>
                    <a:p>
                      <a:pPr algn="l" fontAlgn="t"/>
                      <a:r>
                        <a:rPr lang="ru-RU" sz="1000" u="none" strike="noStrike" dirty="0">
                          <a:effectLst/>
                        </a:rPr>
                        <a:t>Мероприятие 5.2 «Утверждение схем водоснабжения и водоотведения городских округов (актуализированных схем водоснабжения и водоотведения городских округов)» </a:t>
                      </a:r>
                      <a:endParaRPr lang="ru-RU" sz="1000" b="0" i="0" u="none" strike="noStrike" dirty="0">
                        <a:solidFill>
                          <a:srgbClr val="000000"/>
                        </a:solidFill>
                        <a:effectLst/>
                        <a:latin typeface="Calibri" panose="020F0502020204030204" pitchFamily="34" charset="0"/>
                      </a:endParaRPr>
                    </a:p>
                  </a:txBody>
                  <a:tcPr marL="5169" marR="5169" marT="516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87897916"/>
                  </a:ext>
                </a:extLst>
              </a:tr>
              <a:tr h="45407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Количество схем водоснабжения и водоотведения городских округов (актуализированных схем водоснабжения и водоотведения городских округов)</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5169" marR="5169" marT="5169" marB="0"/>
                </a:tc>
                <a:tc>
                  <a:txBody>
                    <a:bodyPr/>
                    <a:lstStyle/>
                    <a:p>
                      <a:pPr algn="ctr" fontAlgn="ctr"/>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ctr" fontAlgn="ctr"/>
                      <a:r>
                        <a:rPr lang="ru-RU" sz="1000" u="none" strike="noStrike">
                          <a:effectLst/>
                        </a:rPr>
                        <a:t>0</a:t>
                      </a:r>
                      <a:endParaRPr lang="ru-RU" sz="1000" b="0" i="0" u="none" strike="noStrike">
                        <a:solidFill>
                          <a:srgbClr val="000000"/>
                        </a:solidFill>
                        <a:effectLst/>
                        <a:latin typeface="Calibri" panose="020F0502020204030204" pitchFamily="34" charset="0"/>
                      </a:endParaRPr>
                    </a:p>
                  </a:txBody>
                  <a:tcPr marL="5169" marR="5169" marT="5169" marB="0" anchor="ctr"/>
                </a:tc>
                <a:tc>
                  <a:txBody>
                    <a:bodyPr/>
                    <a:lstStyle/>
                    <a:p>
                      <a:pPr algn="l" fontAlgn="t"/>
                      <a:r>
                        <a:rPr lang="ru-RU" sz="1000" u="none" strike="noStrike" dirty="0">
                          <a:effectLst/>
                        </a:rPr>
                        <a:t>мероприятие не планировалось в отчетном периоде</a:t>
                      </a:r>
                      <a:endParaRPr lang="ru-RU" sz="1000" b="0" i="0" u="none" strike="noStrike" dirty="0">
                        <a:solidFill>
                          <a:srgbClr val="000000"/>
                        </a:solidFill>
                        <a:effectLst/>
                        <a:latin typeface="Calibri" panose="020F0502020204030204" pitchFamily="34" charset="0"/>
                      </a:endParaRPr>
                    </a:p>
                  </a:txBody>
                  <a:tcPr marL="5169" marR="5169" marT="5169" marB="0"/>
                </a:tc>
                <a:extLst>
                  <a:ext uri="{0D108BD9-81ED-4DB2-BD59-A6C34878D82A}">
                    <a16:rowId xmlns:a16="http://schemas.microsoft.com/office/drawing/2014/main" val="598115922"/>
                  </a:ext>
                </a:extLst>
              </a:tr>
            </a:tbl>
          </a:graphicData>
        </a:graphic>
      </p:graphicFrame>
    </p:spTree>
    <p:extLst>
      <p:ext uri="{BB962C8B-B14F-4D97-AF65-F5344CB8AC3E}">
        <p14:creationId xmlns:p14="http://schemas.microsoft.com/office/powerpoint/2010/main" val="315621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96</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576133319"/>
              </p:ext>
            </p:extLst>
          </p:nvPr>
        </p:nvGraphicFramePr>
        <p:xfrm>
          <a:off x="404076" y="858575"/>
          <a:ext cx="11483122" cy="5646022"/>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3936037937"/>
                    </a:ext>
                  </a:extLst>
                </a:gridCol>
                <a:gridCol w="463201">
                  <a:extLst>
                    <a:ext uri="{9D8B030D-6E8A-4147-A177-3AD203B41FA5}">
                      <a16:colId xmlns:a16="http://schemas.microsoft.com/office/drawing/2014/main" val="2036005975"/>
                    </a:ext>
                  </a:extLst>
                </a:gridCol>
                <a:gridCol w="690258">
                  <a:extLst>
                    <a:ext uri="{9D8B030D-6E8A-4147-A177-3AD203B41FA5}">
                      <a16:colId xmlns:a16="http://schemas.microsoft.com/office/drawing/2014/main" val="631620591"/>
                    </a:ext>
                  </a:extLst>
                </a:gridCol>
                <a:gridCol w="3826697">
                  <a:extLst>
                    <a:ext uri="{9D8B030D-6E8A-4147-A177-3AD203B41FA5}">
                      <a16:colId xmlns:a16="http://schemas.microsoft.com/office/drawing/2014/main" val="3430298515"/>
                    </a:ext>
                  </a:extLst>
                </a:gridCol>
                <a:gridCol w="1017224">
                  <a:extLst>
                    <a:ext uri="{9D8B030D-6E8A-4147-A177-3AD203B41FA5}">
                      <a16:colId xmlns:a16="http://schemas.microsoft.com/office/drawing/2014/main" val="483320907"/>
                    </a:ext>
                  </a:extLst>
                </a:gridCol>
                <a:gridCol w="1017224">
                  <a:extLst>
                    <a:ext uri="{9D8B030D-6E8A-4147-A177-3AD203B41FA5}">
                      <a16:colId xmlns:a16="http://schemas.microsoft.com/office/drawing/2014/main" val="4269648116"/>
                    </a:ext>
                  </a:extLst>
                </a:gridCol>
                <a:gridCol w="811358">
                  <a:extLst>
                    <a:ext uri="{9D8B030D-6E8A-4147-A177-3AD203B41FA5}">
                      <a16:colId xmlns:a16="http://schemas.microsoft.com/office/drawing/2014/main" val="2117107053"/>
                    </a:ext>
                  </a:extLst>
                </a:gridCol>
                <a:gridCol w="775027">
                  <a:extLst>
                    <a:ext uri="{9D8B030D-6E8A-4147-A177-3AD203B41FA5}">
                      <a16:colId xmlns:a16="http://schemas.microsoft.com/office/drawing/2014/main" val="2414374880"/>
                    </a:ext>
                  </a:extLst>
                </a:gridCol>
                <a:gridCol w="2397741">
                  <a:extLst>
                    <a:ext uri="{9D8B030D-6E8A-4147-A177-3AD203B41FA5}">
                      <a16:colId xmlns:a16="http://schemas.microsoft.com/office/drawing/2014/main" val="1397662162"/>
                    </a:ext>
                  </a:extLst>
                </a:gridCol>
              </a:tblGrid>
              <a:tr h="411568">
                <a:tc>
                  <a:txBody>
                    <a:bodyPr/>
                    <a:lstStyle/>
                    <a:p>
                      <a:pPr algn="ctr" fontAlgn="t"/>
                      <a:r>
                        <a:rPr lang="ru-RU" sz="900" u="none" strike="noStrike" dirty="0">
                          <a:effectLst/>
                        </a:rPr>
                        <a:t>МП</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ctr" fontAlgn="t"/>
                      <a:r>
                        <a:rPr lang="ru-RU" sz="900" u="none" strike="noStrike" dirty="0">
                          <a:effectLst/>
                        </a:rPr>
                        <a:t>ПП</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ctr" fontAlgn="t"/>
                      <a:r>
                        <a:rPr lang="ru-RU" sz="900" u="none" strike="noStrike" dirty="0">
                          <a:effectLst/>
                        </a:rPr>
                        <a:t>Мероприятие</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ctr" fontAlgn="t"/>
                      <a:r>
                        <a:rPr lang="ru-RU" sz="900" u="none" strike="noStrike" dirty="0">
                          <a:effectLst/>
                        </a:rPr>
                        <a:t>Наименование целевого показателя (уровень МП) /</a:t>
                      </a:r>
                      <a:br>
                        <a:rPr lang="ru-RU" sz="900" u="none" strike="noStrike" dirty="0">
                          <a:effectLst/>
                        </a:rPr>
                      </a:br>
                      <a:r>
                        <a:rPr lang="ru-RU" sz="900" u="none" strike="noStrike" dirty="0">
                          <a:effectLst/>
                        </a:rPr>
                        <a:t>Наименование результата выполнения мероприятия </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ctr" fontAlgn="ctr"/>
                      <a:r>
                        <a:rPr lang="ru-RU" sz="900" u="none" strike="noStrike">
                          <a:effectLst/>
                        </a:rPr>
                        <a:t>План 2023 год</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1368876268"/>
                  </a:ext>
                </a:extLst>
              </a:tr>
              <a:tr h="141381">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dirty="0">
                          <a:effectLst/>
                        </a:rPr>
                        <a:t>3</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dirty="0">
                          <a:effectLst/>
                        </a:rPr>
                        <a:t>4</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5</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6</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8</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9</a:t>
                      </a:r>
                      <a:endParaRPr lang="ru-RU" sz="900" b="0" i="0" u="none" strike="noStrike">
                        <a:solidFill>
                          <a:srgbClr val="000000"/>
                        </a:solidFill>
                        <a:effectLst/>
                        <a:latin typeface="Calibri" panose="020F0502020204030204" pitchFamily="34" charset="0"/>
                      </a:endParaRPr>
                    </a:p>
                  </a:txBody>
                  <a:tcPr marL="4789" marR="4789" marT="4789" marB="0" anchor="ctr"/>
                </a:tc>
                <a:extLst>
                  <a:ext uri="{0D108BD9-81ED-4DB2-BD59-A6C34878D82A}">
                    <a16:rowId xmlns:a16="http://schemas.microsoft.com/office/drawing/2014/main" val="2557424115"/>
                  </a:ext>
                </a:extLst>
              </a:tr>
              <a:tr h="177760">
                <a:tc gridSpan="9">
                  <a:txBody>
                    <a:bodyPr/>
                    <a:lstStyle/>
                    <a:p>
                      <a:pPr algn="l" fontAlgn="ctr"/>
                      <a:r>
                        <a:rPr lang="ru-RU" sz="900" u="none" strike="noStrike" dirty="0">
                          <a:effectLst/>
                        </a:rPr>
                        <a:t>10. Развитие инженерной инфраструктуры, </a:t>
                      </a:r>
                      <a:r>
                        <a:rPr lang="ru-RU" sz="900" u="none" strike="noStrike" dirty="0" err="1">
                          <a:effectLst/>
                        </a:rPr>
                        <a:t>энергоэффективности</a:t>
                      </a:r>
                      <a:r>
                        <a:rPr lang="ru-RU" sz="900" u="none" strike="noStrike" dirty="0">
                          <a:effectLst/>
                        </a:rPr>
                        <a:t> и отрасли обращения с </a:t>
                      </a:r>
                      <a:r>
                        <a:rPr lang="ru-RU" sz="900" u="none" strike="noStrike" dirty="0" err="1">
                          <a:effectLst/>
                        </a:rPr>
                        <a:t>отдохами</a:t>
                      </a:r>
                      <a:r>
                        <a:rPr lang="ru-RU" sz="900" u="none" strike="noStrike" dirty="0">
                          <a:effectLst/>
                        </a:rPr>
                        <a:t> </a:t>
                      </a:r>
                      <a:endParaRPr lang="ru-RU" sz="900" b="1" i="0" u="none" strike="noStrike" dirty="0">
                        <a:solidFill>
                          <a:srgbClr val="000000"/>
                        </a:solidFill>
                        <a:effectLst/>
                        <a:latin typeface="Calibri" panose="020F0502020204030204" pitchFamily="34" charset="0"/>
                      </a:endParaRPr>
                    </a:p>
                  </a:txBody>
                  <a:tcPr marL="4789" marR="4789" marT="478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66577511"/>
                  </a:ext>
                </a:extLst>
              </a:tr>
              <a:tr h="14138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gridSpan="8">
                  <a:txBody>
                    <a:bodyPr/>
                    <a:lstStyle/>
                    <a:p>
                      <a:pPr algn="l" fontAlgn="ctr"/>
                      <a:r>
                        <a:rPr lang="ru-RU" sz="900" u="none" strike="noStrike" dirty="0">
                          <a:effectLst/>
                        </a:rPr>
                        <a:t>Подпрограмма 5. Энергосбережение и повышение энергетической эффективности </a:t>
                      </a:r>
                      <a:endParaRPr lang="ru-RU" sz="900" b="0" i="0" u="none" strike="noStrike" dirty="0">
                        <a:solidFill>
                          <a:srgbClr val="000000"/>
                        </a:solidFill>
                        <a:effectLst/>
                        <a:latin typeface="Calibri" panose="020F0502020204030204" pitchFamily="34" charset="0"/>
                      </a:endParaRPr>
                    </a:p>
                  </a:txBody>
                  <a:tcPr marL="4789" marR="4789" marT="478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35498398"/>
                  </a:ext>
                </a:extLst>
              </a:tr>
              <a:tr h="14138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rowSpan="9">
                  <a:txBody>
                    <a:bodyPr/>
                    <a:lstStyle/>
                    <a:p>
                      <a:pPr algn="ctr"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gridSpan="7">
                  <a:txBody>
                    <a:bodyPr/>
                    <a:lstStyle/>
                    <a:p>
                      <a:pPr algn="l" fontAlgn="t"/>
                      <a:r>
                        <a:rPr lang="ru-RU" sz="900" u="none" strike="noStrike" dirty="0">
                          <a:effectLst/>
                        </a:rPr>
                        <a:t>Мероприятие 1.10 «Установка, замена, поверка приборов учета энергетических ресурсов на объектах бюджетной сферы» </a:t>
                      </a:r>
                      <a:endParaRPr lang="ru-RU" sz="900" b="0" i="0" u="none" strike="noStrike" dirty="0">
                        <a:solidFill>
                          <a:srgbClr val="000000"/>
                        </a:solidFill>
                        <a:effectLst/>
                        <a:latin typeface="Calibri" panose="020F0502020204030204" pitchFamily="34" charset="0"/>
                      </a:endParaRPr>
                    </a:p>
                  </a:txBody>
                  <a:tcPr marL="4789" marR="4789" marT="478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48554383"/>
                  </a:ext>
                </a:extLst>
              </a:tr>
              <a:tr h="414604">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rowSpan="2">
                  <a:txBody>
                    <a:bodyPr/>
                    <a:lstStyle/>
                    <a:p>
                      <a:pPr algn="l" fontAlgn="ctr"/>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l" fontAlgn="t"/>
                      <a:r>
                        <a:rPr lang="ru-RU" sz="900" u="none" strike="noStrike" dirty="0">
                          <a:effectLst/>
                        </a:rPr>
                        <a:t>Доля зданий, строений, сооружений органов местного самоуправления и муниципальных учреждений, оснащенных приборами учета потребляемых энергетических ресурсов</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2713526358"/>
                  </a:ext>
                </a:extLst>
              </a:tr>
              <a:tr h="414604">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vMerge="1">
                  <a:txBody>
                    <a:bodyPr/>
                    <a:lstStyle/>
                    <a:p>
                      <a:endParaRPr lang="ru-RU"/>
                    </a:p>
                  </a:txBody>
                  <a:tcPr/>
                </a:tc>
                <a:tc>
                  <a:txBody>
                    <a:bodyPr/>
                    <a:lstStyle/>
                    <a:p>
                      <a:pPr algn="l" fontAlgn="t"/>
                      <a:r>
                        <a:rPr lang="ru-RU" sz="900" u="none" strike="noStrike" dirty="0">
                          <a:effectLst/>
                        </a:rPr>
                        <a:t>Доля зданий, строений, сооружений муниципальной собственности, соответствующих нормальному уровню энергетической эффективности и выше (A, B, C, D)</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88,2</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88,2</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2034812944"/>
                  </a:ext>
                </a:extLst>
              </a:tr>
              <a:tr h="14138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gridSpan="7">
                  <a:txBody>
                    <a:bodyPr/>
                    <a:lstStyle/>
                    <a:p>
                      <a:pPr algn="l" fontAlgn="t"/>
                      <a:r>
                        <a:rPr lang="ru-RU" sz="900" u="none" strike="noStrike" dirty="0">
                          <a:effectLst/>
                        </a:rPr>
                        <a:t>Мероприятие 2.1 «Установка, замена, поверка общедомовых приборов учета энергетических ресурсов в многоквартирных домах» </a:t>
                      </a:r>
                      <a:endParaRPr lang="ru-RU" sz="900" b="0" i="0" u="none" strike="noStrike" dirty="0">
                        <a:solidFill>
                          <a:srgbClr val="000000"/>
                        </a:solidFill>
                        <a:effectLst/>
                        <a:latin typeface="Calibri" panose="020F0502020204030204" pitchFamily="34" charset="0"/>
                      </a:endParaRPr>
                    </a:p>
                  </a:txBody>
                  <a:tcPr marL="4789" marR="4789" marT="478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82458500"/>
                  </a:ext>
                </a:extLst>
              </a:tr>
              <a:tr h="277993">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a:effectLst/>
                        </a:rPr>
                        <a:t>Бережливый учет – оснащенность многоквартирных домов, общедомовыми приборами учета</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dirty="0">
                          <a:effectLst/>
                        </a:rPr>
                        <a:t>Процент</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100</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4049869400"/>
                  </a:ext>
                </a:extLst>
              </a:tr>
              <a:tr h="14138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gridSpan="7">
                  <a:txBody>
                    <a:bodyPr/>
                    <a:lstStyle/>
                    <a:p>
                      <a:pPr algn="l" fontAlgn="t"/>
                      <a:r>
                        <a:rPr lang="ru-RU" sz="900" u="none" strike="noStrike" dirty="0">
                          <a:effectLst/>
                        </a:rPr>
                        <a:t>Мероприятие 2.2 «Выполнение работ по установке автоматизированных систем контроля за газовой безопасностью в жилых помещениях (квартирах) многоквартирных домов» </a:t>
                      </a:r>
                      <a:endParaRPr lang="ru-RU" sz="900" b="0" i="0" u="none" strike="noStrike" dirty="0">
                        <a:solidFill>
                          <a:srgbClr val="000000"/>
                        </a:solidFill>
                        <a:effectLst/>
                        <a:latin typeface="Calibri" panose="020F0502020204030204" pitchFamily="34" charset="0"/>
                      </a:endParaRPr>
                    </a:p>
                  </a:txBody>
                  <a:tcPr marL="4789" marR="4789" marT="478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99485928"/>
                  </a:ext>
                </a:extLst>
              </a:tr>
              <a:tr h="411568">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a:effectLst/>
                        </a:rPr>
                        <a:t>Установлены автоматизированные системы контроля за газовой безопасностью в жилых помещениях (квартирах) многоквартирных домов</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dirty="0">
                          <a:effectLst/>
                        </a:rPr>
                        <a:t>862</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862</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968542467"/>
                  </a:ext>
                </a:extLst>
              </a:tr>
              <a:tr h="14138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gridSpan="7">
                  <a:txBody>
                    <a:bodyPr/>
                    <a:lstStyle/>
                    <a:p>
                      <a:pPr algn="l" fontAlgn="t"/>
                      <a:r>
                        <a:rPr lang="ru-RU" sz="900" u="none" strike="noStrike" dirty="0">
                          <a:effectLst/>
                        </a:rPr>
                        <a:t>Мероприятие 3.1 «Организация работы с УК по подаче заявлений в ГУ МО "Государственная жилищная инспекция Московской области» </a:t>
                      </a:r>
                      <a:endParaRPr lang="ru-RU" sz="900" b="0" i="0" u="none" strike="noStrike" dirty="0">
                        <a:solidFill>
                          <a:srgbClr val="000000"/>
                        </a:solidFill>
                        <a:effectLst/>
                        <a:latin typeface="Calibri" panose="020F0502020204030204" pitchFamily="34" charset="0"/>
                      </a:endParaRPr>
                    </a:p>
                  </a:txBody>
                  <a:tcPr marL="4789" marR="4789" marT="478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16716268"/>
                  </a:ext>
                </a:extLst>
              </a:tr>
              <a:tr h="277993">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a:effectLst/>
                        </a:rPr>
                        <a:t>Доля многоквартирных домов с присвоенными классами энергоэффективности</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ctr" fontAlgn="ctr"/>
                      <a:r>
                        <a:rPr lang="ru-RU" sz="900" u="none" strike="noStrike" dirty="0">
                          <a:effectLst/>
                        </a:rPr>
                        <a:t>-</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dirty="0">
                          <a:effectLst/>
                        </a:rPr>
                        <a:t>56,6</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a:effectLst/>
                        </a:rPr>
                        <a:t>56,60</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3282770440"/>
                  </a:ext>
                </a:extLst>
              </a:tr>
              <a:tr h="14138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gridSpan="8">
                  <a:txBody>
                    <a:bodyPr/>
                    <a:lstStyle/>
                    <a:p>
                      <a:pPr algn="l" fontAlgn="ctr"/>
                      <a:r>
                        <a:rPr lang="ru-RU" sz="900" u="none" strike="noStrike" dirty="0">
                          <a:effectLst/>
                        </a:rPr>
                        <a:t>Подпрограмма 6. Развитие газификации, топливозаправочного комплекса и электроэнергетики </a:t>
                      </a:r>
                      <a:endParaRPr lang="ru-RU" sz="900" b="0" i="0" u="none" strike="noStrike" dirty="0">
                        <a:solidFill>
                          <a:srgbClr val="000000"/>
                        </a:solidFill>
                        <a:effectLst/>
                        <a:latin typeface="Calibri" panose="020F0502020204030204" pitchFamily="34" charset="0"/>
                      </a:endParaRPr>
                    </a:p>
                  </a:txBody>
                  <a:tcPr marL="4789" marR="4789" marT="478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95755425"/>
                  </a:ext>
                </a:extLst>
              </a:tr>
              <a:tr h="14138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rowSpan="2">
                  <a:txBody>
                    <a:bodyPr/>
                    <a:lstStyle/>
                    <a:p>
                      <a:pPr algn="ctr"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gridSpan="7">
                  <a:txBody>
                    <a:bodyPr/>
                    <a:lstStyle/>
                    <a:p>
                      <a:pPr algn="l" fontAlgn="t"/>
                      <a:r>
                        <a:rPr lang="ru-RU" sz="900" u="none" strike="noStrike" dirty="0">
                          <a:effectLst/>
                        </a:rPr>
                        <a:t>Мероприятие 1.2 «Организация в границах городского округа газоснабжения населения» </a:t>
                      </a:r>
                      <a:endParaRPr lang="ru-RU" sz="900" b="0" i="0" u="none" strike="noStrike" dirty="0">
                        <a:solidFill>
                          <a:srgbClr val="000000"/>
                        </a:solidFill>
                        <a:effectLst/>
                        <a:latin typeface="Calibri" panose="020F0502020204030204" pitchFamily="34" charset="0"/>
                      </a:endParaRPr>
                    </a:p>
                  </a:txBody>
                  <a:tcPr marL="4789" marR="4789" marT="4789"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06152075"/>
                  </a:ext>
                </a:extLst>
              </a:tr>
              <a:tr h="154575">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a:effectLst/>
                        </a:rPr>
                        <a:t>Техническое обслуживание газопроводов и газового оборудования</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a:effectLst/>
                        </a:rPr>
                        <a:t>Месяц</a:t>
                      </a:r>
                      <a:endParaRPr lang="ru-RU" sz="900" b="0" i="0" u="none" strike="noStrike">
                        <a:solidFill>
                          <a:srgbClr val="000000"/>
                        </a:solidFill>
                        <a:effectLst/>
                        <a:latin typeface="Calibri" panose="020F0502020204030204" pitchFamily="34" charset="0"/>
                      </a:endParaRPr>
                    </a:p>
                  </a:txBody>
                  <a:tcPr marL="4789" marR="4789" marT="4789"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dirty="0">
                          <a:effectLst/>
                        </a:rPr>
                        <a:t>12</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dirty="0">
                          <a:effectLst/>
                        </a:rPr>
                        <a:t>12</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1080077887"/>
                  </a:ext>
                </a:extLst>
              </a:tr>
              <a:tr h="14138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gridSpan="8">
                  <a:txBody>
                    <a:bodyPr/>
                    <a:lstStyle/>
                    <a:p>
                      <a:pPr algn="l" fontAlgn="ctr"/>
                      <a:r>
                        <a:rPr lang="ru-RU" sz="900" u="none" strike="noStrike" dirty="0">
                          <a:effectLst/>
                        </a:rPr>
                        <a:t>Подпрограмма 8. Реализация полномочий в сфере жилищно-коммунального хозяйства </a:t>
                      </a:r>
                      <a:endParaRPr lang="ru-RU" sz="900" b="0" i="0" u="none" strike="noStrike" dirty="0">
                        <a:solidFill>
                          <a:srgbClr val="000000"/>
                        </a:solidFill>
                        <a:effectLst/>
                        <a:latin typeface="Calibri" panose="020F0502020204030204" pitchFamily="34" charset="0"/>
                      </a:endParaRPr>
                    </a:p>
                  </a:txBody>
                  <a:tcPr marL="4789" marR="4789" marT="4789"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48223942"/>
                  </a:ext>
                </a:extLst>
              </a:tr>
              <a:tr h="141381">
                <a:tc>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rowSpan="6">
                  <a:txBody>
                    <a:bodyPr/>
                    <a:lstStyle/>
                    <a:p>
                      <a:pPr algn="ctr" fontAlgn="t"/>
                      <a:endParaRPr lang="ru-RU" sz="900" b="0" i="0" u="none" strike="noStrike" dirty="0">
                        <a:solidFill>
                          <a:srgbClr val="000000"/>
                        </a:solidFill>
                        <a:effectLst/>
                        <a:latin typeface="Calibri" panose="020F0502020204030204" pitchFamily="34" charset="0"/>
                      </a:endParaRPr>
                    </a:p>
                  </a:txBody>
                  <a:tcPr marL="4789" marR="4789" marT="4789" marB="0"/>
                </a:tc>
                <a:tc rowSpan="2" gridSpan="7">
                  <a:txBody>
                    <a:bodyPr/>
                    <a:lstStyle/>
                    <a:p>
                      <a:pPr algn="l" fontAlgn="t"/>
                      <a:r>
                        <a:rPr lang="ru-RU" sz="900" u="none" strike="noStrike" dirty="0">
                          <a:effectLst/>
                        </a:rPr>
                        <a:t>Мероприятие 1.2 «Выполнение отдельных мероприятий муниципальных программ» </a:t>
                      </a:r>
                      <a:endParaRPr lang="ru-RU" sz="900" b="0" i="0" u="none" strike="noStrike" dirty="0">
                        <a:solidFill>
                          <a:srgbClr val="000000"/>
                        </a:solidFill>
                        <a:effectLst/>
                        <a:latin typeface="Calibri" panose="020F0502020204030204" pitchFamily="34" charset="0"/>
                      </a:endParaRPr>
                    </a:p>
                  </a:txBody>
                  <a:tcPr marL="4789" marR="4789" marT="4789" marB="0"/>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tc rowSpan="2" hMerge="1">
                  <a:txBody>
                    <a:bodyPr/>
                    <a:lstStyle/>
                    <a:p>
                      <a:endParaRPr lang="ru-RU"/>
                    </a:p>
                  </a:txBody>
                  <a:tcPr/>
                </a:tc>
                <a:extLst>
                  <a:ext uri="{0D108BD9-81ED-4DB2-BD59-A6C34878D82A}">
                    <a16:rowId xmlns:a16="http://schemas.microsoft.com/office/drawing/2014/main" val="314902211"/>
                  </a:ext>
                </a:extLst>
              </a:tr>
              <a:tr h="166475">
                <a:tc rowSpan="2">
                  <a:txBody>
                    <a:bodyPr/>
                    <a:lstStyle/>
                    <a:p>
                      <a:pPr algn="l" fontAlgn="t"/>
                      <a:r>
                        <a:rPr lang="ru-RU" sz="900" u="none" strike="noStrike">
                          <a:effectLst/>
                        </a:rPr>
                        <a:t> </a:t>
                      </a:r>
                      <a:endParaRPr lang="ru-RU" sz="900" b="0" i="0" u="none" strike="noStrike">
                        <a:solidFill>
                          <a:srgbClr val="000000"/>
                        </a:solidFill>
                        <a:effectLst/>
                        <a:latin typeface="Calibri" panose="020F0502020204030204" pitchFamily="34" charset="0"/>
                      </a:endParaRPr>
                    </a:p>
                  </a:txBody>
                  <a:tcPr marL="4789" marR="4789" marT="4789" marB="0"/>
                </a:tc>
                <a:tc vMerge="1">
                  <a:txBody>
                    <a:bodyPr/>
                    <a:lstStyle/>
                    <a:p>
                      <a:endParaRPr lang="ru-RU"/>
                    </a:p>
                  </a:txBody>
                  <a:tcPr/>
                </a:tc>
                <a:tc gridSpan="7" vMerge="1">
                  <a:txBody>
                    <a:bodyPr/>
                    <a:lstStyle/>
                    <a:p>
                      <a:pPr algn="l" fontAlgn="t"/>
                      <a:endParaRPr lang="ru-RU" sz="900" b="0" i="0" u="none" strike="noStrike">
                        <a:solidFill>
                          <a:srgbClr val="000000"/>
                        </a:solidFill>
                        <a:effectLst/>
                        <a:latin typeface="Calibri" panose="020F0502020204030204" pitchFamily="34" charset="0"/>
                      </a:endParaRPr>
                    </a:p>
                  </a:txBody>
                  <a:tcPr marL="4789" marR="4789" marT="4789" marB="0"/>
                </a:tc>
                <a:tc hMerge="1" vMerge="1">
                  <a:txBody>
                    <a:bodyPr/>
                    <a:lstStyle/>
                    <a:p>
                      <a:pPr algn="l" fontAlgn="t"/>
                      <a:endParaRPr lang="ru-RU" sz="900" b="0" i="0" u="none" strike="noStrike">
                        <a:solidFill>
                          <a:srgbClr val="000000"/>
                        </a:solidFill>
                        <a:effectLst/>
                        <a:latin typeface="Calibri" panose="020F0502020204030204" pitchFamily="34" charset="0"/>
                      </a:endParaRPr>
                    </a:p>
                  </a:txBody>
                  <a:tcPr marL="4789" marR="4789" marT="4789" marB="0"/>
                </a:tc>
                <a:tc hMerge="1" vMerge="1">
                  <a:txBody>
                    <a:bodyPr/>
                    <a:lstStyle/>
                    <a:p>
                      <a:pPr algn="l" fontAlgn="t"/>
                      <a:endParaRPr lang="ru-RU" sz="900" b="0" i="0" u="none" strike="noStrike" dirty="0">
                        <a:solidFill>
                          <a:srgbClr val="000000"/>
                        </a:solidFill>
                        <a:effectLst/>
                        <a:latin typeface="Calibri" panose="020F0502020204030204" pitchFamily="34" charset="0"/>
                      </a:endParaRPr>
                    </a:p>
                  </a:txBody>
                  <a:tcPr marL="4789" marR="4789" marT="4789" marB="0"/>
                </a:tc>
                <a:tc hMerge="1" vMerge="1">
                  <a:txBody>
                    <a:bodyPr/>
                    <a:lstStyle/>
                    <a:p>
                      <a:pPr algn="ctr" fontAlgn="ctr"/>
                      <a:endParaRPr lang="ru-RU" sz="900" b="0" i="0" u="none" strike="noStrike" dirty="0">
                        <a:solidFill>
                          <a:srgbClr val="000000"/>
                        </a:solidFill>
                        <a:effectLst/>
                        <a:latin typeface="Calibri" panose="020F0502020204030204" pitchFamily="34" charset="0"/>
                      </a:endParaRPr>
                    </a:p>
                  </a:txBody>
                  <a:tcPr marL="4789" marR="4789" marT="4789" marB="0" anchor="ctr"/>
                </a:tc>
                <a:tc hMerge="1" vMerge="1">
                  <a:txBody>
                    <a:bodyPr/>
                    <a:lstStyle/>
                    <a:p>
                      <a:pPr algn="ctr" fontAlgn="ctr"/>
                      <a:endParaRPr lang="ru-RU" sz="900" b="0" i="0" u="none" strike="noStrike">
                        <a:solidFill>
                          <a:srgbClr val="000000"/>
                        </a:solidFill>
                        <a:effectLst/>
                        <a:latin typeface="Calibri" panose="020F0502020204030204" pitchFamily="34" charset="0"/>
                      </a:endParaRPr>
                    </a:p>
                  </a:txBody>
                  <a:tcPr marL="4789" marR="4789" marT="4789" marB="0" anchor="ctr"/>
                </a:tc>
                <a:tc hMerge="1" vMerge="1">
                  <a:txBody>
                    <a:bodyPr/>
                    <a:lstStyle/>
                    <a:p>
                      <a:pPr algn="ctr" fontAlgn="ctr"/>
                      <a:endParaRPr lang="ru-RU" sz="900" b="0" i="0" u="none" strike="noStrike" dirty="0">
                        <a:solidFill>
                          <a:srgbClr val="000000"/>
                        </a:solidFill>
                        <a:effectLst/>
                        <a:latin typeface="Calibri" panose="020F0502020204030204" pitchFamily="34" charset="0"/>
                      </a:endParaRPr>
                    </a:p>
                  </a:txBody>
                  <a:tcPr marL="4789" marR="4789" marT="4789" marB="0" anchor="ctr"/>
                </a:tc>
                <a:tc hMerge="1" vMerge="1">
                  <a:txBody>
                    <a:bodyPr/>
                    <a:lstStyle/>
                    <a:p>
                      <a:pPr algn="l" fontAlgn="t"/>
                      <a:endParaRPr lang="ru-RU" sz="900" b="0" i="0" u="none" strike="noStrike" dirty="0">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615765948"/>
                  </a:ext>
                </a:extLst>
              </a:tr>
              <a:tr h="337720">
                <a:tc vMerge="1">
                  <a:txBody>
                    <a:bodyPr/>
                    <a:lstStyle/>
                    <a:p>
                      <a:endParaRPr lang="ru-RU"/>
                    </a:p>
                  </a:txBody>
                  <a:tcPr/>
                </a:tc>
                <a:tc vMerge="1">
                  <a:txBody>
                    <a:bodyPr/>
                    <a:lstStyle/>
                    <a:p>
                      <a:endParaRPr lang="ru-RU"/>
                    </a:p>
                  </a:txBody>
                  <a:tcPr/>
                </a:tc>
                <a:tc rowSpan="2">
                  <a:txBody>
                    <a:bodyPr/>
                    <a:lstStyle/>
                    <a:p>
                      <a:pPr algn="l" fontAlgn="t"/>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4789" marR="4789" marT="4789" marB="0"/>
                </a:tc>
                <a:tc rowSpan="2">
                  <a:txBody>
                    <a:bodyPr/>
                    <a:lstStyle/>
                    <a:p>
                      <a:pPr algn="l" fontAlgn="t"/>
                      <a:r>
                        <a:rPr lang="ru-RU" sz="900" u="none" strike="noStrike">
                          <a:effectLst/>
                        </a:rPr>
                        <a:t>Погашение просроченной задолженности перед поставщиками энергоресурсов (газа, электроэнергии, тепловой энергии) с целью повышения эффективности работы организаций, оказывавших услуги в сфере жилищно-коммунального хозяйства </a:t>
                      </a:r>
                      <a:endParaRPr lang="ru-RU" sz="900" b="0" i="0" u="none" strike="noStrike">
                        <a:solidFill>
                          <a:srgbClr val="000000"/>
                        </a:solidFill>
                        <a:effectLst/>
                        <a:latin typeface="Calibri" panose="020F0502020204030204" pitchFamily="34" charset="0"/>
                      </a:endParaRPr>
                    </a:p>
                  </a:txBody>
                  <a:tcPr marL="4789" marR="4789" marT="4789" marB="0"/>
                </a:tc>
                <a:tc rowSpan="2">
                  <a:txBody>
                    <a:bodyPr/>
                    <a:lstStyle/>
                    <a:p>
                      <a:pPr algn="l" fontAlgn="t"/>
                      <a:r>
                        <a:rPr lang="ru-RU" sz="900" u="none" strike="noStrike" dirty="0">
                          <a:effectLst/>
                        </a:rPr>
                        <a:t>Тысяча рублей</a:t>
                      </a:r>
                      <a:endParaRPr lang="ru-RU" sz="900" b="0" i="0" u="none" strike="noStrike" dirty="0">
                        <a:solidFill>
                          <a:srgbClr val="000000"/>
                        </a:solidFill>
                        <a:effectLst/>
                        <a:latin typeface="Calibri" panose="020F0502020204030204" pitchFamily="34" charset="0"/>
                      </a:endParaRPr>
                    </a:p>
                  </a:txBody>
                  <a:tcPr marL="4789" marR="4789" marT="4789" marB="0"/>
                </a:tc>
                <a:tc rowSpan="2">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4789" marR="4789" marT="4789" marB="0" anchor="ctr"/>
                </a:tc>
                <a:tc rowSpan="2">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4789" marR="4789" marT="4789" marB="0" anchor="ctr"/>
                </a:tc>
                <a:tc rowSpan="2">
                  <a:txBody>
                    <a:bodyPr/>
                    <a:lstStyle/>
                    <a:p>
                      <a:pPr algn="ctr" fontAlgn="ctr"/>
                      <a:r>
                        <a:rPr lang="ru-RU" sz="900" u="none" strike="noStrike" dirty="0">
                          <a:effectLst/>
                        </a:rPr>
                        <a:t>0,00</a:t>
                      </a:r>
                      <a:endParaRPr lang="ru-RU" sz="900" b="0" i="0" u="none" strike="noStrike" dirty="0">
                        <a:solidFill>
                          <a:srgbClr val="000000"/>
                        </a:solidFill>
                        <a:effectLst/>
                        <a:latin typeface="Calibri" panose="020F0502020204030204" pitchFamily="34" charset="0"/>
                      </a:endParaRPr>
                    </a:p>
                  </a:txBody>
                  <a:tcPr marL="4789" marR="4789" marT="4789" marB="0" anchor="ctr"/>
                </a:tc>
                <a:tc rowSpan="2">
                  <a:txBody>
                    <a:bodyPr/>
                    <a:lstStyle/>
                    <a:p>
                      <a:pPr algn="l" fontAlgn="t"/>
                      <a:r>
                        <a:rPr lang="ru-RU" sz="900" u="none" strike="noStrike" dirty="0">
                          <a:effectLst/>
                        </a:rPr>
                        <a:t>Задолженность отсутствует, на уровне ОМСУ полномочия только по газу</a:t>
                      </a:r>
                      <a:endParaRPr lang="ru-RU" sz="900" b="0" i="0" u="none" strike="noStrike" dirty="0">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590833404"/>
                  </a:ext>
                </a:extLst>
              </a:tr>
              <a:tr h="254279">
                <a:tc>
                  <a:txBody>
                    <a:bodyPr/>
                    <a:lstStyle/>
                    <a:p>
                      <a:pPr algn="l" fontAlgn="t"/>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4789" marR="4789" marT="4789" marB="0"/>
                </a:tc>
                <a:tc vMerge="1">
                  <a:txBody>
                    <a:bodyPr/>
                    <a:lstStyle/>
                    <a:p>
                      <a:endParaRPr lang="ru-RU"/>
                    </a:p>
                  </a:txBody>
                  <a:tcPr/>
                </a:tc>
                <a:tc vMerge="1">
                  <a:txBody>
                    <a:bodyPr/>
                    <a:lstStyle/>
                    <a:p>
                      <a:pPr algn="l" fontAlgn="t"/>
                      <a:endParaRPr lang="ru-RU" sz="900" b="0" i="0" u="none" strike="noStrike" dirty="0">
                        <a:solidFill>
                          <a:srgbClr val="000000"/>
                        </a:solidFill>
                        <a:effectLst/>
                        <a:latin typeface="Calibri" panose="020F0502020204030204" pitchFamily="34" charset="0"/>
                      </a:endParaRPr>
                    </a:p>
                  </a:txBody>
                  <a:tcPr marL="4789" marR="4789" marT="4789" marB="0"/>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4175504620"/>
                  </a:ext>
                </a:extLst>
              </a:tr>
              <a:tr h="277993">
                <a:tc rowSpan="2">
                  <a:txBody>
                    <a:bodyPr/>
                    <a:lstStyle/>
                    <a:p>
                      <a:pPr algn="l" fontAlgn="t"/>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4789" marR="4789" marT="4789" marB="0"/>
                </a:tc>
                <a:tc vMerge="1">
                  <a:txBody>
                    <a:bodyPr/>
                    <a:lstStyle/>
                    <a:p>
                      <a:endParaRPr lang="ru-RU"/>
                    </a:p>
                  </a:txBody>
                  <a:tcPr/>
                </a:tc>
                <a:tc gridSpan="7">
                  <a:txBody>
                    <a:bodyPr/>
                    <a:lstStyle/>
                    <a:p>
                      <a:pPr algn="l" fontAlgn="t"/>
                      <a:r>
                        <a:rPr lang="ru-RU" sz="900" u="none" strike="noStrike" dirty="0">
                          <a:effectLst/>
                        </a:rPr>
                        <a:t>Мероприятие 2.5 «Осуществление переданных органам местного самоуправления полномочий по региональному государственному жилищному контролю (надзору) за соблюдением гражданами требований Правил пользования газом» </a:t>
                      </a:r>
                      <a:endParaRPr lang="ru-RU" sz="900" b="0" i="0" u="none" strike="noStrike" dirty="0">
                        <a:solidFill>
                          <a:srgbClr val="000000"/>
                        </a:solidFill>
                        <a:effectLst/>
                        <a:latin typeface="Calibri" panose="020F0502020204030204" pitchFamily="34" charset="0"/>
                      </a:endParaRPr>
                    </a:p>
                  </a:txBody>
                  <a:tcPr marL="4789" marR="4789" marT="4789" marB="0"/>
                </a:tc>
                <a:tc hMerge="1">
                  <a:txBody>
                    <a:bodyPr/>
                    <a:lstStyle/>
                    <a:p>
                      <a:pPr algn="l" fontAlgn="t"/>
                      <a:endParaRPr lang="ru-RU" sz="900" b="0" i="0" u="none" strike="noStrike" dirty="0">
                        <a:solidFill>
                          <a:srgbClr val="000000"/>
                        </a:solidFill>
                        <a:effectLst/>
                        <a:latin typeface="Calibri" panose="020F0502020204030204" pitchFamily="34" charset="0"/>
                      </a:endParaRPr>
                    </a:p>
                  </a:txBody>
                  <a:tcPr marL="4789" marR="4789" marT="4789" marB="0"/>
                </a:tc>
                <a:tc hMerge="1">
                  <a:txBody>
                    <a:bodyPr/>
                    <a:lstStyle/>
                    <a:p>
                      <a:pPr algn="l" fontAlgn="t"/>
                      <a:endParaRPr lang="ru-RU" sz="900" b="0" i="0" u="none" strike="noStrike" dirty="0">
                        <a:solidFill>
                          <a:srgbClr val="000000"/>
                        </a:solidFill>
                        <a:effectLst/>
                        <a:latin typeface="Calibri" panose="020F0502020204030204" pitchFamily="34" charset="0"/>
                      </a:endParaRPr>
                    </a:p>
                  </a:txBody>
                  <a:tcPr marL="4789" marR="4789" marT="4789" marB="0"/>
                </a:tc>
                <a:tc hMerge="1">
                  <a:txBody>
                    <a:bodyPr/>
                    <a:lstStyle/>
                    <a:p>
                      <a:pPr algn="ctr" fontAlgn="ctr"/>
                      <a:endParaRPr lang="ru-RU" sz="900" b="0" i="0" u="none" strike="noStrike">
                        <a:solidFill>
                          <a:srgbClr val="000000"/>
                        </a:solidFill>
                        <a:effectLst/>
                        <a:latin typeface="Calibri" panose="020F0502020204030204" pitchFamily="34" charset="0"/>
                      </a:endParaRPr>
                    </a:p>
                  </a:txBody>
                  <a:tcPr marL="4789" marR="4789" marT="4789" marB="0" anchor="ctr"/>
                </a:tc>
                <a:tc hMerge="1">
                  <a:txBody>
                    <a:bodyPr/>
                    <a:lstStyle/>
                    <a:p>
                      <a:pPr algn="ctr" fontAlgn="ctr"/>
                      <a:endParaRPr lang="ru-RU" sz="900" b="0" i="0" u="none" strike="noStrike" dirty="0">
                        <a:solidFill>
                          <a:srgbClr val="000000"/>
                        </a:solidFill>
                        <a:effectLst/>
                        <a:latin typeface="Calibri" panose="020F0502020204030204" pitchFamily="34" charset="0"/>
                      </a:endParaRPr>
                    </a:p>
                  </a:txBody>
                  <a:tcPr marL="4789" marR="4789" marT="4789" marB="0" anchor="ctr"/>
                </a:tc>
                <a:tc hMerge="1">
                  <a:txBody>
                    <a:bodyPr/>
                    <a:lstStyle/>
                    <a:p>
                      <a:pPr algn="ctr" fontAlgn="ctr"/>
                      <a:endParaRPr lang="ru-RU" sz="900" b="0" i="0" u="none" strike="noStrike" dirty="0">
                        <a:solidFill>
                          <a:srgbClr val="000000"/>
                        </a:solidFill>
                        <a:effectLst/>
                        <a:latin typeface="Calibri" panose="020F0502020204030204" pitchFamily="34" charset="0"/>
                      </a:endParaRPr>
                    </a:p>
                  </a:txBody>
                  <a:tcPr marL="4789" marR="4789" marT="4789" marB="0" anchor="ctr"/>
                </a:tc>
                <a:tc hMerge="1">
                  <a:txBody>
                    <a:bodyPr/>
                    <a:lstStyle/>
                    <a:p>
                      <a:pPr algn="l" fontAlgn="t"/>
                      <a:endParaRPr lang="ru-RU" sz="900" b="0" i="0" u="none" strike="noStrike" dirty="0">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3552989971"/>
                  </a:ext>
                </a:extLst>
              </a:tr>
              <a:tr h="642722">
                <a:tc vMerge="1">
                  <a:txBody>
                    <a:bodyPr/>
                    <a:lstStyle/>
                    <a:p>
                      <a:endParaRPr lang="ru-RU"/>
                    </a:p>
                  </a:txBody>
                  <a:tcPr/>
                </a:tc>
                <a:tc vMerge="1">
                  <a:txBody>
                    <a:bodyPr/>
                    <a:lstStyle/>
                    <a:p>
                      <a:endParaRPr lang="ru-RU"/>
                    </a:p>
                  </a:txBody>
                  <a:tcPr/>
                </a:tc>
                <a:tc>
                  <a:txBody>
                    <a:bodyPr/>
                    <a:lstStyle/>
                    <a:p>
                      <a:pPr algn="l" fontAlgn="t"/>
                      <a:r>
                        <a:rPr lang="ru-RU" sz="900" u="none" strike="noStrike" dirty="0">
                          <a:effectLst/>
                        </a:rPr>
                        <a:t> </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dirty="0">
                          <a:effectLst/>
                        </a:rPr>
                        <a:t>Доля рассмотренных на административной комиссии жалоб граждан в сфере </a:t>
                      </a:r>
                      <a:r>
                        <a:rPr lang="ru-RU" sz="900" u="none" strike="noStrike" dirty="0" smtClean="0">
                          <a:effectLst/>
                        </a:rPr>
                        <a:t>благоустройства</a:t>
                      </a:r>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l" fontAlgn="t"/>
                      <a:r>
                        <a:rPr lang="ru-RU" sz="900" u="none" strike="noStrike" dirty="0" smtClean="0">
                          <a:effectLst/>
                        </a:rPr>
                        <a:t>Процент</a:t>
                      </a:r>
                    </a:p>
                    <a:p>
                      <a:pPr algn="l" fontAlgn="t"/>
                      <a:endParaRPr lang="ru-RU" sz="900" b="0" i="0" u="none" strike="noStrike" dirty="0">
                        <a:solidFill>
                          <a:srgbClr val="000000"/>
                        </a:solidFill>
                        <a:effectLst/>
                        <a:latin typeface="Calibri" panose="020F0502020204030204" pitchFamily="34" charset="0"/>
                      </a:endParaRPr>
                    </a:p>
                  </a:txBody>
                  <a:tcPr marL="4789" marR="4789" marT="4789" marB="0"/>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dirty="0">
                          <a:effectLst/>
                        </a:rPr>
                        <a:t>100</a:t>
                      </a: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ctr" fontAlgn="ctr"/>
                      <a:r>
                        <a:rPr lang="ru-RU" sz="900" u="none" strike="noStrike" dirty="0" smtClean="0">
                          <a:effectLst/>
                        </a:rPr>
                        <a:t>100</a:t>
                      </a:r>
                    </a:p>
                    <a:p>
                      <a:pPr algn="ctr" fontAlgn="ctr"/>
                      <a:endParaRPr lang="ru-RU" sz="900" b="0" i="0" u="none" strike="noStrike" dirty="0">
                        <a:solidFill>
                          <a:srgbClr val="000000"/>
                        </a:solidFill>
                        <a:effectLst/>
                        <a:latin typeface="Calibri" panose="020F0502020204030204" pitchFamily="34" charset="0"/>
                      </a:endParaRPr>
                    </a:p>
                  </a:txBody>
                  <a:tcPr marL="4789" marR="4789" marT="4789"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Calibri" panose="020F0502020204030204" pitchFamily="34" charset="0"/>
                      </a:endParaRPr>
                    </a:p>
                  </a:txBody>
                  <a:tcPr marL="4789" marR="4789" marT="4789" marB="0"/>
                </a:tc>
                <a:extLst>
                  <a:ext uri="{0D108BD9-81ED-4DB2-BD59-A6C34878D82A}">
                    <a16:rowId xmlns:a16="http://schemas.microsoft.com/office/drawing/2014/main" val="4082584612"/>
                  </a:ext>
                </a:extLst>
              </a:tr>
            </a:tbl>
          </a:graphicData>
        </a:graphic>
      </p:graphicFrame>
    </p:spTree>
    <p:extLst>
      <p:ext uri="{BB962C8B-B14F-4D97-AF65-F5344CB8AC3E}">
        <p14:creationId xmlns:p14="http://schemas.microsoft.com/office/powerpoint/2010/main" val="11553623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97</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181112415"/>
              </p:ext>
            </p:extLst>
          </p:nvPr>
        </p:nvGraphicFramePr>
        <p:xfrm>
          <a:off x="404075" y="974913"/>
          <a:ext cx="11483123" cy="5579283"/>
        </p:xfrm>
        <a:graphic>
          <a:graphicData uri="http://schemas.openxmlformats.org/drawingml/2006/table">
            <a:tbl>
              <a:tblPr>
                <a:tableStyleId>{69CF1AB2-1976-4502-BF36-3FF5EA218861}</a:tableStyleId>
              </a:tblPr>
              <a:tblGrid>
                <a:gridCol w="580945">
                  <a:extLst>
                    <a:ext uri="{9D8B030D-6E8A-4147-A177-3AD203B41FA5}">
                      <a16:colId xmlns:a16="http://schemas.microsoft.com/office/drawing/2014/main" val="1326404215"/>
                    </a:ext>
                  </a:extLst>
                </a:gridCol>
                <a:gridCol w="455031">
                  <a:extLst>
                    <a:ext uri="{9D8B030D-6E8A-4147-A177-3AD203B41FA5}">
                      <a16:colId xmlns:a16="http://schemas.microsoft.com/office/drawing/2014/main" val="3046948247"/>
                    </a:ext>
                  </a:extLst>
                </a:gridCol>
                <a:gridCol w="575754">
                  <a:extLst>
                    <a:ext uri="{9D8B030D-6E8A-4147-A177-3AD203B41FA5}">
                      <a16:colId xmlns:a16="http://schemas.microsoft.com/office/drawing/2014/main" val="1119320260"/>
                    </a:ext>
                  </a:extLst>
                </a:gridCol>
                <a:gridCol w="4512891">
                  <a:extLst>
                    <a:ext uri="{9D8B030D-6E8A-4147-A177-3AD203B41FA5}">
                      <a16:colId xmlns:a16="http://schemas.microsoft.com/office/drawing/2014/main" val="2839144455"/>
                    </a:ext>
                  </a:extLst>
                </a:gridCol>
                <a:gridCol w="1019378">
                  <a:extLst>
                    <a:ext uri="{9D8B030D-6E8A-4147-A177-3AD203B41FA5}">
                      <a16:colId xmlns:a16="http://schemas.microsoft.com/office/drawing/2014/main" val="1920751014"/>
                    </a:ext>
                  </a:extLst>
                </a:gridCol>
                <a:gridCol w="694620">
                  <a:extLst>
                    <a:ext uri="{9D8B030D-6E8A-4147-A177-3AD203B41FA5}">
                      <a16:colId xmlns:a16="http://schemas.microsoft.com/office/drawing/2014/main" val="2469926968"/>
                    </a:ext>
                  </a:extLst>
                </a:gridCol>
                <a:gridCol w="640494">
                  <a:extLst>
                    <a:ext uri="{9D8B030D-6E8A-4147-A177-3AD203B41FA5}">
                      <a16:colId xmlns:a16="http://schemas.microsoft.com/office/drawing/2014/main" val="1467051354"/>
                    </a:ext>
                  </a:extLst>
                </a:gridCol>
                <a:gridCol w="1019378">
                  <a:extLst>
                    <a:ext uri="{9D8B030D-6E8A-4147-A177-3AD203B41FA5}">
                      <a16:colId xmlns:a16="http://schemas.microsoft.com/office/drawing/2014/main" val="3935055980"/>
                    </a:ext>
                  </a:extLst>
                </a:gridCol>
                <a:gridCol w="1984632">
                  <a:extLst>
                    <a:ext uri="{9D8B030D-6E8A-4147-A177-3AD203B41FA5}">
                      <a16:colId xmlns:a16="http://schemas.microsoft.com/office/drawing/2014/main" val="1052638955"/>
                    </a:ext>
                  </a:extLst>
                </a:gridCol>
              </a:tblGrid>
              <a:tr h="410018">
                <a:tc>
                  <a:txBody>
                    <a:bodyPr/>
                    <a:lstStyle/>
                    <a:p>
                      <a:pPr algn="ctr" fontAlgn="t"/>
                      <a:r>
                        <a:rPr lang="ru-RU" sz="900" u="none" strike="noStrike" dirty="0">
                          <a:effectLst/>
                        </a:rPr>
                        <a:t>МП</a:t>
                      </a:r>
                      <a:endParaRPr lang="ru-RU" sz="900" b="0" i="0" u="none" strike="noStrike" dirty="0">
                        <a:solidFill>
                          <a:srgbClr val="000000"/>
                        </a:solidFill>
                        <a:effectLst/>
                        <a:latin typeface="Calibri" panose="020F0502020204030204" pitchFamily="34" charset="0"/>
                      </a:endParaRPr>
                    </a:p>
                  </a:txBody>
                  <a:tcPr marL="3997" marR="3997" marT="3997" marB="0"/>
                </a:tc>
                <a:tc>
                  <a:txBody>
                    <a:bodyPr/>
                    <a:lstStyle/>
                    <a:p>
                      <a:pPr algn="ctr" fontAlgn="t"/>
                      <a:r>
                        <a:rPr lang="ru-RU" sz="900" u="none" strike="noStrike" dirty="0">
                          <a:effectLst/>
                        </a:rPr>
                        <a:t>ПП</a:t>
                      </a:r>
                      <a:endParaRPr lang="ru-RU" sz="900" b="0" i="0" u="none" strike="noStrike" dirty="0">
                        <a:solidFill>
                          <a:srgbClr val="000000"/>
                        </a:solidFill>
                        <a:effectLst/>
                        <a:latin typeface="Calibri" panose="020F0502020204030204" pitchFamily="34" charset="0"/>
                      </a:endParaRPr>
                    </a:p>
                  </a:txBody>
                  <a:tcPr marL="3997" marR="3997" marT="3997" marB="0"/>
                </a:tc>
                <a:tc>
                  <a:txBody>
                    <a:bodyPr/>
                    <a:lstStyle/>
                    <a:p>
                      <a:pPr algn="ctr" fontAlgn="t"/>
                      <a:r>
                        <a:rPr lang="ru-RU" sz="900" u="none" strike="noStrike" dirty="0">
                          <a:effectLst/>
                        </a:rPr>
                        <a:t>Мероприятие</a:t>
                      </a:r>
                      <a:endParaRPr lang="ru-RU" sz="900" b="0" i="0" u="none" strike="noStrike" dirty="0">
                        <a:solidFill>
                          <a:srgbClr val="000000"/>
                        </a:solidFill>
                        <a:effectLst/>
                        <a:latin typeface="Calibri" panose="020F0502020204030204" pitchFamily="34" charset="0"/>
                      </a:endParaRPr>
                    </a:p>
                  </a:txBody>
                  <a:tcPr marL="3997" marR="3997" marT="3997" marB="0"/>
                </a:tc>
                <a:tc>
                  <a:txBody>
                    <a:bodyPr/>
                    <a:lstStyle/>
                    <a:p>
                      <a:pPr algn="ctr" fontAlgn="t"/>
                      <a:r>
                        <a:rPr lang="ru-RU" sz="900" u="none" strike="noStrike" dirty="0">
                          <a:effectLst/>
                        </a:rPr>
                        <a:t>Наименование целевого показателя (уровень МП) /</a:t>
                      </a:r>
                      <a:br>
                        <a:rPr lang="ru-RU" sz="900" u="none" strike="noStrike" dirty="0">
                          <a:effectLst/>
                        </a:rPr>
                      </a:br>
                      <a:r>
                        <a:rPr lang="ru-RU" sz="900" u="none" strike="noStrike" dirty="0">
                          <a:effectLst/>
                        </a:rPr>
                        <a:t>Наименование результата выполнения мероприятия </a:t>
                      </a:r>
                      <a:endParaRPr lang="ru-RU" sz="900" b="0" i="0" u="none" strike="noStrike" dirty="0">
                        <a:solidFill>
                          <a:srgbClr val="000000"/>
                        </a:solidFill>
                        <a:effectLst/>
                        <a:latin typeface="Calibri" panose="020F0502020204030204" pitchFamily="34" charset="0"/>
                      </a:endParaRPr>
                    </a:p>
                  </a:txBody>
                  <a:tcPr marL="3997" marR="3997" marT="3997" marB="0"/>
                </a:tc>
                <a:tc>
                  <a:txBody>
                    <a:bodyPr/>
                    <a:lstStyle/>
                    <a:p>
                      <a:pPr algn="ctr" fontAlgn="t"/>
                      <a:r>
                        <a:rPr lang="ru-RU" sz="900" u="none" strike="noStrike">
                          <a:effectLst/>
                        </a:rPr>
                        <a:t>Единица измерения результата</a:t>
                      </a:r>
                      <a:endParaRPr lang="ru-RU" sz="900" b="0" i="0" u="none" strike="noStrike">
                        <a:solidFill>
                          <a:srgbClr val="000000"/>
                        </a:solidFill>
                        <a:effectLst/>
                        <a:latin typeface="Calibri" panose="020F0502020204030204" pitchFamily="34" charset="0"/>
                      </a:endParaRPr>
                    </a:p>
                  </a:txBody>
                  <a:tcPr marL="3997" marR="3997" marT="3997" marB="0"/>
                </a:tc>
                <a:tc>
                  <a:txBody>
                    <a:bodyPr/>
                    <a:lstStyle/>
                    <a:p>
                      <a:pPr algn="ctr" fontAlgn="t"/>
                      <a:r>
                        <a:rPr lang="ru-RU" sz="900" u="none" strike="noStrike">
                          <a:effectLst/>
                        </a:rPr>
                        <a:t>Базовое значение</a:t>
                      </a:r>
                      <a:endParaRPr lang="ru-RU" sz="900" b="0" i="0" u="none" strike="noStrike">
                        <a:solidFill>
                          <a:srgbClr val="000000"/>
                        </a:solidFill>
                        <a:effectLst/>
                        <a:latin typeface="Calibri" panose="020F0502020204030204" pitchFamily="34" charset="0"/>
                      </a:endParaRPr>
                    </a:p>
                  </a:txBody>
                  <a:tcPr marL="3997" marR="3997" marT="3997" marB="0"/>
                </a:tc>
                <a:tc>
                  <a:txBody>
                    <a:bodyPr/>
                    <a:lstStyle/>
                    <a:p>
                      <a:pPr algn="ctr" fontAlgn="ctr"/>
                      <a:r>
                        <a:rPr lang="ru-RU" sz="900" u="none" strike="noStrike">
                          <a:effectLst/>
                        </a:rPr>
                        <a:t>План 2023 год</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Факт 2023 год</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t"/>
                      <a:r>
                        <a:rPr lang="ru-RU" sz="900" u="none" strike="noStrike">
                          <a:effectLst/>
                        </a:rPr>
                        <a:t>Причины невыполнения/ несвоевременного выполнения результата за отчетный период</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1042976947"/>
                  </a:ext>
                </a:extLst>
              </a:tr>
              <a:tr h="139302">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2</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3</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dirty="0">
                          <a:effectLst/>
                        </a:rPr>
                        <a:t>4</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5</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6</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7</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8</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9</a:t>
                      </a:r>
                      <a:endParaRPr lang="ru-RU" sz="900" b="0" i="0" u="none" strike="noStrike">
                        <a:solidFill>
                          <a:srgbClr val="000000"/>
                        </a:solidFill>
                        <a:effectLst/>
                        <a:latin typeface="Calibri" panose="020F0502020204030204" pitchFamily="34" charset="0"/>
                      </a:endParaRPr>
                    </a:p>
                  </a:txBody>
                  <a:tcPr marL="3997" marR="3997" marT="3997" marB="0" anchor="ctr"/>
                </a:tc>
                <a:extLst>
                  <a:ext uri="{0D108BD9-81ED-4DB2-BD59-A6C34878D82A}">
                    <a16:rowId xmlns:a16="http://schemas.microsoft.com/office/drawing/2014/main" val="3700434983"/>
                  </a:ext>
                </a:extLst>
              </a:tr>
              <a:tr h="161732">
                <a:tc gridSpan="9">
                  <a:txBody>
                    <a:bodyPr/>
                    <a:lstStyle/>
                    <a:p>
                      <a:pPr algn="l" fontAlgn="ctr"/>
                      <a:r>
                        <a:rPr lang="ru-RU" sz="900" u="none" strike="noStrike" dirty="0">
                          <a:effectLst/>
                        </a:rPr>
                        <a:t>11. Предпринимательство </a:t>
                      </a:r>
                      <a:endParaRPr lang="ru-RU" sz="900" b="1" i="0" u="none" strike="noStrike" dirty="0">
                        <a:solidFill>
                          <a:srgbClr val="000000"/>
                        </a:solidFill>
                        <a:effectLst/>
                        <a:latin typeface="Calibri" panose="020F0502020204030204" pitchFamily="34" charset="0"/>
                      </a:endParaRPr>
                    </a:p>
                  </a:txBody>
                  <a:tcPr marL="3997" marR="3997" marT="399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16734449"/>
                  </a:ext>
                </a:extLst>
              </a:tr>
              <a:tr h="274660">
                <a:tc rowSpan="13" gridSpan="3">
                  <a:txBody>
                    <a:bodyPr/>
                    <a:lstStyle/>
                    <a:p>
                      <a:pPr algn="ctr" fontAlgn="ctr"/>
                      <a:r>
                        <a:rPr lang="ru-RU" sz="900" u="none" strike="noStrike" dirty="0">
                          <a:effectLst/>
                        </a:rPr>
                        <a:t> </a:t>
                      </a:r>
                      <a:endParaRPr lang="ru-RU" sz="900" b="1" i="0" u="none" strike="noStrike" dirty="0">
                        <a:solidFill>
                          <a:srgbClr val="000000"/>
                        </a:solidFill>
                        <a:effectLst/>
                        <a:latin typeface="Calibri" panose="020F0502020204030204" pitchFamily="34" charset="0"/>
                      </a:endParaRPr>
                    </a:p>
                  </a:txBody>
                  <a:tcPr marL="3997" marR="3997" marT="3997" marB="0" anchor="ctr"/>
                </a:tc>
                <a:tc rowSpan="13" hMerge="1">
                  <a:txBody>
                    <a:bodyPr/>
                    <a:lstStyle/>
                    <a:p>
                      <a:endParaRPr lang="ru-RU"/>
                    </a:p>
                  </a:txBody>
                  <a:tcPr/>
                </a:tc>
                <a:tc rowSpan="13" hMerge="1">
                  <a:txBody>
                    <a:bodyPr/>
                    <a:lstStyle/>
                    <a:p>
                      <a:endParaRPr lang="ru-RU"/>
                    </a:p>
                  </a:txBody>
                  <a:tcPr/>
                </a:tc>
                <a:tc>
                  <a:txBody>
                    <a:bodyPr/>
                    <a:lstStyle/>
                    <a:p>
                      <a:pPr algn="l" fontAlgn="ctr"/>
                      <a:r>
                        <a:rPr lang="ru-RU" sz="900" u="none" strike="noStrike" dirty="0">
                          <a:effectLst/>
                        </a:rPr>
                        <a:t>Доля обращений по вопросу защиты прав потребителей от общего количества поступивших обращений</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0,3</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0,2</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0,2</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2117030389"/>
                  </a:ext>
                </a:extLst>
              </a:tr>
              <a:tr h="420501">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Доля 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и организаций</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40,22</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40,22</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2099342865"/>
                  </a:ext>
                </a:extLst>
              </a:tr>
              <a:tr h="27466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Индекс совокупной результативности реализации мероприятий, направленных на развитие конкуренции</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Х</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1</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1,3</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3006920147"/>
                  </a:ext>
                </a:extLst>
              </a:tr>
              <a:tr h="27466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Количество вновь созданных субъектов малого и среднего бизнеса</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165</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900</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1190</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112306479"/>
                  </a:ext>
                </a:extLst>
              </a:tr>
              <a:tr h="27466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Количество созданных рабочих мест</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1500</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1574</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4600</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1619501437"/>
                  </a:ext>
                </a:extLst>
              </a:tr>
              <a:tr h="27466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Обеспеченность населения площадью торговых объектов</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Кв. м. /на 1000 жителей</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853,1</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855</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3456043204"/>
                  </a:ext>
                </a:extLst>
              </a:tr>
              <a:tr h="27466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dirty="0">
                          <a:effectLst/>
                        </a:rPr>
                        <a:t>Обеспеченность населения предприятиями бытового обслуживания</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раб. мест /на 1000 жителей</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4,4</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4,9</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1256196004"/>
                  </a:ext>
                </a:extLst>
              </a:tr>
              <a:tr h="27466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Обеспеченность населения предприятиями общественного питания</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dirty="0">
                          <a:effectLst/>
                        </a:rPr>
                        <a:t>Пос. мест /на 1000 жите­лей</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36,99</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39</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2631073275"/>
                  </a:ext>
                </a:extLst>
              </a:tr>
              <a:tr h="27466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Объем инвестиций, привлеченных в основной капитал (без учета бюджетных инвестиций), на душу населения</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dirty="0">
                          <a:effectLst/>
                        </a:rPr>
                        <a:t>Тысяча рублей</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88,05</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89,06</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97,53</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4002803784"/>
                  </a:ext>
                </a:extLst>
              </a:tr>
              <a:tr h="281649">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Увеличение среднемесячной заработной платы работников организаций, не относящихся к субъектам малого предпринимательства</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Процент</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dirty="0">
                          <a:effectLst/>
                        </a:rPr>
                        <a:t>105,97</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112</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dirty="0">
                          <a:effectLst/>
                        </a:rPr>
                        <a:t>116,8</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1836155127"/>
                  </a:ext>
                </a:extLst>
              </a:tr>
              <a:tr h="27466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Число субъектов МСП в расчете на 10 тыс. человек населения</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Единица</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dirty="0">
                          <a:effectLst/>
                        </a:rPr>
                        <a:t>528,01</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dirty="0">
                          <a:effectLst/>
                        </a:rPr>
                        <a:t>578,88</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dirty="0">
                          <a:effectLst/>
                        </a:rPr>
                        <a:t>600</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a:effectLst/>
                        </a:rPr>
                        <a:t>Плановое значение показателя достигнуто</a:t>
                      </a:r>
                      <a:endParaRPr lang="ru-RU" sz="900" b="0" i="0" u="none" strike="noStrike">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851484643"/>
                  </a:ext>
                </a:extLst>
              </a:tr>
              <a:tr h="81609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Инвестиции в основной капитал по видам экономической деятельности: Растениеводство и животноводство, охота и предоставление соответствующих услуг в этих областях, Производство пищевых продуктов, Производство напитков</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Миллион рублей</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700</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dirty="0">
                          <a:effectLst/>
                        </a:rPr>
                        <a:t>1000</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dirty="0">
                          <a:effectLst/>
                        </a:rPr>
                        <a:t>882</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dirty="0">
                          <a:effectLst/>
                        </a:rPr>
                        <a:t>По результатам отчетности за 12 мес.2023г в </a:t>
                      </a:r>
                      <a:r>
                        <a:rPr lang="ru-RU" sz="900" u="none" strike="noStrike" dirty="0" err="1">
                          <a:effectLst/>
                        </a:rPr>
                        <a:t>Мосстат</a:t>
                      </a:r>
                      <a:r>
                        <a:rPr lang="ru-RU" sz="900" u="none" strike="noStrike" dirty="0">
                          <a:effectLst/>
                        </a:rPr>
                        <a:t> (по формам П-2 и ПМ, по ОКВЭД 01,02,03,10,11) отчитались 11 организаций </a:t>
                      </a:r>
                      <a:r>
                        <a:rPr lang="ru-RU" sz="900" u="none" strike="noStrike" dirty="0" err="1">
                          <a:effectLst/>
                        </a:rPr>
                        <a:t>г.о.Долгопрудный</a:t>
                      </a:r>
                      <a:r>
                        <a:rPr lang="ru-RU" sz="900" u="none" strike="noStrike" dirty="0">
                          <a:effectLst/>
                        </a:rPr>
                        <a:t>, сумма инвестиций составила 882тыс.руб. </a:t>
                      </a:r>
                      <a:endParaRPr lang="ru-RU" sz="900" b="0" i="0" u="none" strike="noStrike" dirty="0">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4250838675"/>
                  </a:ext>
                </a:extLst>
              </a:tr>
              <a:tr h="816092">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l" fontAlgn="ctr"/>
                      <a:r>
                        <a:rPr lang="ru-RU" sz="900" u="none" strike="noStrike">
                          <a:effectLst/>
                        </a:rPr>
                        <a:t>Количество объектов недвижимого имущества, предоставленных субъектам малого и среднего предпринимательства и физическим лицам, не являющимся индивидуальными предпринимателями и применяющим специальный налоговый режим «налог на профессиональный доход» в рамках оказания имущественной поддержи и (или) предоставления муниципальной преференции для поддержки субъектов малого и среднего предпринимательства</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l" fontAlgn="ctr"/>
                      <a:r>
                        <a:rPr lang="ru-RU" sz="900" u="none" strike="noStrike">
                          <a:effectLst/>
                        </a:rPr>
                        <a:t>единиц</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a:effectLst/>
                        </a:rPr>
                        <a:t>0</a:t>
                      </a:r>
                      <a:endParaRPr lang="ru-RU" sz="900" b="0" i="0" u="none" strike="noStrike">
                        <a:solidFill>
                          <a:srgbClr val="000000"/>
                        </a:solidFill>
                        <a:effectLst/>
                        <a:latin typeface="Calibri" panose="020F0502020204030204" pitchFamily="34" charset="0"/>
                      </a:endParaRPr>
                    </a:p>
                  </a:txBody>
                  <a:tcPr marL="3997" marR="3997" marT="3997" marB="0" anchor="ctr"/>
                </a:tc>
                <a:tc>
                  <a:txBody>
                    <a:bodyPr/>
                    <a:lstStyle/>
                    <a:p>
                      <a:pPr algn="ctr" fontAlgn="ctr"/>
                      <a:r>
                        <a:rPr lang="ru-RU" sz="900" u="none" strike="noStrike" dirty="0">
                          <a:effectLst/>
                        </a:rPr>
                        <a:t>4</a:t>
                      </a:r>
                      <a:endParaRPr lang="ru-RU" sz="900" b="0" i="0" u="none" strike="noStrike" dirty="0">
                        <a:solidFill>
                          <a:srgbClr val="000000"/>
                        </a:solidFill>
                        <a:effectLst/>
                        <a:latin typeface="Calibri" panose="020F0502020204030204" pitchFamily="34" charset="0"/>
                      </a:endParaRPr>
                    </a:p>
                  </a:txBody>
                  <a:tcPr marL="3997" marR="3997" marT="3997" marB="0" anchor="ctr"/>
                </a:tc>
                <a:tc>
                  <a:txBody>
                    <a:bodyPr/>
                    <a:lstStyle/>
                    <a:p>
                      <a:pPr algn="l" fontAlgn="t"/>
                      <a:r>
                        <a:rPr lang="ru-RU" sz="900" u="none" strike="noStrike" dirty="0">
                          <a:effectLst/>
                        </a:rPr>
                        <a:t>Плановое значение показателя достигнуто</a:t>
                      </a:r>
                      <a:endParaRPr lang="ru-RU" sz="900" b="0" i="0" u="none" strike="noStrike" dirty="0">
                        <a:solidFill>
                          <a:srgbClr val="000000"/>
                        </a:solidFill>
                        <a:effectLst/>
                        <a:latin typeface="Calibri" panose="020F0502020204030204" pitchFamily="34" charset="0"/>
                      </a:endParaRPr>
                    </a:p>
                  </a:txBody>
                  <a:tcPr marL="3997" marR="3997" marT="3997" marB="0"/>
                </a:tc>
                <a:extLst>
                  <a:ext uri="{0D108BD9-81ED-4DB2-BD59-A6C34878D82A}">
                    <a16:rowId xmlns:a16="http://schemas.microsoft.com/office/drawing/2014/main" val="2525944806"/>
                  </a:ext>
                </a:extLst>
              </a:tr>
            </a:tbl>
          </a:graphicData>
        </a:graphic>
      </p:graphicFrame>
    </p:spTree>
    <p:extLst>
      <p:ext uri="{BB962C8B-B14F-4D97-AF65-F5344CB8AC3E}">
        <p14:creationId xmlns:p14="http://schemas.microsoft.com/office/powerpoint/2010/main" val="1802004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98</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71262211"/>
              </p:ext>
            </p:extLst>
          </p:nvPr>
        </p:nvGraphicFramePr>
        <p:xfrm>
          <a:off x="404074" y="1001063"/>
          <a:ext cx="11483124" cy="5536390"/>
        </p:xfrm>
        <a:graphic>
          <a:graphicData uri="http://schemas.openxmlformats.org/drawingml/2006/table">
            <a:tbl>
              <a:tblPr>
                <a:tableStyleId>{69CF1AB2-1976-4502-BF36-3FF5EA218861}</a:tableStyleId>
              </a:tblPr>
              <a:tblGrid>
                <a:gridCol w="484391">
                  <a:extLst>
                    <a:ext uri="{9D8B030D-6E8A-4147-A177-3AD203B41FA5}">
                      <a16:colId xmlns:a16="http://schemas.microsoft.com/office/drawing/2014/main" val="436187879"/>
                    </a:ext>
                  </a:extLst>
                </a:gridCol>
                <a:gridCol w="463200">
                  <a:extLst>
                    <a:ext uri="{9D8B030D-6E8A-4147-A177-3AD203B41FA5}">
                      <a16:colId xmlns:a16="http://schemas.microsoft.com/office/drawing/2014/main" val="2096015398"/>
                    </a:ext>
                  </a:extLst>
                </a:gridCol>
                <a:gridCol w="690258">
                  <a:extLst>
                    <a:ext uri="{9D8B030D-6E8A-4147-A177-3AD203B41FA5}">
                      <a16:colId xmlns:a16="http://schemas.microsoft.com/office/drawing/2014/main" val="3443695105"/>
                    </a:ext>
                  </a:extLst>
                </a:gridCol>
                <a:gridCol w="3826699">
                  <a:extLst>
                    <a:ext uri="{9D8B030D-6E8A-4147-A177-3AD203B41FA5}">
                      <a16:colId xmlns:a16="http://schemas.microsoft.com/office/drawing/2014/main" val="2265510277"/>
                    </a:ext>
                  </a:extLst>
                </a:gridCol>
                <a:gridCol w="1017224">
                  <a:extLst>
                    <a:ext uri="{9D8B030D-6E8A-4147-A177-3AD203B41FA5}">
                      <a16:colId xmlns:a16="http://schemas.microsoft.com/office/drawing/2014/main" val="4238912739"/>
                    </a:ext>
                  </a:extLst>
                </a:gridCol>
                <a:gridCol w="1017224">
                  <a:extLst>
                    <a:ext uri="{9D8B030D-6E8A-4147-A177-3AD203B41FA5}">
                      <a16:colId xmlns:a16="http://schemas.microsoft.com/office/drawing/2014/main" val="3554166922"/>
                    </a:ext>
                  </a:extLst>
                </a:gridCol>
                <a:gridCol w="811358">
                  <a:extLst>
                    <a:ext uri="{9D8B030D-6E8A-4147-A177-3AD203B41FA5}">
                      <a16:colId xmlns:a16="http://schemas.microsoft.com/office/drawing/2014/main" val="3029817772"/>
                    </a:ext>
                  </a:extLst>
                </a:gridCol>
                <a:gridCol w="775028">
                  <a:extLst>
                    <a:ext uri="{9D8B030D-6E8A-4147-A177-3AD203B41FA5}">
                      <a16:colId xmlns:a16="http://schemas.microsoft.com/office/drawing/2014/main" val="2223490067"/>
                    </a:ext>
                  </a:extLst>
                </a:gridCol>
                <a:gridCol w="2397742">
                  <a:extLst>
                    <a:ext uri="{9D8B030D-6E8A-4147-A177-3AD203B41FA5}">
                      <a16:colId xmlns:a16="http://schemas.microsoft.com/office/drawing/2014/main" val="1823950237"/>
                    </a:ext>
                  </a:extLst>
                </a:gridCol>
              </a:tblGrid>
              <a:tr h="458135">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Мероприятие</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6087" marR="6087" marT="6087" marB="0"/>
                </a:tc>
                <a:extLst>
                  <a:ext uri="{0D108BD9-81ED-4DB2-BD59-A6C34878D82A}">
                    <a16:rowId xmlns:a16="http://schemas.microsoft.com/office/drawing/2014/main" val="2843880316"/>
                  </a:ext>
                </a:extLst>
              </a:tr>
              <a:tr h="156725">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4</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6087" marR="6087" marT="6087" marB="0" anchor="ctr"/>
                </a:tc>
                <a:extLst>
                  <a:ext uri="{0D108BD9-81ED-4DB2-BD59-A6C34878D82A}">
                    <a16:rowId xmlns:a16="http://schemas.microsoft.com/office/drawing/2014/main" val="4035734754"/>
                  </a:ext>
                </a:extLst>
              </a:tr>
              <a:tr h="246811">
                <a:tc gridSpan="9">
                  <a:txBody>
                    <a:bodyPr/>
                    <a:lstStyle/>
                    <a:p>
                      <a:pPr algn="l" fontAlgn="ctr"/>
                      <a:r>
                        <a:rPr lang="ru-RU" sz="1000" u="none" strike="noStrike">
                          <a:effectLst/>
                        </a:rPr>
                        <a:t>11. Предпринимательство </a:t>
                      </a:r>
                      <a:endParaRPr lang="ru-RU" sz="1000" b="1" i="0" u="none" strike="noStrike">
                        <a:solidFill>
                          <a:srgbClr val="000000"/>
                        </a:solidFill>
                        <a:effectLst/>
                        <a:latin typeface="Calibri" panose="020F0502020204030204" pitchFamily="34" charset="0"/>
                      </a:endParaRPr>
                    </a:p>
                  </a:txBody>
                  <a:tcPr marL="6087" marR="6087" marT="608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23624518"/>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gridSpan="8">
                  <a:txBody>
                    <a:bodyPr/>
                    <a:lstStyle/>
                    <a:p>
                      <a:pPr algn="l" fontAlgn="ctr"/>
                      <a:r>
                        <a:rPr lang="ru-RU" sz="1000" u="none" strike="noStrike">
                          <a:effectLst/>
                        </a:rPr>
                        <a:t>Подпрограмма 1. Инвестиции </a:t>
                      </a:r>
                      <a:endParaRPr lang="ru-RU" sz="1000" b="0" i="0" u="none" strike="noStrike">
                        <a:solidFill>
                          <a:srgbClr val="000000"/>
                        </a:solidFill>
                        <a:effectLst/>
                        <a:latin typeface="Calibri" panose="020F0502020204030204" pitchFamily="34" charset="0"/>
                      </a:endParaRPr>
                    </a:p>
                  </a:txBody>
                  <a:tcPr marL="6087" marR="6087" marT="608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943253830"/>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rowSpan="6">
                  <a:txBody>
                    <a:bodyPr/>
                    <a:lstStyle/>
                    <a:p>
                      <a:pPr algn="ctr"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gridSpan="7">
                  <a:txBody>
                    <a:bodyPr/>
                    <a:lstStyle/>
                    <a:p>
                      <a:pPr algn="l" fontAlgn="t"/>
                      <a:r>
                        <a:rPr lang="ru-RU" sz="1000" u="none" strike="noStrike">
                          <a:effectLst/>
                        </a:rPr>
                        <a:t>Мероприятие 2.1 «Создание и развитие индустриальных (промышленных) парков, промышленных площадок на территориях муниципальных образований Московской области» </a:t>
                      </a:r>
                      <a:endParaRPr lang="ru-RU" sz="1000" b="0" i="0" u="none" strike="noStrike">
                        <a:solidFill>
                          <a:srgbClr val="000000"/>
                        </a:solidFill>
                        <a:effectLst/>
                        <a:latin typeface="Calibri" panose="020F0502020204030204" pitchFamily="34" charset="0"/>
                      </a:endParaRPr>
                    </a:p>
                  </a:txBody>
                  <a:tcPr marL="6087" marR="6087" marT="60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67387892"/>
                  </a:ext>
                </a:extLst>
              </a:tr>
              <a:tr h="4581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Увеличение среднемесячной заработной платы работников организаций, не относящихся к субъектам малого предпринимательства</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ctr"/>
                      <a:r>
                        <a:rPr lang="ru-RU" sz="1000" u="none" strike="noStrike">
                          <a:effectLst/>
                        </a:rPr>
                        <a:t>112,00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116,80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087" marR="6087" marT="6087" marB="0"/>
                </a:tc>
                <a:extLst>
                  <a:ext uri="{0D108BD9-81ED-4DB2-BD59-A6C34878D82A}">
                    <a16:rowId xmlns:a16="http://schemas.microsoft.com/office/drawing/2014/main" val="2613429192"/>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vMerge="1">
                  <a:txBody>
                    <a:bodyPr/>
                    <a:lstStyle/>
                    <a:p>
                      <a:endParaRPr lang="ru-RU"/>
                    </a:p>
                  </a:txBody>
                  <a:tcPr/>
                </a:tc>
                <a:tc gridSpan="7">
                  <a:txBody>
                    <a:bodyPr/>
                    <a:lstStyle/>
                    <a:p>
                      <a:pPr algn="l" fontAlgn="t"/>
                      <a:r>
                        <a:rPr lang="ru-RU" sz="1000" u="none" strike="noStrike">
                          <a:effectLst/>
                        </a:rPr>
                        <a:t>Мероприятие 5.1 «Создание новых рабочих мест за счет проводимых мероприятий, направленных на расширение имеющихся производств» </a:t>
                      </a:r>
                      <a:endParaRPr lang="ru-RU" sz="1000" b="0" i="0" u="none" strike="noStrike">
                        <a:solidFill>
                          <a:srgbClr val="000000"/>
                        </a:solidFill>
                        <a:effectLst/>
                        <a:latin typeface="Calibri" panose="020F0502020204030204" pitchFamily="34" charset="0"/>
                      </a:endParaRPr>
                    </a:p>
                  </a:txBody>
                  <a:tcPr marL="6087" marR="6087" marT="60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85483495"/>
                  </a:ext>
                </a:extLst>
              </a:tr>
              <a:tr h="30743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количество созданных рабочих мест</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ctr"/>
                      <a:r>
                        <a:rPr lang="ru-RU" sz="1000" u="none" strike="noStrike">
                          <a:effectLst/>
                        </a:rPr>
                        <a:t>3 500,00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4600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087" marR="6087" marT="6087" marB="0"/>
                </a:tc>
                <a:extLst>
                  <a:ext uri="{0D108BD9-81ED-4DB2-BD59-A6C34878D82A}">
                    <a16:rowId xmlns:a16="http://schemas.microsoft.com/office/drawing/2014/main" val="2180626972"/>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vMerge="1">
                  <a:txBody>
                    <a:bodyPr/>
                    <a:lstStyle/>
                    <a:p>
                      <a:endParaRPr lang="ru-RU"/>
                    </a:p>
                  </a:txBody>
                  <a:tcPr/>
                </a:tc>
                <a:tc gridSpan="7">
                  <a:txBody>
                    <a:bodyPr/>
                    <a:lstStyle/>
                    <a:p>
                      <a:pPr algn="l" fontAlgn="t"/>
                      <a:r>
                        <a:rPr lang="ru-RU" sz="1000" u="none" strike="noStrike">
                          <a:effectLst/>
                        </a:rPr>
                        <a:t>Мероприятие 8.1 «Поддержка и стимулирование  инвестиционной деятельности на территории городских округов Московской области» </a:t>
                      </a:r>
                      <a:endParaRPr lang="ru-RU" sz="1000" b="0" i="0" u="none" strike="noStrike">
                        <a:solidFill>
                          <a:srgbClr val="000000"/>
                        </a:solidFill>
                        <a:effectLst/>
                        <a:latin typeface="Calibri" panose="020F0502020204030204" pitchFamily="34" charset="0"/>
                      </a:endParaRPr>
                    </a:p>
                  </a:txBody>
                  <a:tcPr marL="6087" marR="6087" marT="60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04726958"/>
                  </a:ext>
                </a:extLst>
              </a:tr>
              <a:tr h="30743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vMerge="1">
                  <a:txBody>
                    <a:bodyPr/>
                    <a:lstStyle/>
                    <a:p>
                      <a:endParaRPr lang="ru-RU"/>
                    </a:p>
                  </a:txBody>
                  <a:tcPr/>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Объем инвестиций, привлеченных в основной капитал (без учета бюджетных инвестиций), на душу населения</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Тысяча рублей</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ctr"/>
                      <a:r>
                        <a:rPr lang="ru-RU" sz="1000" u="none" strike="noStrike">
                          <a:effectLst/>
                        </a:rPr>
                        <a:t>89,06</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97,53</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087" marR="6087" marT="6087" marB="0"/>
                </a:tc>
                <a:extLst>
                  <a:ext uri="{0D108BD9-81ED-4DB2-BD59-A6C34878D82A}">
                    <a16:rowId xmlns:a16="http://schemas.microsoft.com/office/drawing/2014/main" val="3037149100"/>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gridSpan="8">
                  <a:txBody>
                    <a:bodyPr/>
                    <a:lstStyle/>
                    <a:p>
                      <a:pPr algn="l" fontAlgn="ctr"/>
                      <a:r>
                        <a:rPr lang="ru-RU" sz="1000" u="none" strike="noStrike">
                          <a:effectLst/>
                        </a:rPr>
                        <a:t>Подпрограмма 2. Развитие конкуренции </a:t>
                      </a:r>
                      <a:endParaRPr lang="ru-RU" sz="1000" b="0" i="0" u="none" strike="noStrike">
                        <a:solidFill>
                          <a:srgbClr val="000000"/>
                        </a:solidFill>
                        <a:effectLst/>
                        <a:latin typeface="Calibri" panose="020F0502020204030204" pitchFamily="34" charset="0"/>
                      </a:endParaRPr>
                    </a:p>
                  </a:txBody>
                  <a:tcPr marL="6087" marR="6087" marT="608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68485394"/>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gridSpan="7">
                  <a:txBody>
                    <a:bodyPr/>
                    <a:lstStyle/>
                    <a:p>
                      <a:pPr algn="l" fontAlgn="t"/>
                      <a:r>
                        <a:rPr lang="ru-RU" sz="1000" u="none" strike="noStrike">
                          <a:effectLst/>
                        </a:rPr>
                        <a:t>Мероприятие 50.1 «Проведение оценки общего уровня организации закупок» </a:t>
                      </a:r>
                      <a:endParaRPr lang="ru-RU" sz="1000" b="0" i="0" u="none" strike="noStrike">
                        <a:solidFill>
                          <a:srgbClr val="000000"/>
                        </a:solidFill>
                        <a:effectLst/>
                        <a:latin typeface="Calibri" panose="020F0502020204030204" pitchFamily="34" charset="0"/>
                      </a:endParaRPr>
                    </a:p>
                  </a:txBody>
                  <a:tcPr marL="6087" marR="6087" marT="60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72131874"/>
                  </a:ext>
                </a:extLst>
              </a:tr>
              <a:tr h="4581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Достижение планового значения доли несостоявшихся закупок от общего количества конкурентных закупок</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ctr"/>
                      <a:r>
                        <a:rPr lang="ru-RU" sz="1000" u="none" strike="noStrike">
                          <a:effectLst/>
                        </a:rPr>
                        <a:t>33,00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4,60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l" fontAlgn="t"/>
                      <a:r>
                        <a:rPr lang="ru-RU" sz="1000" u="none" strike="noStrike">
                          <a:effectLst/>
                        </a:rPr>
                        <a:t>Плановое значение показателя достигнуто</a:t>
                      </a:r>
                      <a:br>
                        <a:rPr lang="ru-RU" sz="1000" u="none" strike="noStrike">
                          <a:effectLst/>
                        </a:rPr>
                      </a:br>
                      <a:endParaRPr lang="ru-RU" sz="1000" b="0" i="0" u="none" strike="noStrike">
                        <a:solidFill>
                          <a:srgbClr val="000000"/>
                        </a:solidFill>
                        <a:effectLst/>
                        <a:latin typeface="Calibri" panose="020F0502020204030204" pitchFamily="34" charset="0"/>
                      </a:endParaRPr>
                    </a:p>
                  </a:txBody>
                  <a:tcPr marL="6087" marR="6087" marT="6087" marB="0"/>
                </a:tc>
                <a:extLst>
                  <a:ext uri="{0D108BD9-81ED-4DB2-BD59-A6C34878D82A}">
                    <a16:rowId xmlns:a16="http://schemas.microsoft.com/office/drawing/2014/main" val="434138102"/>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gridSpan="7">
                  <a:txBody>
                    <a:bodyPr/>
                    <a:lstStyle/>
                    <a:p>
                      <a:pPr algn="l" fontAlgn="t"/>
                      <a:r>
                        <a:rPr lang="ru-RU" sz="1000" u="none" strike="noStrike">
                          <a:effectLst/>
                        </a:rPr>
                        <a:t>Мероприятие 50.2 «Проведение оценки качества закупочной деятельности» </a:t>
                      </a:r>
                      <a:endParaRPr lang="ru-RU" sz="1000" b="0" i="0" u="none" strike="noStrike">
                        <a:solidFill>
                          <a:srgbClr val="000000"/>
                        </a:solidFill>
                        <a:effectLst/>
                        <a:latin typeface="Calibri" panose="020F0502020204030204" pitchFamily="34" charset="0"/>
                      </a:endParaRPr>
                    </a:p>
                  </a:txBody>
                  <a:tcPr marL="6087" marR="6087" marT="60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33719546"/>
                  </a:ext>
                </a:extLst>
              </a:tr>
              <a:tr h="4581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Достижение планового значения доли обоснованных, частично обоснованных жалоб</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ctr"/>
                      <a:r>
                        <a:rPr lang="ru-RU" sz="1000" u="none" strike="noStrike">
                          <a:effectLst/>
                        </a:rPr>
                        <a:t>2,50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1,10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l" fontAlgn="t"/>
                      <a:r>
                        <a:rPr lang="ru-RU" sz="1000" u="none" strike="noStrike">
                          <a:effectLst/>
                        </a:rPr>
                        <a:t>Плановое значение показателя достигнуто</a:t>
                      </a:r>
                      <a:br>
                        <a:rPr lang="ru-RU" sz="1000" u="none" strike="noStrike">
                          <a:effectLst/>
                        </a:rPr>
                      </a:br>
                      <a:endParaRPr lang="ru-RU" sz="1000" b="0" i="0" u="none" strike="noStrike">
                        <a:solidFill>
                          <a:srgbClr val="000000"/>
                        </a:solidFill>
                        <a:effectLst/>
                        <a:latin typeface="Calibri" panose="020F0502020204030204" pitchFamily="34" charset="0"/>
                      </a:endParaRPr>
                    </a:p>
                  </a:txBody>
                  <a:tcPr marL="6087" marR="6087" marT="6087" marB="0"/>
                </a:tc>
                <a:extLst>
                  <a:ext uri="{0D108BD9-81ED-4DB2-BD59-A6C34878D82A}">
                    <a16:rowId xmlns:a16="http://schemas.microsoft.com/office/drawing/2014/main" val="796144430"/>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gridSpan="7">
                  <a:txBody>
                    <a:bodyPr/>
                    <a:lstStyle/>
                    <a:p>
                      <a:pPr algn="l" fontAlgn="t"/>
                      <a:r>
                        <a:rPr lang="ru-RU" sz="1000" u="none" strike="noStrike">
                          <a:effectLst/>
                        </a:rPr>
                        <a:t>Мероприятие 50.3 «Проведение оценки доступности конкурентных процедур» </a:t>
                      </a:r>
                      <a:endParaRPr lang="ru-RU" sz="1000" b="0" i="0" u="none" strike="noStrike">
                        <a:solidFill>
                          <a:srgbClr val="000000"/>
                        </a:solidFill>
                        <a:effectLst/>
                        <a:latin typeface="Calibri" panose="020F0502020204030204" pitchFamily="34" charset="0"/>
                      </a:endParaRPr>
                    </a:p>
                  </a:txBody>
                  <a:tcPr marL="6087" marR="6087" marT="60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680892529"/>
                  </a:ext>
                </a:extLst>
              </a:tr>
              <a:tr h="30743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Достижение планового значения среднего количества участников закупок</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ctr"/>
                      <a:r>
                        <a:rPr lang="ru-RU" sz="1000" u="none" strike="noStrike">
                          <a:effectLst/>
                        </a:rPr>
                        <a:t>4,4</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dirty="0">
                          <a:effectLst/>
                        </a:rPr>
                        <a:t>4,30</a:t>
                      </a:r>
                      <a:endParaRPr lang="ru-RU" sz="1000" b="0" i="0" u="none" strike="noStrike" dirty="0">
                        <a:solidFill>
                          <a:srgbClr val="000000"/>
                        </a:solidFill>
                        <a:effectLst/>
                        <a:latin typeface="Calibri" panose="020F0502020204030204" pitchFamily="34" charset="0"/>
                      </a:endParaRPr>
                    </a:p>
                  </a:txBody>
                  <a:tcPr marL="6087" marR="6087" marT="6087"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6087" marR="6087" marT="6087" marB="0"/>
                </a:tc>
                <a:extLst>
                  <a:ext uri="{0D108BD9-81ED-4DB2-BD59-A6C34878D82A}">
                    <a16:rowId xmlns:a16="http://schemas.microsoft.com/office/drawing/2014/main" val="4073143349"/>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gridSpan="7">
                  <a:txBody>
                    <a:bodyPr/>
                    <a:lstStyle/>
                    <a:p>
                      <a:pPr algn="l" fontAlgn="t"/>
                      <a:r>
                        <a:rPr lang="ru-RU" sz="1000" u="none" strike="noStrike" dirty="0">
                          <a:effectLst/>
                        </a:rPr>
                        <a:t>Мероприятие 50.4 «Проведение оценки экономической эффективности закупок по результатам их осуществления» </a:t>
                      </a:r>
                      <a:endParaRPr lang="ru-RU" sz="1000" b="0" i="0" u="none" strike="noStrike" dirty="0">
                        <a:solidFill>
                          <a:srgbClr val="000000"/>
                        </a:solidFill>
                        <a:effectLst/>
                        <a:latin typeface="Calibri" panose="020F0502020204030204" pitchFamily="34" charset="0"/>
                      </a:endParaRPr>
                    </a:p>
                  </a:txBody>
                  <a:tcPr marL="6087" marR="6087" marT="60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23823509"/>
                  </a:ext>
                </a:extLst>
              </a:tr>
              <a:tr h="307430">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Достижение планового значения доли общей экономии денежных средств по результатам осуществления закупок</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процентов</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5,50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087" marR="6087" marT="6087" marB="0"/>
                </a:tc>
                <a:extLst>
                  <a:ext uri="{0D108BD9-81ED-4DB2-BD59-A6C34878D82A}">
                    <a16:rowId xmlns:a16="http://schemas.microsoft.com/office/drawing/2014/main" val="188123699"/>
                  </a:ext>
                </a:extLst>
              </a:tr>
              <a:tr h="15672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gridSpan="7">
                  <a:txBody>
                    <a:bodyPr/>
                    <a:lstStyle/>
                    <a:p>
                      <a:pPr algn="l" fontAlgn="t"/>
                      <a:r>
                        <a:rPr lang="ru-RU" sz="1000" u="none" strike="noStrike" dirty="0">
                          <a:effectLst/>
                        </a:rPr>
                        <a:t>Мероприятие 50.5 «Проведение оценки объема закупок у единственного поставщика (подрядчика, исполнителя)» </a:t>
                      </a:r>
                      <a:endParaRPr lang="ru-RU" sz="1000" b="0" i="0" u="none" strike="noStrike" dirty="0">
                        <a:solidFill>
                          <a:srgbClr val="000000"/>
                        </a:solidFill>
                        <a:effectLst/>
                        <a:latin typeface="Calibri" panose="020F0502020204030204" pitchFamily="34" charset="0"/>
                      </a:endParaRPr>
                    </a:p>
                  </a:txBody>
                  <a:tcPr marL="6087" marR="6087" marT="6087"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79423202"/>
                  </a:ext>
                </a:extLst>
              </a:tr>
              <a:tr h="458135">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Достижение планового значения доли стоимости контрактов, заключенных с единственным поставщиком по несостоявшимся закупкам</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l" fontAlgn="t"/>
                      <a:r>
                        <a:rPr lang="ru-RU" sz="1000" u="none" strike="noStrike">
                          <a:effectLst/>
                        </a:rPr>
                        <a:t>процентов</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6087" marR="6087" marT="6087" marB="0"/>
                </a:tc>
                <a:tc>
                  <a:txBody>
                    <a:bodyPr/>
                    <a:lstStyle/>
                    <a:p>
                      <a:pPr algn="ctr" fontAlgn="ctr"/>
                      <a:r>
                        <a:rPr lang="ru-RU" sz="1000" u="none" strike="noStrike">
                          <a:effectLst/>
                        </a:rPr>
                        <a:t>40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ctr" fontAlgn="ctr"/>
                      <a:r>
                        <a:rPr lang="ru-RU" sz="1000" u="none" strike="noStrike">
                          <a:effectLst/>
                        </a:rPr>
                        <a:t>37,80</a:t>
                      </a:r>
                      <a:endParaRPr lang="ru-RU" sz="1000" b="0" i="0" u="none" strike="noStrike">
                        <a:solidFill>
                          <a:srgbClr val="000000"/>
                        </a:solidFill>
                        <a:effectLst/>
                        <a:latin typeface="Calibri" panose="020F0502020204030204" pitchFamily="34" charset="0"/>
                      </a:endParaRPr>
                    </a:p>
                  </a:txBody>
                  <a:tcPr marL="6087" marR="6087" marT="6087"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6087" marR="6087" marT="6087" marB="0"/>
                </a:tc>
                <a:extLst>
                  <a:ext uri="{0D108BD9-81ED-4DB2-BD59-A6C34878D82A}">
                    <a16:rowId xmlns:a16="http://schemas.microsoft.com/office/drawing/2014/main" val="2301517380"/>
                  </a:ext>
                </a:extLst>
              </a:tr>
            </a:tbl>
          </a:graphicData>
        </a:graphic>
      </p:graphicFrame>
    </p:spTree>
    <p:extLst>
      <p:ext uri="{BB962C8B-B14F-4D97-AF65-F5344CB8AC3E}">
        <p14:creationId xmlns:p14="http://schemas.microsoft.com/office/powerpoint/2010/main" val="4079494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8000">
              <a:schemeClr val="accent6">
                <a:lumMod val="40000"/>
                <a:lumOff val="60000"/>
              </a:schemeClr>
            </a:gs>
            <a:gs pos="7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4A903D62-4006-43D4-A0B5-AA6DD19ED797}"/>
              </a:ext>
            </a:extLst>
          </p:cNvPr>
          <p:cNvSpPr>
            <a:spLocks noGrp="1"/>
          </p:cNvSpPr>
          <p:nvPr>
            <p:ph type="title"/>
          </p:nvPr>
        </p:nvSpPr>
        <p:spPr>
          <a:xfrm>
            <a:off x="694236" y="523224"/>
            <a:ext cx="11192963" cy="539587"/>
          </a:xfrm>
        </p:spPr>
        <p:txBody>
          <a:bodyPr>
            <a:noAutofit/>
          </a:bodyPr>
          <a:lstStyle/>
          <a:p>
            <a:pPr algn="ctr"/>
            <a:r>
              <a:rPr lang="ru-RU" sz="2400" dirty="0"/>
              <a:t>Результаты реализации муниципальных программ</a:t>
            </a:r>
            <a:br>
              <a:rPr lang="ru-RU" sz="2400" dirty="0"/>
            </a:br>
            <a:endParaRPr lang="ru-RU" sz="2400" dirty="0"/>
          </a:p>
        </p:txBody>
      </p:sp>
      <p:sp>
        <p:nvSpPr>
          <p:cNvPr id="4" name="Номер слайда 3">
            <a:extLst>
              <a:ext uri="{FF2B5EF4-FFF2-40B4-BE49-F238E27FC236}">
                <a16:creationId xmlns:a16="http://schemas.microsoft.com/office/drawing/2014/main" id="{6F302A7F-1EA8-4336-863D-1EEEBC559F5F}"/>
              </a:ext>
            </a:extLst>
          </p:cNvPr>
          <p:cNvSpPr>
            <a:spLocks noGrp="1"/>
          </p:cNvSpPr>
          <p:nvPr>
            <p:ph type="sldNum" sz="quarter" idx="12"/>
          </p:nvPr>
        </p:nvSpPr>
        <p:spPr>
          <a:xfrm>
            <a:off x="9448800" y="6492240"/>
            <a:ext cx="2743200" cy="365125"/>
          </a:xfrm>
        </p:spPr>
        <p:txBody>
          <a:bodyPr/>
          <a:lstStyle/>
          <a:p>
            <a:fld id="{E4EB6E89-BA87-4003-BD23-6BDF40F3EBED}" type="slidenum">
              <a:rPr lang="ru-RU" smtClean="0"/>
              <a:pPr/>
              <a:t>99</a:t>
            </a:fld>
            <a:endParaRPr lang="ru-RU"/>
          </a:p>
        </p:txBody>
      </p:sp>
      <p:pic>
        <p:nvPicPr>
          <p:cNvPr id="7" name="Объект 6">
            <a:extLst>
              <a:ext uri="{FF2B5EF4-FFF2-40B4-BE49-F238E27FC236}">
                <a16:creationId xmlns:a16="http://schemas.microsoft.com/office/drawing/2014/main" id="{4CE9F828-CB7F-4197-B7C9-2991DABD0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76" y="325645"/>
            <a:ext cx="760490" cy="342008"/>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885396501"/>
              </p:ext>
            </p:extLst>
          </p:nvPr>
        </p:nvGraphicFramePr>
        <p:xfrm>
          <a:off x="404077" y="1254124"/>
          <a:ext cx="11483122" cy="5113425"/>
        </p:xfrm>
        <a:graphic>
          <a:graphicData uri="http://schemas.openxmlformats.org/drawingml/2006/table">
            <a:tbl>
              <a:tblPr>
                <a:tableStyleId>{69CF1AB2-1976-4502-BF36-3FF5EA218861}</a:tableStyleId>
              </a:tblPr>
              <a:tblGrid>
                <a:gridCol w="484392">
                  <a:extLst>
                    <a:ext uri="{9D8B030D-6E8A-4147-A177-3AD203B41FA5}">
                      <a16:colId xmlns:a16="http://schemas.microsoft.com/office/drawing/2014/main" val="923055982"/>
                    </a:ext>
                  </a:extLst>
                </a:gridCol>
                <a:gridCol w="463201">
                  <a:extLst>
                    <a:ext uri="{9D8B030D-6E8A-4147-A177-3AD203B41FA5}">
                      <a16:colId xmlns:a16="http://schemas.microsoft.com/office/drawing/2014/main" val="982644707"/>
                    </a:ext>
                  </a:extLst>
                </a:gridCol>
                <a:gridCol w="690258">
                  <a:extLst>
                    <a:ext uri="{9D8B030D-6E8A-4147-A177-3AD203B41FA5}">
                      <a16:colId xmlns:a16="http://schemas.microsoft.com/office/drawing/2014/main" val="810862553"/>
                    </a:ext>
                  </a:extLst>
                </a:gridCol>
                <a:gridCol w="3826697">
                  <a:extLst>
                    <a:ext uri="{9D8B030D-6E8A-4147-A177-3AD203B41FA5}">
                      <a16:colId xmlns:a16="http://schemas.microsoft.com/office/drawing/2014/main" val="1203747869"/>
                    </a:ext>
                  </a:extLst>
                </a:gridCol>
                <a:gridCol w="1017223">
                  <a:extLst>
                    <a:ext uri="{9D8B030D-6E8A-4147-A177-3AD203B41FA5}">
                      <a16:colId xmlns:a16="http://schemas.microsoft.com/office/drawing/2014/main" val="4293936985"/>
                    </a:ext>
                  </a:extLst>
                </a:gridCol>
                <a:gridCol w="1017223">
                  <a:extLst>
                    <a:ext uri="{9D8B030D-6E8A-4147-A177-3AD203B41FA5}">
                      <a16:colId xmlns:a16="http://schemas.microsoft.com/office/drawing/2014/main" val="2768388885"/>
                    </a:ext>
                  </a:extLst>
                </a:gridCol>
                <a:gridCol w="811358">
                  <a:extLst>
                    <a:ext uri="{9D8B030D-6E8A-4147-A177-3AD203B41FA5}">
                      <a16:colId xmlns:a16="http://schemas.microsoft.com/office/drawing/2014/main" val="1242184651"/>
                    </a:ext>
                  </a:extLst>
                </a:gridCol>
                <a:gridCol w="775028">
                  <a:extLst>
                    <a:ext uri="{9D8B030D-6E8A-4147-A177-3AD203B41FA5}">
                      <a16:colId xmlns:a16="http://schemas.microsoft.com/office/drawing/2014/main" val="2293845619"/>
                    </a:ext>
                  </a:extLst>
                </a:gridCol>
                <a:gridCol w="2397742">
                  <a:extLst>
                    <a:ext uri="{9D8B030D-6E8A-4147-A177-3AD203B41FA5}">
                      <a16:colId xmlns:a16="http://schemas.microsoft.com/office/drawing/2014/main" val="821378073"/>
                    </a:ext>
                  </a:extLst>
                </a:gridCol>
              </a:tblGrid>
              <a:tr h="503961">
                <a:tc>
                  <a:txBody>
                    <a:bodyPr/>
                    <a:lstStyle/>
                    <a:p>
                      <a:pPr algn="ctr" fontAlgn="t"/>
                      <a:r>
                        <a:rPr lang="ru-RU" sz="1000" u="none" strike="noStrike" dirty="0">
                          <a:effectLst/>
                        </a:rPr>
                        <a:t>МП</a:t>
                      </a:r>
                      <a:endParaRPr lang="ru-RU" sz="1000" b="0" i="0" u="none" strike="noStrike" dirty="0">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ПП</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dirty="0">
                          <a:effectLst/>
                        </a:rPr>
                        <a:t>Мероприятие</a:t>
                      </a:r>
                      <a:endParaRPr lang="ru-RU" sz="1000" b="0" i="0" u="none" strike="noStrike" dirty="0">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dirty="0">
                          <a:effectLst/>
                        </a:rPr>
                        <a:t>Наименование целевого показателя (уровень МП) /</a:t>
                      </a:r>
                      <a:br>
                        <a:rPr lang="ru-RU" sz="1000" u="none" strike="noStrike" dirty="0">
                          <a:effectLst/>
                        </a:rPr>
                      </a:br>
                      <a:r>
                        <a:rPr lang="ru-RU" sz="1000" u="none" strike="noStrike" dirty="0">
                          <a:effectLst/>
                        </a:rPr>
                        <a:t>Наименование результата выполнения мероприятия </a:t>
                      </a:r>
                      <a:endParaRPr lang="ru-RU" sz="1000" b="0" i="0" u="none" strike="noStrike" dirty="0">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Единица измерения результата</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Базовое значение</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a:effectLst/>
                        </a:rPr>
                        <a:t>План 2023 год</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Факт 2023 год</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t"/>
                      <a:r>
                        <a:rPr lang="ru-RU" sz="1000" u="none" strike="noStrike">
                          <a:effectLst/>
                        </a:rPr>
                        <a:t>Причины невыполнения/ несвоевременного выполнения результата за отчетный период</a:t>
                      </a:r>
                      <a:endParaRPr lang="ru-RU" sz="1000" b="0" i="0" u="none" strike="noStrike">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1780997214"/>
                  </a:ext>
                </a:extLst>
              </a:tr>
              <a:tr h="173193">
                <a:tc>
                  <a:txBody>
                    <a:bodyPr/>
                    <a:lstStyle/>
                    <a:p>
                      <a:pPr algn="ctr" fontAlgn="ctr"/>
                      <a:r>
                        <a:rPr lang="ru-RU" sz="1000" u="none" strike="noStrike">
                          <a:effectLst/>
                        </a:rPr>
                        <a:t>1</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2</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dirty="0">
                          <a:effectLst/>
                        </a:rPr>
                        <a:t>3</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dirty="0">
                          <a:effectLst/>
                        </a:rPr>
                        <a:t>4</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5</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6</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7</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8</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9</a:t>
                      </a:r>
                      <a:endParaRPr lang="ru-RU" sz="1000" b="0" i="0" u="none" strike="noStrike">
                        <a:solidFill>
                          <a:srgbClr val="000000"/>
                        </a:solidFill>
                        <a:effectLst/>
                        <a:latin typeface="Calibri" panose="020F0502020204030204" pitchFamily="34" charset="0"/>
                      </a:endParaRPr>
                    </a:p>
                  </a:txBody>
                  <a:tcPr marL="7195" marR="7195" marT="7195" marB="0" anchor="ctr"/>
                </a:tc>
                <a:extLst>
                  <a:ext uri="{0D108BD9-81ED-4DB2-BD59-A6C34878D82A}">
                    <a16:rowId xmlns:a16="http://schemas.microsoft.com/office/drawing/2014/main" val="3807888628"/>
                  </a:ext>
                </a:extLst>
              </a:tr>
              <a:tr h="320115">
                <a:tc gridSpan="9">
                  <a:txBody>
                    <a:bodyPr/>
                    <a:lstStyle/>
                    <a:p>
                      <a:pPr algn="l" fontAlgn="ctr"/>
                      <a:r>
                        <a:rPr lang="ru-RU" sz="1000" u="none" strike="noStrike" dirty="0">
                          <a:effectLst/>
                        </a:rPr>
                        <a:t>11. Предпринимательство </a:t>
                      </a:r>
                      <a:endParaRPr lang="ru-RU" sz="1000" b="1" i="0" u="none" strike="noStrike" dirty="0">
                        <a:solidFill>
                          <a:srgbClr val="000000"/>
                        </a:solidFill>
                        <a:effectLst/>
                        <a:latin typeface="Calibri" panose="020F0502020204030204" pitchFamily="34" charset="0"/>
                      </a:endParaRPr>
                    </a:p>
                  </a:txBody>
                  <a:tcPr marL="7195" marR="7195" marT="719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94334714"/>
                  </a:ext>
                </a:extLst>
              </a:tr>
              <a:tr h="17319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gridSpan="8">
                  <a:txBody>
                    <a:bodyPr/>
                    <a:lstStyle/>
                    <a:p>
                      <a:pPr algn="l" fontAlgn="ctr"/>
                      <a:r>
                        <a:rPr lang="ru-RU" sz="1000" u="none" strike="noStrike" dirty="0">
                          <a:effectLst/>
                        </a:rPr>
                        <a:t>Подпрограмма 2. Развитие конкуренции </a:t>
                      </a:r>
                      <a:endParaRPr lang="ru-RU" sz="1000" b="0" i="0" u="none" strike="noStrike" dirty="0">
                        <a:solidFill>
                          <a:srgbClr val="000000"/>
                        </a:solidFill>
                        <a:effectLst/>
                        <a:latin typeface="Calibri" panose="020F0502020204030204" pitchFamily="34" charset="0"/>
                      </a:endParaRPr>
                    </a:p>
                  </a:txBody>
                  <a:tcPr marL="7195" marR="7195" marT="719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1468440"/>
                  </a:ext>
                </a:extLst>
              </a:tr>
              <a:tr h="33857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gridSpan="7">
                  <a:txBody>
                    <a:bodyPr/>
                    <a:lstStyle/>
                    <a:p>
                      <a:pPr algn="l" fontAlgn="t"/>
                      <a:r>
                        <a:rPr lang="ru-RU" sz="1000" u="none" strike="noStrike" dirty="0">
                          <a:effectLst/>
                        </a:rPr>
                        <a:t>Мероприятие 50.6 «Проведение оценки уровня поддержки субъектов малого предпринимательства, социально ориентированных некоммерческих организаций при осуществлении закупок» </a:t>
                      </a:r>
                      <a:endParaRPr lang="ru-RU" sz="1000" b="0" i="0" u="none" strike="noStrike" dirty="0">
                        <a:solidFill>
                          <a:srgbClr val="000000"/>
                        </a:solidFill>
                        <a:effectLst/>
                        <a:latin typeface="Calibri" panose="020F0502020204030204" pitchFamily="34" charset="0"/>
                      </a:endParaRPr>
                    </a:p>
                  </a:txBody>
                  <a:tcPr marL="7195" marR="7195" marT="719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22646555"/>
                  </a:ext>
                </a:extLst>
              </a:tr>
              <a:tr h="50396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dirty="0">
                          <a:effectLst/>
                        </a:rPr>
                        <a:t>Достижение планового значения доли закупок среди субъектов малого и среднего предпринимательства, социально ориентированных некоммерческих организаций</a:t>
                      </a:r>
                      <a:endParaRPr lang="ru-RU" sz="1000" b="0" i="0" u="none" strike="noStrike" dirty="0">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процентов</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a:effectLst/>
                        </a:rPr>
                        <a:t>45</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80,40</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2494500248"/>
                  </a:ext>
                </a:extLst>
              </a:tr>
              <a:tr h="17319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gridSpan="7">
                  <a:txBody>
                    <a:bodyPr/>
                    <a:lstStyle/>
                    <a:p>
                      <a:pPr algn="l" fontAlgn="t"/>
                      <a:r>
                        <a:rPr lang="ru-RU" sz="1000" u="none" strike="noStrike" dirty="0">
                          <a:effectLst/>
                        </a:rPr>
                        <a:t>Мероприятие 52.1 «Мониторинг хода исполнения ключевых показателей развития конкуренции на товарных рынках муниципального образования Московской области» </a:t>
                      </a:r>
                      <a:endParaRPr lang="ru-RU" sz="1000" b="0" i="0" u="none" strike="noStrike" dirty="0">
                        <a:solidFill>
                          <a:srgbClr val="000000"/>
                        </a:solidFill>
                        <a:effectLst/>
                        <a:latin typeface="Calibri" panose="020F0502020204030204" pitchFamily="34" charset="0"/>
                      </a:endParaRPr>
                    </a:p>
                  </a:txBody>
                  <a:tcPr marL="7195" marR="7195" marT="719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19276770"/>
                  </a:ext>
                </a:extLst>
              </a:tr>
              <a:tr h="50396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Достижение доли достигнутых плановых значений ключевых показателей развития конкуренции на товарных рынках муниципального образования Московской области</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dirty="0">
                          <a:effectLst/>
                        </a:rPr>
                        <a:t>Процент</a:t>
                      </a:r>
                      <a:endParaRPr lang="ru-RU" sz="1000" b="0" i="0" u="none" strike="noStrike" dirty="0">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100</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3286657216"/>
                  </a:ext>
                </a:extLst>
              </a:tr>
              <a:tr h="17319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gridSpan="7">
                  <a:txBody>
                    <a:bodyPr/>
                    <a:lstStyle/>
                    <a:p>
                      <a:pPr algn="l" fontAlgn="t"/>
                      <a:r>
                        <a:rPr lang="ru-RU" sz="1000" u="none" strike="noStrike" dirty="0">
                          <a:effectLst/>
                        </a:rPr>
                        <a:t>Мероприятие 52.2 «Организация и проведение опросов о состоянии и развитии конкуренции на товарных рынках муниципального образования Московской области» </a:t>
                      </a:r>
                      <a:endParaRPr lang="ru-RU" sz="1000" b="0" i="0" u="none" strike="noStrike" dirty="0">
                        <a:solidFill>
                          <a:srgbClr val="000000"/>
                        </a:solidFill>
                        <a:effectLst/>
                        <a:latin typeface="Calibri" panose="020F0502020204030204" pitchFamily="34" charset="0"/>
                      </a:endParaRPr>
                    </a:p>
                  </a:txBody>
                  <a:tcPr marL="7195" marR="7195" marT="719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78042920"/>
                  </a:ext>
                </a:extLst>
              </a:tr>
              <a:tr h="50396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Сформированные материалы с анализом результатов опросов о состоянии и развитии конкуренции на товарных рынках муниципального образования Московской области</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dirty="0">
                          <a:effectLst/>
                        </a:rPr>
                        <a:t>-</a:t>
                      </a:r>
                      <a:endParaRPr lang="ru-RU" sz="1000" b="0" i="0" u="none" strike="noStrike" dirty="0">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dirty="0">
                          <a:effectLst/>
                        </a:rPr>
                        <a:t>3</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3</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1525297889"/>
                  </a:ext>
                </a:extLst>
              </a:tr>
              <a:tr h="173193">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gridSpan="8">
                  <a:txBody>
                    <a:bodyPr/>
                    <a:lstStyle/>
                    <a:p>
                      <a:pPr algn="l" fontAlgn="ctr"/>
                      <a:r>
                        <a:rPr lang="ru-RU" sz="1000" u="none" strike="noStrike" dirty="0">
                          <a:effectLst/>
                        </a:rPr>
                        <a:t>Подпрограмма 3. Развитие малого и среднего предпринимательства </a:t>
                      </a:r>
                      <a:endParaRPr lang="ru-RU" sz="1000" b="0" i="0" u="none" strike="noStrike" dirty="0">
                        <a:solidFill>
                          <a:srgbClr val="000000"/>
                        </a:solidFill>
                        <a:effectLst/>
                        <a:latin typeface="Calibri" panose="020F0502020204030204" pitchFamily="34" charset="0"/>
                      </a:endParaRPr>
                    </a:p>
                  </a:txBody>
                  <a:tcPr marL="7195" marR="7195" marT="719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637769548"/>
                  </a:ext>
                </a:extLst>
              </a:tr>
              <a:tr h="226421">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gridSpan="7">
                  <a:txBody>
                    <a:bodyPr/>
                    <a:lstStyle/>
                    <a:p>
                      <a:pPr algn="l" fontAlgn="t"/>
                      <a:r>
                        <a:rPr lang="ru-RU" sz="1000" u="none" strike="noStrike" dirty="0">
                          <a:effectLst/>
                        </a:rPr>
                        <a:t>Мероприятие 2.1 «Частичная компенсация субъектам малого и среднего предпринимательства затрат, связанных с приобретением оборудования» </a:t>
                      </a:r>
                      <a:endParaRPr lang="ru-RU" sz="1000" b="0" i="0" u="none" strike="noStrike" dirty="0">
                        <a:solidFill>
                          <a:srgbClr val="000000"/>
                        </a:solidFill>
                        <a:effectLst/>
                        <a:latin typeface="Calibri" panose="020F0502020204030204" pitchFamily="34" charset="0"/>
                      </a:endParaRPr>
                    </a:p>
                  </a:txBody>
                  <a:tcPr marL="7195" marR="7195" marT="7195"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218608251"/>
                  </a:ext>
                </a:extLst>
              </a:tr>
              <a:tr h="33857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rowSpan="3">
                  <a:txBody>
                    <a:bodyPr/>
                    <a:lstStyle/>
                    <a:p>
                      <a:pPr algn="l" fontAlgn="ctr"/>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Число субъектов МСП в расчете на 10 тыс. человек населения</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Единица</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dirty="0">
                          <a:effectLst/>
                        </a:rPr>
                        <a:t>578,88</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dirty="0">
                          <a:effectLst/>
                        </a:rPr>
                        <a:t>600,00</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a:effectLst/>
                        </a:rPr>
                        <a:t>Плановое значение показателя достигнуто</a:t>
                      </a:r>
                      <a:endParaRPr lang="ru-RU" sz="1000" b="0" i="0" u="none" strike="noStrike">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4261066836"/>
                  </a:ext>
                </a:extLst>
              </a:tr>
              <a:tr h="669346">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vMerge="1">
                  <a:txBody>
                    <a:bodyPr/>
                    <a:lstStyle/>
                    <a:p>
                      <a:endParaRPr lang="ru-RU"/>
                    </a:p>
                  </a:txBody>
                  <a:tcPr/>
                </a:tc>
                <a:tc>
                  <a:txBody>
                    <a:bodyPr/>
                    <a:lstStyle/>
                    <a:p>
                      <a:pPr algn="l" fontAlgn="t"/>
                      <a:r>
                        <a:rPr lang="ru-RU" sz="1000" u="none" strike="noStrike">
                          <a:effectLst/>
                        </a:rPr>
                        <a:t>Доля 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и организаций</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Процент</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a:effectLst/>
                        </a:rPr>
                        <a:t>40,22</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dirty="0">
                          <a:effectLst/>
                        </a:rPr>
                        <a:t>40,22</a:t>
                      </a:r>
                      <a:endParaRPr lang="ru-RU" sz="1000" b="0" i="0" u="none" strike="noStrike" dirty="0">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1838166275"/>
                  </a:ext>
                </a:extLst>
              </a:tr>
              <a:tr h="338578">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 </a:t>
                      </a:r>
                      <a:endParaRPr lang="ru-RU" sz="1000" b="0" i="0" u="none" strike="noStrike">
                        <a:solidFill>
                          <a:srgbClr val="000000"/>
                        </a:solidFill>
                        <a:effectLst/>
                        <a:latin typeface="Calibri" panose="020F0502020204030204" pitchFamily="34" charset="0"/>
                      </a:endParaRPr>
                    </a:p>
                  </a:txBody>
                  <a:tcPr marL="7195" marR="7195" marT="7195" marB="0"/>
                </a:tc>
                <a:tc vMerge="1">
                  <a:txBody>
                    <a:bodyPr/>
                    <a:lstStyle/>
                    <a:p>
                      <a:endParaRPr lang="ru-RU"/>
                    </a:p>
                  </a:txBody>
                  <a:tcPr/>
                </a:tc>
                <a:tc>
                  <a:txBody>
                    <a:bodyPr/>
                    <a:lstStyle/>
                    <a:p>
                      <a:pPr algn="l" fontAlgn="t"/>
                      <a:r>
                        <a:rPr lang="ru-RU" sz="1000" u="none" strike="noStrike">
                          <a:effectLst/>
                        </a:rPr>
                        <a:t>Количество вновь созданных субъектов малого и среднего бизнеса,единиц</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l" fontAlgn="t"/>
                      <a:r>
                        <a:rPr lang="ru-RU" sz="1000" u="none" strike="noStrike">
                          <a:effectLst/>
                        </a:rPr>
                        <a:t>единиц</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t"/>
                      <a:r>
                        <a:rPr lang="ru-RU" sz="1000" u="none" strike="noStrike">
                          <a:effectLst/>
                        </a:rPr>
                        <a:t>-</a:t>
                      </a:r>
                      <a:endParaRPr lang="ru-RU" sz="1000" b="0" i="0" u="none" strike="noStrike">
                        <a:solidFill>
                          <a:srgbClr val="000000"/>
                        </a:solidFill>
                        <a:effectLst/>
                        <a:latin typeface="Calibri" panose="020F0502020204030204" pitchFamily="34" charset="0"/>
                      </a:endParaRPr>
                    </a:p>
                  </a:txBody>
                  <a:tcPr marL="7195" marR="7195" marT="7195" marB="0"/>
                </a:tc>
                <a:tc>
                  <a:txBody>
                    <a:bodyPr/>
                    <a:lstStyle/>
                    <a:p>
                      <a:pPr algn="ctr" fontAlgn="ctr"/>
                      <a:r>
                        <a:rPr lang="ru-RU" sz="1000" u="none" strike="noStrike">
                          <a:effectLst/>
                        </a:rPr>
                        <a:t>900,00</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ctr" fontAlgn="ctr"/>
                      <a:r>
                        <a:rPr lang="ru-RU" sz="1000" u="none" strike="noStrike">
                          <a:effectLst/>
                        </a:rPr>
                        <a:t>1 190,00</a:t>
                      </a:r>
                      <a:endParaRPr lang="ru-RU" sz="1000" b="0" i="0" u="none" strike="noStrike">
                        <a:solidFill>
                          <a:srgbClr val="000000"/>
                        </a:solidFill>
                        <a:effectLst/>
                        <a:latin typeface="Calibri" panose="020F0502020204030204" pitchFamily="34" charset="0"/>
                      </a:endParaRPr>
                    </a:p>
                  </a:txBody>
                  <a:tcPr marL="7195" marR="7195" marT="7195" marB="0" anchor="ctr"/>
                </a:tc>
                <a:tc>
                  <a:txBody>
                    <a:bodyPr/>
                    <a:lstStyle/>
                    <a:p>
                      <a:pPr algn="l" fontAlgn="t"/>
                      <a:r>
                        <a:rPr lang="ru-RU" sz="1000" u="none" strike="noStrike" dirty="0">
                          <a:effectLst/>
                        </a:rPr>
                        <a:t>Плановое значение показателя достигнуто</a:t>
                      </a:r>
                      <a:endParaRPr lang="ru-RU" sz="1000" b="0" i="0" u="none" strike="noStrike" dirty="0">
                        <a:solidFill>
                          <a:srgbClr val="000000"/>
                        </a:solidFill>
                        <a:effectLst/>
                        <a:latin typeface="Calibri" panose="020F0502020204030204" pitchFamily="34" charset="0"/>
                      </a:endParaRPr>
                    </a:p>
                  </a:txBody>
                  <a:tcPr marL="7195" marR="7195" marT="7195" marB="0"/>
                </a:tc>
                <a:extLst>
                  <a:ext uri="{0D108BD9-81ED-4DB2-BD59-A6C34878D82A}">
                    <a16:rowId xmlns:a16="http://schemas.microsoft.com/office/drawing/2014/main" val="1134358579"/>
                  </a:ext>
                </a:extLst>
              </a:tr>
            </a:tbl>
          </a:graphicData>
        </a:graphic>
      </p:graphicFrame>
    </p:spTree>
    <p:extLst>
      <p:ext uri="{BB962C8B-B14F-4D97-AF65-F5344CB8AC3E}">
        <p14:creationId xmlns:p14="http://schemas.microsoft.com/office/powerpoint/2010/main" val="703832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6_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Савон</Template>
  <TotalTime>9564</TotalTime>
  <Words>36044</Words>
  <Application>Microsoft Office PowerPoint</Application>
  <PresentationFormat>Широкоэкранный</PresentationFormat>
  <Paragraphs>9305</Paragraphs>
  <Slides>133</Slides>
  <Notes>24</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3</vt:i4>
      </vt:variant>
      <vt:variant>
        <vt:lpstr>Заголовки слайдов</vt:lpstr>
      </vt:variant>
      <vt:variant>
        <vt:i4>133</vt:i4>
      </vt:variant>
    </vt:vector>
  </HeadingPairs>
  <TitlesOfParts>
    <vt:vector size="148" baseType="lpstr">
      <vt:lpstr>Aharoni</vt:lpstr>
      <vt:lpstr>Arial</vt:lpstr>
      <vt:lpstr>Arial Cyr</vt:lpstr>
      <vt:lpstr>Calibri</vt:lpstr>
      <vt:lpstr>Calibri Light</vt:lpstr>
      <vt:lpstr>Century Gothic</vt:lpstr>
      <vt:lpstr>Helvetica Neue Medium</vt:lpstr>
      <vt:lpstr>Proxima Nova</vt:lpstr>
      <vt:lpstr>Tahoma</vt:lpstr>
      <vt:lpstr>Times New Roman</vt:lpstr>
      <vt:lpstr>Wingdings</vt:lpstr>
      <vt:lpstr>Wingdings 2</vt:lpstr>
      <vt:lpstr>6_HDOfficeLightV0</vt:lpstr>
      <vt:lpstr>HDOfficeLightV0</vt:lpstr>
      <vt:lpstr>Office Theme</vt:lpstr>
      <vt:lpstr>БЮДЖЕТ ДЛЯ ГРАЖДАН</vt:lpstr>
      <vt:lpstr>Основные понятия, используемые в бюджетном процессе</vt:lpstr>
      <vt:lpstr>Основные задачи и приоритеты  бюджетной политики  на 2023 год :</vt:lpstr>
      <vt:lpstr>              Описание административно-территориального образования города Долгопрудный</vt:lpstr>
      <vt:lpstr>Выполнение основных показателей социально-экономического развития</vt:lpstr>
      <vt:lpstr>Выполнение основных показателей социально-экономического развития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РАЗВИТИЕ ОБЩЕСТВЕННО-ДЕЛОВОГО ПРОСТРАНСТВА</vt:lpstr>
      <vt:lpstr>РАЗВИТИЕ ОБЩЕСТВЕННО-ДЕЛОВОГО ПРОСТРАНСТВА</vt:lpstr>
      <vt:lpstr>РАЗВИТИЕ СФЕРЫ ФИЗИЧЕСКОЙ КУЛЬТУРЫ И СПОРТА</vt:lpstr>
      <vt:lpstr>Презентация PowerPoint</vt:lpstr>
      <vt:lpstr>Презентация PowerPoint</vt:lpstr>
      <vt:lpstr>Анализ исполнения доходной части бюджета</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а также межбюджетных трансфертов, поступающих в бюджет в сравнении с плановыми назначениями</vt:lpstr>
      <vt:lpstr>Структура налоговых и неналоговых доходов по исполнению  за 2023 год </vt:lpstr>
      <vt:lpstr>Исполнение доходной части бюджета городского округа Долгопрудный</vt:lpstr>
      <vt:lpstr>Структура безвозмездных поступлений от других бюджетов бюджетной системы Российской Федерации  </vt:lpstr>
      <vt:lpstr>Презентация PowerPoint</vt:lpstr>
      <vt:lpstr>Информация о ставках налогов</vt:lpstr>
      <vt:lpstr>Информация о ставках налогов</vt:lpstr>
      <vt:lpstr>Реестр налоговых льгот по земельному налогу, установленных решением Совета депутатов г.Долгопрудного от 22.06.2012  № 95-нр «О земельном налоге на территории городского округа Долгопрудный»</vt:lpstr>
      <vt:lpstr>Реестр налоговых льгот по земельному налогу, установленных решением Совета депутатов г.Долгопрудного от 22.06.2012  № 95-нр «О земельном налоге на территории городского округа Долгопрудный»</vt:lpstr>
      <vt:lpstr> Реестр налоговых льгот по налогу на имущество физических лиц, установленных решением Совета депутатов г.Долгопрудного от 19.11.2014  № 24-нр «О налоге на имущество физических лиц на территории городского округа Долгопрудный Московской области»</vt:lpstr>
      <vt:lpstr>Презентация PowerPoint</vt:lpstr>
      <vt:lpstr>Презентация PowerPoint</vt:lpstr>
      <vt:lpstr> Расходная часть бюджета городского округа Долгопрудный</vt:lpstr>
      <vt:lpstr>Расходы бюджета по разделам, подразделам классификации расходов бюджетов </vt:lpstr>
      <vt:lpstr>Расходы бюджета по разделам, подразделам классификации расходов бюджетов </vt:lpstr>
      <vt:lpstr>Расходы бюджета по разделам, подразделам классификации расходов бюджетов </vt:lpstr>
      <vt:lpstr>Расходы бюджета по разделам, подразделам классификации расходов бюджетов </vt:lpstr>
      <vt:lpstr>Расходы бюджета по разделам, подразделам классификации расходов бюджетов </vt:lpstr>
      <vt:lpstr>Расходы бюджета по разделам, подразделам классификации расходов бюджетов </vt:lpstr>
      <vt:lpstr>Расходы бюджета по разделам, подразделам классификации расходов бюджетов </vt:lpstr>
      <vt:lpstr>Финансирование муниципальных программ</vt:lpstr>
      <vt:lpstr>Непрограммные расходы бюджета городского округа Долгопрудный</vt:lpstr>
      <vt:lpstr>Реализация национальных проектов в рамках муниципальных программ</vt:lpstr>
      <vt:lpstr>Результаты реализации муниципальных программ </vt:lpstr>
      <vt:lpstr>Презентация PowerPoint</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Результаты реализации муниципальных программ </vt:lpstr>
      <vt:lpstr>Презентация PowerPoint</vt:lpstr>
      <vt:lpstr>Информация о расходах бюджета с учетом интересов целевых групп пользователей</vt:lpstr>
      <vt:lpstr>Информация о расходах бюджета с учетом интересов целевых групп пользователей</vt:lpstr>
      <vt:lpstr>Информация о расходах бюджета с учетом интересов целевых групп пользователей</vt:lpstr>
      <vt:lpstr>Общественно-значимые проекты, реализуемые в 2022-2025 году на территории  городского округа Долгопрудный</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ДЛЯ ГРАЖДАН</dc:title>
  <dc:creator>KEW3</dc:creator>
  <cp:lastModifiedBy>DOHOD</cp:lastModifiedBy>
  <cp:revision>582</cp:revision>
  <cp:lastPrinted>2022-05-13T11:24:31Z</cp:lastPrinted>
  <dcterms:created xsi:type="dcterms:W3CDTF">2020-01-09T08:17:52Z</dcterms:created>
  <dcterms:modified xsi:type="dcterms:W3CDTF">2024-05-31T07:17:11Z</dcterms:modified>
</cp:coreProperties>
</file>